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tags/tag46.xml" ContentType="application/vnd.openxmlformats-officedocument.presentationml.tags+xml"/>
  <Override PartName="/ppt/notesSlides/notesSlide48.xml" ContentType="application/vnd.openxmlformats-officedocument.presentationml.notesSlide+xml"/>
  <Override PartName="/ppt/tags/tag47.xml" ContentType="application/vnd.openxmlformats-officedocument.presentationml.tags+xml"/>
  <Override PartName="/ppt/notesSlides/notesSlide49.xml" ContentType="application/vnd.openxmlformats-officedocument.presentationml.notesSlide+xml"/>
  <Override PartName="/ppt/tags/tag48.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49.xml" ContentType="application/vnd.openxmlformats-officedocument.presentationml.tags+xml"/>
  <Override PartName="/ppt/notesSlides/notesSlide52.xml" ContentType="application/vnd.openxmlformats-officedocument.presentationml.notesSlide+xml"/>
  <Override PartName="/ppt/tags/tag50.xml" ContentType="application/vnd.openxmlformats-officedocument.presentationml.tags+xml"/>
  <Override PartName="/ppt/notesSlides/notesSlide53.xml" ContentType="application/vnd.openxmlformats-officedocument.presentationml.notesSlide+xml"/>
  <Override PartName="/ppt/tags/tag51.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52.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53.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4.xml" ContentType="application/vnd.openxmlformats-officedocument.presentationml.tags+xml"/>
  <Override PartName="/ppt/notesSlides/notesSlide64.xml" ContentType="application/vnd.openxmlformats-officedocument.presentationml.notesSlide+xml"/>
  <Override PartName="/ppt/tags/tag55.xml" ContentType="application/vnd.openxmlformats-officedocument.presentationml.tags+xml"/>
  <Override PartName="/ppt/notesSlides/notesSlide65.xml" ContentType="application/vnd.openxmlformats-officedocument.presentationml.notesSlide+xml"/>
  <Override PartName="/ppt/tags/tag56.xml" ContentType="application/vnd.openxmlformats-officedocument.presentationml.tags+xml"/>
  <Override PartName="/ppt/notesSlides/notesSlide66.xml" ContentType="application/vnd.openxmlformats-officedocument.presentationml.notesSlide+xml"/>
  <Override PartName="/ppt/tags/tag57.xml" ContentType="application/vnd.openxmlformats-officedocument.presentationml.tags+xml"/>
  <Override PartName="/ppt/notesSlides/notesSlide67.xml" ContentType="application/vnd.openxmlformats-officedocument.presentationml.notesSlide+xml"/>
  <Override PartName="/ppt/tags/tag58.xml" ContentType="application/vnd.openxmlformats-officedocument.presentationml.tags+xml"/>
  <Override PartName="/ppt/notesSlides/notesSlide68.xml" ContentType="application/vnd.openxmlformats-officedocument.presentationml.notesSlide+xml"/>
  <Override PartName="/ppt/tags/tag59.xml" ContentType="application/vnd.openxmlformats-officedocument.presentationml.tags+xml"/>
  <Override PartName="/ppt/notesSlides/notesSlide69.xml" ContentType="application/vnd.openxmlformats-officedocument.presentationml.notesSlide+xml"/>
  <Override PartName="/ppt/tags/tag60.xml" ContentType="application/vnd.openxmlformats-officedocument.presentationml.tags+xml"/>
  <Override PartName="/ppt/notesSlides/notesSlide70.xml" ContentType="application/vnd.openxmlformats-officedocument.presentationml.notesSlide+xml"/>
  <Override PartName="/ppt/tags/tag61.xml" ContentType="application/vnd.openxmlformats-officedocument.presentationml.tags+xml"/>
  <Override PartName="/ppt/notesSlides/notesSlide71.xml" ContentType="application/vnd.openxmlformats-officedocument.presentationml.notesSlide+xml"/>
  <Override PartName="/ppt/tags/tag62.xml" ContentType="application/vnd.openxmlformats-officedocument.presentationml.tags+xml"/>
  <Override PartName="/ppt/notesSlides/notesSlide72.xml" ContentType="application/vnd.openxmlformats-officedocument.presentationml.notesSlide+xml"/>
  <Override PartName="/ppt/tags/tag63.xml" ContentType="application/vnd.openxmlformats-officedocument.presentationml.tags+xml"/>
  <Override PartName="/ppt/notesSlides/notesSlide73.xml" ContentType="application/vnd.openxmlformats-officedocument.presentationml.notesSlide+xml"/>
  <Override PartName="/ppt/tags/tag64.xml" ContentType="application/vnd.openxmlformats-officedocument.presentationml.tags+xml"/>
  <Override PartName="/ppt/notesSlides/notesSlide74.xml" ContentType="application/vnd.openxmlformats-officedocument.presentationml.notesSlide+xml"/>
  <Override PartName="/ppt/tags/tag65.xml" ContentType="application/vnd.openxmlformats-officedocument.presentationml.tags+xml"/>
  <Override PartName="/ppt/notesSlides/notesSlide75.xml" ContentType="application/vnd.openxmlformats-officedocument.presentationml.notesSlide+xml"/>
  <Override PartName="/ppt/tags/tag66.xml" ContentType="application/vnd.openxmlformats-officedocument.presentationml.tags+xml"/>
  <Override PartName="/ppt/notesSlides/notesSlide76.xml" ContentType="application/vnd.openxmlformats-officedocument.presentationml.notesSlide+xml"/>
  <Override PartName="/ppt/tags/tag67.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68.xml" ContentType="application/vnd.openxmlformats-officedocument.presentationml.tags+xml"/>
  <Override PartName="/ppt/notesSlides/notesSlide80.xml" ContentType="application/vnd.openxmlformats-officedocument.presentationml.notesSlide+xml"/>
  <Override PartName="/ppt/tags/tag69.xml" ContentType="application/vnd.openxmlformats-officedocument.presentationml.tags+xml"/>
  <Override PartName="/ppt/notesSlides/notesSlide81.xml" ContentType="application/vnd.openxmlformats-officedocument.presentationml.notesSlide+xml"/>
  <Override PartName="/ppt/tags/tag70.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71.xml" ContentType="application/vnd.openxmlformats-officedocument.presentationml.tags+xml"/>
  <Override PartName="/ppt/notesSlides/notesSlide84.xml" ContentType="application/vnd.openxmlformats-officedocument.presentationml.notesSlide+xml"/>
  <Override PartName="/ppt/tags/tag72.xml" ContentType="application/vnd.openxmlformats-officedocument.presentationml.tags+xml"/>
  <Override PartName="/ppt/notesSlides/notesSlide8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73.xml" ContentType="application/vnd.openxmlformats-officedocument.presentationml.tags+xml"/>
  <Override PartName="/ppt/notesSlides/notesSlide89.xml" ContentType="application/vnd.openxmlformats-officedocument.presentationml.notesSlide+xml"/>
  <Override PartName="/ppt/tags/tag74.xml" ContentType="application/vnd.openxmlformats-officedocument.presentationml.tags+xml"/>
  <Override PartName="/ppt/notesSlides/notesSlide90.xml" ContentType="application/vnd.openxmlformats-officedocument.presentationml.notesSlide+xml"/>
  <Override PartName="/ppt/tags/tag75.xml" ContentType="application/vnd.openxmlformats-officedocument.presentationml.tags+xml"/>
  <Override PartName="/ppt/notesSlides/notesSlide91.xml" ContentType="application/vnd.openxmlformats-officedocument.presentationml.notesSlide+xml"/>
  <Override PartName="/ppt/tags/tag76.xml" ContentType="application/vnd.openxmlformats-officedocument.presentationml.tags+xml"/>
  <Override PartName="/ppt/notesSlides/notesSlide92.xml" ContentType="application/vnd.openxmlformats-officedocument.presentationml.notesSlide+xml"/>
  <Override PartName="/ppt/tags/tag77.xml" ContentType="application/vnd.openxmlformats-officedocument.presentationml.tags+xml"/>
  <Override PartName="/ppt/notesSlides/notesSlide93.xml" ContentType="application/vnd.openxmlformats-officedocument.presentationml.notesSlide+xml"/>
  <Override PartName="/ppt/tags/tag78.xml" ContentType="application/vnd.openxmlformats-officedocument.presentationml.tags+xml"/>
  <Override PartName="/ppt/notesSlides/notesSlide94.xml" ContentType="application/vnd.openxmlformats-officedocument.presentationml.notesSlide+xml"/>
  <Override PartName="/ppt/tags/tag79.xml" ContentType="application/vnd.openxmlformats-officedocument.presentationml.tags+xml"/>
  <Override PartName="/ppt/notesSlides/notesSlide9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06"/>
  </p:notesMasterIdLst>
  <p:handoutMasterIdLst>
    <p:handoutMasterId r:id="rId107"/>
  </p:handoutMasterIdLst>
  <p:sldIdLst>
    <p:sldId id="256" r:id="rId5"/>
    <p:sldId id="390" r:id="rId6"/>
    <p:sldId id="257" r:id="rId7"/>
    <p:sldId id="258" r:id="rId8"/>
    <p:sldId id="391" r:id="rId9"/>
    <p:sldId id="384" r:id="rId10"/>
    <p:sldId id="342" r:id="rId11"/>
    <p:sldId id="382" r:id="rId12"/>
    <p:sldId id="411" r:id="rId13"/>
    <p:sldId id="352" r:id="rId14"/>
    <p:sldId id="267" r:id="rId15"/>
    <p:sldId id="265" r:id="rId16"/>
    <p:sldId id="408" r:id="rId17"/>
    <p:sldId id="322" r:id="rId18"/>
    <p:sldId id="394" r:id="rId19"/>
    <p:sldId id="323" r:id="rId20"/>
    <p:sldId id="324" r:id="rId21"/>
    <p:sldId id="377" r:id="rId22"/>
    <p:sldId id="262" r:id="rId23"/>
    <p:sldId id="259" r:id="rId24"/>
    <p:sldId id="616" r:id="rId25"/>
    <p:sldId id="605" r:id="rId26"/>
    <p:sldId id="344" r:id="rId27"/>
    <p:sldId id="339" r:id="rId28"/>
    <p:sldId id="307" r:id="rId29"/>
    <p:sldId id="635" r:id="rId30"/>
    <p:sldId id="263" r:id="rId31"/>
    <p:sldId id="347" r:id="rId32"/>
    <p:sldId id="275" r:id="rId33"/>
    <p:sldId id="399" r:id="rId34"/>
    <p:sldId id="636" r:id="rId35"/>
    <p:sldId id="334" r:id="rId36"/>
    <p:sldId id="335" r:id="rId37"/>
    <p:sldId id="336" r:id="rId38"/>
    <p:sldId id="386" r:id="rId39"/>
    <p:sldId id="277" r:id="rId40"/>
    <p:sldId id="371" r:id="rId41"/>
    <p:sldId id="346" r:id="rId42"/>
    <p:sldId id="400" r:id="rId43"/>
    <p:sldId id="619" r:id="rId44"/>
    <p:sldId id="401" r:id="rId45"/>
    <p:sldId id="357" r:id="rId46"/>
    <p:sldId id="409" r:id="rId47"/>
    <p:sldId id="637" r:id="rId48"/>
    <p:sldId id="280" r:id="rId49"/>
    <p:sldId id="348" r:id="rId50"/>
    <p:sldId id="350" r:id="rId51"/>
    <p:sldId id="396" r:id="rId52"/>
    <p:sldId id="281" r:id="rId53"/>
    <p:sldId id="385" r:id="rId54"/>
    <p:sldId id="397" r:id="rId55"/>
    <p:sldId id="282" r:id="rId56"/>
    <p:sldId id="407" r:id="rId57"/>
    <p:sldId id="354" r:id="rId58"/>
    <p:sldId id="378" r:id="rId59"/>
    <p:sldId id="379" r:id="rId60"/>
    <p:sldId id="380" r:id="rId61"/>
    <p:sldId id="381" r:id="rId62"/>
    <p:sldId id="623" r:id="rId63"/>
    <p:sldId id="624" r:id="rId64"/>
    <p:sldId id="638" r:id="rId65"/>
    <p:sldId id="404" r:id="rId66"/>
    <p:sldId id="405" r:id="rId67"/>
    <p:sldId id="620" r:id="rId68"/>
    <p:sldId id="621" r:id="rId69"/>
    <p:sldId id="622" r:id="rId70"/>
    <p:sldId id="356" r:id="rId71"/>
    <p:sldId id="351" r:id="rId72"/>
    <p:sldId id="329" r:id="rId73"/>
    <p:sldId id="402" r:id="rId74"/>
    <p:sldId id="403" r:id="rId75"/>
    <p:sldId id="410" r:id="rId76"/>
    <p:sldId id="387" r:id="rId77"/>
    <p:sldId id="358" r:id="rId78"/>
    <p:sldId id="373" r:id="rId79"/>
    <p:sldId id="374" r:id="rId80"/>
    <p:sldId id="375" r:id="rId81"/>
    <p:sldId id="376" r:id="rId82"/>
    <p:sldId id="370" r:id="rId83"/>
    <p:sldId id="372" r:id="rId84"/>
    <p:sldId id="627" r:id="rId85"/>
    <p:sldId id="629" r:id="rId86"/>
    <p:sldId id="631" r:id="rId87"/>
    <p:sldId id="632" r:id="rId88"/>
    <p:sldId id="337" r:id="rId89"/>
    <p:sldId id="289" r:id="rId90"/>
    <p:sldId id="290" r:id="rId91"/>
    <p:sldId id="618" r:id="rId92"/>
    <p:sldId id="617" r:id="rId93"/>
    <p:sldId id="406" r:id="rId94"/>
    <p:sldId id="298" r:id="rId95"/>
    <p:sldId id="600" r:id="rId96"/>
    <p:sldId id="633" r:id="rId97"/>
    <p:sldId id="634" r:id="rId98"/>
    <p:sldId id="383" r:id="rId99"/>
    <p:sldId id="388" r:id="rId100"/>
    <p:sldId id="366" r:id="rId101"/>
    <p:sldId id="367" r:id="rId102"/>
    <p:sldId id="369" r:id="rId103"/>
    <p:sldId id="328" r:id="rId104"/>
    <p:sldId id="393" r:id="rId105"/>
  </p:sldIdLst>
  <p:sldSz cx="12192000" cy="6858000"/>
  <p:notesSz cx="7104063" cy="10234613"/>
  <p:custDataLst>
    <p:tags r:id="rId10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 Taylor" initials="RT" lastIdx="1" clrIdx="0">
    <p:extLst>
      <p:ext uri="{19B8F6BF-5375-455C-9EA6-DF929625EA0E}">
        <p15:presenceInfo xmlns:p15="http://schemas.microsoft.com/office/powerpoint/2012/main" userId="S-1-5-21-1547161642-651377827-725345543-2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D85"/>
    <a:srgbClr val="F7AB64"/>
    <a:srgbClr val="EB5E57"/>
    <a:srgbClr val="16AB64"/>
    <a:srgbClr val="11846A"/>
    <a:srgbClr val="FF9900"/>
    <a:srgbClr val="F7F7C7"/>
    <a:srgbClr val="CEF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BCA65-1440-9FEE-A1C7-C756B7FED313}" v="1" dt="2024-11-14T14:07:46.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66" autoAdjust="0"/>
    <p:restoredTop sz="48786" autoAdjust="0"/>
  </p:normalViewPr>
  <p:slideViewPr>
    <p:cSldViewPr snapToGrid="0">
      <p:cViewPr varScale="1">
        <p:scale>
          <a:sx n="52" d="100"/>
          <a:sy n="52" d="100"/>
        </p:scale>
        <p:origin x="90" y="168"/>
      </p:cViewPr>
      <p:guideLst/>
    </p:cSldViewPr>
  </p:slideViewPr>
  <p:outlineViewPr>
    <p:cViewPr>
      <p:scale>
        <a:sx n="33" d="100"/>
        <a:sy n="33" d="100"/>
      </p:scale>
      <p:origin x="0" y="-86536"/>
    </p:cViewPr>
  </p:outlineViewPr>
  <p:notesTextViewPr>
    <p:cViewPr>
      <p:scale>
        <a:sx n="1" d="1"/>
        <a:sy n="1" d="1"/>
      </p:scale>
      <p:origin x="0" y="-5892"/>
    </p:cViewPr>
  </p:notesTextViewPr>
  <p:sorterViewPr>
    <p:cViewPr>
      <p:scale>
        <a:sx n="100" d="100"/>
        <a:sy n="100" d="100"/>
      </p:scale>
      <p:origin x="0" y="-1356"/>
    </p:cViewPr>
  </p:sorterViewPr>
  <p:notesViewPr>
    <p:cSldViewPr snapToGrid="0">
      <p:cViewPr>
        <p:scale>
          <a:sx n="90" d="100"/>
          <a:sy n="90" d="100"/>
        </p:scale>
        <p:origin x="1833" y="-2445"/>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ags" Target="tags/tag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14"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commentAuthors" Target="commen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F7935-D3EC-8048-B15F-2AA3E2528592}"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en-GB"/>
        </a:p>
      </dgm:t>
    </dgm:pt>
    <dgm:pt modelId="{92AA4AF9-3570-8F48-BD32-BE8516025CC0}">
      <dgm:prSet phldrT="[Text]" custT="1"/>
      <dgm:spPr>
        <a:solidFill>
          <a:srgbClr val="16AD85"/>
        </a:solidFill>
      </dgm:spPr>
      <dgm:t>
        <a:bodyPr/>
        <a:lstStyle/>
        <a:p>
          <a:r>
            <a:rPr lang="en-GB" sz="1800" dirty="0">
              <a:solidFill>
                <a:sysClr val="windowText" lastClr="000000"/>
              </a:solidFill>
            </a:rPr>
            <a:t>Society</a:t>
          </a:r>
        </a:p>
      </dgm:t>
    </dgm:pt>
    <dgm:pt modelId="{BFB944D2-BBB0-BF48-95B7-E3DCDB9C611C}" type="parTrans" cxnId="{26DCF5FC-7B90-4647-902C-C2540687B1AD}">
      <dgm:prSet/>
      <dgm:spPr/>
      <dgm:t>
        <a:bodyPr/>
        <a:lstStyle/>
        <a:p>
          <a:endParaRPr lang="en-GB" sz="1800"/>
        </a:p>
      </dgm:t>
    </dgm:pt>
    <dgm:pt modelId="{502ED1D2-4B86-424D-9B43-ED26F0D87E33}" type="sibTrans" cxnId="{26DCF5FC-7B90-4647-902C-C2540687B1AD}">
      <dgm:prSet/>
      <dgm:spPr/>
      <dgm:t>
        <a:bodyPr/>
        <a:lstStyle/>
        <a:p>
          <a:endParaRPr lang="en-GB" sz="1800"/>
        </a:p>
      </dgm:t>
    </dgm:pt>
    <dgm:pt modelId="{9482BDD9-082F-5840-9E77-A28BC196A424}">
      <dgm:prSet phldrT="[Text]" custT="1"/>
      <dgm:spPr>
        <a:solidFill>
          <a:schemeClr val="accent2"/>
        </a:solidFill>
      </dgm:spPr>
      <dgm:t>
        <a:bodyPr/>
        <a:lstStyle/>
        <a:p>
          <a:r>
            <a:rPr lang="en-GB" sz="1800" dirty="0">
              <a:solidFill>
                <a:sysClr val="windowText" lastClr="000000"/>
              </a:solidFill>
            </a:rPr>
            <a:t>Peers</a:t>
          </a:r>
        </a:p>
      </dgm:t>
    </dgm:pt>
    <dgm:pt modelId="{E9F1CED0-ABF0-A64B-8CD9-1995AD154F82}" type="parTrans" cxnId="{D49FECBA-762E-EC4E-8F57-8D41EF281F17}">
      <dgm:prSet/>
      <dgm:spPr/>
      <dgm:t>
        <a:bodyPr/>
        <a:lstStyle/>
        <a:p>
          <a:endParaRPr lang="en-GB" sz="1800"/>
        </a:p>
      </dgm:t>
    </dgm:pt>
    <dgm:pt modelId="{3C3D53BE-B0E0-A546-B656-EAB4AE41AB61}" type="sibTrans" cxnId="{D49FECBA-762E-EC4E-8F57-8D41EF281F17}">
      <dgm:prSet/>
      <dgm:spPr/>
      <dgm:t>
        <a:bodyPr/>
        <a:lstStyle/>
        <a:p>
          <a:endParaRPr lang="en-GB" sz="1800"/>
        </a:p>
      </dgm:t>
    </dgm:pt>
    <dgm:pt modelId="{D85C9F32-BA34-224F-9B78-504CFA4CC6BF}">
      <dgm:prSet phldrT="[Text]" custT="1"/>
      <dgm:spPr>
        <a:solidFill>
          <a:srgbClr val="16AD85"/>
        </a:solidFill>
      </dgm:spPr>
      <dgm:t>
        <a:bodyPr/>
        <a:lstStyle/>
        <a:p>
          <a:r>
            <a:rPr lang="en-GB" sz="1800" dirty="0">
              <a:solidFill>
                <a:sysClr val="windowText" lastClr="000000"/>
              </a:solidFill>
            </a:rPr>
            <a:t>Home /family</a:t>
          </a:r>
        </a:p>
      </dgm:t>
    </dgm:pt>
    <dgm:pt modelId="{678843EB-3B17-9C43-AB9A-05EF6A3929B5}" type="parTrans" cxnId="{01984941-08A6-424E-B824-BC9AA638B8E5}">
      <dgm:prSet/>
      <dgm:spPr/>
      <dgm:t>
        <a:bodyPr/>
        <a:lstStyle/>
        <a:p>
          <a:endParaRPr lang="en-GB" sz="1800"/>
        </a:p>
      </dgm:t>
    </dgm:pt>
    <dgm:pt modelId="{D5064383-6609-7944-A6AA-E2EF93489008}" type="sibTrans" cxnId="{01984941-08A6-424E-B824-BC9AA638B8E5}">
      <dgm:prSet/>
      <dgm:spPr/>
      <dgm:t>
        <a:bodyPr/>
        <a:lstStyle/>
        <a:p>
          <a:endParaRPr lang="en-GB" sz="1800"/>
        </a:p>
      </dgm:t>
    </dgm:pt>
    <dgm:pt modelId="{FD94BE30-7700-EC4B-94E9-2F4A8CC8CEA3}">
      <dgm:prSet phldrT="[Text]" custT="1"/>
      <dgm:spPr>
        <a:solidFill>
          <a:schemeClr val="accent2"/>
        </a:solidFill>
      </dgm:spPr>
      <dgm:t>
        <a:bodyPr/>
        <a:lstStyle/>
        <a:p>
          <a:r>
            <a:rPr lang="en-GB" sz="1700" dirty="0">
              <a:solidFill>
                <a:sysClr val="windowText" lastClr="000000"/>
              </a:solidFill>
            </a:rPr>
            <a:t>Child/ young person</a:t>
          </a:r>
        </a:p>
      </dgm:t>
    </dgm:pt>
    <dgm:pt modelId="{8BCAF865-B89E-134E-885A-363A872FDE33}" type="parTrans" cxnId="{00CBC744-35BC-8947-AF91-1CAE2F6A77AA}">
      <dgm:prSet/>
      <dgm:spPr/>
      <dgm:t>
        <a:bodyPr/>
        <a:lstStyle/>
        <a:p>
          <a:endParaRPr lang="en-GB" sz="1800"/>
        </a:p>
      </dgm:t>
    </dgm:pt>
    <dgm:pt modelId="{E5DADA42-03B9-5A45-BA6E-B509CCA14F75}" type="sibTrans" cxnId="{00CBC744-35BC-8947-AF91-1CAE2F6A77AA}">
      <dgm:prSet/>
      <dgm:spPr/>
      <dgm:t>
        <a:bodyPr/>
        <a:lstStyle/>
        <a:p>
          <a:endParaRPr lang="en-GB" sz="1800"/>
        </a:p>
      </dgm:t>
    </dgm:pt>
    <dgm:pt modelId="{39EB72E7-FAC6-0740-88AB-FD609BD9B5E5}">
      <dgm:prSet custT="1"/>
      <dgm:spPr>
        <a:solidFill>
          <a:schemeClr val="accent2"/>
        </a:solidFill>
      </dgm:spPr>
      <dgm:t>
        <a:bodyPr/>
        <a:lstStyle/>
        <a:p>
          <a:r>
            <a:rPr lang="en-GB" sz="1800" dirty="0">
              <a:solidFill>
                <a:sysClr val="windowText" lastClr="000000"/>
              </a:solidFill>
            </a:rPr>
            <a:t>Neighbourhood / community</a:t>
          </a:r>
        </a:p>
      </dgm:t>
    </dgm:pt>
    <dgm:pt modelId="{1038BD93-B915-2C4F-B829-0903F872FE57}" type="parTrans" cxnId="{5550B3C8-7698-2649-9226-3CE3887D0EF9}">
      <dgm:prSet/>
      <dgm:spPr/>
      <dgm:t>
        <a:bodyPr/>
        <a:lstStyle/>
        <a:p>
          <a:endParaRPr lang="en-GB" sz="1800"/>
        </a:p>
      </dgm:t>
    </dgm:pt>
    <dgm:pt modelId="{3075EFBA-004C-C046-A463-7FE2EA3A63B9}" type="sibTrans" cxnId="{5550B3C8-7698-2649-9226-3CE3887D0EF9}">
      <dgm:prSet/>
      <dgm:spPr/>
      <dgm:t>
        <a:bodyPr/>
        <a:lstStyle/>
        <a:p>
          <a:endParaRPr lang="en-GB" sz="1800"/>
        </a:p>
      </dgm:t>
    </dgm:pt>
    <dgm:pt modelId="{2F8C3B41-8AB8-424A-8850-3A2F44EBEF93}">
      <dgm:prSet custT="1"/>
      <dgm:spPr>
        <a:solidFill>
          <a:srgbClr val="16AD85"/>
        </a:solidFill>
      </dgm:spPr>
      <dgm:t>
        <a:bodyPr/>
        <a:lstStyle/>
        <a:p>
          <a:r>
            <a:rPr lang="en-GB" sz="1800" dirty="0">
              <a:solidFill>
                <a:sysClr val="windowText" lastClr="000000"/>
              </a:solidFill>
            </a:rPr>
            <a:t>School</a:t>
          </a:r>
        </a:p>
      </dgm:t>
    </dgm:pt>
    <dgm:pt modelId="{FEBC20AD-4C54-5249-AACF-B1274B11021A}" type="parTrans" cxnId="{E2BE40B5-83FE-754D-BE0F-4159FFF985FC}">
      <dgm:prSet/>
      <dgm:spPr/>
      <dgm:t>
        <a:bodyPr/>
        <a:lstStyle/>
        <a:p>
          <a:endParaRPr lang="en-GB" sz="1800"/>
        </a:p>
      </dgm:t>
    </dgm:pt>
    <dgm:pt modelId="{477A268A-7773-9A45-864F-64B5BED9B9DF}" type="sibTrans" cxnId="{E2BE40B5-83FE-754D-BE0F-4159FFF985FC}">
      <dgm:prSet/>
      <dgm:spPr/>
      <dgm:t>
        <a:bodyPr/>
        <a:lstStyle/>
        <a:p>
          <a:endParaRPr lang="en-GB" sz="1800"/>
        </a:p>
      </dgm:t>
    </dgm:pt>
    <dgm:pt modelId="{40974C35-F151-3E48-B1F9-702B0B4E586C}" type="pres">
      <dgm:prSet presAssocID="{316F7935-D3EC-8048-B15F-2AA3E2528592}" presName="Name0" presStyleCnt="0">
        <dgm:presLayoutVars>
          <dgm:chMax val="7"/>
          <dgm:resizeHandles val="exact"/>
        </dgm:presLayoutVars>
      </dgm:prSet>
      <dgm:spPr/>
    </dgm:pt>
    <dgm:pt modelId="{DE4C7D18-18C4-D647-A2CE-415E042D3854}" type="pres">
      <dgm:prSet presAssocID="{316F7935-D3EC-8048-B15F-2AA3E2528592}" presName="comp1" presStyleCnt="0"/>
      <dgm:spPr/>
    </dgm:pt>
    <dgm:pt modelId="{1B0826F8-E11C-8241-AA02-8D8FF50C3347}" type="pres">
      <dgm:prSet presAssocID="{316F7935-D3EC-8048-B15F-2AA3E2528592}" presName="circle1" presStyleLbl="node1" presStyleIdx="0" presStyleCnt="6"/>
      <dgm:spPr/>
    </dgm:pt>
    <dgm:pt modelId="{E26A89BA-E4BA-8C43-9419-ED9C56109AC3}" type="pres">
      <dgm:prSet presAssocID="{316F7935-D3EC-8048-B15F-2AA3E2528592}" presName="c1text" presStyleLbl="node1" presStyleIdx="0" presStyleCnt="6">
        <dgm:presLayoutVars>
          <dgm:bulletEnabled val="1"/>
        </dgm:presLayoutVars>
      </dgm:prSet>
      <dgm:spPr/>
    </dgm:pt>
    <dgm:pt modelId="{97E16070-052F-0940-83AE-655D8D196D0A}" type="pres">
      <dgm:prSet presAssocID="{316F7935-D3EC-8048-B15F-2AA3E2528592}" presName="comp2" presStyleCnt="0"/>
      <dgm:spPr/>
    </dgm:pt>
    <dgm:pt modelId="{B1B35B97-A6A7-0540-A2B8-B1B492695A3C}" type="pres">
      <dgm:prSet presAssocID="{316F7935-D3EC-8048-B15F-2AA3E2528592}" presName="circle2" presStyleLbl="node1" presStyleIdx="1" presStyleCnt="6"/>
      <dgm:spPr/>
    </dgm:pt>
    <dgm:pt modelId="{92523FC5-97DE-DE48-868B-6C3A6E72FA99}" type="pres">
      <dgm:prSet presAssocID="{316F7935-D3EC-8048-B15F-2AA3E2528592}" presName="c2text" presStyleLbl="node1" presStyleIdx="1" presStyleCnt="6">
        <dgm:presLayoutVars>
          <dgm:bulletEnabled val="1"/>
        </dgm:presLayoutVars>
      </dgm:prSet>
      <dgm:spPr/>
    </dgm:pt>
    <dgm:pt modelId="{A98FFE19-8170-F54B-BC45-397AEE2C0164}" type="pres">
      <dgm:prSet presAssocID="{316F7935-D3EC-8048-B15F-2AA3E2528592}" presName="comp3" presStyleCnt="0"/>
      <dgm:spPr/>
    </dgm:pt>
    <dgm:pt modelId="{D9285B9B-E474-5B4A-9B8E-75DDF8821CF1}" type="pres">
      <dgm:prSet presAssocID="{316F7935-D3EC-8048-B15F-2AA3E2528592}" presName="circle3" presStyleLbl="node1" presStyleIdx="2" presStyleCnt="6"/>
      <dgm:spPr/>
    </dgm:pt>
    <dgm:pt modelId="{35490B74-987A-6244-9076-A107B3396D17}" type="pres">
      <dgm:prSet presAssocID="{316F7935-D3EC-8048-B15F-2AA3E2528592}" presName="c3text" presStyleLbl="node1" presStyleIdx="2" presStyleCnt="6">
        <dgm:presLayoutVars>
          <dgm:bulletEnabled val="1"/>
        </dgm:presLayoutVars>
      </dgm:prSet>
      <dgm:spPr/>
    </dgm:pt>
    <dgm:pt modelId="{E4B9BA67-6318-9F4B-8FE7-BFD0B618D3DA}" type="pres">
      <dgm:prSet presAssocID="{316F7935-D3EC-8048-B15F-2AA3E2528592}" presName="comp4" presStyleCnt="0"/>
      <dgm:spPr/>
    </dgm:pt>
    <dgm:pt modelId="{45F95C32-2306-5E43-9458-F26DCF9F70C1}" type="pres">
      <dgm:prSet presAssocID="{316F7935-D3EC-8048-B15F-2AA3E2528592}" presName="circle4" presStyleLbl="node1" presStyleIdx="3" presStyleCnt="6"/>
      <dgm:spPr/>
    </dgm:pt>
    <dgm:pt modelId="{856EC337-BF53-9648-BEDC-43CFFB124F15}" type="pres">
      <dgm:prSet presAssocID="{316F7935-D3EC-8048-B15F-2AA3E2528592}" presName="c4text" presStyleLbl="node1" presStyleIdx="3" presStyleCnt="6">
        <dgm:presLayoutVars>
          <dgm:bulletEnabled val="1"/>
        </dgm:presLayoutVars>
      </dgm:prSet>
      <dgm:spPr/>
    </dgm:pt>
    <dgm:pt modelId="{B27A3147-CB4D-9341-B8C3-FF27F3C99C15}" type="pres">
      <dgm:prSet presAssocID="{316F7935-D3EC-8048-B15F-2AA3E2528592}" presName="comp5" presStyleCnt="0"/>
      <dgm:spPr/>
    </dgm:pt>
    <dgm:pt modelId="{4215E661-C6E5-2E48-A0DF-7450C56F913A}" type="pres">
      <dgm:prSet presAssocID="{316F7935-D3EC-8048-B15F-2AA3E2528592}" presName="circle5" presStyleLbl="node1" presStyleIdx="4" presStyleCnt="6"/>
      <dgm:spPr/>
    </dgm:pt>
    <dgm:pt modelId="{4669895F-D617-0443-8A1E-B5B77655CADC}" type="pres">
      <dgm:prSet presAssocID="{316F7935-D3EC-8048-B15F-2AA3E2528592}" presName="c5text" presStyleLbl="node1" presStyleIdx="4" presStyleCnt="6">
        <dgm:presLayoutVars>
          <dgm:bulletEnabled val="1"/>
        </dgm:presLayoutVars>
      </dgm:prSet>
      <dgm:spPr/>
    </dgm:pt>
    <dgm:pt modelId="{BA94DD1E-8EA2-554C-B53F-B6D0F735A5B6}" type="pres">
      <dgm:prSet presAssocID="{316F7935-D3EC-8048-B15F-2AA3E2528592}" presName="comp6" presStyleCnt="0"/>
      <dgm:spPr/>
    </dgm:pt>
    <dgm:pt modelId="{82E1E3C4-6CAE-324C-8254-DCBB8DB205BF}" type="pres">
      <dgm:prSet presAssocID="{316F7935-D3EC-8048-B15F-2AA3E2528592}" presName="circle6" presStyleLbl="node1" presStyleIdx="5" presStyleCnt="6"/>
      <dgm:spPr/>
    </dgm:pt>
    <dgm:pt modelId="{25F46B52-1146-E841-AB65-25AB882E2E32}" type="pres">
      <dgm:prSet presAssocID="{316F7935-D3EC-8048-B15F-2AA3E2528592}" presName="c6text" presStyleLbl="node1" presStyleIdx="5" presStyleCnt="6">
        <dgm:presLayoutVars>
          <dgm:bulletEnabled val="1"/>
        </dgm:presLayoutVars>
      </dgm:prSet>
      <dgm:spPr/>
    </dgm:pt>
  </dgm:ptLst>
  <dgm:cxnLst>
    <dgm:cxn modelId="{03A8BA0B-4068-874E-A160-9FA6CC4280B8}" type="presOf" srcId="{2F8C3B41-8AB8-424A-8850-3A2F44EBEF93}" destId="{D9285B9B-E474-5B4A-9B8E-75DDF8821CF1}" srcOrd="0" destOrd="0" presId="urn:microsoft.com/office/officeart/2005/8/layout/venn2"/>
    <dgm:cxn modelId="{7F96E71D-88DD-A94D-826B-AEE459D41A08}" type="presOf" srcId="{9482BDD9-082F-5840-9E77-A28BC196A424}" destId="{45F95C32-2306-5E43-9458-F26DCF9F70C1}" srcOrd="0" destOrd="0" presId="urn:microsoft.com/office/officeart/2005/8/layout/venn2"/>
    <dgm:cxn modelId="{DDA31F25-19D3-8D46-9DEF-F4DB95940BF7}" type="presOf" srcId="{FD94BE30-7700-EC4B-94E9-2F4A8CC8CEA3}" destId="{25F46B52-1146-E841-AB65-25AB882E2E32}" srcOrd="1" destOrd="0" presId="urn:microsoft.com/office/officeart/2005/8/layout/venn2"/>
    <dgm:cxn modelId="{38EE8929-7EA2-AE47-8511-BA60051E2B20}" type="presOf" srcId="{FD94BE30-7700-EC4B-94E9-2F4A8CC8CEA3}" destId="{82E1E3C4-6CAE-324C-8254-DCBB8DB205BF}" srcOrd="0" destOrd="0" presId="urn:microsoft.com/office/officeart/2005/8/layout/venn2"/>
    <dgm:cxn modelId="{62329F32-6CDF-144C-9106-035EB874D08C}" type="presOf" srcId="{39EB72E7-FAC6-0740-88AB-FD609BD9B5E5}" destId="{B1B35B97-A6A7-0540-A2B8-B1B492695A3C}" srcOrd="0" destOrd="0" presId="urn:microsoft.com/office/officeart/2005/8/layout/venn2"/>
    <dgm:cxn modelId="{9123B65D-2969-9A4A-A6BC-217FBCEDBE8D}" type="presOf" srcId="{9482BDD9-082F-5840-9E77-A28BC196A424}" destId="{856EC337-BF53-9648-BEDC-43CFFB124F15}" srcOrd="1" destOrd="0" presId="urn:microsoft.com/office/officeart/2005/8/layout/venn2"/>
    <dgm:cxn modelId="{BB5FE95E-397D-0340-B2B4-93BCD4B5F6D3}" type="presOf" srcId="{D85C9F32-BA34-224F-9B78-504CFA4CC6BF}" destId="{4215E661-C6E5-2E48-A0DF-7450C56F913A}" srcOrd="0" destOrd="0" presId="urn:microsoft.com/office/officeart/2005/8/layout/venn2"/>
    <dgm:cxn modelId="{01984941-08A6-424E-B824-BC9AA638B8E5}" srcId="{316F7935-D3EC-8048-B15F-2AA3E2528592}" destId="{D85C9F32-BA34-224F-9B78-504CFA4CC6BF}" srcOrd="4" destOrd="0" parTransId="{678843EB-3B17-9C43-AB9A-05EF6A3929B5}" sibTransId="{D5064383-6609-7944-A6AA-E2EF93489008}"/>
    <dgm:cxn modelId="{00CBC744-35BC-8947-AF91-1CAE2F6A77AA}" srcId="{316F7935-D3EC-8048-B15F-2AA3E2528592}" destId="{FD94BE30-7700-EC4B-94E9-2F4A8CC8CEA3}" srcOrd="5" destOrd="0" parTransId="{8BCAF865-B89E-134E-885A-363A872FDE33}" sibTransId="{E5DADA42-03B9-5A45-BA6E-B509CCA14F75}"/>
    <dgm:cxn modelId="{C9135445-E6A2-DF41-AC95-E47DD1A3824B}" type="presOf" srcId="{316F7935-D3EC-8048-B15F-2AA3E2528592}" destId="{40974C35-F151-3E48-B1F9-702B0B4E586C}" srcOrd="0" destOrd="0" presId="urn:microsoft.com/office/officeart/2005/8/layout/venn2"/>
    <dgm:cxn modelId="{74141751-5CB8-7C4E-AEBF-EC226A3603FF}" type="presOf" srcId="{92AA4AF9-3570-8F48-BD32-BE8516025CC0}" destId="{E26A89BA-E4BA-8C43-9419-ED9C56109AC3}" srcOrd="1" destOrd="0" presId="urn:microsoft.com/office/officeart/2005/8/layout/venn2"/>
    <dgm:cxn modelId="{AB6D8157-1DA0-8746-BC6F-6DB6AA175AF1}" type="presOf" srcId="{2F8C3B41-8AB8-424A-8850-3A2F44EBEF93}" destId="{35490B74-987A-6244-9076-A107B3396D17}" srcOrd="1" destOrd="0" presId="urn:microsoft.com/office/officeart/2005/8/layout/venn2"/>
    <dgm:cxn modelId="{F93C7C8F-11DE-794A-ABAA-2D3A3A5861CF}" type="presOf" srcId="{92AA4AF9-3570-8F48-BD32-BE8516025CC0}" destId="{1B0826F8-E11C-8241-AA02-8D8FF50C3347}" srcOrd="0" destOrd="0" presId="urn:microsoft.com/office/officeart/2005/8/layout/venn2"/>
    <dgm:cxn modelId="{316652A5-8A04-5B43-9ABD-176E35B38335}" type="presOf" srcId="{D85C9F32-BA34-224F-9B78-504CFA4CC6BF}" destId="{4669895F-D617-0443-8A1E-B5B77655CADC}" srcOrd="1" destOrd="0" presId="urn:microsoft.com/office/officeart/2005/8/layout/venn2"/>
    <dgm:cxn modelId="{E2BE40B5-83FE-754D-BE0F-4159FFF985FC}" srcId="{316F7935-D3EC-8048-B15F-2AA3E2528592}" destId="{2F8C3B41-8AB8-424A-8850-3A2F44EBEF93}" srcOrd="2" destOrd="0" parTransId="{FEBC20AD-4C54-5249-AACF-B1274B11021A}" sibTransId="{477A268A-7773-9A45-864F-64B5BED9B9DF}"/>
    <dgm:cxn modelId="{D49FECBA-762E-EC4E-8F57-8D41EF281F17}" srcId="{316F7935-D3EC-8048-B15F-2AA3E2528592}" destId="{9482BDD9-082F-5840-9E77-A28BC196A424}" srcOrd="3" destOrd="0" parTransId="{E9F1CED0-ABF0-A64B-8CD9-1995AD154F82}" sibTransId="{3C3D53BE-B0E0-A546-B656-EAB4AE41AB61}"/>
    <dgm:cxn modelId="{5550B3C8-7698-2649-9226-3CE3887D0EF9}" srcId="{316F7935-D3EC-8048-B15F-2AA3E2528592}" destId="{39EB72E7-FAC6-0740-88AB-FD609BD9B5E5}" srcOrd="1" destOrd="0" parTransId="{1038BD93-B915-2C4F-B829-0903F872FE57}" sibTransId="{3075EFBA-004C-C046-A463-7FE2EA3A63B9}"/>
    <dgm:cxn modelId="{5FF7B2D6-A08F-294E-9407-391688398920}" type="presOf" srcId="{39EB72E7-FAC6-0740-88AB-FD609BD9B5E5}" destId="{92523FC5-97DE-DE48-868B-6C3A6E72FA99}" srcOrd="1" destOrd="0" presId="urn:microsoft.com/office/officeart/2005/8/layout/venn2"/>
    <dgm:cxn modelId="{26DCF5FC-7B90-4647-902C-C2540687B1AD}" srcId="{316F7935-D3EC-8048-B15F-2AA3E2528592}" destId="{92AA4AF9-3570-8F48-BD32-BE8516025CC0}" srcOrd="0" destOrd="0" parTransId="{BFB944D2-BBB0-BF48-95B7-E3DCDB9C611C}" sibTransId="{502ED1D2-4B86-424D-9B43-ED26F0D87E33}"/>
    <dgm:cxn modelId="{4D931E86-0D0E-3941-9026-14E09FA79FF9}" type="presParOf" srcId="{40974C35-F151-3E48-B1F9-702B0B4E586C}" destId="{DE4C7D18-18C4-D647-A2CE-415E042D3854}" srcOrd="0" destOrd="0" presId="urn:microsoft.com/office/officeart/2005/8/layout/venn2"/>
    <dgm:cxn modelId="{0CFACDB4-086D-814E-BA7F-3F729C7A64CA}" type="presParOf" srcId="{DE4C7D18-18C4-D647-A2CE-415E042D3854}" destId="{1B0826F8-E11C-8241-AA02-8D8FF50C3347}" srcOrd="0" destOrd="0" presId="urn:microsoft.com/office/officeart/2005/8/layout/venn2"/>
    <dgm:cxn modelId="{B545096B-A71A-AE42-9409-F2A09FC55EC5}" type="presParOf" srcId="{DE4C7D18-18C4-D647-A2CE-415E042D3854}" destId="{E26A89BA-E4BA-8C43-9419-ED9C56109AC3}" srcOrd="1" destOrd="0" presId="urn:microsoft.com/office/officeart/2005/8/layout/venn2"/>
    <dgm:cxn modelId="{220911DB-18EA-6E4A-A3D0-DFA5B38F37BE}" type="presParOf" srcId="{40974C35-F151-3E48-B1F9-702B0B4E586C}" destId="{97E16070-052F-0940-83AE-655D8D196D0A}" srcOrd="1" destOrd="0" presId="urn:microsoft.com/office/officeart/2005/8/layout/venn2"/>
    <dgm:cxn modelId="{9054CA1D-E66F-9141-A876-31EF8E1FBBBE}" type="presParOf" srcId="{97E16070-052F-0940-83AE-655D8D196D0A}" destId="{B1B35B97-A6A7-0540-A2B8-B1B492695A3C}" srcOrd="0" destOrd="0" presId="urn:microsoft.com/office/officeart/2005/8/layout/venn2"/>
    <dgm:cxn modelId="{EB60D7BA-C953-7640-8BD3-17A92B2EEDA0}" type="presParOf" srcId="{97E16070-052F-0940-83AE-655D8D196D0A}" destId="{92523FC5-97DE-DE48-868B-6C3A6E72FA99}" srcOrd="1" destOrd="0" presId="urn:microsoft.com/office/officeart/2005/8/layout/venn2"/>
    <dgm:cxn modelId="{AD17B016-1564-D64F-9D25-37E1A2917025}" type="presParOf" srcId="{40974C35-F151-3E48-B1F9-702B0B4E586C}" destId="{A98FFE19-8170-F54B-BC45-397AEE2C0164}" srcOrd="2" destOrd="0" presId="urn:microsoft.com/office/officeart/2005/8/layout/venn2"/>
    <dgm:cxn modelId="{B9BA33F0-5403-1642-940E-8D8A59311083}" type="presParOf" srcId="{A98FFE19-8170-F54B-BC45-397AEE2C0164}" destId="{D9285B9B-E474-5B4A-9B8E-75DDF8821CF1}" srcOrd="0" destOrd="0" presId="urn:microsoft.com/office/officeart/2005/8/layout/venn2"/>
    <dgm:cxn modelId="{147EBDF2-302F-C246-B978-A329CCF3AFEE}" type="presParOf" srcId="{A98FFE19-8170-F54B-BC45-397AEE2C0164}" destId="{35490B74-987A-6244-9076-A107B3396D17}" srcOrd="1" destOrd="0" presId="urn:microsoft.com/office/officeart/2005/8/layout/venn2"/>
    <dgm:cxn modelId="{FCB624E6-08EE-A240-991D-5F6A12FD2B75}" type="presParOf" srcId="{40974C35-F151-3E48-B1F9-702B0B4E586C}" destId="{E4B9BA67-6318-9F4B-8FE7-BFD0B618D3DA}" srcOrd="3" destOrd="0" presId="urn:microsoft.com/office/officeart/2005/8/layout/venn2"/>
    <dgm:cxn modelId="{BA945132-83C8-2745-B12F-CFC32068293E}" type="presParOf" srcId="{E4B9BA67-6318-9F4B-8FE7-BFD0B618D3DA}" destId="{45F95C32-2306-5E43-9458-F26DCF9F70C1}" srcOrd="0" destOrd="0" presId="urn:microsoft.com/office/officeart/2005/8/layout/venn2"/>
    <dgm:cxn modelId="{2E70FE56-C5F0-1141-A54B-7BF4CC2429DD}" type="presParOf" srcId="{E4B9BA67-6318-9F4B-8FE7-BFD0B618D3DA}" destId="{856EC337-BF53-9648-BEDC-43CFFB124F15}" srcOrd="1" destOrd="0" presId="urn:microsoft.com/office/officeart/2005/8/layout/venn2"/>
    <dgm:cxn modelId="{C6AEF99C-47B0-D040-AE2C-5E749DBFABA5}" type="presParOf" srcId="{40974C35-F151-3E48-B1F9-702B0B4E586C}" destId="{B27A3147-CB4D-9341-B8C3-FF27F3C99C15}" srcOrd="4" destOrd="0" presId="urn:microsoft.com/office/officeart/2005/8/layout/venn2"/>
    <dgm:cxn modelId="{3986E6DD-35FC-CC4D-B759-33BA669ADB73}" type="presParOf" srcId="{B27A3147-CB4D-9341-B8C3-FF27F3C99C15}" destId="{4215E661-C6E5-2E48-A0DF-7450C56F913A}" srcOrd="0" destOrd="0" presId="urn:microsoft.com/office/officeart/2005/8/layout/venn2"/>
    <dgm:cxn modelId="{F621B74B-35A9-4A4B-A384-C04F794587F1}" type="presParOf" srcId="{B27A3147-CB4D-9341-B8C3-FF27F3C99C15}" destId="{4669895F-D617-0443-8A1E-B5B77655CADC}" srcOrd="1" destOrd="0" presId="urn:microsoft.com/office/officeart/2005/8/layout/venn2"/>
    <dgm:cxn modelId="{396D6D13-F7CA-6E4F-94E4-30537AF83A4D}" type="presParOf" srcId="{40974C35-F151-3E48-B1F9-702B0B4E586C}" destId="{BA94DD1E-8EA2-554C-B53F-B6D0F735A5B6}" srcOrd="5" destOrd="0" presId="urn:microsoft.com/office/officeart/2005/8/layout/venn2"/>
    <dgm:cxn modelId="{0948AD22-F973-884D-B4E7-AEE6E589C6CE}" type="presParOf" srcId="{BA94DD1E-8EA2-554C-B53F-B6D0F735A5B6}" destId="{82E1E3C4-6CAE-324C-8254-DCBB8DB205BF}" srcOrd="0" destOrd="0" presId="urn:microsoft.com/office/officeart/2005/8/layout/venn2"/>
    <dgm:cxn modelId="{D628BE72-C0FD-B242-81F7-15DB3FB75A64}" type="presParOf" srcId="{BA94DD1E-8EA2-554C-B53F-B6D0F735A5B6}" destId="{25F46B52-1146-E841-AB65-25AB882E2E32}"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C4953B-B2C9-4E53-92A8-5C66302B989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691026AE-BFCB-4BBF-9BF4-05C93EAB1E5D}">
      <dgm:prSet phldrT="[Text]" custT="1"/>
      <dgm:spPr/>
      <dgm:t>
        <a:bodyPr/>
        <a:lstStyle/>
        <a:p>
          <a:r>
            <a:rPr lang="en-GB" sz="1800" b="0" i="0" dirty="0">
              <a:latin typeface="Gibson" panose="02000000000000000000" pitchFamily="2" charset="77"/>
              <a:cs typeface="Arial" panose="020B0604020202020204" pitchFamily="34" charset="0"/>
            </a:rPr>
            <a:t>Believe that abuse can </a:t>
          </a:r>
          <a:r>
            <a:rPr lang="en-GB" sz="1800" b="0" i="0" dirty="0">
              <a:solidFill>
                <a:schemeClr val="bg1"/>
              </a:solidFill>
              <a:latin typeface="Gibson" panose="02000000000000000000" pitchFamily="2" charset="77"/>
              <a:cs typeface="Arial" panose="020B0604020202020204" pitchFamily="34" charset="0"/>
            </a:rPr>
            <a:t>happen and never </a:t>
          </a:r>
          <a:r>
            <a:rPr lang="en-GB" sz="1800" b="0" i="0" dirty="0">
              <a:latin typeface="Gibson" panose="02000000000000000000" pitchFamily="2" charset="77"/>
              <a:cs typeface="Arial" panose="020B0604020202020204" pitchFamily="34" charset="0"/>
            </a:rPr>
            <a:t>ignore a hunch</a:t>
          </a:r>
          <a:endParaRPr lang="en-US" sz="1800" b="0" i="0" dirty="0">
            <a:latin typeface="Gibson" panose="02000000000000000000" pitchFamily="2" charset="77"/>
            <a:cs typeface="Arial" panose="020B0604020202020204" pitchFamily="34" charset="0"/>
          </a:endParaRPr>
        </a:p>
      </dgm:t>
    </dgm:pt>
    <dgm:pt modelId="{4AD84BE7-48E9-4C37-A3D2-5D0CBAEB99B8}" type="parTrans" cxnId="{B1B56CA7-905A-4DA9-92CB-0DBEF015A7C6}">
      <dgm:prSet/>
      <dgm:spPr/>
      <dgm:t>
        <a:bodyPr/>
        <a:lstStyle/>
        <a:p>
          <a:endParaRPr lang="en-US" sz="1800"/>
        </a:p>
      </dgm:t>
    </dgm:pt>
    <dgm:pt modelId="{57D7CF19-C380-43E2-AB8D-97DA1B5D0EDE}" type="sibTrans" cxnId="{B1B56CA7-905A-4DA9-92CB-0DBEF015A7C6}">
      <dgm:prSet/>
      <dgm:spPr/>
      <dgm:t>
        <a:bodyPr/>
        <a:lstStyle/>
        <a:p>
          <a:endParaRPr lang="en-US" sz="1800"/>
        </a:p>
      </dgm:t>
    </dgm:pt>
    <dgm:pt modelId="{4773B43A-F3B1-4CE9-8B48-5ED518BADF6F}">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Share your concerns with </a:t>
          </a:r>
          <a:r>
            <a:rPr lang="en-US" sz="1800" b="0" i="0" dirty="0">
              <a:latin typeface="Gibson" panose="02000000000000000000" pitchFamily="2" charset="77"/>
              <a:cs typeface="Arial" panose="020B0604020202020204" pitchFamily="34" charset="0"/>
            </a:rPr>
            <a:t>your manager or other appropriate person</a:t>
          </a:r>
        </a:p>
      </dgm:t>
    </dgm:pt>
    <dgm:pt modelId="{229E5399-A910-4571-AF5C-4032CC2086D0}" type="parTrans" cxnId="{A9F60CE4-C6E1-49B0-A4CC-FA7B553A505E}">
      <dgm:prSet/>
      <dgm:spPr/>
      <dgm:t>
        <a:bodyPr/>
        <a:lstStyle/>
        <a:p>
          <a:endParaRPr lang="en-US" sz="1800"/>
        </a:p>
      </dgm:t>
    </dgm:pt>
    <dgm:pt modelId="{C7F9647F-514E-40E3-B90F-67CD99D3C751}" type="sibTrans" cxnId="{A9F60CE4-C6E1-49B0-A4CC-FA7B553A505E}">
      <dgm:prSet/>
      <dgm:spPr>
        <a:solidFill>
          <a:schemeClr val="accent4"/>
        </a:solidFill>
      </dgm:spPr>
      <dgm:t>
        <a:bodyPr/>
        <a:lstStyle/>
        <a:p>
          <a:endParaRPr lang="en-US" sz="1800"/>
        </a:p>
      </dgm:t>
    </dgm:pt>
    <dgm:pt modelId="{104DB9AF-EDE6-40F1-B0C9-3CF9F69CEFAF}">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Don’t cover up for others</a:t>
          </a:r>
          <a:endParaRPr lang="en-US" sz="1800" b="0" i="0" dirty="0">
            <a:latin typeface="Gibson" panose="02000000000000000000" pitchFamily="2" charset="77"/>
            <a:cs typeface="Arial" panose="020B0604020202020204" pitchFamily="34" charset="0"/>
          </a:endParaRPr>
        </a:p>
      </dgm:t>
    </dgm:pt>
    <dgm:pt modelId="{56F62B37-7ECD-49F7-B2E5-8E47885E99A5}" type="parTrans" cxnId="{63966023-5F05-43A1-936A-4FA37825BF10}">
      <dgm:prSet/>
      <dgm:spPr/>
      <dgm:t>
        <a:bodyPr/>
        <a:lstStyle/>
        <a:p>
          <a:endParaRPr lang="en-US" sz="1800"/>
        </a:p>
      </dgm:t>
    </dgm:pt>
    <dgm:pt modelId="{FBB1D1C6-24FF-43BC-962D-0EF8CC6067F0}" type="sibTrans" cxnId="{63966023-5F05-43A1-936A-4FA37825BF10}">
      <dgm:prSet/>
      <dgm:spPr>
        <a:solidFill>
          <a:schemeClr val="accent4"/>
        </a:solidFill>
      </dgm:spPr>
      <dgm:t>
        <a:bodyPr/>
        <a:lstStyle/>
        <a:p>
          <a:endParaRPr lang="en-US" sz="1800"/>
        </a:p>
      </dgm:t>
    </dgm:pt>
    <dgm:pt modelId="{79C494AF-5398-4408-A523-AABE36857286}">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Make sure that you know </a:t>
          </a:r>
          <a:r>
            <a:rPr lang="en-GB" sz="1800" b="0" i="0" dirty="0">
              <a:solidFill>
                <a:schemeClr val="bg1"/>
              </a:solidFill>
              <a:latin typeface="Gibson" panose="02000000000000000000" pitchFamily="2" charset="77"/>
              <a:cs typeface="Arial" panose="020B0604020202020204" pitchFamily="34" charset="0"/>
            </a:rPr>
            <a:t>the policy and procedures</a:t>
          </a:r>
          <a:endParaRPr lang="en-US" sz="1800" b="0" i="0" dirty="0">
            <a:solidFill>
              <a:schemeClr val="bg1"/>
            </a:solidFill>
            <a:latin typeface="Gibson" panose="02000000000000000000" pitchFamily="2" charset="77"/>
            <a:cs typeface="Arial" panose="020B0604020202020204" pitchFamily="34" charset="0"/>
          </a:endParaRPr>
        </a:p>
      </dgm:t>
    </dgm:pt>
    <dgm:pt modelId="{A89DD790-A6D8-4EF6-82A7-F383BE287B0A}" type="parTrans" cxnId="{89440984-FDD9-4010-9AE4-25A949EAB7B4}">
      <dgm:prSet/>
      <dgm:spPr/>
      <dgm:t>
        <a:bodyPr/>
        <a:lstStyle/>
        <a:p>
          <a:endParaRPr lang="en-US" sz="1800"/>
        </a:p>
      </dgm:t>
    </dgm:pt>
    <dgm:pt modelId="{952BEE4E-3AF6-46A3-81A0-1E50527DA83D}" type="sibTrans" cxnId="{89440984-FDD9-4010-9AE4-25A949EAB7B4}">
      <dgm:prSet/>
      <dgm:spPr>
        <a:solidFill>
          <a:schemeClr val="accent4"/>
        </a:solidFill>
      </dgm:spPr>
      <dgm:t>
        <a:bodyPr/>
        <a:lstStyle/>
        <a:p>
          <a:endParaRPr lang="en-US" sz="1800"/>
        </a:p>
      </dgm:t>
    </dgm:pt>
    <dgm:pt modelId="{8C28D72D-74FF-44F8-8810-F8B90FD7B0BC}">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Know the limits of your responsibility</a:t>
          </a:r>
          <a:endParaRPr lang="en-US" sz="1800" b="0" i="0" dirty="0">
            <a:latin typeface="Gibson" panose="02000000000000000000" pitchFamily="2" charset="77"/>
            <a:cs typeface="Arial" panose="020B0604020202020204" pitchFamily="34" charset="0"/>
          </a:endParaRPr>
        </a:p>
      </dgm:t>
    </dgm:pt>
    <dgm:pt modelId="{C5A1D04A-30DA-4536-AF77-01C576377D95}" type="parTrans" cxnId="{AB4AB007-D23E-4ADF-93A2-5730F99F43C6}">
      <dgm:prSet/>
      <dgm:spPr/>
      <dgm:t>
        <a:bodyPr/>
        <a:lstStyle/>
        <a:p>
          <a:endParaRPr lang="en-US" sz="1800"/>
        </a:p>
      </dgm:t>
    </dgm:pt>
    <dgm:pt modelId="{F190CEAC-4A1F-429C-BFCC-8B7E8D19CAAA}" type="sibTrans" cxnId="{AB4AB007-D23E-4ADF-93A2-5730F99F43C6}">
      <dgm:prSet/>
      <dgm:spPr>
        <a:solidFill>
          <a:schemeClr val="accent4"/>
        </a:solidFill>
      </dgm:spPr>
      <dgm:t>
        <a:bodyPr/>
        <a:lstStyle/>
        <a:p>
          <a:endParaRPr lang="en-US" sz="1800"/>
        </a:p>
      </dgm:t>
    </dgm:pt>
    <dgm:pt modelId="{ED0343B7-2921-47C3-B200-50B45665A47E}">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Report and record your suspicions as soon as possible</a:t>
          </a:r>
          <a:endParaRPr lang="en-US" sz="1800" b="0" i="0" dirty="0">
            <a:latin typeface="Gibson" panose="02000000000000000000" pitchFamily="2" charset="77"/>
            <a:cs typeface="Arial" panose="020B0604020202020204" pitchFamily="34" charset="0"/>
          </a:endParaRPr>
        </a:p>
      </dgm:t>
    </dgm:pt>
    <dgm:pt modelId="{E24FFF2C-3C1C-49C3-8186-29D145BA3982}" type="parTrans" cxnId="{3BD65A5F-FB01-4D4F-9673-6EE04E5F807B}">
      <dgm:prSet/>
      <dgm:spPr/>
      <dgm:t>
        <a:bodyPr/>
        <a:lstStyle/>
        <a:p>
          <a:endParaRPr lang="en-US" sz="1800"/>
        </a:p>
      </dgm:t>
    </dgm:pt>
    <dgm:pt modelId="{40E4841E-9DFF-4DDF-B28E-E05A84914D12}" type="sibTrans" cxnId="{3BD65A5F-FB01-4D4F-9673-6EE04E5F807B}">
      <dgm:prSet/>
      <dgm:spPr>
        <a:solidFill>
          <a:schemeClr val="accent4"/>
        </a:solidFill>
      </dgm:spPr>
      <dgm:t>
        <a:bodyPr/>
        <a:lstStyle/>
        <a:p>
          <a:endParaRPr lang="en-US" sz="1800"/>
        </a:p>
      </dgm:t>
    </dgm:pt>
    <dgm:pt modelId="{631C0FB9-E42A-4E96-AF64-D7651CD783A8}">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Don’t tackle an alleged perpetrator yourself</a:t>
          </a:r>
          <a:endParaRPr lang="en-US" sz="1800" b="0" i="0" dirty="0">
            <a:latin typeface="Gibson" panose="02000000000000000000" pitchFamily="2" charset="77"/>
            <a:cs typeface="Arial" panose="020B0604020202020204" pitchFamily="34" charset="0"/>
          </a:endParaRPr>
        </a:p>
      </dgm:t>
    </dgm:pt>
    <dgm:pt modelId="{E4A27753-1714-4235-A4B3-376076BE7714}" type="parTrans" cxnId="{7D69F300-9157-4781-822D-17F679DAA240}">
      <dgm:prSet/>
      <dgm:spPr/>
      <dgm:t>
        <a:bodyPr/>
        <a:lstStyle/>
        <a:p>
          <a:endParaRPr lang="en-US" sz="1800"/>
        </a:p>
      </dgm:t>
    </dgm:pt>
    <dgm:pt modelId="{799480E1-FE1A-4A8C-930F-3F87F4FE6F9B}" type="sibTrans" cxnId="{7D69F300-9157-4781-822D-17F679DAA240}">
      <dgm:prSet/>
      <dgm:spPr>
        <a:solidFill>
          <a:schemeClr val="accent4"/>
        </a:solidFill>
      </dgm:spPr>
      <dgm:t>
        <a:bodyPr/>
        <a:lstStyle/>
        <a:p>
          <a:endParaRPr lang="en-US" sz="1800"/>
        </a:p>
      </dgm:t>
    </dgm:pt>
    <dgm:pt modelId="{DB2A3F7D-326C-4268-9BC3-2BD4E2A851FF}">
      <dgm:prSet phldrT="[Text]" custT="1"/>
      <dgm:spPr>
        <a:solidFill>
          <a:schemeClr val="accent4"/>
        </a:solidFill>
      </dgm:spPr>
      <dgm:t>
        <a:bodyPr/>
        <a:lstStyle/>
        <a:p>
          <a:r>
            <a:rPr lang="en-GB" sz="1800" b="0" i="0" dirty="0">
              <a:solidFill>
                <a:schemeClr val="bg1"/>
              </a:solidFill>
              <a:latin typeface="Gibson" panose="02000000000000000000" pitchFamily="2" charset="77"/>
              <a:cs typeface="Arial" panose="020B0604020202020204" pitchFamily="34" charset="0"/>
            </a:rPr>
            <a:t>If possible, let the individual you’re concerned about know what the process and next steps will be</a:t>
          </a:r>
          <a:endParaRPr lang="en-US" sz="1800" b="0" i="0" dirty="0">
            <a:solidFill>
              <a:schemeClr val="bg1"/>
            </a:solidFill>
            <a:latin typeface="Gibson" panose="02000000000000000000" pitchFamily="2" charset="77"/>
            <a:cs typeface="Arial" panose="020B0604020202020204" pitchFamily="34" charset="0"/>
          </a:endParaRPr>
        </a:p>
      </dgm:t>
    </dgm:pt>
    <dgm:pt modelId="{75DA71DB-F82C-4801-9980-9CEB7C4B33C7}" type="parTrans" cxnId="{2F8B4CEE-BCEC-4ACD-AF6F-19D50D9B12DB}">
      <dgm:prSet/>
      <dgm:spPr/>
      <dgm:t>
        <a:bodyPr/>
        <a:lstStyle/>
        <a:p>
          <a:endParaRPr lang="en-US" sz="1800"/>
        </a:p>
      </dgm:t>
    </dgm:pt>
    <dgm:pt modelId="{C3E10A5E-02F4-4ABE-AC1D-853EF6B22989}" type="sibTrans" cxnId="{2F8B4CEE-BCEC-4ACD-AF6F-19D50D9B12DB}">
      <dgm:prSet/>
      <dgm:spPr>
        <a:solidFill>
          <a:schemeClr val="accent4"/>
        </a:solidFill>
      </dgm:spPr>
      <dgm:t>
        <a:bodyPr/>
        <a:lstStyle/>
        <a:p>
          <a:endParaRPr lang="en-US" sz="1800"/>
        </a:p>
      </dgm:t>
    </dgm:pt>
    <dgm:pt modelId="{A6134D97-4992-484D-B9DE-7148B703FBE8}">
      <dgm:prSet phldrT="[Text]" custT="1"/>
      <dgm:spPr>
        <a:solidFill>
          <a:schemeClr val="accent4"/>
        </a:solidFill>
      </dgm:spPr>
      <dgm:t>
        <a:bodyPr/>
        <a:lstStyle/>
        <a:p>
          <a:r>
            <a:rPr lang="en-GB" sz="1800" b="0" i="0" dirty="0">
              <a:latin typeface="Gibson" panose="02000000000000000000" pitchFamily="2" charset="77"/>
              <a:cs typeface="Arial" panose="020B0604020202020204" pitchFamily="34" charset="0"/>
            </a:rPr>
            <a:t>Keep up-to-date</a:t>
          </a:r>
          <a:endParaRPr lang="en-US" sz="1800" b="0" i="0" dirty="0">
            <a:latin typeface="Gibson" panose="02000000000000000000" pitchFamily="2" charset="77"/>
            <a:cs typeface="Arial" panose="020B0604020202020204" pitchFamily="34" charset="0"/>
          </a:endParaRPr>
        </a:p>
      </dgm:t>
    </dgm:pt>
    <dgm:pt modelId="{4A0FB084-6EC7-4950-B13C-C872A431CAB9}" type="parTrans" cxnId="{ACD4E826-D359-4160-BFF1-8971BA6F34AC}">
      <dgm:prSet/>
      <dgm:spPr/>
      <dgm:t>
        <a:bodyPr/>
        <a:lstStyle/>
        <a:p>
          <a:endParaRPr lang="en-US" sz="1800"/>
        </a:p>
      </dgm:t>
    </dgm:pt>
    <dgm:pt modelId="{0C0C3A30-C52B-4AB4-98B2-3DF977B54036}" type="sibTrans" cxnId="{ACD4E826-D359-4160-BFF1-8971BA6F34AC}">
      <dgm:prSet/>
      <dgm:spPr/>
      <dgm:t>
        <a:bodyPr/>
        <a:lstStyle/>
        <a:p>
          <a:endParaRPr lang="en-US" sz="1800"/>
        </a:p>
      </dgm:t>
    </dgm:pt>
    <dgm:pt modelId="{0E8C9991-3039-4663-ABCD-9EC16E08B39F}" type="pres">
      <dgm:prSet presAssocID="{93C4953B-B2C9-4E53-92A8-5C66302B989B}" presName="diagram" presStyleCnt="0">
        <dgm:presLayoutVars>
          <dgm:dir/>
          <dgm:resizeHandles val="exact"/>
        </dgm:presLayoutVars>
      </dgm:prSet>
      <dgm:spPr/>
    </dgm:pt>
    <dgm:pt modelId="{2022E128-CA82-4629-97E5-85E837B9A3B0}" type="pres">
      <dgm:prSet presAssocID="{691026AE-BFCB-4BBF-9BF4-05C93EAB1E5D}" presName="node" presStyleLbl="node1" presStyleIdx="0" presStyleCnt="9">
        <dgm:presLayoutVars>
          <dgm:bulletEnabled val="1"/>
        </dgm:presLayoutVars>
      </dgm:prSet>
      <dgm:spPr/>
    </dgm:pt>
    <dgm:pt modelId="{CF0DC1A7-7FE2-44EC-B5D9-B0E10F2BC3C2}" type="pres">
      <dgm:prSet presAssocID="{57D7CF19-C380-43E2-AB8D-97DA1B5D0EDE}" presName="sibTrans" presStyleCnt="0"/>
      <dgm:spPr/>
    </dgm:pt>
    <dgm:pt modelId="{D8F8CCE2-DDDD-49D3-9F78-8AB8A95A5B31}" type="pres">
      <dgm:prSet presAssocID="{4773B43A-F3B1-4CE9-8B48-5ED518BADF6F}" presName="node" presStyleLbl="node1" presStyleIdx="1" presStyleCnt="9">
        <dgm:presLayoutVars>
          <dgm:bulletEnabled val="1"/>
        </dgm:presLayoutVars>
      </dgm:prSet>
      <dgm:spPr/>
    </dgm:pt>
    <dgm:pt modelId="{60F1CFB1-B7AD-46FE-AAC8-6F4282552FEE}" type="pres">
      <dgm:prSet presAssocID="{C7F9647F-514E-40E3-B90F-67CD99D3C751}" presName="sibTrans" presStyleCnt="0"/>
      <dgm:spPr/>
    </dgm:pt>
    <dgm:pt modelId="{CF86609D-77B2-4D56-9935-DA178B8B71F5}" type="pres">
      <dgm:prSet presAssocID="{104DB9AF-EDE6-40F1-B0C9-3CF9F69CEFAF}" presName="node" presStyleLbl="node1" presStyleIdx="2" presStyleCnt="9">
        <dgm:presLayoutVars>
          <dgm:bulletEnabled val="1"/>
        </dgm:presLayoutVars>
      </dgm:prSet>
      <dgm:spPr/>
    </dgm:pt>
    <dgm:pt modelId="{4E1B3680-006E-40F5-9A91-9E33CC94299B}" type="pres">
      <dgm:prSet presAssocID="{FBB1D1C6-24FF-43BC-962D-0EF8CC6067F0}" presName="sibTrans" presStyleCnt="0"/>
      <dgm:spPr/>
    </dgm:pt>
    <dgm:pt modelId="{0A9534E3-6314-4D3B-88B9-B5ED337B40EE}" type="pres">
      <dgm:prSet presAssocID="{79C494AF-5398-4408-A523-AABE36857286}" presName="node" presStyleLbl="node1" presStyleIdx="3" presStyleCnt="9">
        <dgm:presLayoutVars>
          <dgm:bulletEnabled val="1"/>
        </dgm:presLayoutVars>
      </dgm:prSet>
      <dgm:spPr/>
    </dgm:pt>
    <dgm:pt modelId="{3956D61E-DEA6-4B0B-A191-703183E105E2}" type="pres">
      <dgm:prSet presAssocID="{952BEE4E-3AF6-46A3-81A0-1E50527DA83D}" presName="sibTrans" presStyleCnt="0"/>
      <dgm:spPr/>
    </dgm:pt>
    <dgm:pt modelId="{33B300EC-9AB9-4856-81BD-48F388C18196}" type="pres">
      <dgm:prSet presAssocID="{8C28D72D-74FF-44F8-8810-F8B90FD7B0BC}" presName="node" presStyleLbl="node1" presStyleIdx="4" presStyleCnt="9">
        <dgm:presLayoutVars>
          <dgm:bulletEnabled val="1"/>
        </dgm:presLayoutVars>
      </dgm:prSet>
      <dgm:spPr/>
    </dgm:pt>
    <dgm:pt modelId="{0A2422FB-2755-4348-9DF8-912019D8DB4E}" type="pres">
      <dgm:prSet presAssocID="{F190CEAC-4A1F-429C-BFCC-8B7E8D19CAAA}" presName="sibTrans" presStyleCnt="0"/>
      <dgm:spPr/>
    </dgm:pt>
    <dgm:pt modelId="{ACA38C4E-8A4C-4EE0-954A-212D992D05FF}" type="pres">
      <dgm:prSet presAssocID="{ED0343B7-2921-47C3-B200-50B45665A47E}" presName="node" presStyleLbl="node1" presStyleIdx="5" presStyleCnt="9">
        <dgm:presLayoutVars>
          <dgm:bulletEnabled val="1"/>
        </dgm:presLayoutVars>
      </dgm:prSet>
      <dgm:spPr/>
    </dgm:pt>
    <dgm:pt modelId="{7A3C1C66-40C7-4CD7-B11B-D4FC465FC5E5}" type="pres">
      <dgm:prSet presAssocID="{40E4841E-9DFF-4DDF-B28E-E05A84914D12}" presName="sibTrans" presStyleCnt="0"/>
      <dgm:spPr/>
    </dgm:pt>
    <dgm:pt modelId="{686ED7C3-9484-4737-82D9-313535FAC048}" type="pres">
      <dgm:prSet presAssocID="{631C0FB9-E42A-4E96-AF64-D7651CD783A8}" presName="node" presStyleLbl="node1" presStyleIdx="6" presStyleCnt="9">
        <dgm:presLayoutVars>
          <dgm:bulletEnabled val="1"/>
        </dgm:presLayoutVars>
      </dgm:prSet>
      <dgm:spPr/>
    </dgm:pt>
    <dgm:pt modelId="{114A48FE-9DB1-48DB-ADB2-455F5ACDD324}" type="pres">
      <dgm:prSet presAssocID="{799480E1-FE1A-4A8C-930F-3F87F4FE6F9B}" presName="sibTrans" presStyleCnt="0"/>
      <dgm:spPr/>
    </dgm:pt>
    <dgm:pt modelId="{2AE8415D-1029-4EB8-8ECB-9F626930458E}" type="pres">
      <dgm:prSet presAssocID="{DB2A3F7D-326C-4268-9BC3-2BD4E2A851FF}" presName="node" presStyleLbl="node1" presStyleIdx="7" presStyleCnt="9">
        <dgm:presLayoutVars>
          <dgm:bulletEnabled val="1"/>
        </dgm:presLayoutVars>
      </dgm:prSet>
      <dgm:spPr/>
    </dgm:pt>
    <dgm:pt modelId="{A9EFC4FC-A07C-48AC-81C3-CACF38D55105}" type="pres">
      <dgm:prSet presAssocID="{C3E10A5E-02F4-4ABE-AC1D-853EF6B22989}" presName="sibTrans" presStyleCnt="0"/>
      <dgm:spPr/>
    </dgm:pt>
    <dgm:pt modelId="{59CE8950-1EBD-44E3-B842-7B508762312B}" type="pres">
      <dgm:prSet presAssocID="{A6134D97-4992-484D-B9DE-7148B703FBE8}" presName="node" presStyleLbl="node1" presStyleIdx="8" presStyleCnt="9">
        <dgm:presLayoutVars>
          <dgm:bulletEnabled val="1"/>
        </dgm:presLayoutVars>
      </dgm:prSet>
      <dgm:spPr/>
    </dgm:pt>
  </dgm:ptLst>
  <dgm:cxnLst>
    <dgm:cxn modelId="{7D69F300-9157-4781-822D-17F679DAA240}" srcId="{93C4953B-B2C9-4E53-92A8-5C66302B989B}" destId="{631C0FB9-E42A-4E96-AF64-D7651CD783A8}" srcOrd="6" destOrd="0" parTransId="{E4A27753-1714-4235-A4B3-376076BE7714}" sibTransId="{799480E1-FE1A-4A8C-930F-3F87F4FE6F9B}"/>
    <dgm:cxn modelId="{AB4AB007-D23E-4ADF-93A2-5730F99F43C6}" srcId="{93C4953B-B2C9-4E53-92A8-5C66302B989B}" destId="{8C28D72D-74FF-44F8-8810-F8B90FD7B0BC}" srcOrd="4" destOrd="0" parTransId="{C5A1D04A-30DA-4536-AF77-01C576377D95}" sibTransId="{F190CEAC-4A1F-429C-BFCC-8B7E8D19CAAA}"/>
    <dgm:cxn modelId="{5A8C9320-73E8-4DE8-A380-861ED1DA55DB}" type="presOf" srcId="{104DB9AF-EDE6-40F1-B0C9-3CF9F69CEFAF}" destId="{CF86609D-77B2-4D56-9935-DA178B8B71F5}" srcOrd="0" destOrd="0" presId="urn:microsoft.com/office/officeart/2005/8/layout/default"/>
    <dgm:cxn modelId="{A9F93421-CD31-4171-8747-BD4AC3B81FB1}" type="presOf" srcId="{4773B43A-F3B1-4CE9-8B48-5ED518BADF6F}" destId="{D8F8CCE2-DDDD-49D3-9F78-8AB8A95A5B31}" srcOrd="0" destOrd="0" presId="urn:microsoft.com/office/officeart/2005/8/layout/default"/>
    <dgm:cxn modelId="{63966023-5F05-43A1-936A-4FA37825BF10}" srcId="{93C4953B-B2C9-4E53-92A8-5C66302B989B}" destId="{104DB9AF-EDE6-40F1-B0C9-3CF9F69CEFAF}" srcOrd="2" destOrd="0" parTransId="{56F62B37-7ECD-49F7-B2E5-8E47885E99A5}" sibTransId="{FBB1D1C6-24FF-43BC-962D-0EF8CC6067F0}"/>
    <dgm:cxn modelId="{ACD4E826-D359-4160-BFF1-8971BA6F34AC}" srcId="{93C4953B-B2C9-4E53-92A8-5C66302B989B}" destId="{A6134D97-4992-484D-B9DE-7148B703FBE8}" srcOrd="8" destOrd="0" parTransId="{4A0FB084-6EC7-4950-B13C-C872A431CAB9}" sibTransId="{0C0C3A30-C52B-4AB4-98B2-3DF977B54036}"/>
    <dgm:cxn modelId="{4A26FF2B-567F-4650-A13B-7406F8BE2D63}" type="presOf" srcId="{ED0343B7-2921-47C3-B200-50B45665A47E}" destId="{ACA38C4E-8A4C-4EE0-954A-212D992D05FF}" srcOrd="0" destOrd="0" presId="urn:microsoft.com/office/officeart/2005/8/layout/default"/>
    <dgm:cxn modelId="{3BD65A5F-FB01-4D4F-9673-6EE04E5F807B}" srcId="{93C4953B-B2C9-4E53-92A8-5C66302B989B}" destId="{ED0343B7-2921-47C3-B200-50B45665A47E}" srcOrd="5" destOrd="0" parTransId="{E24FFF2C-3C1C-49C3-8186-29D145BA3982}" sibTransId="{40E4841E-9DFF-4DDF-B28E-E05A84914D12}"/>
    <dgm:cxn modelId="{9C01BC46-DD08-4BC3-AD27-350914C852F9}" type="presOf" srcId="{DB2A3F7D-326C-4268-9BC3-2BD4E2A851FF}" destId="{2AE8415D-1029-4EB8-8ECB-9F626930458E}" srcOrd="0" destOrd="0" presId="urn:microsoft.com/office/officeart/2005/8/layout/default"/>
    <dgm:cxn modelId="{E5631A47-14DB-47EE-A0DF-62E1C0CBA4E3}" type="presOf" srcId="{93C4953B-B2C9-4E53-92A8-5C66302B989B}" destId="{0E8C9991-3039-4663-ABCD-9EC16E08B39F}" srcOrd="0" destOrd="0" presId="urn:microsoft.com/office/officeart/2005/8/layout/default"/>
    <dgm:cxn modelId="{DC998F70-0030-4A78-B1F9-3BFBF1DBBF70}" type="presOf" srcId="{8C28D72D-74FF-44F8-8810-F8B90FD7B0BC}" destId="{33B300EC-9AB9-4856-81BD-48F388C18196}" srcOrd="0" destOrd="0" presId="urn:microsoft.com/office/officeart/2005/8/layout/default"/>
    <dgm:cxn modelId="{13C99382-73D3-46B2-A154-EF033AF6B219}" type="presOf" srcId="{79C494AF-5398-4408-A523-AABE36857286}" destId="{0A9534E3-6314-4D3B-88B9-B5ED337B40EE}" srcOrd="0" destOrd="0" presId="urn:microsoft.com/office/officeart/2005/8/layout/default"/>
    <dgm:cxn modelId="{89440984-FDD9-4010-9AE4-25A949EAB7B4}" srcId="{93C4953B-B2C9-4E53-92A8-5C66302B989B}" destId="{79C494AF-5398-4408-A523-AABE36857286}" srcOrd="3" destOrd="0" parTransId="{A89DD790-A6D8-4EF6-82A7-F383BE287B0A}" sibTransId="{952BEE4E-3AF6-46A3-81A0-1E50527DA83D}"/>
    <dgm:cxn modelId="{9577FD8B-D805-4322-BA02-FFE862A0251E}" type="presOf" srcId="{A6134D97-4992-484D-B9DE-7148B703FBE8}" destId="{59CE8950-1EBD-44E3-B842-7B508762312B}" srcOrd="0" destOrd="0" presId="urn:microsoft.com/office/officeart/2005/8/layout/default"/>
    <dgm:cxn modelId="{3F9B989E-4D42-4B24-9F0C-10B06E04E447}" type="presOf" srcId="{691026AE-BFCB-4BBF-9BF4-05C93EAB1E5D}" destId="{2022E128-CA82-4629-97E5-85E837B9A3B0}" srcOrd="0" destOrd="0" presId="urn:microsoft.com/office/officeart/2005/8/layout/default"/>
    <dgm:cxn modelId="{FAC4F8A2-9D1D-4B48-BE6B-7852E907D095}" type="presOf" srcId="{631C0FB9-E42A-4E96-AF64-D7651CD783A8}" destId="{686ED7C3-9484-4737-82D9-313535FAC048}" srcOrd="0" destOrd="0" presId="urn:microsoft.com/office/officeart/2005/8/layout/default"/>
    <dgm:cxn modelId="{B1B56CA7-905A-4DA9-92CB-0DBEF015A7C6}" srcId="{93C4953B-B2C9-4E53-92A8-5C66302B989B}" destId="{691026AE-BFCB-4BBF-9BF4-05C93EAB1E5D}" srcOrd="0" destOrd="0" parTransId="{4AD84BE7-48E9-4C37-A3D2-5D0CBAEB99B8}" sibTransId="{57D7CF19-C380-43E2-AB8D-97DA1B5D0EDE}"/>
    <dgm:cxn modelId="{A9F60CE4-C6E1-49B0-A4CC-FA7B553A505E}" srcId="{93C4953B-B2C9-4E53-92A8-5C66302B989B}" destId="{4773B43A-F3B1-4CE9-8B48-5ED518BADF6F}" srcOrd="1" destOrd="0" parTransId="{229E5399-A910-4571-AF5C-4032CC2086D0}" sibTransId="{C7F9647F-514E-40E3-B90F-67CD99D3C751}"/>
    <dgm:cxn modelId="{2F8B4CEE-BCEC-4ACD-AF6F-19D50D9B12DB}" srcId="{93C4953B-B2C9-4E53-92A8-5C66302B989B}" destId="{DB2A3F7D-326C-4268-9BC3-2BD4E2A851FF}" srcOrd="7" destOrd="0" parTransId="{75DA71DB-F82C-4801-9980-9CEB7C4B33C7}" sibTransId="{C3E10A5E-02F4-4ABE-AC1D-853EF6B22989}"/>
    <dgm:cxn modelId="{549E6029-A211-474D-AF4C-A27458A55BD7}" type="presParOf" srcId="{0E8C9991-3039-4663-ABCD-9EC16E08B39F}" destId="{2022E128-CA82-4629-97E5-85E837B9A3B0}" srcOrd="0" destOrd="0" presId="urn:microsoft.com/office/officeart/2005/8/layout/default"/>
    <dgm:cxn modelId="{973BFB5E-D296-486B-A030-09AED39FA329}" type="presParOf" srcId="{0E8C9991-3039-4663-ABCD-9EC16E08B39F}" destId="{CF0DC1A7-7FE2-44EC-B5D9-B0E10F2BC3C2}" srcOrd="1" destOrd="0" presId="urn:microsoft.com/office/officeart/2005/8/layout/default"/>
    <dgm:cxn modelId="{7386CB55-896F-484A-86D4-C6C3D659A160}" type="presParOf" srcId="{0E8C9991-3039-4663-ABCD-9EC16E08B39F}" destId="{D8F8CCE2-DDDD-49D3-9F78-8AB8A95A5B31}" srcOrd="2" destOrd="0" presId="urn:microsoft.com/office/officeart/2005/8/layout/default"/>
    <dgm:cxn modelId="{80213C38-53FA-42FB-9250-4EAB26DD5FEE}" type="presParOf" srcId="{0E8C9991-3039-4663-ABCD-9EC16E08B39F}" destId="{60F1CFB1-B7AD-46FE-AAC8-6F4282552FEE}" srcOrd="3" destOrd="0" presId="urn:microsoft.com/office/officeart/2005/8/layout/default"/>
    <dgm:cxn modelId="{4B900607-061D-4BBC-AE65-B14B933BCC5D}" type="presParOf" srcId="{0E8C9991-3039-4663-ABCD-9EC16E08B39F}" destId="{CF86609D-77B2-4D56-9935-DA178B8B71F5}" srcOrd="4" destOrd="0" presId="urn:microsoft.com/office/officeart/2005/8/layout/default"/>
    <dgm:cxn modelId="{A90713CF-1E2E-4827-8CF9-FD2EE03A4945}" type="presParOf" srcId="{0E8C9991-3039-4663-ABCD-9EC16E08B39F}" destId="{4E1B3680-006E-40F5-9A91-9E33CC94299B}" srcOrd="5" destOrd="0" presId="urn:microsoft.com/office/officeart/2005/8/layout/default"/>
    <dgm:cxn modelId="{94753152-38D0-4CB1-8FCD-8954494C1511}" type="presParOf" srcId="{0E8C9991-3039-4663-ABCD-9EC16E08B39F}" destId="{0A9534E3-6314-4D3B-88B9-B5ED337B40EE}" srcOrd="6" destOrd="0" presId="urn:microsoft.com/office/officeart/2005/8/layout/default"/>
    <dgm:cxn modelId="{8ADC3CFD-5DA7-42F0-A6E5-ED0F766BA7DD}" type="presParOf" srcId="{0E8C9991-3039-4663-ABCD-9EC16E08B39F}" destId="{3956D61E-DEA6-4B0B-A191-703183E105E2}" srcOrd="7" destOrd="0" presId="urn:microsoft.com/office/officeart/2005/8/layout/default"/>
    <dgm:cxn modelId="{D1F40386-C572-4B4E-B150-B6691E21F5D9}" type="presParOf" srcId="{0E8C9991-3039-4663-ABCD-9EC16E08B39F}" destId="{33B300EC-9AB9-4856-81BD-48F388C18196}" srcOrd="8" destOrd="0" presId="urn:microsoft.com/office/officeart/2005/8/layout/default"/>
    <dgm:cxn modelId="{0C96690D-EF1C-4DBD-863C-352C0EFEF3F3}" type="presParOf" srcId="{0E8C9991-3039-4663-ABCD-9EC16E08B39F}" destId="{0A2422FB-2755-4348-9DF8-912019D8DB4E}" srcOrd="9" destOrd="0" presId="urn:microsoft.com/office/officeart/2005/8/layout/default"/>
    <dgm:cxn modelId="{EA9855E1-BB21-4B1A-942D-6F11A349661B}" type="presParOf" srcId="{0E8C9991-3039-4663-ABCD-9EC16E08B39F}" destId="{ACA38C4E-8A4C-4EE0-954A-212D992D05FF}" srcOrd="10" destOrd="0" presId="urn:microsoft.com/office/officeart/2005/8/layout/default"/>
    <dgm:cxn modelId="{5126DB1D-B272-41F8-8097-15FFD2A1D748}" type="presParOf" srcId="{0E8C9991-3039-4663-ABCD-9EC16E08B39F}" destId="{7A3C1C66-40C7-4CD7-B11B-D4FC465FC5E5}" srcOrd="11" destOrd="0" presId="urn:microsoft.com/office/officeart/2005/8/layout/default"/>
    <dgm:cxn modelId="{AF7CD355-DAFF-4298-96FB-A9829B8EE458}" type="presParOf" srcId="{0E8C9991-3039-4663-ABCD-9EC16E08B39F}" destId="{686ED7C3-9484-4737-82D9-313535FAC048}" srcOrd="12" destOrd="0" presId="urn:microsoft.com/office/officeart/2005/8/layout/default"/>
    <dgm:cxn modelId="{0FB4987C-E081-4378-8EFD-7E6068387CEB}" type="presParOf" srcId="{0E8C9991-3039-4663-ABCD-9EC16E08B39F}" destId="{114A48FE-9DB1-48DB-ADB2-455F5ACDD324}" srcOrd="13" destOrd="0" presId="urn:microsoft.com/office/officeart/2005/8/layout/default"/>
    <dgm:cxn modelId="{C70CE99E-8926-4536-B440-A491CB58E9B0}" type="presParOf" srcId="{0E8C9991-3039-4663-ABCD-9EC16E08B39F}" destId="{2AE8415D-1029-4EB8-8ECB-9F626930458E}" srcOrd="14" destOrd="0" presId="urn:microsoft.com/office/officeart/2005/8/layout/default"/>
    <dgm:cxn modelId="{37799F72-6A40-4CE9-89AD-DAA73991578B}" type="presParOf" srcId="{0E8C9991-3039-4663-ABCD-9EC16E08B39F}" destId="{A9EFC4FC-A07C-48AC-81C3-CACF38D55105}" srcOrd="15" destOrd="0" presId="urn:microsoft.com/office/officeart/2005/8/layout/default"/>
    <dgm:cxn modelId="{18ADF8D5-4C10-406F-8B9F-D79001FE3057}" type="presParOf" srcId="{0E8C9991-3039-4663-ABCD-9EC16E08B39F}" destId="{59CE8950-1EBD-44E3-B842-7B508762312B}" srcOrd="16"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826F8-E11C-8241-AA02-8D8FF50C3347}">
      <dsp:nvSpPr>
        <dsp:cNvPr id="0" name=""/>
        <dsp:cNvSpPr/>
      </dsp:nvSpPr>
      <dsp:spPr>
        <a:xfrm>
          <a:off x="213308" y="0"/>
          <a:ext cx="5005353" cy="5005353"/>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Society</a:t>
          </a:r>
        </a:p>
      </dsp:txBody>
      <dsp:txXfrm>
        <a:off x="1777481" y="250267"/>
        <a:ext cx="1877007" cy="500535"/>
      </dsp:txXfrm>
    </dsp:sp>
    <dsp:sp modelId="{B1B35B97-A6A7-0540-A2B8-B1B492695A3C}">
      <dsp:nvSpPr>
        <dsp:cNvPr id="0" name=""/>
        <dsp:cNvSpPr/>
      </dsp:nvSpPr>
      <dsp:spPr>
        <a:xfrm>
          <a:off x="588710" y="750802"/>
          <a:ext cx="4254550" cy="4254550"/>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Neighbourhood / community</a:t>
          </a:r>
        </a:p>
      </dsp:txBody>
      <dsp:txXfrm>
        <a:off x="1798598" y="995439"/>
        <a:ext cx="1834774" cy="489273"/>
      </dsp:txXfrm>
    </dsp:sp>
    <dsp:sp modelId="{D9285B9B-E474-5B4A-9B8E-75DDF8821CF1}">
      <dsp:nvSpPr>
        <dsp:cNvPr id="0" name=""/>
        <dsp:cNvSpPr/>
      </dsp:nvSpPr>
      <dsp:spPr>
        <a:xfrm>
          <a:off x="964111" y="1501605"/>
          <a:ext cx="3503747" cy="3503747"/>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School</a:t>
          </a:r>
        </a:p>
      </dsp:txBody>
      <dsp:txXfrm>
        <a:off x="1809390" y="1743364"/>
        <a:ext cx="1813189" cy="483517"/>
      </dsp:txXfrm>
    </dsp:sp>
    <dsp:sp modelId="{45F95C32-2306-5E43-9458-F26DCF9F70C1}">
      <dsp:nvSpPr>
        <dsp:cNvPr id="0" name=""/>
        <dsp:cNvSpPr/>
      </dsp:nvSpPr>
      <dsp:spPr>
        <a:xfrm>
          <a:off x="1339513" y="2252408"/>
          <a:ext cx="2752944" cy="2752944"/>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Peers</a:t>
          </a:r>
        </a:p>
      </dsp:txBody>
      <dsp:txXfrm>
        <a:off x="1972690" y="2500173"/>
        <a:ext cx="1486589" cy="495529"/>
      </dsp:txXfrm>
    </dsp:sp>
    <dsp:sp modelId="{4215E661-C6E5-2E48-A0DF-7450C56F913A}">
      <dsp:nvSpPr>
        <dsp:cNvPr id="0" name=""/>
        <dsp:cNvSpPr/>
      </dsp:nvSpPr>
      <dsp:spPr>
        <a:xfrm>
          <a:off x="1714914" y="3003211"/>
          <a:ext cx="2002141" cy="2002141"/>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Home /family</a:t>
          </a:r>
        </a:p>
      </dsp:txBody>
      <dsp:txXfrm>
        <a:off x="2065289" y="3253479"/>
        <a:ext cx="1301391" cy="500535"/>
      </dsp:txXfrm>
    </dsp:sp>
    <dsp:sp modelId="{82E1E3C4-6CAE-324C-8254-DCBB8DB205BF}">
      <dsp:nvSpPr>
        <dsp:cNvPr id="0" name=""/>
        <dsp:cNvSpPr/>
      </dsp:nvSpPr>
      <dsp:spPr>
        <a:xfrm>
          <a:off x="2090316" y="3754014"/>
          <a:ext cx="1251338" cy="1251338"/>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solidFill>
                <a:sysClr val="windowText" lastClr="000000"/>
              </a:solidFill>
            </a:rPr>
            <a:t>Child/ young person</a:t>
          </a:r>
        </a:p>
      </dsp:txBody>
      <dsp:txXfrm>
        <a:off x="2273570" y="4066849"/>
        <a:ext cx="884829" cy="62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2E128-CA82-4629-97E5-85E837B9A3B0}">
      <dsp:nvSpPr>
        <dsp:cNvPr id="0" name=""/>
        <dsp:cNvSpPr/>
      </dsp:nvSpPr>
      <dsp:spPr>
        <a:xfrm>
          <a:off x="206375" y="1465"/>
          <a:ext cx="2372533" cy="142352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Believe that abuse can </a:t>
          </a:r>
          <a:r>
            <a:rPr lang="en-GB" sz="1800" b="0" i="0" kern="1200" dirty="0">
              <a:solidFill>
                <a:schemeClr val="bg1"/>
              </a:solidFill>
              <a:latin typeface="Gibson" panose="02000000000000000000" pitchFamily="2" charset="77"/>
              <a:cs typeface="Arial" panose="020B0604020202020204" pitchFamily="34" charset="0"/>
            </a:rPr>
            <a:t>happen and never </a:t>
          </a:r>
          <a:r>
            <a:rPr lang="en-GB" sz="1800" b="0" i="0" kern="1200" dirty="0">
              <a:latin typeface="Gibson" panose="02000000000000000000" pitchFamily="2" charset="77"/>
              <a:cs typeface="Arial" panose="020B0604020202020204" pitchFamily="34" charset="0"/>
            </a:rPr>
            <a:t>ignore a hunch</a:t>
          </a:r>
          <a:endParaRPr lang="en-US" sz="1800" b="0" i="0" kern="1200" dirty="0">
            <a:latin typeface="Gibson" panose="02000000000000000000" pitchFamily="2" charset="77"/>
            <a:cs typeface="Arial" panose="020B0604020202020204" pitchFamily="34" charset="0"/>
          </a:endParaRPr>
        </a:p>
      </dsp:txBody>
      <dsp:txXfrm>
        <a:off x="206375" y="1465"/>
        <a:ext cx="2372533" cy="1423520"/>
      </dsp:txXfrm>
    </dsp:sp>
    <dsp:sp modelId="{D8F8CCE2-DDDD-49D3-9F78-8AB8A95A5B31}">
      <dsp:nvSpPr>
        <dsp:cNvPr id="0" name=""/>
        <dsp:cNvSpPr/>
      </dsp:nvSpPr>
      <dsp:spPr>
        <a:xfrm>
          <a:off x="2816162" y="1465"/>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Share your concerns with </a:t>
          </a:r>
          <a:r>
            <a:rPr lang="en-US" sz="1800" b="0" i="0" kern="1200" dirty="0">
              <a:latin typeface="Gibson" panose="02000000000000000000" pitchFamily="2" charset="77"/>
              <a:cs typeface="Arial" panose="020B0604020202020204" pitchFamily="34" charset="0"/>
            </a:rPr>
            <a:t>your manager or other appropriate person</a:t>
          </a:r>
        </a:p>
      </dsp:txBody>
      <dsp:txXfrm>
        <a:off x="2816162" y="1465"/>
        <a:ext cx="2372533" cy="1423520"/>
      </dsp:txXfrm>
    </dsp:sp>
    <dsp:sp modelId="{CF86609D-77B2-4D56-9935-DA178B8B71F5}">
      <dsp:nvSpPr>
        <dsp:cNvPr id="0" name=""/>
        <dsp:cNvSpPr/>
      </dsp:nvSpPr>
      <dsp:spPr>
        <a:xfrm>
          <a:off x="5425949" y="1465"/>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Don’t cover up for others</a:t>
          </a:r>
          <a:endParaRPr lang="en-US" sz="1800" b="0" i="0" kern="1200" dirty="0">
            <a:latin typeface="Gibson" panose="02000000000000000000" pitchFamily="2" charset="77"/>
            <a:cs typeface="Arial" panose="020B0604020202020204" pitchFamily="34" charset="0"/>
          </a:endParaRPr>
        </a:p>
      </dsp:txBody>
      <dsp:txXfrm>
        <a:off x="5425949" y="1465"/>
        <a:ext cx="2372533" cy="1423520"/>
      </dsp:txXfrm>
    </dsp:sp>
    <dsp:sp modelId="{0A9534E3-6314-4D3B-88B9-B5ED337B40EE}">
      <dsp:nvSpPr>
        <dsp:cNvPr id="0" name=""/>
        <dsp:cNvSpPr/>
      </dsp:nvSpPr>
      <dsp:spPr>
        <a:xfrm>
          <a:off x="206375"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Make sure that you know </a:t>
          </a:r>
          <a:r>
            <a:rPr lang="en-GB" sz="1800" b="0" i="0" kern="1200" dirty="0">
              <a:solidFill>
                <a:schemeClr val="bg1"/>
              </a:solidFill>
              <a:latin typeface="Gibson" panose="02000000000000000000" pitchFamily="2" charset="77"/>
              <a:cs typeface="Arial" panose="020B0604020202020204" pitchFamily="34" charset="0"/>
            </a:rPr>
            <a:t>the policy and procedures</a:t>
          </a:r>
          <a:endParaRPr lang="en-US" sz="1800" b="0" i="0" kern="1200" dirty="0">
            <a:solidFill>
              <a:schemeClr val="bg1"/>
            </a:solidFill>
            <a:latin typeface="Gibson" panose="02000000000000000000" pitchFamily="2" charset="77"/>
            <a:cs typeface="Arial" panose="020B0604020202020204" pitchFamily="34" charset="0"/>
          </a:endParaRPr>
        </a:p>
      </dsp:txBody>
      <dsp:txXfrm>
        <a:off x="206375" y="1662239"/>
        <a:ext cx="2372533" cy="1423520"/>
      </dsp:txXfrm>
    </dsp:sp>
    <dsp:sp modelId="{33B300EC-9AB9-4856-81BD-48F388C18196}">
      <dsp:nvSpPr>
        <dsp:cNvPr id="0" name=""/>
        <dsp:cNvSpPr/>
      </dsp:nvSpPr>
      <dsp:spPr>
        <a:xfrm>
          <a:off x="2816162"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Know the limits of your responsibility</a:t>
          </a:r>
          <a:endParaRPr lang="en-US" sz="1800" b="0" i="0" kern="1200" dirty="0">
            <a:latin typeface="Gibson" panose="02000000000000000000" pitchFamily="2" charset="77"/>
            <a:cs typeface="Arial" panose="020B0604020202020204" pitchFamily="34" charset="0"/>
          </a:endParaRPr>
        </a:p>
      </dsp:txBody>
      <dsp:txXfrm>
        <a:off x="2816162" y="1662239"/>
        <a:ext cx="2372533" cy="1423520"/>
      </dsp:txXfrm>
    </dsp:sp>
    <dsp:sp modelId="{ACA38C4E-8A4C-4EE0-954A-212D992D05FF}">
      <dsp:nvSpPr>
        <dsp:cNvPr id="0" name=""/>
        <dsp:cNvSpPr/>
      </dsp:nvSpPr>
      <dsp:spPr>
        <a:xfrm>
          <a:off x="5425949"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Report and record your suspicions as soon as possible</a:t>
          </a:r>
          <a:endParaRPr lang="en-US" sz="1800" b="0" i="0" kern="1200" dirty="0">
            <a:latin typeface="Gibson" panose="02000000000000000000" pitchFamily="2" charset="77"/>
            <a:cs typeface="Arial" panose="020B0604020202020204" pitchFamily="34" charset="0"/>
          </a:endParaRPr>
        </a:p>
      </dsp:txBody>
      <dsp:txXfrm>
        <a:off x="5425949" y="1662239"/>
        <a:ext cx="2372533" cy="1423520"/>
      </dsp:txXfrm>
    </dsp:sp>
    <dsp:sp modelId="{686ED7C3-9484-4737-82D9-313535FAC048}">
      <dsp:nvSpPr>
        <dsp:cNvPr id="0" name=""/>
        <dsp:cNvSpPr/>
      </dsp:nvSpPr>
      <dsp:spPr>
        <a:xfrm>
          <a:off x="206375"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Don’t tackle an alleged perpetrator yourself</a:t>
          </a:r>
          <a:endParaRPr lang="en-US" sz="1800" b="0" i="0" kern="1200" dirty="0">
            <a:latin typeface="Gibson" panose="02000000000000000000" pitchFamily="2" charset="77"/>
            <a:cs typeface="Arial" panose="020B0604020202020204" pitchFamily="34" charset="0"/>
          </a:endParaRPr>
        </a:p>
      </dsp:txBody>
      <dsp:txXfrm>
        <a:off x="206375" y="3323012"/>
        <a:ext cx="2372533" cy="1423520"/>
      </dsp:txXfrm>
    </dsp:sp>
    <dsp:sp modelId="{2AE8415D-1029-4EB8-8ECB-9F626930458E}">
      <dsp:nvSpPr>
        <dsp:cNvPr id="0" name=""/>
        <dsp:cNvSpPr/>
      </dsp:nvSpPr>
      <dsp:spPr>
        <a:xfrm>
          <a:off x="2816162"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solidFill>
                <a:schemeClr val="bg1"/>
              </a:solidFill>
              <a:latin typeface="Gibson" panose="02000000000000000000" pitchFamily="2" charset="77"/>
              <a:cs typeface="Arial" panose="020B0604020202020204" pitchFamily="34" charset="0"/>
            </a:rPr>
            <a:t>If possible, let the individual you’re concerned about know what the process and next steps will be</a:t>
          </a:r>
          <a:endParaRPr lang="en-US" sz="1800" b="0" i="0" kern="1200" dirty="0">
            <a:solidFill>
              <a:schemeClr val="bg1"/>
            </a:solidFill>
            <a:latin typeface="Gibson" panose="02000000000000000000" pitchFamily="2" charset="77"/>
            <a:cs typeface="Arial" panose="020B0604020202020204" pitchFamily="34" charset="0"/>
          </a:endParaRPr>
        </a:p>
      </dsp:txBody>
      <dsp:txXfrm>
        <a:off x="2816162" y="3323012"/>
        <a:ext cx="2372533" cy="1423520"/>
      </dsp:txXfrm>
    </dsp:sp>
    <dsp:sp modelId="{59CE8950-1EBD-44E3-B842-7B508762312B}">
      <dsp:nvSpPr>
        <dsp:cNvPr id="0" name=""/>
        <dsp:cNvSpPr/>
      </dsp:nvSpPr>
      <dsp:spPr>
        <a:xfrm>
          <a:off x="5425949"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Gibson" panose="02000000000000000000" pitchFamily="2" charset="77"/>
              <a:cs typeface="Arial" panose="020B0604020202020204" pitchFamily="34" charset="0"/>
            </a:rPr>
            <a:t>Keep up-to-date</a:t>
          </a:r>
          <a:endParaRPr lang="en-US" sz="1800" b="0" i="0" kern="1200" dirty="0">
            <a:latin typeface="Gibson" panose="02000000000000000000" pitchFamily="2" charset="77"/>
            <a:cs typeface="Arial" panose="020B0604020202020204" pitchFamily="34" charset="0"/>
          </a:endParaRPr>
        </a:p>
      </dsp:txBody>
      <dsp:txXfrm>
        <a:off x="5425949" y="3323012"/>
        <a:ext cx="2372533" cy="142352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dirty="0">
              <a:latin typeface="Gibson" panose="02000000000000000000" pitchFamily="2" charset="77"/>
            </a:endParaRPr>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89881DFF-24F5-4C36-8942-A74213496F54}" type="datetimeFigureOut">
              <a:rPr lang="en-GB" smtClean="0">
                <a:latin typeface="Gibson" panose="02000000000000000000" pitchFamily="2" charset="77"/>
              </a:rPr>
              <a:t>29/01/2025</a:t>
            </a:fld>
            <a:endParaRPr lang="en-GB" dirty="0">
              <a:latin typeface="Gibson" panose="02000000000000000000" pitchFamily="2" charset="77"/>
            </a:endParaRPr>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dirty="0">
              <a:latin typeface="Gibson" panose="02000000000000000000" pitchFamily="2" charset="77"/>
            </a:endParaRPr>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9B2ADEE5-FC9C-4AE7-BB78-62A2A67AB859}" type="slidenum">
              <a:rPr lang="en-GB" smtClean="0">
                <a:latin typeface="Gibson" panose="02000000000000000000" pitchFamily="2" charset="77"/>
              </a:rPr>
              <a:t>‹#›</a:t>
            </a:fld>
            <a:endParaRPr lang="en-GB" dirty="0">
              <a:latin typeface="Gibson" panose="02000000000000000000" pitchFamily="2" charset="77"/>
            </a:endParaRPr>
          </a:p>
        </p:txBody>
      </p:sp>
    </p:spTree>
    <p:extLst>
      <p:ext uri="{BB962C8B-B14F-4D97-AF65-F5344CB8AC3E}">
        <p14:creationId xmlns:p14="http://schemas.microsoft.com/office/powerpoint/2010/main" val="1173219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b="0" i="0">
                <a:latin typeface="Gibson" panose="02000000000000000000" pitchFamily="2" charset="77"/>
              </a:defRPr>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b="0" i="0">
                <a:latin typeface="Gibson" panose="02000000000000000000" pitchFamily="2" charset="77"/>
              </a:defRPr>
            </a:lvl1pPr>
          </a:lstStyle>
          <a:p>
            <a:fld id="{419D0C39-67EE-43B4-9DDD-80D46B7FDC68}" type="datetimeFigureOut">
              <a:rPr lang="en-GB" smtClean="0"/>
              <a:pPr/>
              <a:t>29/01/2025</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b="0" i="0">
                <a:latin typeface="Gibson" panose="02000000000000000000" pitchFamily="2" charset="77"/>
              </a:defRPr>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b="0" i="0">
                <a:latin typeface="Gibson" panose="02000000000000000000" pitchFamily="2" charset="77"/>
              </a:defRPr>
            </a:lvl1pPr>
          </a:lstStyle>
          <a:p>
            <a:fld id="{7E7BAE3E-8AB1-45C4-927C-03CAD95C5513}" type="slidenum">
              <a:rPr lang="en-GB" smtClean="0"/>
              <a:pPr/>
              <a:t>‹#›</a:t>
            </a:fld>
            <a:endParaRPr lang="en-GB" dirty="0"/>
          </a:p>
        </p:txBody>
      </p:sp>
    </p:spTree>
    <p:extLst>
      <p:ext uri="{BB962C8B-B14F-4D97-AF65-F5344CB8AC3E}">
        <p14:creationId xmlns:p14="http://schemas.microsoft.com/office/powerpoint/2010/main" val="210943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ibson" panose="02000000000000000000" pitchFamily="2" charset="77"/>
        <a:ea typeface="+mn-ea"/>
        <a:cs typeface="+mn-cs"/>
      </a:defRPr>
    </a:lvl1pPr>
    <a:lvl2pPr marL="457200" algn="l" defTabSz="914400" rtl="0" eaLnBrk="1" latinLnBrk="0" hangingPunct="1">
      <a:defRPr sz="1200" b="0" i="0" kern="1200">
        <a:solidFill>
          <a:schemeClr val="tx1"/>
        </a:solidFill>
        <a:latin typeface="Gibson" panose="02000000000000000000" pitchFamily="2" charset="77"/>
        <a:ea typeface="+mn-ea"/>
        <a:cs typeface="+mn-cs"/>
      </a:defRPr>
    </a:lvl2pPr>
    <a:lvl3pPr marL="914400" algn="l" defTabSz="914400" rtl="0" eaLnBrk="1" latinLnBrk="0" hangingPunct="1">
      <a:defRPr sz="1200" b="0" i="0" kern="1200">
        <a:solidFill>
          <a:schemeClr val="tx1"/>
        </a:solidFill>
        <a:latin typeface="Gibson" panose="02000000000000000000" pitchFamily="2" charset="77"/>
        <a:ea typeface="+mn-ea"/>
        <a:cs typeface="+mn-cs"/>
      </a:defRPr>
    </a:lvl3pPr>
    <a:lvl4pPr marL="1371600" algn="l" defTabSz="914400" rtl="0" eaLnBrk="1" latinLnBrk="0" hangingPunct="1">
      <a:defRPr sz="1200" b="0" i="0" kern="1200">
        <a:solidFill>
          <a:schemeClr val="tx1"/>
        </a:solidFill>
        <a:latin typeface="Gibson" panose="02000000000000000000" pitchFamily="2" charset="77"/>
        <a:ea typeface="+mn-ea"/>
        <a:cs typeface="+mn-cs"/>
      </a:defRPr>
    </a:lvl4pPr>
    <a:lvl5pPr marL="1828800" algn="l" defTabSz="914400" rtl="0" eaLnBrk="1" latinLnBrk="0" hangingPunct="1">
      <a:defRPr sz="1200" b="0" i="0" kern="1200">
        <a:solidFill>
          <a:schemeClr val="tx1"/>
        </a:solidFill>
        <a:latin typeface="Gibson" panose="02000000000000000000"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3.wm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4.wmf"/></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ocialcare.wales/hub/sswbact"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hyperlink" Target="https://socialcare.wales/hub/statutory-guidan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wales/safeguarding-guidanc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ocialcare.wales/cms_assets/file-uploads/SCW-DutyofCandour-ENG-V01.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6.wmf"/></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ocialcare.wales/dealing-with-concerns/codes-of-practice-and-guidance"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gov.wales/working-together-safeguard-people-code-safeguarding-practice#:~:text=WALES-,Working%20together%20to%20safeguard%20people%3A%20code%20of%20safeguarding%20practice,services%20to%20follow%20this%20advic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image" Target="../media/image7.wmf"/></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learning.nhs.wales/course/view.php?id=1152"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gov.wales/elearning-violence-against-women-domestic-abuse-and-sexual-violence-guidance-line-managers"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researchinpractice.org.uk/media/bddo334f/67346_dhsc_trans-safe-report_bridging-the-gap_web.pdf"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image" Target="../media/image14.emf"/></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image" Target="../media/image15.wmf"/></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legislation.gov.uk/ukpga/2005/9/contents"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s://www.gov.uk/government/publications/mental-capacity-act-code-of-practice"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image" Target="../media/image22.wmf"/></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cialcare.wales/resources-guidance/safeguarding-list/national-safeguarding-training-learning-and-development-framewor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image" Target="../media/image25.wmf"/></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image" Target="../media/image26.w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60400"/>
            <a:ext cx="6140450" cy="3454400"/>
          </a:xfrm>
        </p:spPr>
      </p:sp>
      <p:sp>
        <p:nvSpPr>
          <p:cNvPr id="3" name="Notes Placeholder 2"/>
          <p:cNvSpPr>
            <a:spLocks noGrp="1"/>
          </p:cNvSpPr>
          <p:nvPr>
            <p:ph type="body" idx="1"/>
          </p:nvPr>
        </p:nvSpPr>
        <p:spPr>
          <a:xfrm>
            <a:off x="386557" y="4287232"/>
            <a:ext cx="6140450" cy="5506588"/>
          </a:xfrm>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Welcome and introduction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Trainer introduces themselves.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Group B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Group B includes all </a:t>
            </a:r>
            <a:r>
              <a:rPr lang="en-GB" sz="1800" kern="1200">
                <a:effectLst/>
                <a:latin typeface="Arial" panose="020B0604020202020204" pitchFamily="34" charset="0"/>
                <a:ea typeface="Aptos" panose="020B0004020202020204" pitchFamily="34" charset="0"/>
                <a:cs typeface="Arial" panose="020B0604020202020204" pitchFamily="34" charset="0"/>
              </a:rPr>
              <a:t>practitioners who have regular contact with adults, children and members of the public in their roles. This includes practitioners who are or aren't registered or regulated</a:t>
            </a:r>
            <a:r>
              <a:rPr lang="en-GB" sz="1800">
                <a:effectLst/>
                <a:latin typeface="Arial" panose="020B0604020202020204" pitchFamily="34" charset="0"/>
                <a:ea typeface="Aptos" panose="020B0004020202020204" pitchFamily="34" charset="0"/>
                <a:cs typeface="Arial" panose="020B0604020202020204" pitchFamily="34" charset="0"/>
              </a:rPr>
              <a:t>,</a:t>
            </a:r>
            <a:r>
              <a:rPr lang="en-GB" sz="1800" kern="1200">
                <a:effectLst/>
                <a:latin typeface="Arial" panose="020B0604020202020204" pitchFamily="34" charset="0"/>
                <a:ea typeface="Aptos" panose="020B0004020202020204" pitchFamily="34" charset="0"/>
                <a:cs typeface="Arial" panose="020B0604020202020204" pitchFamily="34" charset="0"/>
              </a:rPr>
              <a:t> and volunteers</a:t>
            </a:r>
            <a:r>
              <a:rPr lang="en-GB" sz="1800">
                <a:effectLst/>
                <a:latin typeface="Arial" panose="020B0604020202020204" pitchFamily="34" charset="0"/>
                <a:ea typeface="Aptos" panose="020B0004020202020204" pitchFamily="34" charset="0"/>
                <a:cs typeface="Arial" panose="020B0604020202020204" pitchFamily="34" charset="0"/>
              </a:rPr>
              <a:t>.</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You have a bit more knowledge in terms of what to look out for and you're building relationships. You get a bit more insight into people's lives, but if you're worried or concerned</a:t>
            </a:r>
            <a:r>
              <a:rPr lang="en-GB" sz="1800">
                <a:effectLst/>
                <a:latin typeface="Arial" panose="020B0604020202020204" pitchFamily="34" charset="0"/>
                <a:ea typeface="Aptos" panose="020B0004020202020204" pitchFamily="34" charset="0"/>
                <a:cs typeface="Arial" panose="020B0604020202020204" pitchFamily="34" charset="0"/>
              </a:rPr>
              <a:t>,</a:t>
            </a:r>
            <a:r>
              <a:rPr lang="en-GB" sz="1800" kern="1200">
                <a:effectLst/>
                <a:latin typeface="Arial" panose="020B0604020202020204" pitchFamily="34" charset="0"/>
                <a:ea typeface="Aptos" panose="020B0004020202020204" pitchFamily="34" charset="0"/>
                <a:cs typeface="Arial" panose="020B0604020202020204" pitchFamily="34" charset="0"/>
              </a:rPr>
              <a:t> you report it. You could have a discussion with your line manager or designated safeguarding person or report directly to social services.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a:effectLst/>
                <a:latin typeface="Arial" panose="020B0604020202020204" pitchFamily="34" charset="0"/>
                <a:ea typeface="Aptos" panose="020B0004020202020204" pitchFamily="34" charset="0"/>
                <a:cs typeface="Arial" panose="020B0604020202020204" pitchFamily="34" charset="0"/>
              </a:rPr>
              <a:t>People in</a:t>
            </a:r>
            <a:r>
              <a:rPr lang="en-GB" sz="1800" b="1" kern="1200">
                <a:effectLst/>
                <a:latin typeface="Arial" panose="020B0604020202020204" pitchFamily="34" charset="0"/>
                <a:ea typeface="Aptos" panose="020B0004020202020204" pitchFamily="34" charset="0"/>
                <a:cs typeface="Arial" panose="020B0604020202020204" pitchFamily="34" charset="0"/>
              </a:rPr>
              <a:t> Group B</a:t>
            </a:r>
            <a:r>
              <a:rPr lang="en-GB" sz="1800" kern="1200">
                <a:effectLst/>
                <a:latin typeface="Arial" panose="020B0604020202020204" pitchFamily="34" charset="0"/>
                <a:ea typeface="Aptos" panose="020B0004020202020204" pitchFamily="34" charset="0"/>
                <a:cs typeface="Arial" panose="020B0604020202020204" pitchFamily="34" charset="0"/>
              </a:rPr>
              <a:t> know what to look for and have clear knowledge of the reporting process and their own responsibilities.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Examples of people in Group B</a:t>
            </a:r>
            <a:r>
              <a:rPr lang="en-GB" sz="1800">
                <a:effectLst/>
                <a:latin typeface="Arial" panose="020B0604020202020204" pitchFamily="34" charset="0"/>
                <a:ea typeface="Aptos" panose="020B0004020202020204" pitchFamily="34" charset="0"/>
                <a:cs typeface="Arial" panose="020B0604020202020204" pitchFamily="34" charset="0"/>
              </a:rPr>
              <a:t>:</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care home workers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nursery workers, nannies and childminder assistants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domiciliary care workers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staff or volunteers in roles with direct contact with children and adults known to be, or likely to be, ‘at risk’.</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should: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remind participants that they should have completed the Group A safeguarding training before doing the Group B course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a:effectLst/>
                <a:latin typeface="Arial" panose="020B0604020202020204" pitchFamily="34" charset="0"/>
                <a:ea typeface="Aptos" panose="020B0004020202020204" pitchFamily="34" charset="0"/>
                <a:cs typeface="Arial" panose="020B0604020202020204" pitchFamily="34" charset="0"/>
              </a:rPr>
              <a:t>be familiar with their own organisation’s safeguarding policies before running the training.</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a:t>
            </a:fld>
            <a:endParaRPr lang="en-GB" dirty="0"/>
          </a:p>
        </p:txBody>
      </p:sp>
    </p:spTree>
    <p:extLst>
      <p:ext uri="{BB962C8B-B14F-4D97-AF65-F5344CB8AC3E}">
        <p14:creationId xmlns:p14="http://schemas.microsoft.com/office/powerpoint/2010/main" val="326290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8"/>
            <a:ext cx="6368255" cy="4550138"/>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suggest that everyone downloads the app. The group can use it as a reference throughout the course and beyond to check procedures and definitions.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a:t>
            </a:r>
            <a:r>
              <a:rPr lang="en-GB" sz="1800" b="1" kern="1200">
                <a:effectLst/>
                <a:latin typeface="Arial" panose="020B0604020202020204" pitchFamily="34" charset="0"/>
                <a:ea typeface="Aptos" panose="020B0004020202020204" pitchFamily="34" charset="0"/>
                <a:cs typeface="Arial" panose="020B0604020202020204" pitchFamily="34" charset="0"/>
              </a:rPr>
              <a:t>Wales Safeguarding Procedures</a:t>
            </a:r>
            <a:r>
              <a:rPr lang="en-GB" sz="1800" kern="1200">
                <a:effectLst/>
                <a:latin typeface="Arial" panose="020B0604020202020204" pitchFamily="34" charset="0"/>
                <a:ea typeface="Aptos" panose="020B0004020202020204" pitchFamily="34" charset="0"/>
                <a:cs typeface="Arial" panose="020B0604020202020204" pitchFamily="34" charset="0"/>
              </a:rPr>
              <a:t> were launched in 2019. They replaced the Interim Policy and Procedures for the Protection of Vulnerable Adults.</a:t>
            </a:r>
            <a:r>
              <a:rPr lang="en-GB" sz="1800" b="1" kern="12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You can access them: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online </a:t>
            </a:r>
            <a:r>
              <a:rPr lang="en-GB" sz="1800" u="sng" kern="1200">
                <a:effectLst/>
                <a:latin typeface="Arial" panose="020B0604020202020204" pitchFamily="34" charset="0"/>
                <a:ea typeface="Aptos" panose="020B0004020202020204" pitchFamily="34" charset="0"/>
                <a:cs typeface="Arial" panose="020B0604020202020204" pitchFamily="34" charset="0"/>
              </a:rPr>
              <a:t>www.safeguarding.wales</a:t>
            </a:r>
            <a:r>
              <a:rPr lang="en-GB" sz="1800" kern="1200">
                <a:effectLst/>
                <a:latin typeface="Arial" panose="020B0604020202020204" pitchFamily="34" charset="0"/>
                <a:ea typeface="Aptos" panose="020B0004020202020204" pitchFamily="34" charset="0"/>
                <a:cs typeface="Arial" panose="020B0604020202020204" pitchFamily="34" charset="0"/>
              </a:rPr>
              <a:t> or </a:t>
            </a:r>
            <a:r>
              <a:rPr lang="en-GB" sz="1800" u="sng" kern="1200">
                <a:effectLst/>
                <a:latin typeface="Arial" panose="020B0604020202020204" pitchFamily="34" charset="0"/>
                <a:ea typeface="Aptos" panose="020B0004020202020204" pitchFamily="34" charset="0"/>
                <a:cs typeface="Arial" panose="020B0604020202020204" pitchFamily="34" charset="0"/>
              </a:rPr>
              <a:t>www.diogelu.cymru</a:t>
            </a:r>
            <a:r>
              <a:rPr lang="en-GB" sz="1800" kern="1200">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as a free and bilingual app available for Android and iOS. (Search for ‘Wales Safeguarding Procedures’).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10</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635139427"/>
              </p:ext>
            </p:extLst>
          </p:nvPr>
        </p:nvGraphicFramePr>
        <p:xfrm>
          <a:off x="3080071" y="9014811"/>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5" name="Object 4"/>
                      <p:cNvPicPr/>
                      <p:nvPr/>
                    </p:nvPicPr>
                    <p:blipFill>
                      <a:blip r:embed="rId4"/>
                      <a:stretch>
                        <a:fillRect/>
                      </a:stretch>
                    </p:blipFill>
                    <p:spPr>
                      <a:xfrm>
                        <a:off x="3080071" y="9014811"/>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59225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482600" y="4925407"/>
            <a:ext cx="628014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that all practitioners must, as part of their role, share any concerns they have about citizens’ safety and well-being, including safeguarding.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that the course will go into detail about what safeguarding means.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Each practitioner and organisation must: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contribute to safeguarding and promoting the individual’s well-being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share information using data protection guidelines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work with practitioners in their team and other agencies to better understand the individual, their circumstances and their needs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develop co-productive working relationships </a:t>
            </a:r>
            <a:r>
              <a:rPr lang="en-US" sz="1800" i="1" kern="1200">
                <a:effectLst/>
                <a:latin typeface="Arial" panose="020B0604020202020204" pitchFamily="34" charset="0"/>
                <a:ea typeface="Aptos" panose="020B0004020202020204" pitchFamily="34" charset="0"/>
                <a:cs typeface="Arial" panose="020B0604020202020204" pitchFamily="34" charset="0"/>
              </a:rPr>
              <a:t>with</a:t>
            </a:r>
            <a:r>
              <a:rPr lang="en-US" sz="1800" kern="1200">
                <a:effectLst/>
                <a:latin typeface="Arial" panose="020B0604020202020204" pitchFamily="34" charset="0"/>
                <a:ea typeface="Aptos" panose="020B0004020202020204" pitchFamily="34" charset="0"/>
                <a:cs typeface="Arial" panose="020B0604020202020204" pitchFamily="34" charset="0"/>
              </a:rPr>
              <a:t> the individual </a:t>
            </a:r>
            <a:r>
              <a:rPr lang="en-US" sz="1800">
                <a:effectLst/>
                <a:latin typeface="Arial" panose="020B0604020202020204" pitchFamily="34" charset="0"/>
                <a:ea typeface="Aptos" panose="020B0004020202020204" pitchFamily="34" charset="0"/>
                <a:cs typeface="Arial" panose="020B0604020202020204" pitchFamily="34" charset="0"/>
              </a:rPr>
              <a:t>who’s</a:t>
            </a:r>
            <a:r>
              <a:rPr lang="en-US" sz="1800" kern="1200">
                <a:effectLst/>
                <a:latin typeface="Arial" panose="020B0604020202020204" pitchFamily="34" charset="0"/>
                <a:ea typeface="Aptos" panose="020B0004020202020204" pitchFamily="34" charset="0"/>
                <a:cs typeface="Arial" panose="020B0604020202020204" pitchFamily="34" charset="0"/>
              </a:rPr>
              <a:t> at risk, their family and carers to find out what matters to them and to make sure they feel respected and informed.</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76538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087438"/>
            <a:ext cx="6140450" cy="3454400"/>
          </a:xfrm>
        </p:spPr>
      </p:sp>
      <p:sp>
        <p:nvSpPr>
          <p:cNvPr id="3" name="Notes Placeholder 2"/>
          <p:cNvSpPr>
            <a:spLocks noGrp="1"/>
          </p:cNvSpPr>
          <p:nvPr>
            <p:ph type="body" idx="1"/>
          </p:nvPr>
        </p:nvSpPr>
        <p:spPr>
          <a:xfrm>
            <a:off x="481013" y="4934932"/>
            <a:ext cx="5911056"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Depending on time, this exercise can be done as a ‘shout out exercise’, or smaller groups or tables can use a flip chart and markers to make their own lists and feed back to the rest of the group.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is not an exhaustive list.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u="sng" kern="1200">
                <a:effectLst/>
                <a:latin typeface="Arial" panose="020B0604020202020204" pitchFamily="34" charset="0"/>
                <a:ea typeface="Aptos" panose="020B0004020202020204" pitchFamily="34" charset="0"/>
                <a:cs typeface="Arial" panose="020B0604020202020204" pitchFamily="34" charset="0"/>
              </a:rPr>
              <a:t>Safeguarding: what’s my role?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Safeguarding is everyone’s business.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All staff have an ethical and professional duty to report if they: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witness any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get information about abuse, suspected abuse or concerns about the care or treatment of an adult at risk</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have concerns or suspicions about possible abuse or inappropriate care.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highlight that, under sections 126 and 130 of the Social Services and Well-being Act, key statutory agencies have a duty to pass on concerns about adults or children who may be at risk of abuse. This includes local a</a:t>
            </a:r>
            <a:r>
              <a:rPr lang="en-GB" sz="1800">
                <a:effectLst/>
                <a:latin typeface="Arial" panose="020B0604020202020204" pitchFamily="34" charset="0"/>
                <a:ea typeface="Aptos" panose="020B0004020202020204" pitchFamily="34" charset="0"/>
                <a:cs typeface="Arial" panose="020B0604020202020204" pitchFamily="34" charset="0"/>
              </a:rPr>
              <a:t>uthorities, the NHS, police, </a:t>
            </a:r>
            <a:r>
              <a:rPr lang="en-GB" sz="1800" kern="1200">
                <a:effectLst/>
                <a:latin typeface="Arial" panose="020B0604020202020204" pitchFamily="34" charset="0"/>
                <a:ea typeface="Aptos" panose="020B0004020202020204" pitchFamily="34" charset="0"/>
                <a:cs typeface="Arial" panose="020B0604020202020204" pitchFamily="34" charset="0"/>
              </a:rPr>
              <a:t>probation and youth offending services. There are also specific responsibilities in relation to child protection under the Children Act 1989, 2004.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advise that staff don’t need to know the detail of the legislation within this training, but it’s important that </a:t>
            </a:r>
            <a:r>
              <a:rPr lang="en-GB" sz="1800" b="1" kern="1200">
                <a:effectLst/>
                <a:latin typeface="Arial" panose="020B0604020202020204" pitchFamily="34" charset="0"/>
                <a:ea typeface="Aptos" panose="020B0004020202020204" pitchFamily="34" charset="0"/>
                <a:cs typeface="Arial" panose="020B0604020202020204" pitchFamily="34" charset="0"/>
              </a:rPr>
              <a:t>they speak to their manager or Designated Safeguarding Person </a:t>
            </a:r>
            <a:r>
              <a:rPr lang="en-GB" sz="1800" kern="1200">
                <a:effectLst/>
                <a:latin typeface="Arial" panose="020B0604020202020204" pitchFamily="34" charset="0"/>
                <a:ea typeface="Aptos" panose="020B0004020202020204" pitchFamily="34" charset="0"/>
                <a:cs typeface="Arial" panose="020B0604020202020204" pitchFamily="34" charset="0"/>
              </a:rPr>
              <a:t>if they have any concerns.</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12</a:t>
            </a:fld>
            <a:endParaRPr lang="en-GB" dirty="0"/>
          </a:p>
        </p:txBody>
      </p:sp>
    </p:spTree>
    <p:extLst>
      <p:ext uri="{BB962C8B-B14F-4D97-AF65-F5344CB8AC3E}">
        <p14:creationId xmlns:p14="http://schemas.microsoft.com/office/powerpoint/2010/main" val="58812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808038"/>
            <a:ext cx="6140450" cy="3454400"/>
          </a:xfrm>
        </p:spPr>
      </p:sp>
      <p:sp>
        <p:nvSpPr>
          <p:cNvPr id="3" name="Notes Placeholder 2"/>
          <p:cNvSpPr>
            <a:spLocks noGrp="1"/>
          </p:cNvSpPr>
          <p:nvPr>
            <p:ph type="body" idx="1"/>
          </p:nvPr>
        </p:nvSpPr>
        <p:spPr>
          <a:xfrm>
            <a:off x="481013" y="4668232"/>
            <a:ext cx="6140450" cy="4029879"/>
          </a:xfrm>
        </p:spPr>
        <p:txBody>
          <a:bodyPr/>
          <a:lstStyle/>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This exercise can be done either: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as a whole-group exercise: trainers can ask the group to name some key barriers, and they feed back to whole group</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in two groups: the trainer can ask half the room to consider the first question, and half the room to consider the second. Participants must be prepared to feedback to the wider group.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en-GB" sz="1800" kern="1200">
                <a:effectLst/>
                <a:latin typeface="Arial" panose="020B0604020202020204" pitchFamily="34" charset="0"/>
                <a:ea typeface="Aptos" panose="020B0004020202020204" pitchFamily="34" charset="0"/>
              </a:rPr>
              <a:t>Handout: barriers to sharing allegations and suspicions.</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13</a:t>
            </a:fld>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1557597027"/>
              </p:ext>
            </p:extLst>
          </p:nvPr>
        </p:nvGraphicFramePr>
        <p:xfrm>
          <a:off x="3076784" y="7054563"/>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8" name="Object 7"/>
                      <p:cNvPicPr/>
                      <p:nvPr/>
                    </p:nvPicPr>
                    <p:blipFill>
                      <a:blip r:embed="rId4"/>
                      <a:stretch>
                        <a:fillRect/>
                      </a:stretch>
                    </p:blipFill>
                    <p:spPr>
                      <a:xfrm>
                        <a:off x="3076784" y="7054563"/>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246265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647700" y="428625"/>
            <a:ext cx="5807075" cy="3267075"/>
          </a:xfrm>
          <a:ln/>
        </p:spPr>
      </p:sp>
      <p:sp>
        <p:nvSpPr>
          <p:cNvPr id="22531" name="Notes Placeholder 2"/>
          <p:cNvSpPr>
            <a:spLocks noGrp="1"/>
          </p:cNvSpPr>
          <p:nvPr>
            <p:ph type="body" idx="1"/>
          </p:nvPr>
        </p:nvSpPr>
        <p:spPr>
          <a:xfrm>
            <a:off x="501965" y="3534468"/>
            <a:ext cx="632745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make the group aware of their key statutory responsibilities. This is what we MUST do under the law.</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We don’t</a:t>
            </a:r>
            <a:r>
              <a:rPr lang="en-GB" sz="1800" kern="1200">
                <a:effectLst/>
                <a:latin typeface="Arial" panose="020B0604020202020204" pitchFamily="34" charset="0"/>
                <a:ea typeface="Aptos" panose="020B0004020202020204" pitchFamily="34" charset="0"/>
                <a:cs typeface="Arial" panose="020B0604020202020204" pitchFamily="34" charset="0"/>
              </a:rPr>
              <a:t> expect the group to remember all of key principles of the legislation on this slide. But the trainer will need to be familiar with all the legislation and how it relates to safeguarding so they can relate the law to the training and scenarios featured later in the course. This additional background knowledge will also support the trainer to accurately answer questions from the group.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that there are many different laws that underpin safeguarding. The people attending the course don’t need to worry about, or must remember, all these laws. The trainer needs to explain to the members of the group that they just need to know that these laws exist and highlight the key duties local authorities have.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Optional activity: matching pairs — match each piece of legislation with its description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Violence against women is the official phrase used by Welsh Government to describe abuse that happens only to women because they are women, for example: female genital mutilation (FGM). The title reflects global and national statistics that women are disproportionately affected by all forms of abuse (United Nations). FGM was made illegal in the UK more than 30 years ago.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You can find out more about local authorities’ statutory responsibilities under part 7 of the Social Services and Well-being Act 2014 </a:t>
            </a:r>
            <a:r>
              <a:rPr lang="en-GB" sz="1800" u="sng" kern="12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on our website</a:t>
            </a:r>
            <a:r>
              <a:rPr lang="en-GB" sz="1800" kern="1200">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You can also find information on statutory guidance under the Act </a:t>
            </a:r>
            <a:r>
              <a:rPr lang="en-GB" sz="1800" u="sng">
                <a:solidFill>
                  <a:srgbClr val="467886"/>
                </a:solidFill>
                <a:effectLst/>
                <a:latin typeface="Arial" panose="020B0604020202020204" pitchFamily="34" charset="0"/>
                <a:ea typeface="Aptos" panose="020B0004020202020204" pitchFamily="34" charset="0"/>
                <a:hlinkClick r:id="rId4"/>
              </a:rPr>
              <a:t>on our website</a:t>
            </a:r>
            <a:r>
              <a:rPr lang="en-GB" sz="1800" u="sng">
                <a:solidFill>
                  <a:srgbClr val="467886"/>
                </a:solidFill>
                <a:effectLst/>
                <a:latin typeface="Arial" panose="020B0604020202020204" pitchFamily="34" charset="0"/>
                <a:ea typeface="Aptos" panose="020B0004020202020204" pitchFamily="34" charset="0"/>
              </a:rPr>
              <a:t>.</a:t>
            </a:r>
            <a:endParaRPr lang="en-GB"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905179970"/>
              </p:ext>
            </p:extLst>
          </p:nvPr>
        </p:nvGraphicFramePr>
        <p:xfrm>
          <a:off x="3077633" y="6892322"/>
          <a:ext cx="947208" cy="963049"/>
        </p:xfrm>
        <a:graphic>
          <a:graphicData uri="http://schemas.openxmlformats.org/presentationml/2006/ole">
            <mc:AlternateContent xmlns:mc="http://schemas.openxmlformats.org/markup-compatibility/2006">
              <mc:Choice xmlns:v="urn:schemas-microsoft-com:vml" Requires="v">
                <p:oleObj name="Document" showAsIcon="1" r:id="rId5" imgW="914400" imgH="861120" progId="Word.Document.12">
                  <p:embed/>
                </p:oleObj>
              </mc:Choice>
              <mc:Fallback>
                <p:oleObj name="Document" showAsIcon="1" r:id="rId5" imgW="914400" imgH="861120" progId="Word.Document.12">
                  <p:embed/>
                  <p:pic>
                    <p:nvPicPr>
                      <p:cNvPr id="2" name="Object 1"/>
                      <p:cNvPicPr/>
                      <p:nvPr/>
                    </p:nvPicPr>
                    <p:blipFill>
                      <a:blip r:embed="rId6"/>
                      <a:stretch>
                        <a:fillRect/>
                      </a:stretch>
                    </p:blipFill>
                    <p:spPr>
                      <a:xfrm>
                        <a:off x="3077633" y="6892322"/>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126512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2669484" y="9490045"/>
            <a:ext cx="3078427" cy="513507"/>
          </a:xfrm>
          <a:noFill/>
        </p:spPr>
        <p:txBody>
          <a:bodyPr/>
          <a:lstStyle>
            <a:lvl1pPr defTabSz="982153">
              <a:spcBef>
                <a:spcPct val="30000"/>
              </a:spcBef>
              <a:defRPr sz="1300">
                <a:solidFill>
                  <a:schemeClr val="tx1"/>
                </a:solidFill>
                <a:latin typeface="Arial" panose="020B0604020202020204" pitchFamily="34" charset="0"/>
              </a:defRPr>
            </a:lvl1pPr>
            <a:lvl2pPr marL="804986" indent="-309610" defTabSz="982153">
              <a:spcBef>
                <a:spcPct val="30000"/>
              </a:spcBef>
              <a:defRPr sz="1300">
                <a:solidFill>
                  <a:schemeClr val="tx1"/>
                </a:solidFill>
                <a:latin typeface="Arial" panose="020B0604020202020204" pitchFamily="34" charset="0"/>
              </a:defRPr>
            </a:lvl2pPr>
            <a:lvl3pPr marL="1238441" indent="-247688" defTabSz="982153">
              <a:spcBef>
                <a:spcPct val="30000"/>
              </a:spcBef>
              <a:defRPr sz="1300">
                <a:solidFill>
                  <a:schemeClr val="tx1"/>
                </a:solidFill>
                <a:latin typeface="Arial" panose="020B0604020202020204" pitchFamily="34" charset="0"/>
              </a:defRPr>
            </a:lvl3pPr>
            <a:lvl4pPr marL="1733817" indent="-247688" defTabSz="982153">
              <a:spcBef>
                <a:spcPct val="30000"/>
              </a:spcBef>
              <a:defRPr sz="1300">
                <a:solidFill>
                  <a:schemeClr val="tx1"/>
                </a:solidFill>
                <a:latin typeface="Arial" panose="020B0604020202020204" pitchFamily="34" charset="0"/>
              </a:defRPr>
            </a:lvl4pPr>
            <a:lvl5pPr marL="2229193" indent="-247688" defTabSz="982153">
              <a:spcBef>
                <a:spcPct val="30000"/>
              </a:spcBef>
              <a:defRPr sz="1300">
                <a:solidFill>
                  <a:schemeClr val="tx1"/>
                </a:solidFill>
                <a:latin typeface="Arial" panose="020B0604020202020204" pitchFamily="34" charset="0"/>
              </a:defRPr>
            </a:lvl5pPr>
            <a:lvl6pPr marL="2724569" indent="-247688" defTabSz="982153" eaLnBrk="0" fontAlgn="base" hangingPunct="0">
              <a:spcBef>
                <a:spcPct val="30000"/>
              </a:spcBef>
              <a:spcAft>
                <a:spcPct val="0"/>
              </a:spcAft>
              <a:defRPr sz="1300">
                <a:solidFill>
                  <a:schemeClr val="tx1"/>
                </a:solidFill>
                <a:latin typeface="Arial" panose="020B0604020202020204" pitchFamily="34" charset="0"/>
              </a:defRPr>
            </a:lvl6pPr>
            <a:lvl7pPr marL="3219945" indent="-247688" defTabSz="982153" eaLnBrk="0" fontAlgn="base" hangingPunct="0">
              <a:spcBef>
                <a:spcPct val="30000"/>
              </a:spcBef>
              <a:spcAft>
                <a:spcPct val="0"/>
              </a:spcAft>
              <a:defRPr sz="1300">
                <a:solidFill>
                  <a:schemeClr val="tx1"/>
                </a:solidFill>
                <a:latin typeface="Arial" panose="020B0604020202020204" pitchFamily="34" charset="0"/>
              </a:defRPr>
            </a:lvl7pPr>
            <a:lvl8pPr marL="3715322" indent="-247688" defTabSz="982153" eaLnBrk="0" fontAlgn="base" hangingPunct="0">
              <a:spcBef>
                <a:spcPct val="30000"/>
              </a:spcBef>
              <a:spcAft>
                <a:spcPct val="0"/>
              </a:spcAft>
              <a:defRPr sz="1300">
                <a:solidFill>
                  <a:schemeClr val="tx1"/>
                </a:solidFill>
                <a:latin typeface="Arial" panose="020B0604020202020204" pitchFamily="34" charset="0"/>
              </a:defRPr>
            </a:lvl8pPr>
            <a:lvl9pPr marL="4210698" indent="-247688" defTabSz="9821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E1C65702-4EEB-4B3D-9C98-886118CB4C5C}" type="slidenum">
              <a:rPr lang="en-GB" altLang="en-US" smtClean="0">
                <a:latin typeface="Gibson" panose="02000000000000000000" pitchFamily="2" charset="77"/>
              </a:rPr>
              <a:pPr>
                <a:spcBef>
                  <a:spcPct val="0"/>
                </a:spcBef>
              </a:pPr>
              <a:t>15</a:t>
            </a:fld>
            <a:endParaRPr lang="en-GB" altLang="en-US" dirty="0">
              <a:latin typeface="Gibson" panose="02000000000000000000" pitchFamily="2" charset="77"/>
            </a:endParaRPr>
          </a:p>
        </p:txBody>
      </p:sp>
      <p:sp>
        <p:nvSpPr>
          <p:cNvPr id="21507" name="Rectangle 2"/>
          <p:cNvSpPr>
            <a:spLocks noGrp="1" noRot="1" noChangeAspect="1" noChangeArrowheads="1" noTextEdit="1"/>
          </p:cNvSpPr>
          <p:nvPr>
            <p:ph type="sldImg"/>
          </p:nvPr>
        </p:nvSpPr>
        <p:spPr>
          <a:xfrm>
            <a:off x="785813" y="1323975"/>
            <a:ext cx="5530850" cy="3111500"/>
          </a:xfrm>
          <a:ln/>
        </p:spPr>
      </p:sp>
      <p:sp>
        <p:nvSpPr>
          <p:cNvPr id="21508" name="Rectangle 3"/>
          <p:cNvSpPr>
            <a:spLocks noGrp="1" noChangeArrowheads="1"/>
          </p:cNvSpPr>
          <p:nvPr>
            <p:ph type="body" idx="1"/>
          </p:nvPr>
        </p:nvSpPr>
        <p:spPr>
          <a:xfrm>
            <a:off x="709613" y="4880759"/>
            <a:ext cx="5683250" cy="4029879"/>
          </a:xfrm>
          <a:noFill/>
        </p:spPr>
        <p:txBody>
          <a:bodyPr/>
          <a:lstStyle/>
          <a:p>
            <a:pPr eaLnBrk="1" hangingPunct="1"/>
            <a:r>
              <a:rPr lang="en-GB" sz="1800" kern="1200">
                <a:effectLst/>
                <a:latin typeface="Arial" panose="020B0604020202020204" pitchFamily="34" charset="0"/>
                <a:ea typeface="Aptos" panose="020B0004020202020204" pitchFamily="34" charset="0"/>
              </a:rPr>
              <a:t>The trainer should go through the key messages on this slide. </a:t>
            </a:r>
            <a:endParaRPr lang="en-GB" altLang="en-US" dirty="0"/>
          </a:p>
        </p:txBody>
      </p:sp>
    </p:spTree>
    <p:extLst>
      <p:ext uri="{BB962C8B-B14F-4D97-AF65-F5344CB8AC3E}">
        <p14:creationId xmlns:p14="http://schemas.microsoft.com/office/powerpoint/2010/main" val="261924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774700"/>
            <a:ext cx="5486400" cy="3086100"/>
          </a:xfrm>
        </p:spPr>
      </p:sp>
      <p:sp>
        <p:nvSpPr>
          <p:cNvPr id="3" name="Notes Placeholder 2"/>
          <p:cNvSpPr>
            <a:spLocks noGrp="1"/>
          </p:cNvSpPr>
          <p:nvPr>
            <p:ph type="body" idx="1"/>
          </p:nvPr>
        </p:nvSpPr>
        <p:spPr>
          <a:xfrm>
            <a:off x="794756" y="4002048"/>
            <a:ext cx="5499682" cy="3997348"/>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be aware that the SSWBA refers to “relevant partners” as: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the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local authorities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probation services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local health boards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NHS trusts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any other persons w</a:t>
            </a:r>
            <a:r>
              <a:rPr lang="en-GB" sz="1800">
                <a:effectLst/>
                <a:latin typeface="Arial" panose="020B0604020202020204" pitchFamily="34" charset="0"/>
                <a:ea typeface="Aptos" panose="020B0004020202020204" pitchFamily="34" charset="0"/>
                <a:cs typeface="Arial" panose="020B0604020202020204" pitchFamily="34" charset="0"/>
              </a:rPr>
              <a:t>ho have to</a:t>
            </a:r>
            <a:r>
              <a:rPr lang="en-GB" sz="1800" kern="1200">
                <a:effectLst/>
                <a:latin typeface="Arial" panose="020B0604020202020204" pitchFamily="34" charset="0"/>
                <a:ea typeface="Aptos" panose="020B0004020202020204" pitchFamily="34" charset="0"/>
                <a:cs typeface="Arial" panose="020B0604020202020204" pitchFamily="34" charset="0"/>
              </a:rPr>
              <a:t> follow the regulations.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But the Welsh Safeguarding Procedures say that everyone working in health and social care, including volunteers, has a duty to pass on concerns. Anonymity can’t be guaranteed.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You can find more information about this slide on </a:t>
            </a:r>
            <a:r>
              <a:rPr lang="en-GB" sz="1800" u="sng">
                <a:solidFill>
                  <a:srgbClr val="0070C0"/>
                </a:solidFill>
                <a:effectLst/>
                <a:latin typeface="Arial" panose="020B0604020202020204" pitchFamily="34" charset="0"/>
                <a:ea typeface="Aptos" panose="020B0004020202020204" pitchFamily="34" charset="0"/>
                <a:hlinkClick r:id="rId3"/>
              </a:rPr>
              <a:t>Welsh Government’s website</a:t>
            </a:r>
            <a:r>
              <a:rPr lang="en-GB" sz="1800" kern="1200">
                <a:effectLst/>
                <a:latin typeface="Arial" panose="020B0604020202020204" pitchFamily="34" charset="0"/>
                <a:ea typeface="Aptos" panose="020B0004020202020204" pitchFamily="34" charset="0"/>
              </a:rPr>
              <a:t> or the Welsh Safeguarding Procedures app.</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16</a:t>
            </a:fld>
            <a:endParaRPr lang="en-GB" dirty="0"/>
          </a:p>
        </p:txBody>
      </p:sp>
    </p:spTree>
    <p:extLst>
      <p:ext uri="{BB962C8B-B14F-4D97-AF65-F5344CB8AC3E}">
        <p14:creationId xmlns:p14="http://schemas.microsoft.com/office/powerpoint/2010/main" val="213486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17</a:t>
            </a:fld>
            <a:endParaRPr lang="en-GB" dirty="0"/>
          </a:p>
        </p:txBody>
      </p:sp>
    </p:spTree>
    <p:extLst>
      <p:ext uri="{BB962C8B-B14F-4D97-AF65-F5344CB8AC3E}">
        <p14:creationId xmlns:p14="http://schemas.microsoft.com/office/powerpoint/2010/main" val="2095067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7"/>
            <a:ext cx="61404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can do this exercise either: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as ‘shout out exercise’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on tables with flip chart and markers and read out the notes made by each group at the end.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66700">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the group what they think the duty of candour is </a:t>
            </a:r>
            <a:r>
              <a:rPr lang="en-GB" sz="1800" b="1" kern="1200">
                <a:effectLst/>
                <a:latin typeface="Arial" panose="020B0604020202020204" pitchFamily="34" charset="0"/>
                <a:ea typeface="Aptos" panose="020B0004020202020204" pitchFamily="34" charset="0"/>
                <a:cs typeface="Arial" panose="020B0604020202020204" pitchFamily="34" charset="0"/>
              </a:rPr>
              <a:t>before</a:t>
            </a:r>
            <a:r>
              <a:rPr lang="en-GB" sz="1800" kern="1200">
                <a:effectLst/>
                <a:latin typeface="Arial" panose="020B0604020202020204" pitchFamily="34" charset="0"/>
                <a:ea typeface="Aptos" panose="020B0004020202020204" pitchFamily="34" charset="0"/>
                <a:cs typeface="Arial" panose="020B0604020202020204" pitchFamily="34" charset="0"/>
              </a:rPr>
              <a:t> showing the information on the slide.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duty of professional candour applies to all social care professionals registered with Social Care Wales. More </a:t>
            </a:r>
            <a:r>
              <a:rPr lang="en-GB" sz="1800" u="sng" kern="12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information is available on our website.</a:t>
            </a: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18</a:t>
            </a:fld>
            <a:endParaRPr lang="en-GB" dirty="0"/>
          </a:p>
        </p:txBody>
      </p:sp>
    </p:spTree>
    <p:extLst>
      <p:ext uri="{BB962C8B-B14F-4D97-AF65-F5344CB8AC3E}">
        <p14:creationId xmlns:p14="http://schemas.microsoft.com/office/powerpoint/2010/main" val="821368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7"/>
            <a:ext cx="6140450" cy="4029879"/>
          </a:xfrm>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Optional slide</a:t>
            </a:r>
            <a:br>
              <a:rPr lang="en-GB" sz="1800" b="1" kern="1200">
                <a:effectLst/>
                <a:latin typeface="Arial" panose="020B0604020202020204" pitchFamily="34" charset="0"/>
                <a:ea typeface="Aptos" panose="020B0004020202020204" pitchFamily="34" charset="0"/>
                <a:cs typeface="Arial" panose="020B0604020202020204" pitchFamily="34" charset="0"/>
              </a:rPr>
            </a:br>
            <a:br>
              <a:rPr lang="en-GB" sz="1800" kern="1200">
                <a:effectLst/>
                <a:latin typeface="Arial" panose="020B06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The trainer should be able to explain that these principles are specific to the Welsh Safeguarding Procedures, but complement the five key principles of the Social Services and Well-being Act 2014.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Optional principles activity</a:t>
            </a:r>
            <a:br>
              <a:rPr lang="en-GB" sz="1800" b="1" kern="1200">
                <a:effectLst/>
                <a:latin typeface="Arial" panose="020B0604020202020204" pitchFamily="34" charset="0"/>
                <a:ea typeface="Aptos" panose="020B0004020202020204" pitchFamily="34" charset="0"/>
                <a:cs typeface="Arial" panose="020B0604020202020204" pitchFamily="34" charset="0"/>
              </a:rPr>
            </a:br>
            <a:br>
              <a:rPr lang="en-GB" sz="1800" kern="1200">
                <a:effectLst/>
                <a:latin typeface="Arial" panose="020B06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In pairs, identify which principles are proactive and which are reactive. Are some both? Use the cards to show understanding of which principles are proactive (green) or reactive (red).</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19</a:t>
            </a:fld>
            <a:endParaRPr lang="en-GB" dirty="0"/>
          </a:p>
        </p:txBody>
      </p:sp>
    </p:spTree>
    <p:extLst>
      <p:ext uri="{BB962C8B-B14F-4D97-AF65-F5344CB8AC3E}">
        <p14:creationId xmlns:p14="http://schemas.microsoft.com/office/powerpoint/2010/main" val="404049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565150" y="266700"/>
            <a:ext cx="5973763" cy="3360738"/>
          </a:xfrm>
        </p:spPr>
      </p:sp>
      <p:sp>
        <p:nvSpPr>
          <p:cNvPr id="9219" name="Rectangle 3"/>
          <p:cNvSpPr>
            <a:spLocks noGrp="1" noChangeArrowheads="1"/>
          </p:cNvSpPr>
          <p:nvPr>
            <p:ph type="body" idx="1"/>
          </p:nvPr>
        </p:nvSpPr>
        <p:spPr>
          <a:xfrm>
            <a:off x="402124" y="3917669"/>
            <a:ext cx="6389201" cy="537901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goes through housekeeping for the day (the non-negotiable rules).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Emphasise ‘confidentiality’ – don’t mention any identifiable things, for example: names. Don’t share any personal information during the training.</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reiterate if they hear anything that causes them concern, they’ll potentially need to report this information 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trigger warning is critical.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Trainers need to:</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monitor the reactions of the group</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Aptos" panose="020B0004020202020204" pitchFamily="34" charset="0"/>
                <a:cs typeface="Arial" panose="020B0604020202020204" pitchFamily="34" charset="0"/>
              </a:rPr>
              <a:t>make sure</a:t>
            </a:r>
            <a:r>
              <a:rPr lang="en-GB" sz="1800" kern="1200">
                <a:effectLst/>
                <a:latin typeface="Arial" panose="020B0604020202020204" pitchFamily="34" charset="0"/>
                <a:ea typeface="Aptos" panose="020B0004020202020204" pitchFamily="34" charset="0"/>
                <a:cs typeface="Arial" panose="020B0604020202020204" pitchFamily="34" charset="0"/>
              </a:rPr>
              <a:t> people are</a:t>
            </a:r>
            <a:r>
              <a:rPr lang="en-GB" sz="1800">
                <a:effectLst/>
                <a:latin typeface="Arial" panose="020B0604020202020204" pitchFamily="34" charset="0"/>
                <a:ea typeface="Aptos" panose="020B0004020202020204" pitchFamily="34" charset="0"/>
                <a:cs typeface="Arial" panose="020B0604020202020204" pitchFamily="34" charset="0"/>
              </a:rPr>
              <a:t>n’t</a:t>
            </a:r>
            <a:r>
              <a:rPr lang="en-GB" sz="1800" kern="1200">
                <a:effectLst/>
                <a:latin typeface="Arial" panose="020B0604020202020204" pitchFamily="34" charset="0"/>
                <a:ea typeface="Aptos" panose="020B0004020202020204" pitchFamily="34" charset="0"/>
                <a:cs typeface="Arial" panose="020B0604020202020204" pitchFamily="34" charset="0"/>
              </a:rPr>
              <a:t> becoming overly distressed due to the content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 aware that participants may need time away from the session, or additional support, advice and guidance, and signposting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Aptos" panose="020B0004020202020204" pitchFamily="34" charset="0"/>
                <a:cs typeface="Arial" panose="020B0604020202020204" pitchFamily="34" charset="0"/>
              </a:rPr>
              <a:t>remind the people taking part </a:t>
            </a:r>
            <a:r>
              <a:rPr lang="en-GB" sz="1800" kern="1200">
                <a:effectLst/>
                <a:latin typeface="Arial" panose="020B0604020202020204" pitchFamily="34" charset="0"/>
                <a:ea typeface="Aptos" panose="020B0004020202020204" pitchFamily="34" charset="0"/>
                <a:cs typeface="Arial" panose="020B0604020202020204" pitchFamily="34" charset="0"/>
              </a:rPr>
              <a:t>that they</a:t>
            </a:r>
            <a:r>
              <a:rPr lang="en-GB" sz="1800">
                <a:effectLst/>
                <a:latin typeface="Arial" panose="020B0604020202020204" pitchFamily="34" charset="0"/>
                <a:ea typeface="Aptos" panose="020B0004020202020204" pitchFamily="34" charset="0"/>
                <a:cs typeface="Arial" panose="020B0604020202020204" pitchFamily="34" charset="0"/>
              </a:rPr>
              <a:t>’</a:t>
            </a:r>
            <a:r>
              <a:rPr lang="en-GB" sz="1800" kern="1200">
                <a:effectLst/>
                <a:latin typeface="Arial" panose="020B0604020202020204" pitchFamily="34" charset="0"/>
                <a:ea typeface="Aptos" panose="020B0004020202020204" pitchFamily="34" charset="0"/>
                <a:cs typeface="Arial" panose="020B0604020202020204" pitchFamily="34" charset="0"/>
              </a:rPr>
              <a:t>ll be available during breaks and after the training to meet with anyone who may need additional support</a:t>
            </a:r>
            <a:r>
              <a:rPr lang="en-GB" sz="1800">
                <a:effectLst/>
                <a:latin typeface="Arial" panose="020B0604020202020204" pitchFamily="34" charset="0"/>
                <a:ea typeface="Aptos" panose="020B0004020202020204" pitchFamily="34" charset="0"/>
                <a:cs typeface="Arial" panose="020B0604020202020204" pitchFamily="34" charset="0"/>
              </a:rPr>
              <a:t> or </a:t>
            </a:r>
            <a:r>
              <a:rPr lang="en-GB" sz="1800" kern="1200">
                <a:effectLst/>
                <a:latin typeface="Arial" panose="020B0604020202020204" pitchFamily="34" charset="0"/>
                <a:ea typeface="Aptos" panose="020B0004020202020204" pitchFamily="34" charset="0"/>
                <a:cs typeface="Arial" panose="020B0604020202020204" pitchFamily="34" charset="0"/>
              </a:rPr>
              <a:t>advice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remind staff that it’s important for all staff to feel supported when managing and dealing with safeguarding issues.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Staff should be confident that they know who to report to, that they feel they will be believed and will be supported.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Staff should be able to use supervision to debrief and seek support, either from managers or a Designated Safeguarding Person.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b="1">
                <a:effectLst/>
                <a:latin typeface="Arial" panose="020B0604020202020204" pitchFamily="34" charset="0"/>
                <a:ea typeface="Aptos" panose="020B0004020202020204" pitchFamily="34" charset="0"/>
              </a:rPr>
              <a:t>As a trainer, </a:t>
            </a:r>
            <a:r>
              <a:rPr lang="en-GB" sz="1800" b="1" kern="1200">
                <a:effectLst/>
                <a:latin typeface="Arial" panose="020B0604020202020204" pitchFamily="34" charset="0"/>
                <a:ea typeface="Aptos" panose="020B0004020202020204" pitchFamily="34" charset="0"/>
              </a:rPr>
              <a:t>it’s also important that you use things like supervision for your own support needs and well-being, and get support if you need it.</a:t>
            </a:r>
            <a:endParaRPr lang="en-US" altLang="en-US" sz="1300" dirty="0"/>
          </a:p>
        </p:txBody>
      </p:sp>
    </p:spTree>
    <p:extLst>
      <p:ext uri="{BB962C8B-B14F-4D97-AF65-F5344CB8AC3E}">
        <p14:creationId xmlns:p14="http://schemas.microsoft.com/office/powerpoint/2010/main" val="3214067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209"/>
            <a:ext cx="61404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Activity: values cards. The aim of the exercise is to identify that there is no right or wrong answer. All values are important and will be influenced by the individual’s own experience and beliefs, where they work and the situation. This exercise encourages good debate, and multi-agency working.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make sure that any challenges in groups are respectful and managed appropriately.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There are three ways to do this exercise: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give a pack of cards to each group, and ask the group to rank the importance of these principles in safeguarding from most to least important. The group must be prepared to explain their decision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give each table two cards and ask them what the word means to them in terms of safeguarding in their roles</a:t>
            </a:r>
            <a:endParaRPr lang="en-GB" sz="1800" kern="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rPr>
              <a:t>revisit principles of safeguarding by reading out each principle in turn and ask learners to hold up their value card if they think it applies.</a:t>
            </a:r>
            <a:endParaRPr lang="en-GB" dirty="0"/>
          </a:p>
        </p:txBody>
      </p:sp>
      <p:sp>
        <p:nvSpPr>
          <p:cNvPr id="4" name="Slide Number Placeholder 3"/>
          <p:cNvSpPr>
            <a:spLocks noGrp="1"/>
          </p:cNvSpPr>
          <p:nvPr>
            <p:ph type="sldNum" sz="quarter" idx="10"/>
          </p:nvPr>
        </p:nvSpPr>
        <p:spPr>
          <a:xfrm>
            <a:off x="5114925" y="9721107"/>
            <a:ext cx="1987494" cy="513507"/>
          </a:xfrm>
        </p:spPr>
        <p:txBody>
          <a:bodyPr/>
          <a:lstStyle/>
          <a:p>
            <a:fld id="{7E7BAE3E-8AB1-45C4-927C-03CAD95C5513}" type="slidenum">
              <a:rPr lang="en-GB" smtClean="0"/>
              <a:t>20</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965257233"/>
              </p:ext>
            </p:extLst>
          </p:nvPr>
        </p:nvGraphicFramePr>
        <p:xfrm>
          <a:off x="3067099" y="9228066"/>
          <a:ext cx="969863" cy="986081"/>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5" name="Object 4"/>
                      <p:cNvPicPr/>
                      <p:nvPr/>
                    </p:nvPicPr>
                    <p:blipFill>
                      <a:blip r:embed="rId4"/>
                      <a:stretch>
                        <a:fillRect/>
                      </a:stretch>
                    </p:blipFill>
                    <p:spPr>
                      <a:xfrm>
                        <a:off x="3067099" y="9228066"/>
                        <a:ext cx="969863" cy="986081"/>
                      </a:xfrm>
                      <a:prstGeom prst="rect">
                        <a:avLst/>
                      </a:prstGeom>
                    </p:spPr>
                  </p:pic>
                </p:oleObj>
              </mc:Fallback>
            </mc:AlternateContent>
          </a:graphicData>
        </a:graphic>
      </p:graphicFrame>
    </p:spTree>
    <p:extLst>
      <p:ext uri="{BB962C8B-B14F-4D97-AF65-F5344CB8AC3E}">
        <p14:creationId xmlns:p14="http://schemas.microsoft.com/office/powerpoint/2010/main" val="365832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21</a:t>
            </a:fld>
            <a:endParaRPr lang="en-GB" dirty="0"/>
          </a:p>
        </p:txBody>
      </p:sp>
    </p:spTree>
    <p:extLst>
      <p:ext uri="{BB962C8B-B14F-4D97-AF65-F5344CB8AC3E}">
        <p14:creationId xmlns:p14="http://schemas.microsoft.com/office/powerpoint/2010/main" val="343488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Highlight why we need effective early help and prevention:</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better to avoid escalation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makes the system more sustainable </a:t>
            </a:r>
            <a:endParaRPr lang="en-GB" sz="1800" kern="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rPr>
              <a:t>better outcomes.</a:t>
            </a:r>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22</a:t>
            </a:fld>
            <a:endParaRPr lang="en-GB" dirty="0"/>
          </a:p>
        </p:txBody>
      </p:sp>
    </p:spTree>
    <p:extLst>
      <p:ext uri="{BB962C8B-B14F-4D97-AF65-F5344CB8AC3E}">
        <p14:creationId xmlns:p14="http://schemas.microsoft.com/office/powerpoint/2010/main" val="434396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22300"/>
            <a:ext cx="6140450" cy="3454400"/>
          </a:xfrm>
        </p:spPr>
      </p:sp>
      <p:sp>
        <p:nvSpPr>
          <p:cNvPr id="3" name="Notes Placeholder 2"/>
          <p:cNvSpPr>
            <a:spLocks noGrp="1"/>
          </p:cNvSpPr>
          <p:nvPr>
            <p:ph type="body" idx="1"/>
          </p:nvPr>
        </p:nvSpPr>
        <p:spPr>
          <a:xfrm>
            <a:off x="481012" y="4458682"/>
            <a:ext cx="6140449"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can either do this exercise as ‘shout out exercise’ or on tables with flip chart and markers and read out the lists made by each group at the end.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Interesting to compare “child-centred” to “adult-centred”.</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23</a:t>
            </a:fld>
            <a:endParaRPr lang="en-GB" dirty="0"/>
          </a:p>
        </p:txBody>
      </p:sp>
    </p:spTree>
    <p:extLst>
      <p:ext uri="{BB962C8B-B14F-4D97-AF65-F5344CB8AC3E}">
        <p14:creationId xmlns:p14="http://schemas.microsoft.com/office/powerpoint/2010/main" val="90866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dirty="0"/>
          </a:p>
        </p:txBody>
      </p:sp>
      <p:sp>
        <p:nvSpPr>
          <p:cNvPr id="18436" name="Slide Number Placeholder 3"/>
          <p:cNvSpPr>
            <a:spLocks noGrp="1"/>
          </p:cNvSpPr>
          <p:nvPr>
            <p:ph type="sldNum" sz="quarter" idx="5"/>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fld id="{63B9D94C-21A3-4C69-80FD-B6FA82962EFD}" type="slidenum">
              <a:rPr lang="en-GB" altLang="en-US" smtClean="0">
                <a:latin typeface="Gibson" panose="02000000000000000000" pitchFamily="2" charset="77"/>
              </a:rPr>
              <a:pPr/>
              <a:t>24</a:t>
            </a:fld>
            <a:endParaRPr lang="en-GB" altLang="en-US" dirty="0">
              <a:latin typeface="Gibson" panose="02000000000000000000" pitchFamily="2" charset="77"/>
            </a:endParaRPr>
          </a:p>
        </p:txBody>
      </p:sp>
    </p:spTree>
    <p:extLst>
      <p:ext uri="{BB962C8B-B14F-4D97-AF65-F5344CB8AC3E}">
        <p14:creationId xmlns:p14="http://schemas.microsoft.com/office/powerpoint/2010/main" val="718340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25</a:t>
            </a:fld>
            <a:endParaRPr lang="en-GB" dirty="0"/>
          </a:p>
        </p:txBody>
      </p:sp>
    </p:spTree>
    <p:extLst>
      <p:ext uri="{BB962C8B-B14F-4D97-AF65-F5344CB8AC3E}">
        <p14:creationId xmlns:p14="http://schemas.microsoft.com/office/powerpoint/2010/main" val="2291948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79425"/>
            <a:ext cx="6140450" cy="3454400"/>
          </a:xfrm>
        </p:spPr>
      </p:sp>
      <p:sp>
        <p:nvSpPr>
          <p:cNvPr id="3" name="Notes Placeholder 2"/>
          <p:cNvSpPr>
            <a:spLocks noGrp="1"/>
          </p:cNvSpPr>
          <p:nvPr>
            <p:ph type="body" idx="1"/>
          </p:nvPr>
        </p:nvSpPr>
        <p:spPr>
          <a:xfrm>
            <a:off x="481013" y="4285848"/>
            <a:ext cx="61404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emphasise that every practitioner is expected to conduct themselves appropriately </a:t>
            </a:r>
            <a:r>
              <a:rPr lang="en-GB" sz="1800" b="1" kern="1200">
                <a:effectLst/>
                <a:latin typeface="Arial" panose="020B0604020202020204" pitchFamily="34" charset="0"/>
                <a:ea typeface="Aptos" panose="020B0004020202020204" pitchFamily="34" charset="0"/>
                <a:cs typeface="Arial" panose="020B0604020202020204" pitchFamily="34" charset="0"/>
              </a:rPr>
              <a:t>both inside and out of the organisation. </a:t>
            </a:r>
            <a:r>
              <a:rPr lang="en-GB" sz="1800" kern="1200">
                <a:effectLst/>
                <a:latin typeface="Arial" panose="020B0604020202020204" pitchFamily="34" charset="0"/>
                <a:ea typeface="Aptos" panose="020B0004020202020204" pitchFamily="34" charset="0"/>
                <a:cs typeface="Arial" panose="020B0604020202020204" pitchFamily="34" charset="0"/>
              </a:rPr>
              <a:t>They, as individuals, must abide by organisational policies.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can give examples, for example, it’s unacceptable to: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 aggressive or discourteous towards members of the public or a fellow colleague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being arrested for being drunk and disorderly</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put inappropriate comments on social media that are in breach of the organisation’s social media policy.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advise that practitioners are obligat</a:t>
            </a:r>
            <a:r>
              <a:rPr lang="en-GB" sz="1800">
                <a:effectLst/>
                <a:latin typeface="Arial" panose="020B0604020202020204" pitchFamily="34" charset="0"/>
                <a:ea typeface="Aptos" panose="020B0004020202020204" pitchFamily="34" charset="0"/>
                <a:cs typeface="Arial" panose="020B0604020202020204" pitchFamily="34" charset="0"/>
              </a:rPr>
              <a:t>ed</a:t>
            </a:r>
            <a:r>
              <a:rPr lang="en-GB" sz="1800" kern="1200">
                <a:effectLst/>
                <a:latin typeface="Arial" panose="020B0604020202020204" pitchFamily="34" charset="0"/>
                <a:ea typeface="Aptos" panose="020B0004020202020204" pitchFamily="34" charset="0"/>
                <a:cs typeface="Arial" panose="020B0604020202020204" pitchFamily="34" charset="0"/>
              </a:rPr>
              <a:t> to make sure they’re aware of, and comply with, policies that about sharing information and using social media.</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u="sng" kern="12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The Code of Professional Practice for Social Care</a:t>
            </a:r>
            <a:r>
              <a:rPr lang="en-GB" sz="1800" b="1" kern="12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reinforces your responsibilities to prevent and report abuse, particularly</a:t>
            </a:r>
            <a:r>
              <a:rPr lang="en-GB" sz="1800" b="1" kern="1200">
                <a:effectLst/>
                <a:latin typeface="Arial" panose="020B0604020202020204" pitchFamily="34" charset="0"/>
                <a:ea typeface="Aptos" panose="020B0004020202020204" pitchFamily="34" charset="0"/>
                <a:cs typeface="Arial" panose="020B0604020202020204" pitchFamily="34" charset="0"/>
              </a:rPr>
              <a:t> sections 3 and 6.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Times New Roman" panose="02020603050405020304" pitchFamily="18" charset="0"/>
              </a:rPr>
              <a:t>There’s </a:t>
            </a:r>
            <a:r>
              <a:rPr lang="en-GB" sz="1800" u="sng" kern="1200">
                <a:solidFill>
                  <a:srgbClr val="467886"/>
                </a:solidFill>
                <a:effectLst/>
                <a:latin typeface="Arial" panose="020B0604020202020204" pitchFamily="34" charset="0"/>
                <a:ea typeface="Times New Roman" panose="02020603050405020304" pitchFamily="18" charset="0"/>
                <a:hlinkClick r:id="rId4"/>
              </a:rPr>
              <a:t>a code of practice for non-statutory agencies on the Welsh Government website</a:t>
            </a:r>
            <a:r>
              <a:rPr lang="en-GB" sz="1800" kern="1200">
                <a:effectLst/>
                <a:latin typeface="Arial" panose="020B0604020202020204" pitchFamily="34" charset="0"/>
                <a:ea typeface="Times New Roman" panose="02020603050405020304" pitchFamily="18" charset="0"/>
              </a:rPr>
              <a:t>. This advice is for individuals, groups and organisations offering activities or services to children and adults in Wales.</a:t>
            </a:r>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27</a:t>
            </a:fld>
            <a:endParaRPr lang="en-GB" dirty="0"/>
          </a:p>
        </p:txBody>
      </p:sp>
    </p:spTree>
    <p:extLst>
      <p:ext uri="{BB962C8B-B14F-4D97-AF65-F5344CB8AC3E}">
        <p14:creationId xmlns:p14="http://schemas.microsoft.com/office/powerpoint/2010/main" val="1864697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discuss the key values in with the group.</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28</a:t>
            </a:fld>
            <a:endParaRPr lang="en-GB" dirty="0"/>
          </a:p>
        </p:txBody>
      </p:sp>
    </p:spTree>
    <p:extLst>
      <p:ext uri="{BB962C8B-B14F-4D97-AF65-F5344CB8AC3E}">
        <p14:creationId xmlns:p14="http://schemas.microsoft.com/office/powerpoint/2010/main" val="424448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917575" y="241300"/>
            <a:ext cx="5122863" cy="2882900"/>
          </a:xfrm>
          <a:ln/>
        </p:spPr>
      </p:sp>
      <p:sp>
        <p:nvSpPr>
          <p:cNvPr id="14339" name="Notes Placeholder 2"/>
          <p:cNvSpPr>
            <a:spLocks noGrp="1"/>
          </p:cNvSpPr>
          <p:nvPr>
            <p:ph type="body" idx="1"/>
          </p:nvPr>
        </p:nvSpPr>
        <p:spPr>
          <a:xfrm>
            <a:off x="637380" y="3319611"/>
            <a:ext cx="612536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should make sure that participants are aware safeguarding has both protective and preventative aspects. Reiterate that during this training children and adults will be referred to as ‘people.’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Group exercise: the trainer should ask the group ‘What does safeguarding mean to you?’ first and get participants to shout out ideas before revealing the answers on this slide.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The trainer should go through the points on this slide and explain what they mean. For example: the trainer can refer to child development and the basic needs of both adults and children such as food, clothing, shelter, affection, health and education, feeling safe and being free from harm.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If needs aren’t met it can have a major impact on a child or adult’s health and well-being. For example: impact on a child’s self-esteem and possibly leading to problems in adolescence and adulthood.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Safeguarding covers child protection as well as early intervention and prevention services.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a:ea typeface="Aptos" panose="020B0004020202020204" pitchFamily="34" charset="0"/>
                <a:cs typeface="Arial"/>
              </a:rPr>
              <a:t>Conversations with families may indicate at the report or </a:t>
            </a:r>
            <a:r>
              <a:rPr lang="en-GB" sz="1800">
                <a:latin typeface="Arial"/>
                <a:ea typeface="Aptos" panose="020B0004020202020204" pitchFamily="34" charset="0"/>
                <a:cs typeface="Arial"/>
              </a:rPr>
              <a:t>report</a:t>
            </a:r>
            <a:r>
              <a:rPr lang="en-GB" sz="1800" kern="1200">
                <a:effectLst/>
                <a:latin typeface="Arial"/>
                <a:ea typeface="Aptos" panose="020B0004020202020204" pitchFamily="34" charset="0"/>
                <a:cs typeface="Arial"/>
              </a:rPr>
              <a:t> stage that early intervention services are needed.</a:t>
            </a:r>
            <a:endParaRPr lang="en-GB" sz="1800">
              <a:effectLst/>
              <a:latin typeface="Arial"/>
              <a:ea typeface="Aptos" panose="020B0004020202020204" pitchFamily="34" charset="0"/>
              <a:cs typeface="Arial"/>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Safeguarding adults involves: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b="1" kern="1200">
                <a:effectLst/>
                <a:latin typeface="Arial" panose="020B0604020202020204" pitchFamily="34" charset="0"/>
                <a:ea typeface="Aptos" panose="020B0004020202020204" pitchFamily="34" charset="0"/>
                <a:cs typeface="Arial" panose="020B0604020202020204" pitchFamily="34" charset="0"/>
              </a:rPr>
              <a:t>preventing and protecting</a:t>
            </a:r>
            <a:r>
              <a:rPr lang="en-US" sz="1800" kern="1200">
                <a:effectLst/>
                <a:latin typeface="Arial" panose="020B0604020202020204" pitchFamily="34" charset="0"/>
                <a:ea typeface="Aptos" panose="020B0004020202020204" pitchFamily="34" charset="0"/>
                <a:cs typeface="Arial" panose="020B0604020202020204" pitchFamily="34" charset="0"/>
              </a:rPr>
              <a:t> adults at risk from abuse or neglect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b="1" kern="1200">
                <a:effectLst/>
                <a:latin typeface="Arial" panose="020B0604020202020204" pitchFamily="34" charset="0"/>
                <a:ea typeface="Aptos" panose="020B0004020202020204" pitchFamily="34" charset="0"/>
                <a:cs typeface="Arial" panose="020B0604020202020204" pitchFamily="34" charset="0"/>
              </a:rPr>
              <a:t>educating</a:t>
            </a:r>
            <a:r>
              <a:rPr lang="en-US" sz="1800" kern="1200">
                <a:effectLst/>
                <a:latin typeface="Arial" panose="020B0604020202020204" pitchFamily="34" charset="0"/>
                <a:ea typeface="Aptos" panose="020B0004020202020204" pitchFamily="34" charset="0"/>
                <a:cs typeface="Arial" panose="020B0604020202020204" pitchFamily="34" charset="0"/>
              </a:rPr>
              <a:t> people around them to recognise the signs and dangers of abuse and neglect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b="1" kern="1200">
                <a:effectLst/>
                <a:latin typeface="Arial" panose="020B0604020202020204" pitchFamily="34" charset="0"/>
                <a:ea typeface="Aptos" panose="020B0004020202020204" pitchFamily="34" charset="0"/>
                <a:cs typeface="Arial" panose="020B0604020202020204" pitchFamily="34" charset="0"/>
              </a:rPr>
              <a:t>promoting</a:t>
            </a:r>
            <a:r>
              <a:rPr lang="en-US" sz="1800" kern="1200">
                <a:effectLst/>
                <a:latin typeface="Arial" panose="020B0604020202020204" pitchFamily="34" charset="0"/>
                <a:ea typeface="Aptos" panose="020B0004020202020204" pitchFamily="34" charset="0"/>
                <a:cs typeface="Arial" panose="020B0604020202020204" pitchFamily="34" charset="0"/>
              </a:rPr>
              <a:t> their well-being.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US" sz="1800" kern="1200">
                <a:effectLst/>
                <a:latin typeface="Arial" panose="020B0604020202020204" pitchFamily="34" charset="0"/>
                <a:ea typeface="Aptos" panose="020B0004020202020204" pitchFamily="34" charset="0"/>
              </a:rPr>
              <a:t>One important difference between safeguarding adults and safeguarding children is an adult’s right to self-determination. Adults may choose not to act at all to protect themselves.</a:t>
            </a:r>
            <a:endParaRPr lang="en-GB" altLang="en-US" dirty="0"/>
          </a:p>
        </p:txBody>
      </p:sp>
    </p:spTree>
    <p:extLst>
      <p:ext uri="{BB962C8B-B14F-4D97-AF65-F5344CB8AC3E}">
        <p14:creationId xmlns:p14="http://schemas.microsoft.com/office/powerpoint/2010/main" val="348435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393700"/>
            <a:ext cx="5683250" cy="3197225"/>
          </a:xfrm>
        </p:spPr>
      </p:sp>
      <p:sp>
        <p:nvSpPr>
          <p:cNvPr id="3" name="Notes Placeholder 2"/>
          <p:cNvSpPr>
            <a:spLocks noGrp="1"/>
          </p:cNvSpPr>
          <p:nvPr>
            <p:ph type="body" idx="1"/>
          </p:nvPr>
        </p:nvSpPr>
        <p:spPr>
          <a:xfrm>
            <a:off x="623888" y="3868132"/>
            <a:ext cx="6081712"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question can be discussed in groups, and the trainer invites groups to feedback after five minutes. Trainer to ensure that following information is pulled out: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highlight that child protection applies to all children under 18.</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Adult protection applies to anyone </a:t>
            </a:r>
            <a:r>
              <a:rPr lang="en-US" sz="1800">
                <a:effectLst/>
                <a:latin typeface="Arial" panose="020B0604020202020204" pitchFamily="34" charset="0"/>
                <a:ea typeface="Aptos" panose="020B0004020202020204" pitchFamily="34" charset="0"/>
                <a:cs typeface="Arial" panose="020B0604020202020204" pitchFamily="34" charset="0"/>
              </a:rPr>
              <a:t>who’s</a:t>
            </a:r>
            <a:r>
              <a:rPr lang="en-US" sz="1800" kern="1200">
                <a:effectLst/>
                <a:latin typeface="Arial" panose="020B0604020202020204" pitchFamily="34" charset="0"/>
                <a:ea typeface="Aptos" panose="020B0004020202020204" pitchFamily="34" charset="0"/>
                <a:cs typeface="Arial" panose="020B0604020202020204" pitchFamily="34" charset="0"/>
              </a:rPr>
              <a:t> 18 or over.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Significant harm doesn’t have the same legal meaning in adult protection as it does in child protection.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It may also be useful for the trainer to be familiar with the definition of an adult at risk:</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Section 126 of the Social Services and Well-being Act (2014) defines an adult at risk as someone over 18 who: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is experiencing or is at risk of abuse or neglect, </a:t>
            </a:r>
            <a:r>
              <a:rPr lang="en-GB" sz="1800" b="1" kern="1200">
                <a:effectLst/>
                <a:latin typeface="Arial" panose="020B0604020202020204" pitchFamily="34" charset="0"/>
                <a:ea typeface="Aptos" panose="020B0004020202020204" pitchFamily="34" charset="0"/>
                <a:cs typeface="Arial" panose="020B0604020202020204" pitchFamily="34" charset="0"/>
              </a:rPr>
              <a:t>and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(b) has needs for care and support (whether or not the authority is meeting any of those needs) </a:t>
            </a:r>
            <a:r>
              <a:rPr lang="en-GB" sz="1800" b="1" kern="1200">
                <a:effectLst/>
                <a:latin typeface="Arial" panose="020B0604020202020204" pitchFamily="34" charset="0"/>
                <a:ea typeface="Aptos" panose="020B0004020202020204" pitchFamily="34" charset="0"/>
                <a:cs typeface="Arial" panose="020B0604020202020204" pitchFamily="34" charset="0"/>
              </a:rPr>
              <a:t>and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(c) as a result of those needs, is unable to protect himself or herself against the abuse or neglect or the risk of it.</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30</a:t>
            </a:fld>
            <a:endParaRPr lang="en-GB" dirty="0"/>
          </a:p>
        </p:txBody>
      </p:sp>
    </p:spTree>
    <p:extLst>
      <p:ext uri="{BB962C8B-B14F-4D97-AF65-F5344CB8AC3E}">
        <p14:creationId xmlns:p14="http://schemas.microsoft.com/office/powerpoint/2010/main" val="420109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298450"/>
            <a:ext cx="6140450" cy="3454400"/>
          </a:xfrm>
        </p:spPr>
      </p:sp>
      <p:sp>
        <p:nvSpPr>
          <p:cNvPr id="3" name="Notes Placeholder 2"/>
          <p:cNvSpPr>
            <a:spLocks noGrp="1"/>
          </p:cNvSpPr>
          <p:nvPr>
            <p:ph type="body" idx="1"/>
          </p:nvPr>
        </p:nvSpPr>
        <p:spPr>
          <a:xfrm>
            <a:off x="481012" y="4344382"/>
            <a:ext cx="6140449" cy="40298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effectLst/>
                <a:latin typeface="Arial" panose="020B0604020202020204" pitchFamily="34" charset="0"/>
                <a:ea typeface="Aptos" panose="020B0004020202020204" pitchFamily="34" charset="0"/>
                <a:cs typeface="Arial" panose="020B0604020202020204" pitchFamily="34" charset="0"/>
              </a:rPr>
              <a:t>Trainer works with the group to set </a:t>
            </a:r>
            <a:r>
              <a:rPr lang="en-GB" sz="1800" dirty="0">
                <a:effectLst/>
                <a:latin typeface="Arial" panose="020B0604020202020204" pitchFamily="34" charset="0"/>
                <a:ea typeface="Aptos" panose="020B0004020202020204" pitchFamily="34" charset="0"/>
                <a:cs typeface="Arial" panose="020B0604020202020204" pitchFamily="34" charset="0"/>
              </a:rPr>
              <a:t>out what’s</a:t>
            </a:r>
            <a:r>
              <a:rPr lang="en-GB" sz="1800" kern="1200" dirty="0">
                <a:effectLst/>
                <a:latin typeface="Arial" panose="020B0604020202020204" pitchFamily="34" charset="0"/>
                <a:ea typeface="Aptos" panose="020B0004020202020204" pitchFamily="34" charset="0"/>
                <a:cs typeface="Arial" panose="020B0604020202020204" pitchFamily="34" charset="0"/>
              </a:rPr>
              <a:t> expected of them, and negotiable housekeeping of the day. </a:t>
            </a:r>
            <a:endParaRPr lang="en-GB" sz="18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3</a:t>
            </a:fld>
            <a:endParaRPr lang="en-GB" dirty="0"/>
          </a:p>
        </p:txBody>
      </p:sp>
    </p:spTree>
    <p:extLst>
      <p:ext uri="{BB962C8B-B14F-4D97-AF65-F5344CB8AC3E}">
        <p14:creationId xmlns:p14="http://schemas.microsoft.com/office/powerpoint/2010/main" val="2234257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393700"/>
            <a:ext cx="5683250" cy="3197225"/>
          </a:xfrm>
        </p:spPr>
      </p:sp>
      <p:sp>
        <p:nvSpPr>
          <p:cNvPr id="3" name="Notes Placeholder 2"/>
          <p:cNvSpPr>
            <a:spLocks noGrp="1"/>
          </p:cNvSpPr>
          <p:nvPr>
            <p:ph type="body" idx="1"/>
          </p:nvPr>
        </p:nvSpPr>
        <p:spPr>
          <a:xfrm>
            <a:off x="623888" y="3868132"/>
            <a:ext cx="6081712"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question can be discussed in groups, and the trainer invites groups to feedback after five minutes. Trainer to ensure that following information is pulled out: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highlight that child protection applies to all children under 18.</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Adult protection applies to anyone </a:t>
            </a:r>
            <a:r>
              <a:rPr lang="en-US" sz="1800">
                <a:effectLst/>
                <a:latin typeface="Arial" panose="020B0604020202020204" pitchFamily="34" charset="0"/>
                <a:ea typeface="Aptos" panose="020B0004020202020204" pitchFamily="34" charset="0"/>
                <a:cs typeface="Arial" panose="020B0604020202020204" pitchFamily="34" charset="0"/>
              </a:rPr>
              <a:t>who’s</a:t>
            </a:r>
            <a:r>
              <a:rPr lang="en-US" sz="1800" kern="1200">
                <a:effectLst/>
                <a:latin typeface="Arial" panose="020B0604020202020204" pitchFamily="34" charset="0"/>
                <a:ea typeface="Aptos" panose="020B0004020202020204" pitchFamily="34" charset="0"/>
                <a:cs typeface="Arial" panose="020B0604020202020204" pitchFamily="34" charset="0"/>
              </a:rPr>
              <a:t> 18 or over.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Significant harm doesn’t have the same legal meaning in adult protection as it does in child protection.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It may also be useful for the trainer to be familiar with the definition of an adult at risk:</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Section 126 of the Social Services and Well-being Act (2014) defines an adult at risk as someone over 18 who: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is experiencing or is at risk of abuse or neglect, </a:t>
            </a:r>
            <a:r>
              <a:rPr lang="en-GB" sz="1800" b="1" kern="1200">
                <a:effectLst/>
                <a:latin typeface="Arial" panose="020B0604020202020204" pitchFamily="34" charset="0"/>
                <a:ea typeface="Aptos" panose="020B0004020202020204" pitchFamily="34" charset="0"/>
                <a:cs typeface="Arial" panose="020B0604020202020204" pitchFamily="34" charset="0"/>
              </a:rPr>
              <a:t>and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(b) has needs for care and support (whether or not the authority is meeting any of those needs) </a:t>
            </a:r>
            <a:r>
              <a:rPr lang="en-GB" sz="1800" b="1" kern="1200">
                <a:effectLst/>
                <a:latin typeface="Arial" panose="020B0604020202020204" pitchFamily="34" charset="0"/>
                <a:ea typeface="Aptos" panose="020B0004020202020204" pitchFamily="34" charset="0"/>
                <a:cs typeface="Arial" panose="020B0604020202020204" pitchFamily="34" charset="0"/>
              </a:rPr>
              <a:t>and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(c) as a result of those needs, is unable to protect himself or herself against the abuse or neglect or the risk of it.</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31</a:t>
            </a:fld>
            <a:endParaRPr lang="en-GB" dirty="0"/>
          </a:p>
        </p:txBody>
      </p:sp>
    </p:spTree>
    <p:extLst>
      <p:ext uri="{BB962C8B-B14F-4D97-AF65-F5344CB8AC3E}">
        <p14:creationId xmlns:p14="http://schemas.microsoft.com/office/powerpoint/2010/main" val="3615290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81013" y="412750"/>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481806" y="4352523"/>
            <a:ext cx="6140450"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n-GB" sz="1800" b="0" kern="1200">
                <a:effectLst/>
                <a:latin typeface="Arial" panose="020B0604020202020204" pitchFamily="34" charset="0"/>
                <a:ea typeface="Aptos" panose="020B0004020202020204" pitchFamily="34" charset="0"/>
                <a:cs typeface="Arial" panose="020B0604020202020204" pitchFamily="34" charset="0"/>
              </a:rPr>
              <a:t>This is an exercise that can be done in two ways:</a:t>
            </a:r>
            <a:endParaRPr lang="en-GB" sz="1800" b="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as a ‘shout out exercise’ or on tables with a flip chart and markers, and read out the lists made by each group at the end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by asking</a:t>
            </a:r>
            <a:r>
              <a:rPr lang="en-US" sz="1800" kern="1200">
                <a:effectLst/>
                <a:latin typeface="Arial" panose="020B0604020202020204" pitchFamily="34" charset="0"/>
                <a:ea typeface="Aptos" panose="020B0004020202020204" pitchFamily="34" charset="0"/>
                <a:cs typeface="Arial" panose="020B0604020202020204" pitchFamily="34" charset="0"/>
              </a:rPr>
              <a:t> participants to work in groups or individually, and to read out their definition to the wider group.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b="1" kern="1200">
                <a:effectLst/>
                <a:latin typeface="Arial" panose="020B0604020202020204" pitchFamily="34" charset="0"/>
                <a:ea typeface="Aptos" panose="020B0004020202020204" pitchFamily="34" charset="0"/>
                <a:cs typeface="Arial" panose="020B0604020202020204" pitchFamily="34" charset="0"/>
              </a:rPr>
              <a:t>The trainer must highlight that the</a:t>
            </a:r>
            <a:r>
              <a:rPr lang="en-US" sz="1800" b="1">
                <a:effectLst/>
                <a:latin typeface="Arial" panose="020B0604020202020204" pitchFamily="34" charset="0"/>
                <a:ea typeface="Aptos" panose="020B0004020202020204" pitchFamily="34" charset="0"/>
                <a:cs typeface="Arial" panose="020B0604020202020204" pitchFamily="34" charset="0"/>
              </a:rPr>
              <a:t> local authority alone </a:t>
            </a:r>
            <a:r>
              <a:rPr lang="en-US" sz="1800" b="1" kern="1200">
                <a:effectLst/>
                <a:latin typeface="Arial" panose="020B0604020202020204" pitchFamily="34" charset="0"/>
                <a:ea typeface="Aptos" panose="020B0004020202020204" pitchFamily="34" charset="0"/>
                <a:cs typeface="Arial" panose="020B0604020202020204" pitchFamily="34" charset="0"/>
              </a:rPr>
              <a:t>is responsible for determining whether the threshold of significant harm has been met.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BF92AD-1E85-4985-A2E4-1B7DAF32E1FE}" type="slidenum">
              <a:rPr lang="en-GB" altLang="en-US" smtClean="0">
                <a:latin typeface="Gibson" panose="02000000000000000000" pitchFamily="2" charset="77"/>
              </a:rPr>
              <a:pPr/>
              <a:t>32</a:t>
            </a:fld>
            <a:endParaRPr lang="en-GB" altLang="en-US" dirty="0">
              <a:latin typeface="Gibson" panose="02000000000000000000" pitchFamily="2" charset="77"/>
            </a:endParaRPr>
          </a:p>
        </p:txBody>
      </p:sp>
    </p:spTree>
    <p:extLst>
      <p:ext uri="{BB962C8B-B14F-4D97-AF65-F5344CB8AC3E}">
        <p14:creationId xmlns:p14="http://schemas.microsoft.com/office/powerpoint/2010/main" val="1528847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482600" y="4925209"/>
            <a:ext cx="6140450"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that knowledge of ‘normal’ child development helps to understand patterns of ‘abnormal’ child development.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All children with eligible needs will have a care and support plan regardless of their status.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Children Act (1989 and 2004) defines harm as:</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ill treatment, including sexual abuse, physical abuse and forms of ill treatment, which aren’t physical, for example, emotional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impairment of health (physical or mental)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impairment of development (physical, intellectual, emotional, social or behavioural). The Human Rights Act (2000) adds “Serious breach of personal integrity”</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impairment suffered from seeing or hearing ill treatment of another.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“Impairment” can include damage, hurt, weakening, injury or loss.</a:t>
            </a: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F687A5-5789-4C01-91E9-310B2CFB4D96}" type="slidenum">
              <a:rPr lang="en-GB" altLang="en-US" smtClean="0">
                <a:latin typeface="Gibson" panose="02000000000000000000" pitchFamily="2" charset="77"/>
              </a:rPr>
              <a:pPr/>
              <a:t>33</a:t>
            </a:fld>
            <a:endParaRPr lang="en-GB" altLang="en-US" dirty="0">
              <a:latin typeface="Gibson" panose="02000000000000000000" pitchFamily="2" charset="77"/>
            </a:endParaRPr>
          </a:p>
        </p:txBody>
      </p:sp>
    </p:spTree>
    <p:extLst>
      <p:ext uri="{BB962C8B-B14F-4D97-AF65-F5344CB8AC3E}">
        <p14:creationId xmlns:p14="http://schemas.microsoft.com/office/powerpoint/2010/main" val="271211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BCDE63-8631-4A8C-A400-DF62DBF9A709}" type="slidenum">
              <a:rPr lang="en-GB" smtClean="0"/>
              <a:t>34</a:t>
            </a:fld>
            <a:endParaRPr lang="en-GB" dirty="0"/>
          </a:p>
        </p:txBody>
      </p:sp>
    </p:spTree>
    <p:extLst>
      <p:ext uri="{BB962C8B-B14F-4D97-AF65-F5344CB8AC3E}">
        <p14:creationId xmlns:p14="http://schemas.microsoft.com/office/powerpoint/2010/main" val="432907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306388"/>
            <a:ext cx="4940300" cy="2779712"/>
          </a:xfrm>
        </p:spPr>
      </p:sp>
      <p:sp>
        <p:nvSpPr>
          <p:cNvPr id="3" name="Notes Placeholder 2"/>
          <p:cNvSpPr>
            <a:spLocks noGrp="1"/>
          </p:cNvSpPr>
          <p:nvPr>
            <p:ph type="body" idx="1"/>
          </p:nvPr>
        </p:nvSpPr>
        <p:spPr>
          <a:xfrm>
            <a:off x="524836" y="3251454"/>
            <a:ext cx="6052804" cy="530362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7C2B6EB3-C063-4258-B7C1-F256DAC99833}" type="slidenum">
              <a:rPr lang="en-GB" smtClean="0"/>
              <a:t>35</a:t>
            </a:fld>
            <a:endParaRPr lang="en-GB" dirty="0"/>
          </a:p>
        </p:txBody>
      </p:sp>
    </p:spTree>
    <p:extLst>
      <p:ext uri="{BB962C8B-B14F-4D97-AF65-F5344CB8AC3E}">
        <p14:creationId xmlns:p14="http://schemas.microsoft.com/office/powerpoint/2010/main" val="3022345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089025" y="1279525"/>
            <a:ext cx="4816475" cy="2709863"/>
          </a:xfrm>
          <a:ln/>
        </p:spPr>
      </p:sp>
      <p:sp>
        <p:nvSpPr>
          <p:cNvPr id="27651" name="Notes Placeholder 2"/>
          <p:cNvSpPr>
            <a:spLocks noGrp="1"/>
          </p:cNvSpPr>
          <p:nvPr>
            <p:ph type="body" idx="1"/>
          </p:nvPr>
        </p:nvSpPr>
        <p:spPr>
          <a:xfrm>
            <a:off x="655153" y="4166340"/>
            <a:ext cx="6250472"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There are three ways to do this exercise:</a:t>
            </a:r>
            <a:br>
              <a:rPr lang="en-GB" sz="1800" kern="120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dirty="0">
                <a:effectLst/>
                <a:latin typeface="Arial" panose="020B0604020202020204" pitchFamily="34" charset="0"/>
                <a:ea typeface="Aptos" panose="020B0004020202020204" pitchFamily="34" charset="0"/>
                <a:cs typeface="Arial" panose="020B0604020202020204" pitchFamily="34" charset="0"/>
              </a:rPr>
              <a:t>as a ‘shout out exercise’</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dirty="0">
                <a:effectLst/>
                <a:latin typeface="Arial" panose="020B0604020202020204" pitchFamily="34" charset="0"/>
                <a:ea typeface="Aptos" panose="020B0004020202020204" pitchFamily="34" charset="0"/>
                <a:cs typeface="Arial" panose="020B0604020202020204" pitchFamily="34" charset="0"/>
              </a:rPr>
              <a:t>on tables with flip chart and markers and read out the lists made by each group at the end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dirty="0">
                <a:effectLst/>
                <a:latin typeface="Arial" panose="020B0604020202020204" pitchFamily="34" charset="0"/>
                <a:ea typeface="Aptos" panose="020B0004020202020204" pitchFamily="34" charset="0"/>
                <a:cs typeface="Arial" panose="020B0604020202020204" pitchFamily="34" charset="0"/>
              </a:rPr>
              <a:t>definitions cut out on paper and stuck to the wall, learners to move around the room to indicate their answer.</a:t>
            </a:r>
            <a:br>
              <a:rPr lang="en-GB" sz="1800" kern="120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The trainer should explain that abuse and neglect shouldn’t happen to anyone. But, sadly, it does happen. Sometimes, people may be so used to being treated badly, or don’t understand that what’s being done to them is wrong, they don’t realise that it’s actually abuse. Everyone has the right to live safely.</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The trainer should explain that abuse can be a one-off event that can have a massive impact on a person, or can be a series of episodes. Even episodes that appear to be minor and happen over a period of time, can have a huge impact. This can have a very negative impact on someone’s self-esteem, self-worth and health.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The trainer </a:t>
            </a:r>
            <a:r>
              <a:rPr lang="en-GB" sz="1800" dirty="0">
                <a:effectLst/>
                <a:latin typeface="Arial" panose="020B0604020202020204" pitchFamily="34" charset="0"/>
                <a:ea typeface="Aptos" panose="020B0004020202020204" pitchFamily="34" charset="0"/>
                <a:cs typeface="Arial" panose="020B0604020202020204" pitchFamily="34" charset="0"/>
              </a:rPr>
              <a:t>should advise</a:t>
            </a:r>
            <a:r>
              <a:rPr lang="en-GB" sz="1800" kern="1200" dirty="0">
                <a:effectLst/>
                <a:latin typeface="Arial" panose="020B0604020202020204" pitchFamily="34" charset="0"/>
                <a:ea typeface="Aptos" panose="020B0004020202020204" pitchFamily="34" charset="0"/>
                <a:cs typeface="Arial" panose="020B0604020202020204" pitchFamily="34" charset="0"/>
              </a:rPr>
              <a:t> that abuse doesn’t always have to be intentional – it can happen because someone’s stressed, experiencing poverty, experiencing issues with mental health or substance misuse, or </a:t>
            </a:r>
            <a:r>
              <a:rPr lang="en-GB" sz="1800" dirty="0">
                <a:effectLst/>
                <a:latin typeface="Arial" panose="020B0604020202020204" pitchFamily="34" charset="0"/>
                <a:ea typeface="Aptos" panose="020B0004020202020204" pitchFamily="34" charset="0"/>
                <a:cs typeface="Arial" panose="020B0604020202020204" pitchFamily="34" charset="0"/>
              </a:rPr>
              <a:t>don’t</a:t>
            </a:r>
            <a:r>
              <a:rPr lang="en-GB" sz="1800" kern="1200" dirty="0">
                <a:effectLst/>
                <a:latin typeface="Arial" panose="020B0604020202020204" pitchFamily="34" charset="0"/>
                <a:ea typeface="Aptos" panose="020B0004020202020204" pitchFamily="34" charset="0"/>
                <a:cs typeface="Arial" panose="020B0604020202020204" pitchFamily="34" charset="0"/>
              </a:rPr>
              <a:t> have the training or understanding to support another person.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en-GB" sz="1800" kern="1200" dirty="0">
                <a:effectLst/>
                <a:latin typeface="Arial" panose="020B0604020202020204" pitchFamily="34" charset="0"/>
                <a:ea typeface="Aptos" panose="020B0004020202020204" pitchFamily="34" charset="0"/>
              </a:rPr>
              <a:t>Abuse can happen to anyone – including us as individuals – regardless of ethnicity</a:t>
            </a:r>
            <a:r>
              <a:rPr lang="en-GB" sz="1800" dirty="0">
                <a:effectLst/>
                <a:latin typeface="Arial" panose="020B0604020202020204" pitchFamily="34" charset="0"/>
                <a:ea typeface="Aptos" panose="020B0004020202020204" pitchFamily="34" charset="0"/>
              </a:rPr>
              <a:t>, religion, </a:t>
            </a:r>
            <a:r>
              <a:rPr lang="en-GB" sz="1800" kern="1200" dirty="0">
                <a:effectLst/>
                <a:latin typeface="Arial" panose="020B0604020202020204" pitchFamily="34" charset="0"/>
                <a:ea typeface="Aptos" panose="020B0004020202020204" pitchFamily="34" charset="0"/>
              </a:rPr>
              <a:t>background or gender identity.</a:t>
            </a:r>
            <a:endParaRPr lang="en-GB" altLang="en-US" dirty="0"/>
          </a:p>
        </p:txBody>
      </p:sp>
    </p:spTree>
    <p:extLst>
      <p:ext uri="{BB962C8B-B14F-4D97-AF65-F5344CB8AC3E}">
        <p14:creationId xmlns:p14="http://schemas.microsoft.com/office/powerpoint/2010/main" val="667682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93700"/>
            <a:ext cx="6140450" cy="3454400"/>
          </a:xfrm>
        </p:spPr>
      </p:sp>
      <p:sp>
        <p:nvSpPr>
          <p:cNvPr id="3" name="Notes Placeholder 2"/>
          <p:cNvSpPr>
            <a:spLocks noGrp="1"/>
          </p:cNvSpPr>
          <p:nvPr>
            <p:ph type="body" idx="1"/>
          </p:nvPr>
        </p:nvSpPr>
        <p:spPr>
          <a:xfrm>
            <a:off x="481013" y="4187236"/>
            <a:ext cx="5683250" cy="4029879"/>
          </a:xfrm>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37</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730492568"/>
              </p:ext>
            </p:extLst>
          </p:nvPr>
        </p:nvGraphicFramePr>
        <p:xfrm>
          <a:off x="2849034" y="5340030"/>
          <a:ext cx="947208" cy="963049"/>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8">
                  <p:embed/>
                </p:oleObj>
              </mc:Choice>
              <mc:Fallback>
                <p:oleObj name="Document" showAsIcon="1" r:id="rId3" imgW="914400" imgH="861120" progId="Word.Document.8">
                  <p:embed/>
                  <p:pic>
                    <p:nvPicPr>
                      <p:cNvPr id="5" name="Object 4"/>
                      <p:cNvPicPr/>
                      <p:nvPr/>
                    </p:nvPicPr>
                    <p:blipFill>
                      <a:blip r:embed="rId4"/>
                      <a:stretch>
                        <a:fillRect/>
                      </a:stretch>
                    </p:blipFill>
                    <p:spPr>
                      <a:xfrm>
                        <a:off x="2849034" y="5340030"/>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938492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935038" y="330200"/>
            <a:ext cx="5233987" cy="2944813"/>
          </a:xfrm>
          <a:ln/>
        </p:spPr>
      </p:sp>
      <p:sp>
        <p:nvSpPr>
          <p:cNvPr id="131075" name="Notes Placeholder 2"/>
          <p:cNvSpPr>
            <a:spLocks noGrp="1"/>
          </p:cNvSpPr>
          <p:nvPr>
            <p:ph type="body" idx="1"/>
          </p:nvPr>
        </p:nvSpPr>
        <p:spPr>
          <a:xfrm>
            <a:off x="284797" y="3484366"/>
            <a:ext cx="6478905"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b="1" kern="1200" dirty="0">
                <a:effectLst/>
                <a:latin typeface="Arial" panose="020B0604020202020204" pitchFamily="34" charset="0"/>
                <a:ea typeface="Aptos" panose="020B0004020202020204" pitchFamily="34" charset="0"/>
                <a:cs typeface="Arial" panose="020B0604020202020204" pitchFamily="34" charset="0"/>
              </a:rPr>
              <a:t>The trainer</a:t>
            </a:r>
            <a:r>
              <a:rPr lang="en-GB" sz="1800" kern="1200" dirty="0">
                <a:effectLst/>
                <a:latin typeface="Arial" panose="020B0604020202020204" pitchFamily="34" charset="0"/>
                <a:ea typeface="Aptos" panose="020B0004020202020204" pitchFamily="34" charset="0"/>
                <a:cs typeface="Arial" panose="020B0604020202020204" pitchFamily="34" charset="0"/>
              </a:rPr>
              <a:t> should advise </a:t>
            </a:r>
            <a:r>
              <a:rPr lang="en-GB" sz="1800" dirty="0">
                <a:effectLst/>
                <a:latin typeface="Arial" panose="020B0604020202020204" pitchFamily="34" charset="0"/>
                <a:ea typeface="Aptos" panose="020B0004020202020204" pitchFamily="34" charset="0"/>
                <a:cs typeface="Arial" panose="020B0604020202020204" pitchFamily="34" charset="0"/>
              </a:rPr>
              <a:t>that the group </a:t>
            </a:r>
            <a:r>
              <a:rPr lang="en-GB" sz="1800" kern="1200" dirty="0">
                <a:effectLst/>
                <a:latin typeface="Arial" panose="020B0604020202020204" pitchFamily="34" charset="0"/>
                <a:ea typeface="Aptos" panose="020B0004020202020204" pitchFamily="34" charset="0"/>
                <a:cs typeface="Arial" panose="020B0604020202020204" pitchFamily="34" charset="0"/>
              </a:rPr>
              <a:t>isn’t looking for the actual types of abuse that have been perpetrated against the person, but how the person reacts, physical signs, emotional signs or social indicators.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dirty="0">
                <a:effectLst/>
                <a:latin typeface="Arial" panose="020B0604020202020204" pitchFamily="34" charset="0"/>
                <a:ea typeface="Aptos" panose="020B0004020202020204" pitchFamily="34" charset="0"/>
                <a:cs typeface="Arial" panose="020B0604020202020204" pitchFamily="34" charset="0"/>
              </a:rPr>
              <a:t>There are two ways to do this exercise:</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dirty="0">
                <a:effectLst/>
                <a:latin typeface="Arial" panose="020B0604020202020204" pitchFamily="34" charset="0"/>
                <a:ea typeface="Aptos" panose="020B0004020202020204" pitchFamily="34" charset="0"/>
                <a:cs typeface="Arial" panose="020B0604020202020204" pitchFamily="34" charset="0"/>
              </a:rPr>
              <a:t>get five pieces of flip chart paper – each with a heading of one of the categories of abuse placed on different tables, one for each group. Each individual or group asked to move around to each category of abuse in turn, and for a maximum of two mins, write down as many indicators as they can think of relating to that category of abuse for both children and adults.</a:t>
            </a:r>
            <a:endParaRPr lang="en-GB" sz="1800" kern="12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dirty="0">
                <a:effectLst/>
                <a:latin typeface="Arial" panose="020B0604020202020204" pitchFamily="34" charset="0"/>
                <a:ea typeface="Aptos" panose="020B0004020202020204" pitchFamily="34" charset="0"/>
                <a:cs typeface="Arial" panose="020B0604020202020204" pitchFamily="34" charset="0"/>
              </a:rPr>
              <a:t>As above but sheets of paper can move as opposed to participants, who remain seated.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The trainer should try to get the whole group to share their knowledge. Each group should nominate a spokesperson to feedback what they discussed and go </a:t>
            </a:r>
            <a:r>
              <a:rPr lang="en-GB" sz="1800" dirty="0">
                <a:effectLst/>
                <a:latin typeface="Arial" panose="020B0604020202020204" pitchFamily="34" charset="0"/>
                <a:ea typeface="Aptos" panose="020B0004020202020204" pitchFamily="34" charset="0"/>
                <a:cs typeface="Arial" panose="020B0604020202020204" pitchFamily="34" charset="0"/>
              </a:rPr>
              <a:t>through what </a:t>
            </a:r>
            <a:r>
              <a:rPr lang="en-GB" sz="1800" kern="1200" dirty="0">
                <a:effectLst/>
                <a:latin typeface="Arial" panose="020B0604020202020204" pitchFamily="34" charset="0"/>
                <a:ea typeface="Aptos" panose="020B0004020202020204" pitchFamily="34" charset="0"/>
                <a:cs typeface="Arial" panose="020B0604020202020204" pitchFamily="34" charset="0"/>
              </a:rPr>
              <a:t>they  recorded on the flip chart. Trainer to draw out examples and indicators that are relevant for children and adults. Trainer should make sure that they are confident with the types, signs and indicators of abuse themselves before completing this exercise. Please refer to the Wales Safeguarding Procedures for further information.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The Social Services and Well-being Act 2014 identifies five main categories of abuse – physical, sexual, financial, emotional and psychological.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A child or adult at risk may be abused in more than one way – indicators need to be considered together and in combination. Abuse can be a one-off event, or a series of lower-level concerns. Abuse does</a:t>
            </a:r>
            <a:r>
              <a:rPr lang="en-GB" sz="1800" dirty="0">
                <a:effectLst/>
                <a:latin typeface="Arial" panose="020B0604020202020204" pitchFamily="34" charset="0"/>
                <a:ea typeface="Aptos" panose="020B0004020202020204" pitchFamily="34" charset="0"/>
                <a:cs typeface="Arial" panose="020B0604020202020204" pitchFamily="34" charset="0"/>
              </a:rPr>
              <a:t>n</a:t>
            </a:r>
            <a:r>
              <a:rPr lang="en-GB" sz="1800" kern="1200" dirty="0">
                <a:effectLst/>
                <a:latin typeface="Arial" panose="020B0604020202020204" pitchFamily="34" charset="0"/>
                <a:ea typeface="Aptos" panose="020B0004020202020204" pitchFamily="34" charset="0"/>
                <a:cs typeface="Arial" panose="020B0604020202020204" pitchFamily="34" charset="0"/>
              </a:rPr>
              <a:t>’t have to be intentional.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dirty="0">
                <a:effectLst/>
                <a:latin typeface="Arial" panose="020B0604020202020204" pitchFamily="34" charset="0"/>
                <a:ea typeface="Aptos" panose="020B0004020202020204" pitchFamily="34" charset="0"/>
                <a:cs typeface="Arial" panose="020B0604020202020204" pitchFamily="34" charset="0"/>
              </a:rPr>
              <a:t>It’s also important to remember that observing any one of these factors does not mean that abuse has occurred. They are warning indicators only. The trainer should tell participants that if they’re concerned, they should seek advice from their line manager or Designated Safeguarding Person (DSP) in the first instance.</a:t>
            </a:r>
            <a:endParaRPr lang="en-GB" sz="18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80403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912938" y="0"/>
            <a:ext cx="3278187" cy="1844675"/>
          </a:xfrm>
          <a:ln/>
        </p:spPr>
      </p:sp>
      <p:sp>
        <p:nvSpPr>
          <p:cNvPr id="31747" name="Notes Placeholder 2"/>
          <p:cNvSpPr>
            <a:spLocks noGrp="1"/>
          </p:cNvSpPr>
          <p:nvPr>
            <p:ph type="body" idx="1"/>
          </p:nvPr>
        </p:nvSpPr>
        <p:spPr>
          <a:xfrm>
            <a:off x="0" y="1844675"/>
            <a:ext cx="7104063"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should go through each point on the slide to make sure that participants understand the key points of each definition of abuse.</a:t>
            </a:r>
            <a:r>
              <a:rPr lang="en-GB" sz="1800" kern="1200">
                <a:effectLst/>
                <a:latin typeface="Arial" panose="020B0604020202020204" pitchFamily="34" charset="0"/>
                <a:ea typeface="Aptos" panose="020B0004020202020204" pitchFamily="34" charset="0"/>
                <a:cs typeface="Arial" panose="020B0604020202020204" pitchFamily="34" charset="0"/>
              </a:rPr>
              <a:t> The trainer doesn’t need to use all of the examples.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There’s</a:t>
            </a:r>
            <a:r>
              <a:rPr lang="en-GB" sz="1800" kern="1200">
                <a:effectLst/>
                <a:latin typeface="Arial" panose="020B0604020202020204" pitchFamily="34" charset="0"/>
                <a:ea typeface="Aptos" panose="020B0004020202020204" pitchFamily="34" charset="0"/>
                <a:cs typeface="Arial" panose="020B0604020202020204" pitchFamily="34" charset="0"/>
              </a:rPr>
              <a:t> a handout to go with this slide in the pack’s appendix, which gives detailed definitions of the types of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R="202565">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should highlight that just because someone sees one or two possible signs, this doesn’t mean that someone has been abused.</a:t>
            </a:r>
            <a:br>
              <a:rPr lang="en-GB" sz="1800" b="1" kern="1200">
                <a:effectLst/>
                <a:latin typeface="Arial" panose="020B0604020202020204" pitchFamily="34" charset="0"/>
                <a:ea typeface="Aptos" panose="020B0004020202020204" pitchFamily="34" charset="0"/>
                <a:cs typeface="Arial" panose="020B0604020202020204" pitchFamily="34" charset="0"/>
              </a:rPr>
            </a:br>
            <a:r>
              <a:rPr lang="en-GB" sz="1800" b="1" kern="12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They should seek advice from the manager, or the named safeguarding person in their department, rather than ignore these concerns. If employees can’t get hold of their manager or the DSP in their department, they must contact social services intake teams for advice.</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Physical abuse can include all types of physical harm including:</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shaking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poisoning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punching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hitting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slapping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kicking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biting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dragging someone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restraining someone using excessive force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using medication to control someone or keep them quiet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deliberately making a child ill (known as ‘fabricated illness’).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There are lots of types of physical punishment and it isn’t possible to include a definitive list. It involves anything where a child is punished using physical force, including smacking, hitting, slapping and shaking.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Sexual abuse can involve forcing or coercing a person to take part in sexual activities, for example: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rape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indecent assault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forcing someone to watch sexual images or pornography.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This abuse can happen face-to-face (direct acts of sexual abuse) or over the internet (indirect acts of sexual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should make sure that they mention child sexual exploitation as a form of sexual abuse.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Child sexual exploitation and grooming</a:t>
            </a:r>
            <a:r>
              <a:rPr lang="en-GB" sz="1800" kern="1200">
                <a:effectLst/>
                <a:latin typeface="Arial" panose="020B0604020202020204" pitchFamily="34" charset="0"/>
                <a:ea typeface="Aptos" panose="020B0004020202020204" pitchFamily="34" charset="0"/>
                <a:cs typeface="Arial" panose="020B0604020202020204" pitchFamily="34" charset="0"/>
              </a:rPr>
              <a:t> is a form of sexual abuse involving an exchange or some form of payment which can include money, mobile phones and other items, drugs, alcohol, a place to stay, ‘protection’ or affection.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People can be groomed over the internet. The vulnerability of the person and the grooming process perpetrators use means the person being groomed </a:t>
            </a:r>
            <a:r>
              <a:rPr lang="en-GB" sz="1800">
                <a:effectLst/>
                <a:latin typeface="Arial" panose="020B0604020202020204" pitchFamily="34" charset="0"/>
                <a:ea typeface="Aptos" panose="020B0004020202020204" pitchFamily="34" charset="0"/>
                <a:cs typeface="Arial" panose="020B0604020202020204" pitchFamily="34" charset="0"/>
              </a:rPr>
              <a:t>isn’t</a:t>
            </a:r>
            <a:r>
              <a:rPr lang="en-GB" sz="1800" kern="1200">
                <a:effectLst/>
                <a:latin typeface="Arial" panose="020B0604020202020204" pitchFamily="34" charset="0"/>
                <a:ea typeface="Aptos" panose="020B0004020202020204" pitchFamily="34" charset="0"/>
                <a:cs typeface="Arial" panose="020B0604020202020204" pitchFamily="34" charset="0"/>
              </a:rPr>
              <a:t> able to recognise the exploitative nature of relationships</a:t>
            </a:r>
            <a:r>
              <a:rPr lang="en-GB" sz="1800">
                <a:effectLst/>
                <a:latin typeface="Arial" panose="020B0604020202020204" pitchFamily="34" charset="0"/>
                <a:ea typeface="Aptos" panose="020B0004020202020204" pitchFamily="34" charset="0"/>
                <a:cs typeface="Arial" panose="020B0604020202020204" pitchFamily="34" charset="0"/>
              </a:rPr>
              <a:t>. This means they </a:t>
            </a:r>
            <a:r>
              <a:rPr lang="en-GB" sz="1800" kern="1200">
                <a:effectLst/>
                <a:latin typeface="Arial" panose="020B0604020202020204" pitchFamily="34" charset="0"/>
                <a:ea typeface="Aptos" panose="020B0004020202020204" pitchFamily="34" charset="0"/>
                <a:cs typeface="Arial" panose="020B0604020202020204" pitchFamily="34" charset="0"/>
              </a:rPr>
              <a:t>can’t give informed consent. Consent is irrelevant if a person has been groomed, coerced or manipulated. If a person doesn’t understand what sex means, or says no, then this is sexual assault or rape.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It’s important to recognise that exploitation of adults can happen for exactly the same reasons. People may be exploited in a number of ways (for example: for labour</a:t>
            </a:r>
            <a:r>
              <a:rPr lang="en-GB" sz="1800">
                <a:effectLst/>
                <a:latin typeface="Arial" panose="020B0604020202020204" pitchFamily="34" charset="0"/>
                <a:ea typeface="Aptos" panose="020B0004020202020204" pitchFamily="34" charset="0"/>
                <a:cs typeface="Arial" panose="020B0604020202020204" pitchFamily="34" charset="0"/>
              </a:rPr>
              <a:t> o</a:t>
            </a:r>
            <a:r>
              <a:rPr lang="en-GB" sz="1800" kern="1200">
                <a:effectLst/>
                <a:latin typeface="Arial" panose="020B0604020202020204" pitchFamily="34" charset="0"/>
                <a:ea typeface="Aptos" panose="020B0004020202020204" pitchFamily="34" charset="0"/>
                <a:cs typeface="Arial" panose="020B0604020202020204" pitchFamily="34" charset="0"/>
              </a:rPr>
              <a:t>r criminal purposes).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0" u="none" kern="1200">
                <a:effectLst/>
                <a:latin typeface="Arial" panose="020B0604020202020204" pitchFamily="34" charset="0"/>
                <a:ea typeface="Aptos" panose="020B0004020202020204" pitchFamily="34" charset="0"/>
                <a:cs typeface="Arial" panose="020B0604020202020204" pitchFamily="34" charset="0"/>
              </a:rPr>
              <a:t>Emotional</a:t>
            </a:r>
            <a:r>
              <a:rPr lang="en-GB" sz="1800" b="0" u="none">
                <a:effectLst/>
                <a:latin typeface="Arial" panose="020B0604020202020204" pitchFamily="34" charset="0"/>
                <a:ea typeface="Aptos" panose="020B0004020202020204" pitchFamily="34" charset="0"/>
                <a:cs typeface="Arial" panose="020B0604020202020204" pitchFamily="34" charset="0"/>
              </a:rPr>
              <a:t> </a:t>
            </a:r>
            <a:r>
              <a:rPr lang="en-GB" sz="1800" b="0" u="none" kern="1200">
                <a:effectLst/>
                <a:latin typeface="Arial" panose="020B0604020202020204" pitchFamily="34" charset="0"/>
                <a:ea typeface="Aptos" panose="020B0004020202020204" pitchFamily="34" charset="0"/>
                <a:cs typeface="Arial" panose="020B0604020202020204" pitchFamily="34" charset="0"/>
              </a:rPr>
              <a:t>or psychological abuse </a:t>
            </a:r>
            <a:r>
              <a:rPr lang="en-GB" sz="1800" kern="1200">
                <a:effectLst/>
                <a:latin typeface="Arial" panose="020B0604020202020204" pitchFamily="34" charset="0"/>
                <a:ea typeface="Aptos" panose="020B0004020202020204" pitchFamily="34" charset="0"/>
                <a:cs typeface="Arial" panose="020B0604020202020204" pitchFamily="34" charset="0"/>
              </a:rPr>
              <a:t>may involve indicating to a person that they are </a:t>
            </a:r>
            <a:r>
              <a:rPr lang="en-GB" sz="1800" b="1" kern="1200">
                <a:effectLst/>
                <a:latin typeface="Arial" panose="020B0604020202020204" pitchFamily="34" charset="0"/>
                <a:ea typeface="Aptos" panose="020B0004020202020204" pitchFamily="34" charset="0"/>
                <a:cs typeface="Arial" panose="020B0604020202020204" pitchFamily="34" charset="0"/>
              </a:rPr>
              <a:t>worthless, unloved or inadequate</a:t>
            </a:r>
            <a:r>
              <a:rPr lang="en-GB" sz="1800" kern="1200">
                <a:effectLst/>
                <a:latin typeface="Arial" panose="020B0604020202020204" pitchFamily="34" charset="0"/>
                <a:ea typeface="Aptos" panose="020B0004020202020204" pitchFamily="34" charset="0"/>
                <a:cs typeface="Arial" panose="020B0604020202020204" pitchFamily="34" charset="0"/>
              </a:rPr>
              <a:t> so that the person is wary, afraid, isolated – it can be very hard to spot. Examples include: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shouting or screaming at a person on a regular basis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calling a person names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blame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humiliating a person in front of others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being critical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being very unaffectionate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telling a person they don’t like them or love them.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Witnessing domestic abuse in the home, even if</a:t>
            </a:r>
            <a:r>
              <a:rPr lang="en-GB" sz="1800">
                <a:effectLst/>
                <a:latin typeface="Arial" panose="020B0604020202020204" pitchFamily="34" charset="0"/>
                <a:ea typeface="Aptos" panose="020B0004020202020204" pitchFamily="34" charset="0"/>
                <a:cs typeface="Arial" panose="020B0604020202020204" pitchFamily="34" charset="0"/>
              </a:rPr>
              <a:t> it </a:t>
            </a:r>
            <a:r>
              <a:rPr lang="en-GB" sz="1800" kern="1200">
                <a:effectLst/>
                <a:latin typeface="Arial" panose="020B0604020202020204" pitchFamily="34" charset="0"/>
                <a:ea typeface="Aptos" panose="020B0004020202020204" pitchFamily="34" charset="0"/>
                <a:cs typeface="Arial" panose="020B0604020202020204" pitchFamily="34" charset="0"/>
              </a:rPr>
              <a:t>isn’t directly aimed at the person, can have a significant negative impact on a person’s health and well-being.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that abuse/neglect can have both long- and short-term impacts on the child or adult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e</a:t>
            </a:r>
            <a:r>
              <a:rPr lang="en-GB" sz="1800">
                <a:effectLst/>
                <a:latin typeface="Arial" panose="020B0604020202020204" pitchFamily="34" charset="0"/>
                <a:ea typeface="Aptos" panose="020B0004020202020204" pitchFamily="34" charset="0"/>
                <a:cs typeface="Arial" panose="020B0604020202020204" pitchFamily="34" charset="0"/>
              </a:rPr>
              <a:t>motional abuse </a:t>
            </a:r>
            <a:r>
              <a:rPr lang="en-GB" sz="1800" b="1">
                <a:effectLst/>
                <a:latin typeface="Arial" panose="020B0604020202020204" pitchFamily="34" charset="0"/>
                <a:ea typeface="Aptos" panose="020B0004020202020204" pitchFamily="34" charset="0"/>
                <a:cs typeface="Arial" panose="020B0604020202020204" pitchFamily="34" charset="0"/>
              </a:rPr>
              <a:t>always</a:t>
            </a:r>
            <a:r>
              <a:rPr lang="en-GB" sz="1800">
                <a:effectLst/>
                <a:latin typeface="Arial" panose="020B0604020202020204" pitchFamily="34" charset="0"/>
                <a:ea typeface="Aptos" panose="020B0004020202020204" pitchFamily="34" charset="0"/>
                <a:cs typeface="Arial" panose="020B0604020202020204" pitchFamily="34" charset="0"/>
              </a:rPr>
              <a:t> accompanies other forms of abuse, because of the emotional impact on the person, although it can be one of the hardest to spot.</a:t>
            </a:r>
            <a:r>
              <a:rPr lang="en-GB" sz="18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53862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912938" y="0"/>
            <a:ext cx="3278187" cy="1844675"/>
          </a:xfrm>
          <a:ln/>
        </p:spPr>
      </p:sp>
      <p:sp>
        <p:nvSpPr>
          <p:cNvPr id="31747" name="Notes Placeholder 2"/>
          <p:cNvSpPr>
            <a:spLocks noGrp="1"/>
          </p:cNvSpPr>
          <p:nvPr>
            <p:ph type="body" idx="1"/>
          </p:nvPr>
        </p:nvSpPr>
        <p:spPr>
          <a:xfrm>
            <a:off x="0" y="1844675"/>
            <a:ext cx="7104063"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The trainer should go through each point on the slide to make sure that participants understand the key points of each definition of abuse.</a:t>
            </a:r>
            <a:r>
              <a:rPr lang="en-GB" sz="1200" kern="1200">
                <a:effectLst/>
                <a:latin typeface="Arial" panose="020B0604020202020204" pitchFamily="34" charset="0"/>
                <a:ea typeface="Aptos" panose="020B0004020202020204" pitchFamily="34" charset="0"/>
                <a:cs typeface="Arial" panose="020B0604020202020204" pitchFamily="34" charset="0"/>
              </a:rPr>
              <a:t> The trainer doesn’t need to use all of the examples.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a:effectLst/>
                <a:latin typeface="Arial" panose="020B0604020202020204" pitchFamily="34" charset="0"/>
                <a:ea typeface="Aptos" panose="020B0004020202020204" pitchFamily="34" charset="0"/>
                <a:cs typeface="Arial" panose="020B0604020202020204" pitchFamily="34" charset="0"/>
              </a:rPr>
              <a:t>There’s</a:t>
            </a:r>
            <a:r>
              <a:rPr lang="en-GB" sz="1200" kern="1200">
                <a:effectLst/>
                <a:latin typeface="Arial" panose="020B0604020202020204" pitchFamily="34" charset="0"/>
                <a:ea typeface="Aptos" panose="020B0004020202020204" pitchFamily="34" charset="0"/>
                <a:cs typeface="Arial" panose="020B0604020202020204" pitchFamily="34" charset="0"/>
              </a:rPr>
              <a:t> a handout to go with this slide in the pack’s appendix, which gives detailed definitions of the types of abuse.</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marR="202565">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The trainer should highlight that just because someone sees one or two possible signs, this doesn’t mean that someone has been abused.</a:t>
            </a:r>
            <a:br>
              <a:rPr lang="en-GB" sz="1200" b="1" kern="1200">
                <a:effectLst/>
                <a:latin typeface="Arial" panose="020B0604020202020204" pitchFamily="34" charset="0"/>
                <a:ea typeface="Aptos" panose="020B0004020202020204" pitchFamily="34" charset="0"/>
                <a:cs typeface="Arial" panose="020B0604020202020204" pitchFamily="34" charset="0"/>
              </a:rPr>
            </a:br>
            <a:r>
              <a:rPr lang="en-GB" sz="1200" kern="1200">
                <a:effectLst/>
                <a:latin typeface="Arial" panose="020B0604020202020204" pitchFamily="34" charset="0"/>
                <a:ea typeface="Aptos" panose="020B0004020202020204" pitchFamily="34" charset="0"/>
                <a:cs typeface="Arial" panose="020B0604020202020204" pitchFamily="34" charset="0"/>
              </a:rPr>
              <a:t>They should seek advice from the manager, or the named safeguarding person in their department, rather than ignore these concerns. If employees can’t get hold of their manager or the DSP in their department, they must contact social services intake teams for advice.</a:t>
            </a:r>
            <a:br>
              <a:rPr lang="en-GB" sz="1200">
                <a:effectLst/>
                <a:latin typeface="Aptos" panose="020B0004020202020204" pitchFamily="34" charset="0"/>
                <a:ea typeface="Aptos" panose="020B0004020202020204" pitchFamily="34" charset="0"/>
                <a:cs typeface="Arial" panose="020B0604020202020204" pitchFamily="34" charset="0"/>
              </a:rPr>
            </a:b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Physical abuse can include all types of physical harm including:</a:t>
            </a:r>
            <a:br>
              <a:rPr lang="en-GB" sz="1200" kern="1200">
                <a:effectLst/>
                <a:latin typeface="Arial" panose="020B0604020202020204" pitchFamily="34" charset="0"/>
                <a:ea typeface="Aptos" panose="020B0004020202020204" pitchFamily="34" charset="0"/>
                <a:cs typeface="Arial" panose="020B0604020202020204" pitchFamily="34" charset="0"/>
              </a:rPr>
            </a:b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shaking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poisoning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punching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hitting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slapping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kicking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biting</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dragging someone</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restraining someone using excessive force</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using medication to control someone or keep them quiet</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deliberately making a child ill (known as ‘fabricated illness’).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a:solidFill>
                  <a:srgbClr val="1F1F1F"/>
                </a:solidFill>
                <a:effectLst/>
                <a:latin typeface="Arial" panose="020B0604020202020204" pitchFamily="34" charset="0"/>
                <a:ea typeface="Times New Roman" panose="02020603050405020304" pitchFamily="18" charset="0"/>
                <a:cs typeface="Arial" panose="020B0604020202020204" pitchFamily="34" charset="0"/>
              </a:rPr>
              <a:t>There are lots of types of physical punishment and it isn’t possible to include a definitive list. It involves anything where a child is punished using physical force, including smacking, hitting, slapping and shaking.</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Sexual abuse can involve forcing or coercing a person to take part in sexual activities, for example:</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rape</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indecent assault</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forcing someone to watch sexual images or pornography.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200">
                <a:effectLst/>
                <a:latin typeface="Aptos" panose="020B0004020202020204" pitchFamily="34" charset="0"/>
                <a:ea typeface="Aptos" panose="020B0004020202020204" pitchFamily="34" charset="0"/>
                <a:cs typeface="Arial" panose="020B0604020202020204" pitchFamily="34" charset="0"/>
              </a:rPr>
            </a:br>
            <a:r>
              <a:rPr lang="en-GB" sz="1200" kern="1200">
                <a:effectLst/>
                <a:latin typeface="Arial" panose="020B0604020202020204" pitchFamily="34" charset="0"/>
                <a:ea typeface="Aptos" panose="020B0004020202020204" pitchFamily="34" charset="0"/>
                <a:cs typeface="Arial" panose="020B0604020202020204" pitchFamily="34" charset="0"/>
              </a:rPr>
              <a:t>This abuse can happen face-to-face (direct acts of sexual abuse) or over the internet (indirect acts of sexual abuse).</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The trainer should make sure that they mention child sexual exploitation as a form of sexual abuse.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Child sexual exploitation and grooming</a:t>
            </a:r>
            <a:r>
              <a:rPr lang="en-GB" sz="1200" kern="1200">
                <a:effectLst/>
                <a:latin typeface="Arial" panose="020B0604020202020204" pitchFamily="34" charset="0"/>
                <a:ea typeface="Aptos" panose="020B0004020202020204" pitchFamily="34" charset="0"/>
                <a:cs typeface="Arial" panose="020B0604020202020204" pitchFamily="34" charset="0"/>
              </a:rPr>
              <a:t> is a form of sexual abuse involving an exchange or some form of payment which can include money, mobile phones and other items, drugs, alcohol, a place to stay, ‘protection’ or affection.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People can be groomed over the internet. The vulnerability of the person and the grooming process perpetrators use means the person being groomed </a:t>
            </a:r>
            <a:r>
              <a:rPr lang="en-GB" sz="1200">
                <a:effectLst/>
                <a:latin typeface="Arial" panose="020B0604020202020204" pitchFamily="34" charset="0"/>
                <a:ea typeface="Aptos" panose="020B0004020202020204" pitchFamily="34" charset="0"/>
                <a:cs typeface="Arial" panose="020B0604020202020204" pitchFamily="34" charset="0"/>
              </a:rPr>
              <a:t>isn’t</a:t>
            </a:r>
            <a:r>
              <a:rPr lang="en-GB" sz="1200" kern="1200">
                <a:effectLst/>
                <a:latin typeface="Arial" panose="020B0604020202020204" pitchFamily="34" charset="0"/>
                <a:ea typeface="Aptos" panose="020B0004020202020204" pitchFamily="34" charset="0"/>
                <a:cs typeface="Arial" panose="020B0604020202020204" pitchFamily="34" charset="0"/>
              </a:rPr>
              <a:t> able to recognise the exploitative nature of relationships</a:t>
            </a:r>
            <a:r>
              <a:rPr lang="en-GB" sz="1200">
                <a:effectLst/>
                <a:latin typeface="Arial" panose="020B0604020202020204" pitchFamily="34" charset="0"/>
                <a:ea typeface="Aptos" panose="020B0004020202020204" pitchFamily="34" charset="0"/>
                <a:cs typeface="Arial" panose="020B0604020202020204" pitchFamily="34" charset="0"/>
              </a:rPr>
              <a:t>. This means they </a:t>
            </a:r>
            <a:r>
              <a:rPr lang="en-GB" sz="1200" kern="1200">
                <a:effectLst/>
                <a:latin typeface="Arial" panose="020B0604020202020204" pitchFamily="34" charset="0"/>
                <a:ea typeface="Aptos" panose="020B0004020202020204" pitchFamily="34" charset="0"/>
                <a:cs typeface="Arial" panose="020B0604020202020204" pitchFamily="34" charset="0"/>
              </a:rPr>
              <a:t>can’t give informed consent. Consent is irrelevant if a person has been groomed, coerced or manipulated. If a person doesn’t understand what sex means, or says no, then this is sexual assault or rape.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It’s important to recognise that exploitation of adults can happen for exactly the same reasons. People may be exploited in a number of ways (for example: for labour</a:t>
            </a:r>
            <a:r>
              <a:rPr lang="en-GB" sz="1200">
                <a:effectLst/>
                <a:latin typeface="Arial" panose="020B0604020202020204" pitchFamily="34" charset="0"/>
                <a:ea typeface="Aptos" panose="020B0004020202020204" pitchFamily="34" charset="0"/>
                <a:cs typeface="Arial" panose="020B0604020202020204" pitchFamily="34" charset="0"/>
              </a:rPr>
              <a:t> o</a:t>
            </a:r>
            <a:r>
              <a:rPr lang="en-GB" sz="1200" kern="1200">
                <a:effectLst/>
                <a:latin typeface="Arial" panose="020B0604020202020204" pitchFamily="34" charset="0"/>
                <a:ea typeface="Aptos" panose="020B0004020202020204" pitchFamily="34" charset="0"/>
                <a:cs typeface="Arial" panose="020B0604020202020204" pitchFamily="34" charset="0"/>
              </a:rPr>
              <a:t>r criminal purposes).</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0" u="none" kern="1200">
                <a:effectLst/>
                <a:latin typeface="Arial" panose="020B0604020202020204" pitchFamily="34" charset="0"/>
                <a:ea typeface="Aptos" panose="020B0004020202020204" pitchFamily="34" charset="0"/>
                <a:cs typeface="Arial" panose="020B0604020202020204" pitchFamily="34" charset="0"/>
              </a:rPr>
              <a:t>Emotional</a:t>
            </a:r>
            <a:r>
              <a:rPr lang="en-GB" sz="1200" b="0" u="none">
                <a:effectLst/>
                <a:latin typeface="Arial" panose="020B0604020202020204" pitchFamily="34" charset="0"/>
                <a:ea typeface="Aptos" panose="020B0004020202020204" pitchFamily="34" charset="0"/>
                <a:cs typeface="Arial" panose="020B0604020202020204" pitchFamily="34" charset="0"/>
              </a:rPr>
              <a:t> </a:t>
            </a:r>
            <a:r>
              <a:rPr lang="en-GB" sz="1200" b="0" u="none" kern="1200">
                <a:effectLst/>
                <a:latin typeface="Arial" panose="020B0604020202020204" pitchFamily="34" charset="0"/>
                <a:ea typeface="Aptos" panose="020B0004020202020204" pitchFamily="34" charset="0"/>
                <a:cs typeface="Arial" panose="020B0604020202020204" pitchFamily="34" charset="0"/>
              </a:rPr>
              <a:t>or psychological abuse </a:t>
            </a:r>
            <a:r>
              <a:rPr lang="en-GB" sz="1200" kern="1200">
                <a:effectLst/>
                <a:latin typeface="Arial" panose="020B0604020202020204" pitchFamily="34" charset="0"/>
                <a:ea typeface="Aptos" panose="020B0004020202020204" pitchFamily="34" charset="0"/>
                <a:cs typeface="Arial" panose="020B0604020202020204" pitchFamily="34" charset="0"/>
              </a:rPr>
              <a:t>may involve indicating to a person that they are </a:t>
            </a:r>
            <a:r>
              <a:rPr lang="en-GB" sz="1200" b="1" kern="1200">
                <a:effectLst/>
                <a:latin typeface="Arial" panose="020B0604020202020204" pitchFamily="34" charset="0"/>
                <a:ea typeface="Aptos" panose="020B0004020202020204" pitchFamily="34" charset="0"/>
                <a:cs typeface="Arial" panose="020B0604020202020204" pitchFamily="34" charset="0"/>
              </a:rPr>
              <a:t>worthless, unloved or inadequate</a:t>
            </a:r>
            <a:r>
              <a:rPr lang="en-GB" sz="1200" kern="1200">
                <a:effectLst/>
                <a:latin typeface="Arial" panose="020B0604020202020204" pitchFamily="34" charset="0"/>
                <a:ea typeface="Aptos" panose="020B0004020202020204" pitchFamily="34" charset="0"/>
                <a:cs typeface="Arial" panose="020B0604020202020204" pitchFamily="34" charset="0"/>
              </a:rPr>
              <a:t> so that the person is wary, afraid, isolated – it can be very hard to spot. Examples include: </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shouting or screaming at a person on a regular basis</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calling a person names</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blame</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humiliating a person in front of others</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being critical</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being very unaffectionate</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telling a person they don’t like them or love them.</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200">
                <a:effectLst/>
                <a:latin typeface="Aptos" panose="020B0004020202020204" pitchFamily="34" charset="0"/>
                <a:ea typeface="Aptos" panose="020B0004020202020204" pitchFamily="34" charset="0"/>
                <a:cs typeface="Arial" panose="020B0604020202020204" pitchFamily="34" charset="0"/>
              </a:rPr>
            </a:br>
            <a:r>
              <a:rPr lang="en-GB" sz="1200" kern="1200">
                <a:effectLst/>
                <a:latin typeface="Arial" panose="020B0604020202020204" pitchFamily="34" charset="0"/>
                <a:ea typeface="Aptos" panose="020B0004020202020204" pitchFamily="34" charset="0"/>
                <a:cs typeface="Arial" panose="020B0604020202020204" pitchFamily="34" charset="0"/>
              </a:rPr>
              <a:t>Witnessing domestic abuse in the home, even if</a:t>
            </a:r>
            <a:r>
              <a:rPr lang="en-GB" sz="1200">
                <a:effectLst/>
                <a:latin typeface="Arial" panose="020B0604020202020204" pitchFamily="34" charset="0"/>
                <a:ea typeface="Aptos" panose="020B0004020202020204" pitchFamily="34" charset="0"/>
                <a:cs typeface="Arial" panose="020B0604020202020204" pitchFamily="34" charset="0"/>
              </a:rPr>
              <a:t> it </a:t>
            </a:r>
            <a:r>
              <a:rPr lang="en-GB" sz="1200" kern="1200">
                <a:effectLst/>
                <a:latin typeface="Arial" panose="020B0604020202020204" pitchFamily="34" charset="0"/>
                <a:ea typeface="Aptos" panose="020B0004020202020204" pitchFamily="34" charset="0"/>
                <a:cs typeface="Arial" panose="020B0604020202020204" pitchFamily="34" charset="0"/>
              </a:rPr>
              <a:t>isn’t directly aimed at the person, can have a significant negative impact on a person’s health and well-being.</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trainer should explain:</a:t>
            </a:r>
            <a:br>
              <a:rPr lang="en-GB" sz="1200" kern="1200">
                <a:effectLst/>
                <a:latin typeface="Arial" panose="020B0604020202020204" pitchFamily="34" charset="0"/>
                <a:ea typeface="Aptos" panose="020B0004020202020204" pitchFamily="34" charset="0"/>
                <a:cs typeface="Arial" panose="020B0604020202020204" pitchFamily="34" charset="0"/>
              </a:rPr>
            </a:b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that abuse/neglect can have both long- and short-term impacts on the child or adult</a:t>
            </a:r>
            <a:endParaRPr lang="en-GB" sz="120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e</a:t>
            </a:r>
            <a:r>
              <a:rPr lang="en-GB" sz="1200">
                <a:effectLst/>
                <a:latin typeface="Arial" panose="020B0604020202020204" pitchFamily="34" charset="0"/>
                <a:ea typeface="Aptos" panose="020B0004020202020204" pitchFamily="34" charset="0"/>
                <a:cs typeface="Arial" panose="020B0604020202020204" pitchFamily="34" charset="0"/>
              </a:rPr>
              <a:t>motional abuse </a:t>
            </a:r>
            <a:r>
              <a:rPr lang="en-GB" sz="1200" b="1">
                <a:effectLst/>
                <a:latin typeface="Arial" panose="020B0604020202020204" pitchFamily="34" charset="0"/>
                <a:ea typeface="Aptos" panose="020B0004020202020204" pitchFamily="34" charset="0"/>
                <a:cs typeface="Arial" panose="020B0604020202020204" pitchFamily="34" charset="0"/>
              </a:rPr>
              <a:t>always</a:t>
            </a:r>
            <a:r>
              <a:rPr lang="en-GB" sz="1200">
                <a:effectLst/>
                <a:latin typeface="Arial" panose="020B0604020202020204" pitchFamily="34" charset="0"/>
                <a:ea typeface="Aptos" panose="020B0004020202020204" pitchFamily="34" charset="0"/>
                <a:cs typeface="Arial" panose="020B0604020202020204" pitchFamily="34" charset="0"/>
              </a:rPr>
              <a:t> accompanies other forms of abuse, because of the emotional impact on the person, although it can be one of the hardest to spot.</a:t>
            </a:r>
            <a:r>
              <a:rPr lang="en-GB" sz="12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20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83136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Trainer goes through the learning outcomes for Group B.</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a:t>
            </a:fld>
            <a:endParaRPr lang="en-GB" dirty="0"/>
          </a:p>
        </p:txBody>
      </p:sp>
    </p:spTree>
    <p:extLst>
      <p:ext uri="{BB962C8B-B14F-4D97-AF65-F5344CB8AC3E}">
        <p14:creationId xmlns:p14="http://schemas.microsoft.com/office/powerpoint/2010/main" val="2613569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777875" y="301625"/>
            <a:ext cx="5546725" cy="3121025"/>
          </a:xfrm>
          <a:ln/>
        </p:spPr>
      </p:sp>
      <p:sp>
        <p:nvSpPr>
          <p:cNvPr id="33795" name="Notes Placeholder 2"/>
          <p:cNvSpPr>
            <a:spLocks noGrp="1"/>
          </p:cNvSpPr>
          <p:nvPr>
            <p:ph type="body" idx="1"/>
          </p:nvPr>
        </p:nvSpPr>
        <p:spPr>
          <a:xfrm>
            <a:off x="641350" y="3551592"/>
            <a:ext cx="5982734"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dirty="0">
                <a:effectLst/>
                <a:latin typeface="Arial" panose="020B0604020202020204" pitchFamily="34" charset="0"/>
                <a:ea typeface="Aptos" panose="020B0004020202020204" pitchFamily="34" charset="0"/>
                <a:cs typeface="Arial" panose="020B0604020202020204" pitchFamily="34" charset="0"/>
              </a:rPr>
              <a:t>Financial abuse was included</a:t>
            </a:r>
            <a:r>
              <a:rPr lang="en-GB" sz="1800" dirty="0">
                <a:effectLst/>
                <a:latin typeface="Arial" panose="020B0604020202020204" pitchFamily="34" charset="0"/>
                <a:ea typeface="Aptos" panose="020B0004020202020204" pitchFamily="34" charset="0"/>
                <a:cs typeface="Arial" panose="020B0604020202020204" pitchFamily="34" charset="0"/>
              </a:rPr>
              <a:t> as a category of children’s abuse under the Social Services and Well-being Act (Wales) 2014.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An example of financial abuse could be where a parent or carer is receiving benefits and direct payments from social services to spend on their disabled child, but instead spends the money on themselves. This means that the child doesn’t get the extra care or support that they need. This is likely to have a harmful effect on their life, well-being or safety. Other examples may include children forced into labour, selling a child’s belongings, or fabricating a child’s illness to claim benefits.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For adults, there may be similar indicators, but examples can also include:</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theft of money or personal belongings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signing over a property or coercing someone to change a will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taking out credit cards or loans in someone’s name without their consent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misusing a Lasting Power of Attorney.</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Neglect means a failure to meet a person's basic physical, emotional, social or psychological needs, which is likely to result in an impairment of the person's well-being.</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Aptos" panose="020B0004020202020204" pitchFamily="34" charset="0"/>
                <a:cs typeface="Arial" panose="020B0604020202020204" pitchFamily="34" charset="0"/>
              </a:rPr>
              <a:t>Signs and symptoms may include:</a:t>
            </a:r>
            <a:br>
              <a:rPr lang="en-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a person saying they haven’t had anything to eat, or not having money to buy lunch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teasing for body odour or dishevelled appearance</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a person dressed in inappropriate clothing, for example: no coat when it’s raining</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an older child having to get their sibling ready for school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a person may be left in a state of poor hygiene (for example: dirty clothes, soiled, not helped to wash)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someone being left on their own for long periods of time or a doctor may not be contacted when a person is unwell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poor dental care</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Aptos" panose="020B0004020202020204" pitchFamily="34" charset="0"/>
                <a:cs typeface="Arial" panose="020B0604020202020204" pitchFamily="34" charset="0"/>
              </a:rPr>
              <a:t>weight loss.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en-GB" sz="1800" kern="1200" dirty="0">
                <a:effectLst/>
                <a:latin typeface="Arial" panose="020B0604020202020204" pitchFamily="34" charset="0"/>
                <a:ea typeface="Aptos" panose="020B0004020202020204" pitchFamily="34" charset="0"/>
              </a:rPr>
              <a:t>All types of abuse, harm or neglect have a negative impact on a person and can have short or long-term effects.</a:t>
            </a:r>
            <a:endParaRPr lang="en-GB" altLang="en-US" dirty="0"/>
          </a:p>
        </p:txBody>
      </p:sp>
    </p:spTree>
    <p:extLst>
      <p:ext uri="{BB962C8B-B14F-4D97-AF65-F5344CB8AC3E}">
        <p14:creationId xmlns:p14="http://schemas.microsoft.com/office/powerpoint/2010/main" val="3628708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a:xfrm>
            <a:off x="482600" y="4925209"/>
            <a:ext cx="61404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There are three ways to do this exercise: </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as ‘shout out exercise’ </a:t>
            </a: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on tables with flip chart and markers and read out the lists made by each group at the end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definitions cut out on paper and stuck to the wall, learners to move around the room to indicate their answer.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be aware that neglect can also cover acts of omission (for example: a staff member hasn’t been trained to provide the care required, or there </a:t>
            </a:r>
            <a:r>
              <a:rPr lang="en-GB" sz="1800">
                <a:effectLst/>
                <a:latin typeface="Arial" panose="020B0604020202020204" pitchFamily="34" charset="0"/>
                <a:ea typeface="Aptos" panose="020B0004020202020204" pitchFamily="34" charset="0"/>
                <a:cs typeface="Arial" panose="020B0604020202020204" pitchFamily="34" charset="0"/>
              </a:rPr>
              <a:t>someone hasn't</a:t>
            </a:r>
            <a:r>
              <a:rPr lang="en-GB" sz="1800" kern="1200">
                <a:effectLst/>
                <a:latin typeface="Arial" panose="020B0604020202020204" pitchFamily="34" charset="0"/>
                <a:ea typeface="Aptos" panose="020B0004020202020204" pitchFamily="34" charset="0"/>
                <a:cs typeface="Arial" panose="020B0604020202020204" pitchFamily="34" charset="0"/>
              </a:rPr>
              <a:t> made sure that appropriate equipment is available).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42</a:t>
            </a:fld>
            <a:endParaRPr lang="en-GB" dirty="0"/>
          </a:p>
        </p:txBody>
      </p:sp>
    </p:spTree>
    <p:extLst>
      <p:ext uri="{BB962C8B-B14F-4D97-AF65-F5344CB8AC3E}">
        <p14:creationId xmlns:p14="http://schemas.microsoft.com/office/powerpoint/2010/main" val="3692971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508000"/>
            <a:ext cx="5913437" cy="3325813"/>
          </a:xfrm>
        </p:spPr>
      </p:sp>
      <p:sp>
        <p:nvSpPr>
          <p:cNvPr id="3" name="Notes Placeholder 2"/>
          <p:cNvSpPr>
            <a:spLocks noGrp="1"/>
          </p:cNvSpPr>
          <p:nvPr>
            <p:ph type="body" idx="1"/>
          </p:nvPr>
        </p:nvSpPr>
        <p:spPr>
          <a:xfrm>
            <a:off x="595312" y="4296757"/>
            <a:ext cx="5913437"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learners to look at their apps and name all six</a:t>
            </a:r>
            <a:r>
              <a:rPr lang="en-GB" sz="1800">
                <a:effectLst/>
                <a:latin typeface="Arial" panose="020B0604020202020204" pitchFamily="34" charset="0"/>
                <a:ea typeface="Aptos" panose="020B0004020202020204" pitchFamily="34" charset="0"/>
                <a:cs typeface="Arial" panose="020B0604020202020204" pitchFamily="34" charset="0"/>
              </a:rPr>
              <a:t> types of </a:t>
            </a:r>
            <a:r>
              <a:rPr lang="en-GB" sz="1800" kern="1200">
                <a:effectLst/>
                <a:latin typeface="Arial" panose="020B0604020202020204" pitchFamily="34" charset="0"/>
                <a:ea typeface="Aptos" panose="020B0004020202020204" pitchFamily="34" charset="0"/>
                <a:cs typeface="Arial" panose="020B0604020202020204" pitchFamily="34" charset="0"/>
              </a:rPr>
              <a:t>neglect, and give examples.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If </a:t>
            </a:r>
            <a:r>
              <a:rPr lang="en-GB" sz="1800">
                <a:effectLst/>
                <a:latin typeface="Arial" panose="020B0604020202020204" pitchFamily="34" charset="0"/>
                <a:ea typeface="Aptos" panose="020B0004020202020204" pitchFamily="34" charset="0"/>
                <a:cs typeface="Arial" panose="020B0604020202020204" pitchFamily="34" charset="0"/>
              </a:rPr>
              <a:t>there </a:t>
            </a:r>
            <a:r>
              <a:rPr lang="en-GB" sz="1800" kern="1200">
                <a:effectLst/>
                <a:latin typeface="Arial" panose="020B0604020202020204" pitchFamily="34" charset="0"/>
                <a:ea typeface="Aptos" panose="020B0004020202020204" pitchFamily="34" charset="0"/>
                <a:cs typeface="Arial" panose="020B0604020202020204" pitchFamily="34" charset="0"/>
              </a:rPr>
              <a:t>isn’t enough time</a:t>
            </a:r>
            <a:r>
              <a:rPr lang="en-GB" sz="1800">
                <a:effectLst/>
                <a:latin typeface="Arial" panose="020B0604020202020204" pitchFamily="34" charset="0"/>
                <a:ea typeface="Aptos" panose="020B0004020202020204" pitchFamily="34" charset="0"/>
                <a:cs typeface="Arial" panose="020B0604020202020204" pitchFamily="34" charset="0"/>
              </a:rPr>
              <a:t>, or the content </a:t>
            </a:r>
            <a:r>
              <a:rPr lang="en-GB" sz="1800" kern="1200">
                <a:effectLst/>
                <a:latin typeface="Arial" panose="020B0604020202020204" pitchFamily="34" charset="0"/>
                <a:ea typeface="Aptos" panose="020B0004020202020204" pitchFamily="34" charset="0"/>
                <a:cs typeface="Arial" panose="020B0604020202020204" pitchFamily="34" charset="0"/>
              </a:rPr>
              <a:t>isn’t applicable to attendees, trainers still need to cover this slide and make sure the group leaves with this understanding.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six sub-headings under neglect are only relevant for children.</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43</a:t>
            </a:fld>
            <a:endParaRPr lang="en-GB" dirty="0"/>
          </a:p>
        </p:txBody>
      </p:sp>
    </p:spTree>
    <p:extLst>
      <p:ext uri="{BB962C8B-B14F-4D97-AF65-F5344CB8AC3E}">
        <p14:creationId xmlns:p14="http://schemas.microsoft.com/office/powerpoint/2010/main" val="1470688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46150" y="782638"/>
            <a:ext cx="5211763" cy="2932112"/>
          </a:xfrm>
          <a:ln/>
        </p:spPr>
      </p:sp>
      <p:sp>
        <p:nvSpPr>
          <p:cNvPr id="39939" name="Notes Placeholder 2"/>
          <p:cNvSpPr>
            <a:spLocks noGrp="1"/>
          </p:cNvSpPr>
          <p:nvPr>
            <p:ph type="body" idx="1"/>
          </p:nvPr>
        </p:nvSpPr>
        <p:spPr>
          <a:xfrm>
            <a:off x="259130" y="3955271"/>
            <a:ext cx="6753596"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Trainers can signpost participants to the Wales Safeguarding Procedures to find out more about these terms </a:t>
            </a:r>
            <a:r>
              <a:rPr lang="en-GB" sz="1800">
                <a:effectLst/>
                <a:latin typeface="Arial" panose="020B0604020202020204" pitchFamily="34" charset="0"/>
                <a:ea typeface="Aptos" panose="020B0004020202020204" pitchFamily="34" charset="0"/>
                <a:cs typeface="Arial" panose="020B0604020202020204" pitchFamily="34" charset="0"/>
              </a:rPr>
              <a:t>and report back the information they have found to the wider group.</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sz="1300" dirty="0"/>
          </a:p>
        </p:txBody>
      </p:sp>
    </p:spTree>
    <p:extLst>
      <p:ext uri="{BB962C8B-B14F-4D97-AF65-F5344CB8AC3E}">
        <p14:creationId xmlns:p14="http://schemas.microsoft.com/office/powerpoint/2010/main" val="1017293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0"/>
            <a:ext cx="1703388" cy="958850"/>
          </a:xfrm>
        </p:spPr>
      </p:sp>
      <p:sp>
        <p:nvSpPr>
          <p:cNvPr id="3" name="Notes Placeholder 2"/>
          <p:cNvSpPr>
            <a:spLocks noGrp="1"/>
          </p:cNvSpPr>
          <p:nvPr>
            <p:ph type="body" idx="1"/>
          </p:nvPr>
        </p:nvSpPr>
        <p:spPr>
          <a:xfrm>
            <a:off x="0" y="980041"/>
            <a:ext cx="7102419" cy="4029879"/>
          </a:xfrm>
        </p:spPr>
        <p:txBody>
          <a:bodyPr/>
          <a:lstStyle/>
          <a:p>
            <a:pPr>
              <a:lnSpc>
                <a:spcPct val="107000"/>
              </a:lnSpc>
              <a:spcAft>
                <a:spcPts val="800"/>
              </a:spcAft>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A personal relationship between the victim and perpetrator is key to the definition of domestic abuse. This is how domestic abuse is generally understood amongst the public and agencies.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We define people who are ‘personally connected’ as: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intimate partners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ex-partners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family members or individuals who share parental responsibility for a child.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The victim and perpetrator</a:t>
            </a:r>
            <a:r>
              <a:rPr lang="en-US"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 don’t</a:t>
            </a: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 have to be living in the same household</a:t>
            </a:r>
            <a:r>
              <a:rPr lang="en-US" sz="1800" kern="1200">
                <a:solidFill>
                  <a:srgbClr val="0B0C0C"/>
                </a:solidFill>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Trainers should break down the definitions of abuse to facilitate understanding.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The trainer could ask the group what they understand the term domestic abuse to mean before facilitating a whole group discussion, then revealing the information on the slide.</a:t>
            </a:r>
            <a:br>
              <a:rPr lang="en-GB" sz="1800">
                <a:effectLst/>
                <a:latin typeface="Aptos" panose="020B0004020202020204" pitchFamily="34" charset="0"/>
                <a:ea typeface="Aptos" panose="020B0004020202020204" pitchFamily="34" charset="0"/>
                <a:cs typeface="Arial" panose="020B0604020202020204" pitchFamily="34" charset="0"/>
              </a:rPr>
            </a:b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Trainers could complete the free NHS e-learning module </a:t>
            </a:r>
            <a:r>
              <a:rPr lang="en-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Group 1 training on violence against women, domestic abuse and sexual violence training</a:t>
            </a:r>
            <a:r>
              <a:rPr lang="en-GB" sz="1800" kern="1200">
                <a:effectLst/>
                <a:latin typeface="Arial" panose="020B0604020202020204" pitchFamily="34" charset="0"/>
                <a:ea typeface="Aptos" panose="020B0004020202020204" pitchFamily="34" charset="0"/>
                <a:cs typeface="Arial" panose="020B0604020202020204" pitchFamily="34" charset="0"/>
              </a:rPr>
              <a:t> to help them answer questions on this slide confidently, and signpost victims and staff to appropriate support links.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Line managers can find </a:t>
            </a:r>
            <a:r>
              <a:rPr lang="en-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guidance on the e-learning on the Welsh government website</a:t>
            </a:r>
            <a:r>
              <a:rPr lang="en-GB" sz="1800" u="sng" kern="1200">
                <a:effectLst/>
                <a:latin typeface="Arial" panose="020B0604020202020204" pitchFamily="34" charset="0"/>
                <a:ea typeface="Aptos" panose="020B0004020202020204" pitchFamily="34" charset="0"/>
                <a:cs typeface="Arial" panose="020B0604020202020204" pitchFamily="34" charset="0"/>
              </a:rPr>
              <a:t> </a:t>
            </a: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that domestic abuse can happen when someone is hurt by someone they love, such as</a:t>
            </a:r>
            <a:r>
              <a:rPr lang="en-GB" sz="1800">
                <a:effectLst/>
                <a:latin typeface="Arial" panose="020B0604020202020204" pitchFamily="34" charset="0"/>
                <a:ea typeface="Aptos" panose="020B0004020202020204" pitchFamily="34" charset="0"/>
                <a:cs typeface="Arial" panose="020B0604020202020204" pitchFamily="34" charset="0"/>
              </a:rPr>
              <a:t> a boyfriend or a girlfriend, partner, husband</a:t>
            </a:r>
            <a:r>
              <a:rPr lang="en-GB" sz="1800" kern="1200">
                <a:effectLst/>
                <a:latin typeface="Arial" panose="020B0604020202020204" pitchFamily="34" charset="0"/>
                <a:ea typeface="Aptos" panose="020B0004020202020204" pitchFamily="34" charset="0"/>
                <a:cs typeface="Arial" panose="020B0604020202020204" pitchFamily="34" charset="0"/>
              </a:rPr>
              <a:t> or wife. Domestic abuse can occur in all types of relationships.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Women are statistically more likely to be victims or survivors of domestic abuse. This isn’t to say that men can’t be victims, and both can experience abuse at the hands of male and female perpetrators, or same-sex partners.</a:t>
            </a:r>
            <a:br>
              <a:rPr lang="en-GB" sz="1800" kern="1200">
                <a:effectLst/>
                <a:latin typeface="Arial" panose="020B0604020202020204" pitchFamily="34" charset="0"/>
                <a:ea typeface="Aptos" panose="020B0004020202020204" pitchFamily="34" charset="0"/>
                <a:cs typeface="Arial" panose="020B0604020202020204" pitchFamily="34" charset="0"/>
              </a:rPr>
            </a:br>
            <a:br>
              <a:rPr lang="en-GB" sz="1800" kern="1200">
                <a:effectLst/>
                <a:latin typeface="Arial" panose="020B06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But statistics do show that over 90 per cent of domestic abuse perpetrators are male. Domestic abuse can also include adolescent to parent abuse, and older people can experience abuse from other family members.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It’s rarely a one-off incident and can happen to people of all ages. If a person has committed a violent act once, it’s likely they will do it again. The perpetrator will in these cases be known to the person. This harm or ‘hurt’ can, and will, involve different types of abuse at the same time. Examples include: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physical abuse: hitting, kicking, pushing, choking or throwing objects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sexual abuse: rape, sexual assault, revenge porn, sexual exploitation or forced sex work</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financial abuse: controlling benefits or wages, acquiring debt or stealing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emotional or psychological abuse: name calling, gaslighting, threats, intimidation, criticism, undermining, emotional blackmail, ‘guilt tripping’, bullying, calling someone names, insulting or threats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coercion and control: isolating someone from support or making a person subordinate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perpetrators can often threaten physical or sexual violence with other types of abuse to control the victim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gaslighting is a type of manipulation, where someone uses denial, misdirection, contradiction and lying to make the victim question his or her own memory, stability and sanity (for example, by denying the incident ever happened).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definition includes honour-based abuse and forced marriage. Victims aren’t always from one gender or ethnic group.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frequency and severity of domestic violence can vary dramatically.</a:t>
            </a:r>
            <a:r>
              <a:rPr lang="en-GB" sz="18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It</a:t>
            </a:r>
            <a:r>
              <a:rPr lang="en-GB" sz="1800">
                <a:effectLst/>
                <a:latin typeface="Arial" panose="020B0604020202020204" pitchFamily="34" charset="0"/>
                <a:ea typeface="Aptos" panose="020B0004020202020204" pitchFamily="34" charset="0"/>
                <a:cs typeface="Arial" panose="020B0604020202020204" pitchFamily="34" charset="0"/>
              </a:rPr>
              <a:t>’s</a:t>
            </a:r>
            <a:r>
              <a:rPr lang="en-GB" sz="1800" kern="1200">
                <a:effectLst/>
                <a:latin typeface="Arial" panose="020B0604020202020204" pitchFamily="34" charset="0"/>
                <a:ea typeface="Aptos" panose="020B0004020202020204" pitchFamily="34" charset="0"/>
                <a:cs typeface="Arial" panose="020B0604020202020204" pitchFamily="34" charset="0"/>
              </a:rPr>
              <a:t> still abuse even if it happens only once, and it can be an ongoing pattern of behaviour. But the one constant element of domestic abuse is the abuser's consistent efforts to maintain power and control over the victim.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For more information or advice, contact the local domestic abuse services, local social services departments, or the Live Fear Free helpline on 0808 80 10 800.</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46</a:t>
            </a:fld>
            <a:endParaRPr lang="en-GB" dirty="0"/>
          </a:p>
        </p:txBody>
      </p:sp>
    </p:spTree>
    <p:extLst>
      <p:ext uri="{BB962C8B-B14F-4D97-AF65-F5344CB8AC3E}">
        <p14:creationId xmlns:p14="http://schemas.microsoft.com/office/powerpoint/2010/main" val="2650981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301625"/>
            <a:ext cx="4679950" cy="2633663"/>
          </a:xfrm>
        </p:spPr>
      </p:sp>
      <p:sp>
        <p:nvSpPr>
          <p:cNvPr id="3" name="Notes Placeholder 2"/>
          <p:cNvSpPr>
            <a:spLocks noGrp="1"/>
          </p:cNvSpPr>
          <p:nvPr>
            <p:ph type="body" idx="1"/>
          </p:nvPr>
        </p:nvSpPr>
        <p:spPr>
          <a:xfrm>
            <a:off x="156289" y="3102366"/>
            <a:ext cx="6791484"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read information as presented on slide. It’s important to break down the definitions and explore understanding of sexual violence.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Before this Act, there had been no official recognition in law of children as victims of domestic abuse in their own right.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Children are individuals and may respond to witnessing abuse in different ways. Some examples include:</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becoming anxious or depressed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having difficulty sleeping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having nightmares or flashbacks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not attending school as often as they should, or not performing as well as school.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If someone is worried that a child is living in a potential domestic abuse situation, they should speak to their safeguarding lead straight away as this is a child protection issue.</a:t>
            </a:r>
            <a:endParaRPr lang="en-GB" sz="1800">
              <a:effectLst/>
              <a:latin typeface="Aptos" panose="020B0004020202020204" pitchFamily="34" charset="0"/>
              <a:ea typeface="Aptos" panose="020B0004020202020204" pitchFamily="34" charset="0"/>
              <a:cs typeface="Arial" panose="020B0604020202020204" pitchFamily="34" charset="0"/>
            </a:endParaRPr>
          </a:p>
          <a:p>
            <a:pPr>
              <a:defRPr/>
            </a:pPr>
            <a:endParaRPr lang="en-GB" alt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47</a:t>
            </a:fld>
            <a:endParaRPr lang="en-GB" dirty="0"/>
          </a:p>
        </p:txBody>
      </p:sp>
    </p:spTree>
    <p:extLst>
      <p:ext uri="{BB962C8B-B14F-4D97-AF65-F5344CB8AC3E}">
        <p14:creationId xmlns:p14="http://schemas.microsoft.com/office/powerpoint/2010/main" val="3205466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48</a:t>
            </a:fld>
            <a:endParaRPr lang="en-GB" dirty="0"/>
          </a:p>
        </p:txBody>
      </p:sp>
    </p:spTree>
    <p:extLst>
      <p:ext uri="{BB962C8B-B14F-4D97-AF65-F5344CB8AC3E}">
        <p14:creationId xmlns:p14="http://schemas.microsoft.com/office/powerpoint/2010/main" val="3710826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482600" y="4925407"/>
            <a:ext cx="5911057"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activity can be done in three ways: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the trainer could ask the whole group the question first, “What makes a person at increased vulnerability to risk of abuse?’ and then ask the group to consider and shout out their views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the trainer could ask the group to split into pairs and give them several minutes to discuss the question, and then to feed back to the wider group.</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as a shout-out exercise, where the trainer asks</a:t>
            </a:r>
            <a:r>
              <a:rPr lang="en-GB" sz="1800">
                <a:effectLst/>
                <a:latin typeface="Arial" panose="020B0604020202020204" pitchFamily="34" charset="0"/>
                <a:ea typeface="Aptos" panose="020B0004020202020204" pitchFamily="34" charset="0"/>
                <a:cs typeface="Arial" panose="020B0604020202020204" pitchFamily="34" charset="0"/>
              </a:rPr>
              <a:t> the group what situations could increase the risk of abuse, harm</a:t>
            </a:r>
            <a:r>
              <a:rPr lang="en-GB" sz="1800" kern="1200">
                <a:effectLst/>
                <a:latin typeface="Arial" panose="020B0604020202020204" pitchFamily="34" charset="0"/>
                <a:ea typeface="Aptos" panose="020B0004020202020204" pitchFamily="34" charset="0"/>
                <a:cs typeface="Arial" panose="020B0604020202020204" pitchFamily="34" charset="0"/>
              </a:rPr>
              <a:t> or neglect.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Just because a person has experienced one or more of these factors, doesn’t mean that they WILL experience abuse, as other factors need to be considered. For example:</a:t>
            </a:r>
            <a:r>
              <a:rPr lang="en-GB" sz="1800">
                <a:effectLst/>
                <a:latin typeface="Arial" panose="020B0604020202020204" pitchFamily="34" charset="0"/>
                <a:ea typeface="Aptos" panose="020B0004020202020204" pitchFamily="34" charset="0"/>
                <a:cs typeface="Arial" panose="020B0604020202020204" pitchFamily="34" charset="0"/>
              </a:rPr>
              <a:t> an individual’s personal resilience, strengths and other protective factors.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also needs to highlight that any one of us could experience abuse at some point in our lives, as there are times that we will all be vulnerable.</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1002987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3275" y="288925"/>
            <a:ext cx="5495925" cy="3092450"/>
          </a:xfrm>
        </p:spPr>
      </p:sp>
      <p:sp>
        <p:nvSpPr>
          <p:cNvPr id="3" name="Notes Placeholder 2"/>
          <p:cNvSpPr>
            <a:spLocks noGrp="1"/>
          </p:cNvSpPr>
          <p:nvPr>
            <p:ph type="body" idx="1"/>
          </p:nvPr>
        </p:nvSpPr>
        <p:spPr>
          <a:xfrm>
            <a:off x="441492" y="3548593"/>
            <a:ext cx="6052804" cy="5303620"/>
          </a:xfrm>
          <a:prstGeom prst="rect">
            <a:avLst/>
          </a:prstGeom>
        </p:spPr>
        <p:txBody>
          <a:bodyPr/>
          <a:lstStyle/>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This is a group exercise. Each group should be given a flip chart. The life course considers four key areas: </a:t>
            </a:r>
            <a:br>
              <a:rPr lang="en-GB" sz="1100">
                <a:effectLst/>
                <a:latin typeface="Aptos" panose="020B0004020202020204" pitchFamily="34" charset="0"/>
                <a:ea typeface="Aptos" panose="020B0004020202020204" pitchFamily="34" charset="0"/>
                <a:cs typeface="Arial" panose="020B0604020202020204" pitchFamily="34" charset="0"/>
              </a:rPr>
            </a:b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child (0 to 12 years)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teenager (13 to 19 years)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mid-life (20 to 60 years)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60 years and over.</a:t>
            </a:r>
            <a:endParaRPr lang="en-GB" sz="110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trainer can change the age ranges or add more ages if </a:t>
            </a:r>
            <a:r>
              <a:rPr lang="en-GB" sz="1200">
                <a:effectLst/>
                <a:latin typeface="Arial" panose="020B0604020202020204" pitchFamily="34" charset="0"/>
                <a:ea typeface="Aptos" panose="020B0004020202020204" pitchFamily="34" charset="0"/>
                <a:cs typeface="Arial" panose="020B0604020202020204" pitchFamily="34" charset="0"/>
              </a:rPr>
              <a:t>the training group is very big</a:t>
            </a:r>
            <a:r>
              <a:rPr lang="en-GB" sz="1200" kern="1200">
                <a:effectLst/>
                <a:latin typeface="Arial" panose="020B0604020202020204" pitchFamily="34" charset="0"/>
                <a:ea typeface="Aptos" panose="020B0004020202020204" pitchFamily="34" charset="0"/>
                <a:cs typeface="Arial" panose="020B0604020202020204" pitchFamily="34" charset="0"/>
              </a:rPr>
              <a:t>.</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There are three ways to run the discussion: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kern="1200">
                <a:effectLst/>
                <a:latin typeface="Arial" panose="020B0604020202020204" pitchFamily="34" charset="0"/>
                <a:ea typeface="Aptos" panose="020B0004020202020204" pitchFamily="34" charset="0"/>
                <a:cs typeface="Arial" panose="020B0604020202020204" pitchFamily="34" charset="0"/>
              </a:rPr>
              <a:t>all groups are asked to consider the whole life course, and to feed back on what key occasions during the life course a person’s vulnerability might increase, and the reasons behind this</a:t>
            </a:r>
            <a:endParaRPr lang="en-GB" sz="1100" kern="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kern="1200">
                <a:effectLst/>
                <a:latin typeface="Arial" panose="020B0604020202020204" pitchFamily="34" charset="0"/>
                <a:ea typeface="Aptos" panose="020B0004020202020204" pitchFamily="34" charset="0"/>
                <a:cs typeface="Arial" panose="020B0604020202020204" pitchFamily="34" charset="0"/>
              </a:rPr>
              <a:t>each group can be given one specific age range, and asked to feed back on key sources of vulnerability, and the reasons behind this, in this specific age group</a:t>
            </a:r>
            <a:endParaRPr lang="en-GB" sz="1100" kern="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kern="1200">
                <a:effectLst/>
                <a:latin typeface="Arial" panose="020B0604020202020204" pitchFamily="34" charset="0"/>
                <a:ea typeface="Aptos" panose="020B0004020202020204" pitchFamily="34" charset="0"/>
                <a:cs typeface="Arial" panose="020B0604020202020204" pitchFamily="34" charset="0"/>
              </a:rPr>
              <a:t>each piece of paper refers to a specific age range, and each given to one group.</a:t>
            </a:r>
            <a:endParaRPr lang="en-GB" sz="1100" kern="120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spcAft>
                <a:spcPts val="800"/>
              </a:spcAft>
              <a:buFont typeface="Arial" panose="020B0604020202020204" pitchFamily="34" charset="0"/>
              <a:buChar char="•"/>
            </a:pPr>
            <a:r>
              <a:rPr lang="en-GB" sz="1200" kern="1200">
                <a:effectLst/>
                <a:latin typeface="Arial" panose="020B0604020202020204" pitchFamily="34" charset="0"/>
                <a:ea typeface="Aptos" panose="020B0004020202020204" pitchFamily="34" charset="0"/>
                <a:cs typeface="Arial" panose="020B0604020202020204" pitchFamily="34" charset="0"/>
              </a:rPr>
              <a:t>Participants should complete in as much detail as they can in two minutes before papers are passed around again, so that each group has the opportunity to consider all the age groups.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trainer should encourage groups to think about key moments that make someone vulnerable. Is this the same for everyone? What are the common factors?</a:t>
            </a:r>
            <a:br>
              <a:rPr lang="en-GB" sz="1200" kern="1200">
                <a:effectLst/>
                <a:latin typeface="Arial" panose="020B0604020202020204" pitchFamily="34" charset="0"/>
                <a:ea typeface="Aptos" panose="020B0004020202020204" pitchFamily="34" charset="0"/>
                <a:cs typeface="Arial" panose="020B0604020202020204" pitchFamily="34" charset="0"/>
              </a:rPr>
            </a:b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More dependence and more isolation equals more risk of abuse.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a:effectLst/>
                <a:latin typeface="Arial" panose="020B0604020202020204" pitchFamily="34" charset="0"/>
                <a:ea typeface="Aptos" panose="020B0004020202020204" pitchFamily="34" charset="0"/>
                <a:cs typeface="Arial" panose="020B0604020202020204" pitchFamily="34" charset="0"/>
              </a:rPr>
              <a:t>Vulnerability is dynamic and not static.</a:t>
            </a:r>
            <a:endParaRPr lang="en-GB" sz="1100" kern="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rPr>
              <a:t>Vulnerability linked to other factors in an individual’s life</a:t>
            </a:r>
            <a:r>
              <a:rPr lang="en-GB" sz="1200">
                <a:effectLst/>
                <a:latin typeface="Arial" panose="020B0604020202020204" pitchFamily="34" charset="0"/>
                <a:ea typeface="Aptos" panose="020B0004020202020204" pitchFamily="34" charset="0"/>
              </a:rPr>
              <a:t>.</a:t>
            </a:r>
            <a:endParaRPr lang="en-GB" dirty="0"/>
          </a:p>
        </p:txBody>
      </p:sp>
      <p:sp>
        <p:nvSpPr>
          <p:cNvPr id="4" name="Slide Number Placeholder 3"/>
          <p:cNvSpPr>
            <a:spLocks noGrp="1"/>
          </p:cNvSpPr>
          <p:nvPr>
            <p:ph type="sldNum" sz="quarter" idx="10"/>
          </p:nvPr>
        </p:nvSpPr>
        <p:spPr/>
        <p:txBody>
          <a:bodyPr/>
          <a:lstStyle/>
          <a:p>
            <a:fld id="{7C2B6EB3-C063-4258-B7C1-F256DAC99833}" type="slidenum">
              <a:rPr lang="en-GB" smtClean="0"/>
              <a:t>50</a:t>
            </a:fld>
            <a:endParaRPr lang="en-GB" dirty="0"/>
          </a:p>
        </p:txBody>
      </p:sp>
    </p:spTree>
    <p:extLst>
      <p:ext uri="{BB962C8B-B14F-4D97-AF65-F5344CB8AC3E}">
        <p14:creationId xmlns:p14="http://schemas.microsoft.com/office/powerpoint/2010/main" val="68287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a:latin typeface="Gibson" panose="02000000000000000000" pitchFamily="2" charset="77"/>
              </a:rPr>
              <a:t>DRAFT MARCH 2013</a:t>
            </a:r>
          </a:p>
        </p:txBody>
      </p:sp>
      <p:sp>
        <p:nvSpPr>
          <p:cNvPr id="88067" name="Rectangle 6"/>
          <p:cNvSpPr>
            <a:spLocks noGrp="1" noChangeArrowheads="1"/>
          </p:cNvSpPr>
          <p:nvPr>
            <p:ph type="ftr" sz="quarter" idx="4"/>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r>
              <a:rPr lang="en-GB" altLang="en-US" dirty="0">
                <a:latin typeface="Gibson" panose="02000000000000000000" pitchFamily="2" charset="77"/>
              </a:rPr>
              <a:t>DRAFT MARCH 2013</a:t>
            </a:r>
          </a:p>
        </p:txBody>
      </p:sp>
      <p:sp>
        <p:nvSpPr>
          <p:cNvPr id="88068" name="Rectangle 7"/>
          <p:cNvSpPr>
            <a:spLocks noGrp="1" noChangeArrowheads="1"/>
          </p:cNvSpPr>
          <p:nvPr>
            <p:ph type="sldNum" sz="quarter" idx="5"/>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fld id="{53CE11F8-34A5-46D5-ADAA-956B0A758E34}" type="slidenum">
              <a:rPr lang="en-GB" altLang="en-US" smtClean="0">
                <a:latin typeface="Gibson" panose="02000000000000000000" pitchFamily="2" charset="77"/>
              </a:rPr>
              <a:pPr/>
              <a:t>51</a:t>
            </a:fld>
            <a:endParaRPr lang="en-GB" altLang="en-US" dirty="0">
              <a:latin typeface="Gibson" panose="02000000000000000000" pitchFamily="2" charset="77"/>
            </a:endParaRPr>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6648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74725"/>
            <a:ext cx="6140450" cy="3454400"/>
          </a:xfrm>
        </p:spPr>
      </p:sp>
      <p:sp>
        <p:nvSpPr>
          <p:cNvPr id="3" name="Notes Placeholder 2"/>
          <p:cNvSpPr>
            <a:spLocks noGrp="1"/>
          </p:cNvSpPr>
          <p:nvPr>
            <p:ph type="body" idx="1"/>
          </p:nvPr>
        </p:nvSpPr>
        <p:spPr>
          <a:xfrm>
            <a:off x="253207" y="4925407"/>
            <a:ext cx="6140450" cy="4029879"/>
          </a:xfrm>
        </p:spPr>
        <p:txBody>
          <a:bodyPr/>
          <a:lstStyle/>
          <a:p>
            <a:r>
              <a:rPr lang="en-GB" sz="1800">
                <a:effectLst/>
                <a:latin typeface="Arial" panose="020B0604020202020204" pitchFamily="34" charset="0"/>
                <a:ea typeface="Aptos" panose="020B0004020202020204" pitchFamily="34" charset="0"/>
              </a:rPr>
              <a:t>This is a place to add sticky notes from the group with questions, thoughts</a:t>
            </a:r>
            <a:r>
              <a:rPr lang="en-GB" sz="1800" kern="1200">
                <a:effectLst/>
                <a:latin typeface="Arial" panose="020B0604020202020204" pitchFamily="34" charset="0"/>
                <a:ea typeface="Aptos" panose="020B0004020202020204" pitchFamily="34" charset="0"/>
              </a:rPr>
              <a:t> and reflections.</a:t>
            </a:r>
            <a:endParaRPr lang="en-GB" dirty="0"/>
          </a:p>
        </p:txBody>
      </p:sp>
    </p:spTree>
    <p:extLst>
      <p:ext uri="{BB962C8B-B14F-4D97-AF65-F5344CB8AC3E}">
        <p14:creationId xmlns:p14="http://schemas.microsoft.com/office/powerpoint/2010/main" val="3304064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the whole group as a ‘shout out’ exercise who may be a perpetrator of abuse. The trainer should aim to highlight that anyone can be a perpetrator of abuse. </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Trainers can add their own examples, especially ones that are more relevant to their own settings.</a:t>
            </a:r>
            <a:endParaRPr lang="en-GB" altLang="en-US" dirty="0"/>
          </a:p>
        </p:txBody>
      </p:sp>
    </p:spTree>
    <p:extLst>
      <p:ext uri="{BB962C8B-B14F-4D97-AF65-F5344CB8AC3E}">
        <p14:creationId xmlns:p14="http://schemas.microsoft.com/office/powerpoint/2010/main" val="13870397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a:effectLst/>
                <a:latin typeface="Arial" panose="020B0604020202020204" pitchFamily="34" charset="0"/>
                <a:ea typeface="Aptos" panose="020B0004020202020204" pitchFamily="34" charset="0"/>
                <a:cs typeface="Arial" panose="020B0604020202020204" pitchFamily="34" charset="0"/>
              </a:rPr>
              <a:t>REFERRING TO NEXT FEW SLIDES.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Optional content: local victim case studies. Aim to highlight that abuse can happen anywhere. Trainer to decide if this is an appropriate activity to be used, dependent on the needs of group. </a:t>
            </a:r>
            <a:r>
              <a:rPr lang="en-GB" sz="180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make sure that, if they include this content, they give a trigger warning. The trainer should highlight that the case studies are emotive, and can be triggering because of knowledge of cases, or personal impact. The trainer should advise people that if they aren’t</a:t>
            </a:r>
            <a:r>
              <a:rPr lang="en-GB" sz="1800">
                <a:effectLst/>
                <a:latin typeface="Arial" panose="020B0604020202020204" pitchFamily="34" charset="0"/>
                <a:ea typeface="Aptos" panose="020B0004020202020204" pitchFamily="34" charset="0"/>
                <a:cs typeface="Arial" panose="020B0604020202020204" pitchFamily="34" charset="0"/>
              </a:rPr>
              <a:t> comfortable and wish to leave the room for this part of the training, they are able to do so.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If the trainer uses the content, they should monitor participants for non-verbal signs of distress, and discreetly offer support if needed. The trainer should remind participants that it’s important they feel safe and reassure them that the trainer’s there to offer support and to signpost to services if needed. The trainer should tell participants</a:t>
            </a:r>
            <a:r>
              <a:rPr lang="en-GB" sz="1800">
                <a:effectLst/>
                <a:latin typeface="Arial" panose="020B0604020202020204" pitchFamily="34" charset="0"/>
                <a:ea typeface="Aptos" panose="020B0004020202020204" pitchFamily="34" charset="0"/>
                <a:cs typeface="Arial" panose="020B0604020202020204" pitchFamily="34" charset="0"/>
              </a:rPr>
              <a:t> that </a:t>
            </a:r>
            <a:r>
              <a:rPr lang="en-GB" sz="1800" kern="1200">
                <a:effectLst/>
                <a:latin typeface="Arial" panose="020B0604020202020204" pitchFamily="34" charset="0"/>
                <a:ea typeface="Aptos" panose="020B0004020202020204" pitchFamily="34" charset="0"/>
                <a:cs typeface="Arial" panose="020B0604020202020204" pitchFamily="34" charset="0"/>
              </a:rPr>
              <a:t>they’ll be given contact numbers for helplines.</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028D048-A393-4C88-A556-A00A27A6AB3B}" type="slidenum">
              <a:rPr lang="en-GB" smtClean="0"/>
              <a:t>53</a:t>
            </a:fld>
            <a:endParaRPr lang="en-GB" dirty="0"/>
          </a:p>
        </p:txBody>
      </p:sp>
    </p:spTree>
    <p:extLst>
      <p:ext uri="{BB962C8B-B14F-4D97-AF65-F5344CB8AC3E}">
        <p14:creationId xmlns:p14="http://schemas.microsoft.com/office/powerpoint/2010/main" val="19432411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77788"/>
            <a:ext cx="1884362" cy="1060450"/>
          </a:xfrm>
        </p:spPr>
      </p:sp>
      <p:sp>
        <p:nvSpPr>
          <p:cNvPr id="3" name="Notes Placeholder 2"/>
          <p:cNvSpPr>
            <a:spLocks noGrp="1"/>
          </p:cNvSpPr>
          <p:nvPr>
            <p:ph type="body" idx="1"/>
          </p:nvPr>
        </p:nvSpPr>
        <p:spPr>
          <a:xfrm>
            <a:off x="171450" y="1138601"/>
            <a:ext cx="6753225" cy="4029879"/>
          </a:xfrm>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These case studies are to give participants a flavour of some recent prosecutions and convictions linked to child and adult abuse. The trainer may wish to use some or all of these examples, or focus on children or adult case studies to suit the audience. Trainers can also update materials with more recent case studies, as long as information is available in the public domain.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Married couple, David and Kim Crapper, raped and sexually abused a young girl. They convinced her their treatment of her was "normal" and repeatedly took advantage of her.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offences came to light when the victim told a friend about the husband and wife's behaviour and they were arrested by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Sentencing the pair, Judge David Wynn Morgan said: "It's hard to think of a more monstrous (offence)." Cardiff Crown Court heard the abuse began when she was very young and went on for years.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In her interview to police, the victim said when she told David Crapper, 38, "no" he became angry and accused her of "leading him on" and told her he could be put in prison. He told her to sit on his lap, that he "got hard" while cuddling her and she saw him touching himself. He later touched her and made her touch him, and showed her pornography.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victim said: "I was confused by what he was saying and felt disgusted." The abuse escalated to David Crapper raping the victim and this happened repeatedly. David Crapper later told his wife about the abuse, who "wanted to join in too."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Kim Crapper, 39, started to sexually abuse the victim by touching her, was present when David Crapper raped the victim and had sex with her husband in front of the victim.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Crappers were arrested by police after the victim reported the couple. David Crapper admitted raping and sexually abusing the victim. Kim Crapper also admitted abusing the victim. The defendants, of Queen Street in Barry, pleaded guilty to sexual assault of a child under 13, sexual assault, cause/incite a child to engage in sexual activity, and engaging in sexual activity in the presence of a child. David Crapper also pleaded guilty to rape and causing a child to watch a sexual act.</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Susan Ferrier, for David Crapper, said there was "little" to say in mitigation for her client. She said he had admitted the offences and had prevented the victim from having to give evidence. She said Crapper had "fallen into distorted thinking patterns" and would have found it difficult to "call time" on the abuse had the victim not contacted the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Ruth Smith, for Kim Crapper, said her client was in a "controlling, toxic and abusive relationship" and felt "powerless and helpless". She said Crapper was manipulated by her husband who "drew her" into committing the abuse. She conceded that the victim would "never get over" the actions of the defendants.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Judge Wynn Morgan said the physical harm caused to the victim was "incalculable" and both the defendants had "failed to exhibit true remorse". He sentenced David Crapper to 17 years in prison, with an extended four years on licence. Kim Crapper was sentenced to six years in prison, with an extended licence of three years. Both will serve two-thirds of their sentence before being considered for parole. The defendants were made subject to sex offender notification requirements and a sexual harm prevention order indefinitely.</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54</a:t>
            </a:fld>
            <a:endParaRPr lang="en-GB" dirty="0"/>
          </a:p>
        </p:txBody>
      </p:sp>
    </p:spTree>
    <p:extLst>
      <p:ext uri="{BB962C8B-B14F-4D97-AF65-F5344CB8AC3E}">
        <p14:creationId xmlns:p14="http://schemas.microsoft.com/office/powerpoint/2010/main" val="2975602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08050"/>
            <a:ext cx="6140450" cy="3454400"/>
          </a:xfrm>
        </p:spPr>
      </p:sp>
      <p:sp>
        <p:nvSpPr>
          <p:cNvPr id="3" name="Notes Placeholder 2"/>
          <p:cNvSpPr>
            <a:spLocks noGrp="1"/>
          </p:cNvSpPr>
          <p:nvPr>
            <p:ph type="body" idx="1"/>
          </p:nvPr>
        </p:nvSpPr>
        <p:spPr>
          <a:xfrm>
            <a:off x="709613" y="4574533"/>
            <a:ext cx="56832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drama teacher from south Wales was charged with a host of sexual offences against a teenage boy. Kelly Burgess, from Newport, faces four allegations of sexual activity with a boy aged between 13 and 17.</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alleged incidents cover a period between January and late August 2013. Burgess, from Newport, appeared before North Somerset Magistrates' Court near Weston-super-Mare where she pleaded guilty to four allegations of adult abuse of a position of trust - sexual activity with a boy aged between 13 and 17.</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Prosecutor Michael Collins told the court: "The significant relationship in this case is one of a teacher and pupil.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"We have heard the age of the pupil as in the charges.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defendant at the material time was working as his teacher."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Summarising the offences and recommending the case be sent to crown court for sentencing, Mr Collins added: "The defendant and child had attended a sexual health clinic wherein the child made some revelations to the practice nurse that he was or had been in a sexual relationship with a 25-year-old teacher and named the defendant.”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Ms Burgess pleaded guilty to all four charges and was sentenced to ten months in prison, suspended for two years.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Judge Euan Ambrose, sitting at Bristol Crown Court, declared: “You make it clear that you were both participating in what you thought was a relationship of equals, but it was quite clearly not a relationship of equals – you were at all times a teacher and he was a pupil.”</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55</a:t>
            </a:fld>
            <a:endParaRPr lang="en-GB" dirty="0"/>
          </a:p>
        </p:txBody>
      </p:sp>
    </p:spTree>
    <p:extLst>
      <p:ext uri="{BB962C8B-B14F-4D97-AF65-F5344CB8AC3E}">
        <p14:creationId xmlns:p14="http://schemas.microsoft.com/office/powerpoint/2010/main" val="16344494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3175"/>
            <a:ext cx="3959225" cy="2227263"/>
          </a:xfrm>
        </p:spPr>
      </p:sp>
      <p:sp>
        <p:nvSpPr>
          <p:cNvPr id="3" name="Notes Placeholder 2"/>
          <p:cNvSpPr>
            <a:spLocks noGrp="1"/>
          </p:cNvSpPr>
          <p:nvPr>
            <p:ph type="body" idx="1"/>
          </p:nvPr>
        </p:nvSpPr>
        <p:spPr>
          <a:xfrm>
            <a:off x="620948" y="2223470"/>
            <a:ext cx="56832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Credit: South Wales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Rhian Nokes was born in Port Talbot. She was a Welsh former footballer and rugby player. She began playing football with Cardiff City as a goalkeeper and represented the Wales women's national side. In 2018, she was convicted of sex offences against a minor after entering into a relationship with a child while working as a sports coach.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A teaching assistant and former international sportswoman who abused her position of trust to groom and sexually abuse a pupil was sentenced to seven years in jail.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Rhian Nokes used her position as a gym teacher to impress the child and lied about having a brain tumour to start the relationship.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The 29-year-old initially denied seven charges relating to sexual activity with a child aged 13 to 15, but changed her plea to guilty mid-way through a trial at Swansea Crown Court.</a:t>
            </a:r>
            <a:b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The court heard the victim was in awe of Nokes and began to see her as a trusted friend during the early years of comprehensive school.</a:t>
            </a:r>
            <a:b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Over the course of the next three years, Nokes lied to the pupil about her health and family issues in order to gain sympathy and trust.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She progressed to encouraging the pupil, then aged 15, to meet outside of school and start a sexual relationship.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Nokes was arrested and it was soon established that she had never suffered from cancer.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kern="1200">
                <a:effectLst/>
                <a:latin typeface="Arial" panose="020B06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“Rhian Nokes hid behind her reputation as an accomplished sportswoman and abused the position of trust she held at the school to manipulate the victim and fulfil her own sexual gratification.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“In order to facilitate the relationship, the defendant deceived the victim about her health, feigning treatment for a brain tumour by shaving her hair and feigning seizures in the presence of the pupil.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relationship ended after the victim uncovered the lies. She subsequently reported the matter to the police when she became concerned that Nokes was acting inappropriately towards another pupil. Nokes initially denied being involved in a sexual relationship with the pupil.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“However, as a result of the bravery of the victim giving evidence at trial and overwhelming telephone evidence to support the pupil’s account, she changed her plea to guilty to all the offences…” – Nicola Powell, Crown Prosecution Service.</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56</a:t>
            </a:fld>
            <a:endParaRPr lang="en-GB" dirty="0"/>
          </a:p>
        </p:txBody>
      </p:sp>
    </p:spTree>
    <p:extLst>
      <p:ext uri="{BB962C8B-B14F-4D97-AF65-F5344CB8AC3E}">
        <p14:creationId xmlns:p14="http://schemas.microsoft.com/office/powerpoint/2010/main" val="3786536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709613"/>
            <a:ext cx="4030663" cy="2268537"/>
          </a:xfrm>
        </p:spPr>
      </p:sp>
      <p:sp>
        <p:nvSpPr>
          <p:cNvPr id="3" name="Notes Placeholder 2"/>
          <p:cNvSpPr>
            <a:spLocks noGrp="1"/>
          </p:cNvSpPr>
          <p:nvPr>
            <p:ph type="body" idx="1"/>
          </p:nvPr>
        </p:nvSpPr>
        <p:spPr>
          <a:xfrm>
            <a:off x="625157" y="3441389"/>
            <a:ext cx="6105251"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police officer quit the force after having sex with a sexual abuse victim while on duty.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PC Andrea Griffiths, 44, was set to be sacked for gross misconduct for having a relationship with the “vulnerable” man in north Wales in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But she resigned on the morning of a misconduct hearing, saying she "deeply regrets" the fling with the unnamed man, who was a victim of historic sexual offences.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panel heard PC Griffiths had sex with the man – known as Mr X – both on and off duty, but she claimed she only had sex with him once.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North Wales Police presenting officer Amy Clarke said: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"She developed an inappropriate personal relationship with a vulnerable male who she was responsible for in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"Miss Griffiths was tasked with being liaison officer and engaged in sexual activity with him.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“She agreed further that sexual activity happened on duty."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PC Griffiths, who joined the police in 2001, admitted gross misconduct at the hearing at North Wales Police headquarters in Colwyn Bay.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statement from PC Griffiths said: "I recognise I shouldn't have had sexual contact with Mr X on June 29,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 accept gross misconduct and deeply regret that it happened.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"To avoid further embarrassment to everyone I have resigned forthwith from North Wales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professional standards hearing was told she had "fallen below professional standards of integrity, authority and courtesy" and shown "discreditable conduct".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Panel chair Susan Davies added: "PC Griffiths knew of Mr X's personal and medical issues while she took part in that sexual activity, whilst on duty.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"She breached standards of honesty and integrity, specifically integrity. She behaved in way that was discreditable to North Wales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"We found that conduct so serious that dismissal would be justified and therefore amounts to gross misconduct."</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57</a:t>
            </a:fld>
            <a:endParaRPr lang="en-GB" dirty="0"/>
          </a:p>
        </p:txBody>
      </p:sp>
    </p:spTree>
    <p:extLst>
      <p:ext uri="{BB962C8B-B14F-4D97-AF65-F5344CB8AC3E}">
        <p14:creationId xmlns:p14="http://schemas.microsoft.com/office/powerpoint/2010/main" val="2687941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5550" y="-9525"/>
            <a:ext cx="1981200" cy="1114425"/>
          </a:xfrm>
        </p:spPr>
      </p:sp>
      <p:sp>
        <p:nvSpPr>
          <p:cNvPr id="3" name="Notes Placeholder 2"/>
          <p:cNvSpPr>
            <a:spLocks noGrp="1"/>
          </p:cNvSpPr>
          <p:nvPr>
            <p:ph type="body" idx="1"/>
          </p:nvPr>
        </p:nvSpPr>
        <p:spPr>
          <a:xfrm>
            <a:off x="549381" y="1105338"/>
            <a:ext cx="6223159"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Three members of staff at a care home in Swansea were jailed in January 2022 for ill-treating vulnerable residents. Two employees from Gowerton, Swansea, Douglas Stephens and Anthony Thomas, had previously been convicted of ill-treating a person lacking mental capacity. Their colleague, David Wedlake, had previously pleaded guilty to the same offence.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Swansea Crown Court heard Gower Lodge, which was run by a company called TracsCare (now called Accomplish), was a residential home for adults with learning difficulties, complex behavioural issues, and mental health conditions who needed one-to-one care.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During the trial it was acknowledged that the residents' behaviour could often be "challenging", and staff used a system called Studio III which emphasised the management of residents through distraction and de-escalation techniques with physical intervention only being used as a last resort.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abuse, which happened between 2015 and 2017, came to light when a former member of staff raised her concerns about what she had seen and heard (whistleblowing). They were initially investigated by the care company, before the police were alerted by the care homes owners.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judge told the trio the way they had treated their victims – all of whom had complex behavioural and emotional issues – had been "abhorrent". He said it was clear there had been a culture at the care home which, effectively, turned a blind eye to the way residents were being ill-treated, and he praised the courage of whistleblowers who came forward with damning testimony about what was going 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court heard how 41-year-old Stephens was verbally abusive to residents, made crude sexual comments towards women. On one occasion, he a dragged one woman off a sofa by her hair, knelt on her stomach, and banged her head on floor a number of times. He also used a racial slur towards a male resident, and made barking noises outside his room. Thomas, aged 65, was also verbally abusive, and once dragged a woman by her hair out of the home's lounge.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Wedlake, who was a shift leader at the home, made "callous" comments to a distressed resident who was threatening suicide, and at one stage told her he would give her "a f***ing rope". When the victim accused him of not caring, he replied: "I don't get paid to care." The 38-year-old's offending was recorded on a mobile phone by a colleague who would later become a whistleblower.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Douglas Stephens and Anthony John Thomas were each sentenced to a total of 15 months in prison. David Michael Wedlake was sentenced to 18 weeks in prison. The defendants will serve up to half those sentences in custody before being released on licence to serve the remainder in the community.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Judge Walters said the whistleblowers who came forward to give evidence about what was going on at Gower Lodge were to be commended for their courage, saying such people "give voice to those who have no voice".</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58</a:t>
            </a:fld>
            <a:endParaRPr lang="en-GB" dirty="0"/>
          </a:p>
        </p:txBody>
      </p:sp>
    </p:spTree>
    <p:extLst>
      <p:ext uri="{BB962C8B-B14F-4D97-AF65-F5344CB8AC3E}">
        <p14:creationId xmlns:p14="http://schemas.microsoft.com/office/powerpoint/2010/main" val="33398868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Section 5 looks at the process that must be undertaken if there is a concern about </a:t>
            </a:r>
            <a:r>
              <a:rPr lang="en-GB" sz="1800" u="sng" kern="1200">
                <a:effectLst/>
                <a:latin typeface="Arial" panose="020B0604020202020204" pitchFamily="34" charset="0"/>
                <a:ea typeface="Aptos" panose="020B0004020202020204" pitchFamily="34" charset="0"/>
                <a:cs typeface="Arial" panose="020B0604020202020204" pitchFamily="34" charset="0"/>
              </a:rPr>
              <a:t>anyone</a:t>
            </a:r>
            <a:r>
              <a:rPr lang="en-GB" sz="1800" kern="1200">
                <a:effectLst/>
                <a:latin typeface="Arial" panose="020B0604020202020204" pitchFamily="34" charset="0"/>
                <a:ea typeface="Aptos" panose="020B0004020202020204" pitchFamily="34" charset="0"/>
                <a:cs typeface="Arial" panose="020B0604020202020204" pitchFamily="34" charset="0"/>
              </a:rPr>
              <a:t> working with adults and/ or children. The new procedures are clear this process applies to all those working with children and/ or adults, whether they are qualified professionals, practitioners working for a voluntary sector or private provider, or are a volunteer. </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60</a:t>
            </a:fld>
            <a:endParaRPr lang="en-GB" dirty="0"/>
          </a:p>
        </p:txBody>
      </p:sp>
    </p:spTree>
    <p:extLst>
      <p:ext uri="{BB962C8B-B14F-4D97-AF65-F5344CB8AC3E}">
        <p14:creationId xmlns:p14="http://schemas.microsoft.com/office/powerpoint/2010/main" val="38218790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3AB9D-C84D-11B5-DB77-9F04B652EB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B05C0-17D8-BAC4-27DB-DBA3AE137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552A5-41B2-138F-224F-A6C096352FA6}"/>
              </a:ext>
            </a:extLst>
          </p:cNvPr>
          <p:cNvSpPr>
            <a:spLocks noGrp="1"/>
          </p:cNvSpPr>
          <p:nvPr>
            <p:ph type="body" idx="1"/>
          </p:nvPr>
        </p:nvSpPr>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Tell</a:t>
            </a:r>
            <a:r>
              <a:rPr lang="en-GB" sz="1800" kern="1200">
                <a:effectLst/>
                <a:latin typeface="Arial" panose="020B0604020202020204" pitchFamily="34" charset="0"/>
                <a:ea typeface="Aptos" panose="020B0004020202020204" pitchFamily="34" charset="0"/>
                <a:cs typeface="Arial" panose="020B0604020202020204" pitchFamily="34" charset="0"/>
              </a:rPr>
              <a:t>: Refer back to practitioner perpetrators featured on previous slides, plus Welsh headmaster Neil Foden who was convicted of child sexual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Another high profile practitioner case in Wales is that of Gareth Williams (Deputy Head). </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Tell:</a:t>
            </a:r>
            <a:r>
              <a:rPr lang="en-GB" sz="1800" kern="1200">
                <a:effectLst/>
                <a:latin typeface="Arial" panose="020B0604020202020204" pitchFamily="34" charset="0"/>
                <a:ea typeface="Aptos" panose="020B0004020202020204" pitchFamily="34" charset="0"/>
                <a:cs typeface="Arial" panose="020B0604020202020204" pitchFamily="34" charset="0"/>
              </a:rPr>
              <a:t> Next highlight the significance of whistleblowing. All organisations should have a whistleblowing policy.</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strike="noStrike" kern="1200">
                <a:effectLst/>
                <a:latin typeface="Arial" panose="020B0604020202020204" pitchFamily="34" charset="0"/>
                <a:ea typeface="Aptos" panose="020B0004020202020204" pitchFamily="34" charset="0"/>
                <a:cs typeface="Arial" panose="020B0604020202020204" pitchFamily="34" charset="0"/>
              </a:rPr>
              <a:t>Tell: </a:t>
            </a:r>
            <a:r>
              <a:rPr lang="en-GB" sz="1800" strike="noStrike" kern="1200">
                <a:effectLst/>
                <a:latin typeface="Arial" panose="020B0604020202020204" pitchFamily="34" charset="0"/>
                <a:ea typeface="Aptos" panose="020B0004020202020204" pitchFamily="34" charset="0"/>
                <a:cs typeface="Arial" panose="020B0604020202020204" pitchFamily="34" charset="0"/>
              </a:rPr>
              <a:t>You should mention …. Section 5 of the new procedures covers concerns about ‘practitioners’. Section 5 enables low (ish) level concerns to be picked up and looked at to form a picture of the risks. Section 5 covers volunteers, sports coaches etc. Section 5 of the procedures refers to anyone in a ‘position of trust’.</a:t>
            </a:r>
          </a:p>
          <a:p>
            <a:pPr>
              <a:lnSpc>
                <a:spcPct val="107000"/>
              </a:lnSpc>
              <a:spcAft>
                <a:spcPts val="800"/>
              </a:spcAft>
            </a:pPr>
            <a:endParaRPr lang="en-GB" sz="1800" strike="sngStrike">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GB" sz="1800" strike="sngStrike">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strike="noStrike" kern="1200">
                <a:effectLst/>
                <a:latin typeface="Arial" panose="020B0604020202020204" pitchFamily="34" charset="0"/>
                <a:ea typeface="Aptos" panose="020B0004020202020204" pitchFamily="34" charset="0"/>
                <a:cs typeface="Arial" panose="020B0604020202020204" pitchFamily="34" charset="0"/>
              </a:rPr>
              <a:t>Tell: </a:t>
            </a:r>
            <a:r>
              <a:rPr lang="en-GB" sz="1800" strike="noStrike" kern="1200">
                <a:effectLst/>
                <a:latin typeface="Arial" panose="020B0604020202020204" pitchFamily="34" charset="0"/>
                <a:ea typeface="Aptos" panose="020B0004020202020204" pitchFamily="34" charset="0"/>
                <a:cs typeface="Arial" panose="020B0604020202020204" pitchFamily="34" charset="0"/>
              </a:rPr>
              <a:t>If you have time you could talk about/ explore any of the following issues which can feature cases involving professionals/whistleblowing:</a:t>
            </a:r>
            <a:endParaRPr lang="en-GB" sz="1800" strike="noStrike">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strike="noStrike" kern="1200">
                <a:effectLst/>
                <a:latin typeface="Arial" panose="020B0604020202020204" pitchFamily="34" charset="0"/>
                <a:ea typeface="Aptos" panose="020B0004020202020204" pitchFamily="34" charset="0"/>
                <a:cs typeface="Arial" panose="020B0604020202020204" pitchFamily="34" charset="0"/>
              </a:rPr>
              <a:t>Culture of an organisation</a:t>
            </a:r>
            <a:endParaRPr lang="en-GB" sz="1800" strike="noStrike">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strike="noStrike" kern="1200">
                <a:effectLst/>
                <a:latin typeface="Arial" panose="020B0604020202020204" pitchFamily="34" charset="0"/>
                <a:ea typeface="Aptos" panose="020B0004020202020204" pitchFamily="34" charset="0"/>
                <a:cs typeface="Arial" panose="020B0604020202020204" pitchFamily="34" charset="0"/>
              </a:rPr>
              <a:t>“Oh, he’s harmless”</a:t>
            </a:r>
            <a:endParaRPr lang="en-GB" sz="1800" strike="noStrike">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strike="noStrike" kern="1200">
                <a:effectLst/>
                <a:latin typeface="Arial" panose="020B0604020202020204" pitchFamily="34" charset="0"/>
                <a:ea typeface="Aptos" panose="020B0004020202020204" pitchFamily="34" charset="0"/>
                <a:cs typeface="Arial" panose="020B0604020202020204" pitchFamily="34" charset="0"/>
              </a:rPr>
              <a:t>Leaving yourself open to allegations</a:t>
            </a:r>
            <a:endParaRPr lang="en-GB" sz="1800" strike="noStrike">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strike="noStrike" kern="1200">
                <a:effectLst/>
                <a:latin typeface="Arial" panose="020B0604020202020204" pitchFamily="34" charset="0"/>
                <a:ea typeface="Aptos" panose="020B0004020202020204" pitchFamily="34" charset="0"/>
                <a:cs typeface="Arial" panose="020B0604020202020204" pitchFamily="34" charset="0"/>
              </a:rPr>
              <a:t>Normalisation of abuse (re the case of Winterbourne view staff)</a:t>
            </a:r>
            <a:endParaRPr lang="en-GB" sz="1800" strike="noStrike">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A00A16BE-64B7-D056-0E73-197ADB04935B}"/>
              </a:ext>
            </a:extLst>
          </p:cNvPr>
          <p:cNvSpPr>
            <a:spLocks noGrp="1"/>
          </p:cNvSpPr>
          <p:nvPr>
            <p:ph type="sldNum" sz="quarter" idx="5"/>
          </p:nvPr>
        </p:nvSpPr>
        <p:spPr/>
        <p:txBody>
          <a:bodyPr/>
          <a:lstStyle/>
          <a:p>
            <a:fld id="{7E7BAE3E-8AB1-45C4-927C-03CAD95C5513}" type="slidenum">
              <a:rPr lang="en-GB" smtClean="0"/>
              <a:t>61</a:t>
            </a:fld>
            <a:endParaRPr lang="en-GB" dirty="0"/>
          </a:p>
        </p:txBody>
      </p:sp>
    </p:spTree>
    <p:extLst>
      <p:ext uri="{BB962C8B-B14F-4D97-AF65-F5344CB8AC3E}">
        <p14:creationId xmlns:p14="http://schemas.microsoft.com/office/powerpoint/2010/main" val="33591993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398463"/>
            <a:ext cx="5441950" cy="3060700"/>
          </a:xfrm>
        </p:spPr>
      </p:sp>
      <p:sp>
        <p:nvSpPr>
          <p:cNvPr id="3" name="Notes Placeholder 2"/>
          <p:cNvSpPr>
            <a:spLocks noGrp="1"/>
          </p:cNvSpPr>
          <p:nvPr>
            <p:ph type="body" idx="1"/>
          </p:nvPr>
        </p:nvSpPr>
        <p:spPr>
          <a:xfrm>
            <a:off x="79376" y="3576083"/>
            <a:ext cx="6943724"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is an optional slide and will depend on the audience’s experience and knowledge. There’s an expectation that participants would be familiar with ACEs from completing the Group A safeguarding training.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kern="1200">
                <a:effectLst/>
                <a:latin typeface="Arial" panose="020B06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If the audience isn’t familiar with ACEs, the trainer may wish to briefly revisit the concept of ACEs.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Public Health Wales did an ACE study for Wales in 2015. 2000 adults aged 18 to 69 gave anonymous information on their exposure to ACEs before the age of 18, and their health and lifestyles as adults. </a:t>
            </a:r>
          </a:p>
          <a:p>
            <a:pPr>
              <a:lnSpc>
                <a:spcPct val="107000"/>
              </a:lnSpc>
              <a:spcAft>
                <a:spcPts val="800"/>
              </a:spcAft>
            </a:pPr>
            <a:endParaRPr lang="en-GB" sz="1800" kern="120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report considered</a:t>
            </a:r>
            <a:r>
              <a:rPr lang="en-GB" sz="1800">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how commons ACES were, and how they’re associated with health-harming behaviours in adults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how ACEs affect chronic ill-health, use of health and social care services, and earlier death in adults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kern="1200">
                <a:effectLst/>
                <a:latin typeface="Arial" panose="020B0604020202020204" pitchFamily="34" charset="0"/>
                <a:ea typeface="Aptos" panose="020B0004020202020204" pitchFamily="34" charset="0"/>
                <a:cs typeface="Arial" panose="020B0604020202020204" pitchFamily="34" charset="0"/>
              </a:rPr>
              <a:t>how ACEs affect adults’ mental health and well-being.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study showed </a:t>
            </a:r>
            <a:r>
              <a:rPr lang="en-GB" sz="1800">
                <a:effectLst/>
                <a:latin typeface="Aptos" panose="020B00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that around one in every seven adults aged 18 69 in Wales has experienced four or more ACEs during their childhood and just under half have experienced at least one. </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Those experiencing four or more ACEs are: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six times more likely to smoke e-cigarettes or tobacco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11 times more likely to have smoked cannabis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16 times more likely to have used crack cocaine or heroin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20 times more likely to have been jailed at any point in their lifetime.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spcAft>
                <a:spcPts val="800"/>
              </a:spcAft>
            </a:pPr>
            <a:r>
              <a:rPr lang="en-GB" sz="1800" kern="1200">
                <a:effectLst/>
                <a:latin typeface="Arial" panose="020B0604020202020204" pitchFamily="34" charset="0"/>
                <a:ea typeface="Aptos" panose="020B0004020202020204" pitchFamily="34" charset="0"/>
              </a:rPr>
              <a:t>The trainer should emphasise that research should be analysed critically. The trainer must explain that, just because a person has experienced one or more ACE, it doesn’t mean that they’ll go on to be a perpetrator of abuse</a:t>
            </a:r>
            <a:r>
              <a:rPr lang="en-GB" sz="1800">
                <a:effectLst/>
                <a:latin typeface="Arial" panose="020B0604020202020204" pitchFamily="34" charset="0"/>
                <a:ea typeface="Aptos" panose="020B0004020202020204" pitchFamily="34" charset="0"/>
              </a:rPr>
              <a:t>. Nor does it mean that </a:t>
            </a:r>
            <a:r>
              <a:rPr lang="en-GB" sz="1800" kern="1200">
                <a:effectLst/>
                <a:latin typeface="Arial" panose="020B0604020202020204" pitchFamily="34" charset="0"/>
                <a:ea typeface="Aptos" panose="020B0004020202020204" pitchFamily="34" charset="0"/>
              </a:rPr>
              <a:t>they’ll necessarily go on to develop any of the risk factors highlighted by the research. It’s important that we consider every person as unique, with their own strengths, resilience and supportive factors and networks which all have influence their development.</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B049B66-C1D2-4F9A-8451-77EE1F593A09}" type="slidenum">
              <a:rPr lang="en-GB" smtClean="0"/>
              <a:t>62</a:t>
            </a:fld>
            <a:endParaRPr lang="en-GB" dirty="0"/>
          </a:p>
        </p:txBody>
      </p:sp>
    </p:spTree>
    <p:extLst>
      <p:ext uri="{BB962C8B-B14F-4D97-AF65-F5344CB8AC3E}">
        <p14:creationId xmlns:p14="http://schemas.microsoft.com/office/powerpoint/2010/main" val="423350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474663" y="433388"/>
            <a:ext cx="6008687" cy="3381375"/>
          </a:xfrm>
        </p:spPr>
      </p:sp>
      <p:sp>
        <p:nvSpPr>
          <p:cNvPr id="12291" name="Notes Placeholder 2"/>
          <p:cNvSpPr>
            <a:spLocks noGrp="1"/>
          </p:cNvSpPr>
          <p:nvPr>
            <p:ph type="body" idx="1"/>
          </p:nvPr>
        </p:nvSpPr>
        <p:spPr>
          <a:xfrm>
            <a:off x="453150" y="4573248"/>
            <a:ext cx="6052804" cy="530362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Introductions and ice breaker. These could include: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200">
                <a:effectLst/>
                <a:latin typeface="Arial" panose="020B0604020202020204" pitchFamily="34" charset="0"/>
                <a:ea typeface="Aptos" panose="020B0004020202020204" pitchFamily="34" charset="0"/>
                <a:cs typeface="Arial" panose="020B0604020202020204" pitchFamily="34" charset="0"/>
              </a:rPr>
              <a:t>what matters to you?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kern="1200">
                <a:effectLst/>
                <a:latin typeface="Arial" panose="020B0604020202020204" pitchFamily="34" charset="0"/>
                <a:ea typeface="Aptos" panose="020B0004020202020204" pitchFamily="34" charset="0"/>
                <a:cs typeface="Arial" panose="020B0604020202020204" pitchFamily="34" charset="0"/>
              </a:rPr>
              <a:t>what makes you feel safe?</a:t>
            </a:r>
            <a:endParaRPr lang="en-GB" sz="1800" kern="12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kern="1200">
                <a:effectLst/>
                <a:latin typeface="Arial" panose="020B0604020202020204" pitchFamily="34" charset="0"/>
                <a:ea typeface="Aptos" panose="020B0004020202020204" pitchFamily="34" charset="0"/>
              </a:rPr>
              <a:t>where’s your “happy place”?</a:t>
            </a:r>
            <a:endParaRPr lang="en-US" altLang="en-US" dirty="0"/>
          </a:p>
        </p:txBody>
      </p:sp>
    </p:spTree>
    <p:extLst>
      <p:ext uri="{BB962C8B-B14F-4D97-AF65-F5344CB8AC3E}">
        <p14:creationId xmlns:p14="http://schemas.microsoft.com/office/powerpoint/2010/main" val="3785720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0752">
              <a:defRPr/>
            </a:pPr>
            <a:r>
              <a:rPr lang="en-US" sz="1800" kern="1200">
                <a:effectLst/>
                <a:latin typeface="Arial" panose="020B0604020202020204" pitchFamily="34" charset="0"/>
                <a:ea typeface="Aptos" panose="020B0004020202020204" pitchFamily="34" charset="0"/>
              </a:rPr>
              <a:t>This slide is optional. The trainer should</a:t>
            </a:r>
            <a:r>
              <a:rPr lang="en-GB" sz="1800" kern="1200">
                <a:effectLst/>
                <a:latin typeface="Arial" panose="020B0604020202020204" pitchFamily="34" charset="0"/>
                <a:ea typeface="Aptos" panose="020B0004020202020204" pitchFamily="34" charset="0"/>
              </a:rPr>
              <a:t> remind participants that the video may be triggering for some individuals, and participants can step out if they don’t feel comfortable watching the video. The trainer should remind the group that they’re available after the session to signpost or support participants.</a:t>
            </a: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2064CB-9694-4B10-A23D-EDEA70C94F48}" type="slidenum">
              <a:rPr lang="en-GB" altLang="en-US" smtClean="0">
                <a:latin typeface="Gibson" panose="02000000000000000000" pitchFamily="2" charset="77"/>
              </a:rPr>
              <a:pPr/>
              <a:t>63</a:t>
            </a:fld>
            <a:endParaRPr lang="en-GB" altLang="en-US" dirty="0">
              <a:latin typeface="Gibson" panose="02000000000000000000" pitchFamily="2" charset="77"/>
            </a:endParaRPr>
          </a:p>
        </p:txBody>
      </p:sp>
    </p:spTree>
    <p:extLst>
      <p:ext uri="{BB962C8B-B14F-4D97-AF65-F5344CB8AC3E}">
        <p14:creationId xmlns:p14="http://schemas.microsoft.com/office/powerpoint/2010/main" val="32851294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In child and adult services</a:t>
            </a:r>
            <a:r>
              <a:rPr lang="en-GB" sz="1800">
                <a:effectLst/>
                <a:latin typeface="Arial" panose="020B0604020202020204" pitchFamily="34" charset="0"/>
                <a:ea typeface="Aptos" panose="020B0004020202020204" pitchFamily="34" charset="0"/>
                <a:cs typeface="Arial" panose="020B0604020202020204" pitchFamily="34" charset="0"/>
              </a:rPr>
              <a:t>, it’s</a:t>
            </a:r>
            <a:r>
              <a:rPr lang="en-GB" sz="1800" kern="1200">
                <a:effectLst/>
                <a:latin typeface="Arial" panose="020B0604020202020204" pitchFamily="34" charset="0"/>
                <a:ea typeface="Aptos" panose="020B0004020202020204" pitchFamily="34" charset="0"/>
                <a:cs typeface="Arial" panose="020B0604020202020204" pitchFamily="34" charset="0"/>
              </a:rPr>
              <a:t> becoming more common that risk ‘contexts’ go beyond the scope of traditional child or adult protection processes. For example, transitional safeguarding, contextual safeguarding, ACEs and trauma-informed practice</a:t>
            </a:r>
            <a:r>
              <a:rPr lang="en-GB" sz="1800">
                <a:effectLst/>
                <a:latin typeface="Arial" panose="020B0604020202020204" pitchFamily="34" charset="0"/>
                <a:ea typeface="Aptos" panose="020B0004020202020204" pitchFamily="34" charset="0"/>
                <a:cs typeface="Arial" panose="020B0604020202020204" pitchFamily="34" charset="0"/>
              </a:rPr>
              <a:t> (a slide on each follow</a:t>
            </a: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encourage discussion about working with young people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For example:</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Times New Roman" panose="02020603050405020304" pitchFamily="18" charset="0"/>
                <a:cs typeface="Arial" panose="020B0604020202020204" pitchFamily="34" charset="0"/>
              </a:rPr>
              <a:t>an adolescent </a:t>
            </a:r>
            <a:r>
              <a:rPr lang="en-GB" sz="1800">
                <a:effectLst/>
                <a:latin typeface="Arial" panose="020B0604020202020204" pitchFamily="34" charset="0"/>
                <a:ea typeface="Times New Roman" panose="02020603050405020304" pitchFamily="18" charset="0"/>
                <a:cs typeface="Arial" panose="020B0604020202020204" pitchFamily="34" charset="0"/>
              </a:rPr>
              <a:t>who’s</a:t>
            </a:r>
            <a:r>
              <a:rPr lang="en-GB" sz="1800" kern="1200">
                <a:effectLst/>
                <a:latin typeface="Arial" panose="020B0604020202020204" pitchFamily="34" charset="0"/>
                <a:ea typeface="Times New Roman" panose="02020603050405020304" pitchFamily="18" charset="0"/>
                <a:cs typeface="Arial" panose="020B0604020202020204" pitchFamily="34" charset="0"/>
              </a:rPr>
              <a:t> involved in ‘county lines’ (or other gang-associated harm) may find they receive a criminal justice response, </a:t>
            </a:r>
            <a:r>
              <a:rPr lang="en-GB" sz="1800" kern="1200">
                <a:effectLst/>
                <a:latin typeface="Aptos" panose="020B0004020202020204" pitchFamily="34" charset="0"/>
                <a:ea typeface="Yu Gothic" panose="020B0400000000000000" pitchFamily="34" charset="-128"/>
                <a:cs typeface="Arial" panose="020B0604020202020204" pitchFamily="34" charset="0"/>
              </a:rPr>
              <a:t>rather than being recognised as a victim of criminal exploitation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Times New Roman" panose="02020603050405020304" pitchFamily="18" charset="0"/>
                <a:cs typeface="Arial" panose="020B0604020202020204" pitchFamily="34" charset="0"/>
              </a:rPr>
              <a:t>a young adult experiencing sexual exploitation may not be eligible for a safeguarding response unless they have care and support needs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Times New Roman" panose="02020603050405020304" pitchFamily="18" charset="0"/>
                <a:cs typeface="Arial" panose="020B0604020202020204" pitchFamily="34" charset="0"/>
              </a:rPr>
              <a:t>a young person who’s subject to a child protection plan may find that support stops abruptly when they turn 18, even though their experiences of maltreatment leave them just as vulnerable as a child leaving care who would be entitled to ongoing support.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Times New Roman" panose="02020603050405020304" pitchFamily="18"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Times New Roman" panose="02020603050405020304" pitchFamily="18" charset="0"/>
                <a:cs typeface="Arial" panose="020B0604020202020204" pitchFamily="34" charset="0"/>
              </a:rPr>
              <a:t>A new joint briefing on making transitional safeguarding a reality has been published by the Department of Health and Social Care. You can read it on the </a:t>
            </a:r>
            <a:r>
              <a:rPr lang="en-GB" sz="1800" u="sng" kern="120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3"/>
              </a:rPr>
              <a:t>UK government’s website</a:t>
            </a:r>
            <a:r>
              <a:rPr lang="en-GB" sz="1800" kern="1200">
                <a:effectLst/>
                <a:latin typeface="Arial" panose="020B0604020202020204" pitchFamily="34" charset="0"/>
                <a:ea typeface="Times New Roman" panose="02020603050405020304" pitchFamily="18"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64</a:t>
            </a:fld>
            <a:endParaRPr lang="en-GB" dirty="0"/>
          </a:p>
        </p:txBody>
      </p:sp>
    </p:spTree>
    <p:extLst>
      <p:ext uri="{BB962C8B-B14F-4D97-AF65-F5344CB8AC3E}">
        <p14:creationId xmlns:p14="http://schemas.microsoft.com/office/powerpoint/2010/main" val="29716748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encourage discussion about working with young people.</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65</a:t>
            </a:fld>
            <a:endParaRPr lang="en-GB" dirty="0"/>
          </a:p>
        </p:txBody>
      </p:sp>
    </p:spTree>
    <p:extLst>
      <p:ext uri="{BB962C8B-B14F-4D97-AF65-F5344CB8AC3E}">
        <p14:creationId xmlns:p14="http://schemas.microsoft.com/office/powerpoint/2010/main" val="141606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Contextual safeguarding acknowledges risks beyond the scope of traditional child protection processes. This area of practice is developing.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66</a:t>
            </a:fld>
            <a:endParaRPr lang="en-GB" dirty="0"/>
          </a:p>
        </p:txBody>
      </p:sp>
    </p:spTree>
    <p:extLst>
      <p:ext uri="{BB962C8B-B14F-4D97-AF65-F5344CB8AC3E}">
        <p14:creationId xmlns:p14="http://schemas.microsoft.com/office/powerpoint/2010/main" val="17312216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39738"/>
            <a:ext cx="6140450" cy="3454400"/>
          </a:xfrm>
        </p:spPr>
      </p:sp>
      <p:sp>
        <p:nvSpPr>
          <p:cNvPr id="3" name="Notes Placeholder 2"/>
          <p:cNvSpPr>
            <a:spLocks noGrp="1"/>
          </p:cNvSpPr>
          <p:nvPr>
            <p:ph type="body" idx="1"/>
          </p:nvPr>
        </p:nvSpPr>
        <p:spPr>
          <a:xfrm>
            <a:off x="481012" y="4325535"/>
            <a:ext cx="6140449"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can run this exercise in two ways: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ask the group “what is professional curiosity</a:t>
            </a:r>
            <a:r>
              <a:rPr lang="en-GB" sz="1800">
                <a:effectLst/>
                <a:latin typeface="Arial" panose="020B0604020202020204" pitchFamily="34" charset="0"/>
                <a:ea typeface="Aptos" panose="020B0004020202020204" pitchFamily="34" charset="0"/>
                <a:cs typeface="Arial" panose="020B0604020202020204" pitchFamily="34" charset="0"/>
              </a:rPr>
              <a:t>?</a:t>
            </a:r>
            <a:r>
              <a:rPr lang="en-GB" sz="1800" kern="1200">
                <a:effectLst/>
                <a:latin typeface="Arial" panose="020B0604020202020204" pitchFamily="34" charset="0"/>
                <a:ea typeface="Aptos" panose="020B0004020202020204" pitchFamily="34" charset="0"/>
                <a:cs typeface="Arial" panose="020B0604020202020204" pitchFamily="34" charset="0"/>
              </a:rPr>
              <a:t>”, and get the group to shout out answers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splitting the participants into smaller groups and feeding back to the trainer, before the trainer shows the information on this slide.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Professional curiosity is when practitioners try to explore, proactively,</a:t>
            </a:r>
            <a:r>
              <a:rPr lang="en-GB" sz="1800">
                <a:effectLst/>
                <a:latin typeface="Arial" panose="020B0604020202020204" pitchFamily="34" charset="0"/>
                <a:ea typeface="Aptos" panose="020B0004020202020204" pitchFamily="34" charset="0"/>
                <a:cs typeface="Arial" panose="020B0604020202020204" pitchFamily="34" charset="0"/>
              </a:rPr>
              <a:t> what’s</a:t>
            </a:r>
            <a:r>
              <a:rPr lang="en-GB" sz="1800" kern="1200">
                <a:effectLst/>
                <a:latin typeface="Arial" panose="020B0604020202020204" pitchFamily="34" charset="0"/>
                <a:ea typeface="Aptos" panose="020B0004020202020204" pitchFamily="34" charset="0"/>
                <a:cs typeface="Arial" panose="020B0604020202020204" pitchFamily="34" charset="0"/>
              </a:rPr>
              <a:t> happening in someone’s life and really try to understand it, rather than making assumptions or accepting a single source of information at face value.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It’s</a:t>
            </a:r>
            <a:r>
              <a:rPr lang="en-GB" sz="1800" kern="1200">
                <a:effectLst/>
                <a:latin typeface="Arial" panose="020B0604020202020204" pitchFamily="34" charset="0"/>
                <a:ea typeface="Aptos" panose="020B0004020202020204" pitchFamily="34" charset="0"/>
                <a:cs typeface="Arial" panose="020B0604020202020204" pitchFamily="34" charset="0"/>
              </a:rPr>
              <a:t> essential to use professional curiosity, as well as knowing the signs to look for </a:t>
            </a:r>
            <a:r>
              <a:rPr lang="en-GB" sz="1800" b="1" kern="1200">
                <a:effectLst/>
                <a:latin typeface="Arial" panose="020B0604020202020204" pitchFamily="34" charset="0"/>
                <a:ea typeface="Aptos" panose="020B0004020202020204" pitchFamily="34" charset="0"/>
                <a:cs typeface="Arial" panose="020B0604020202020204" pitchFamily="34" charset="0"/>
              </a:rPr>
              <a:t>to recognise early signs of abuse</a:t>
            </a:r>
            <a:r>
              <a:rPr lang="en-GB" sz="1800" b="1">
                <a:effectLst/>
                <a:latin typeface="Arial" panose="020B0604020202020204" pitchFamily="34" charset="0"/>
                <a:ea typeface="Aptos" panose="020B0004020202020204" pitchFamily="34" charset="0"/>
                <a:cs typeface="Arial" panose="020B0604020202020204" pitchFamily="34" charset="0"/>
              </a:rPr>
              <a:t>, harm</a:t>
            </a:r>
            <a:r>
              <a:rPr lang="en-GB" sz="1800" b="1" kern="1200">
                <a:effectLst/>
                <a:latin typeface="Arial" panose="020B0604020202020204" pitchFamily="34" charset="0"/>
                <a:ea typeface="Aptos" panose="020B0004020202020204" pitchFamily="34" charset="0"/>
                <a:cs typeface="Arial" panose="020B0604020202020204" pitchFamily="34" charset="0"/>
              </a:rPr>
              <a:t> or neglect</a:t>
            </a:r>
            <a:r>
              <a:rPr lang="en-GB" sz="1800" kern="1200">
                <a:effectLst/>
                <a:latin typeface="Arial" panose="020B0604020202020204" pitchFamily="34" charset="0"/>
                <a:ea typeface="Aptos" panose="020B0004020202020204" pitchFamily="34" charset="0"/>
                <a:cs typeface="Arial" panose="020B0604020202020204" pitchFamily="34" charset="0"/>
              </a:rPr>
              <a:t>. This will allow staff to identify children and young people who may be in need of help, protection or additional support.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is often a finding/recommendation from Child and Adult Practice Reviews.</a:t>
            </a:r>
            <a:r>
              <a:rPr lang="en-GB" sz="1800">
                <a:effectLst/>
                <a:latin typeface="Aptos" panose="020B0004020202020204" pitchFamily="34" charset="0"/>
                <a:ea typeface="Aptos" panose="020B0004020202020204" pitchFamily="34" charset="0"/>
                <a:cs typeface="Arial" panose="020B0604020202020204" pitchFamily="34" charset="0"/>
              </a:rPr>
              <a:t> </a:t>
            </a: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Professional curiosity means that we need to check out the person’s understanding of a situation. What has the person seen? What have they heard that gives them cause for concern? Remind people not to make assumptions. We need to evidence why we have concerns, drawing on evidence and research to support our views if appropriate.</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67</a:t>
            </a:fld>
            <a:endParaRPr lang="en-GB" dirty="0"/>
          </a:p>
        </p:txBody>
      </p:sp>
    </p:spTree>
    <p:extLst>
      <p:ext uri="{BB962C8B-B14F-4D97-AF65-F5344CB8AC3E}">
        <p14:creationId xmlns:p14="http://schemas.microsoft.com/office/powerpoint/2010/main" val="2690421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85763"/>
            <a:ext cx="6140450" cy="3454400"/>
          </a:xfrm>
        </p:spPr>
      </p:sp>
      <p:sp>
        <p:nvSpPr>
          <p:cNvPr id="3" name="Notes Placeholder 2"/>
          <p:cNvSpPr>
            <a:spLocks noGrp="1"/>
          </p:cNvSpPr>
          <p:nvPr>
            <p:ph type="body" idx="1"/>
          </p:nvPr>
        </p:nvSpPr>
        <p:spPr>
          <a:xfrm>
            <a:off x="481013" y="4061419"/>
            <a:ext cx="6140450" cy="4029879"/>
          </a:xfrm>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aims of this exercise is for participants to put learning into practice and share knowledge/ encourage professional curiosity.  Exercise useful to generate debate and discussion and share view points.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select several scenarios to discuss with the group. The scenarios may depend on the audience: for example, either adult or children examples, or a mix of adult and children examples.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a:t>
            </a:r>
            <a:r>
              <a:rPr lang="en-GB" sz="1800">
                <a:effectLst/>
                <a:latin typeface="Arial" panose="020B0604020202020204" pitchFamily="34" charset="0"/>
                <a:ea typeface="Aptos" panose="020B0004020202020204" pitchFamily="34" charset="0"/>
                <a:cs typeface="Arial" panose="020B0604020202020204" pitchFamily="34" charset="0"/>
              </a:rPr>
              <a:t>his exercise should take about 15 minutes (based on four scenarios)</a:t>
            </a:r>
            <a:r>
              <a:rPr lang="en-GB" sz="1800" kern="1200">
                <a:effectLst/>
                <a:latin typeface="Arial" panose="020B0604020202020204" pitchFamily="34" charset="0"/>
                <a:ea typeface="Aptos" panose="020B0004020202020204" pitchFamily="34" charset="0"/>
                <a:cs typeface="Arial" panose="020B0604020202020204" pitchFamily="34" charset="0"/>
              </a:rPr>
              <a:t> and trainers can run it in two ways:</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the trainer reads out example to the whole group and asks participants the questions on the slide.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Participants should use green tick or red cross cards to agree or disagree. The cards are available as a handout in the appendix.</a:t>
            </a:r>
            <a:endParaRPr lang="en-GB" sz="180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groups why they answered that way.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The trainer gives each table one case scenario and ask them to answer the questions on the slide as a group.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800100" lvl="1"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The trainer can ask some or all groups to read back the scenario and discuss their thoughts and views. This could then be opened up to the wider group for further debate and discussion.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68</a:t>
            </a:fld>
            <a:endParaRPr lang="en-GB" dirty="0"/>
          </a:p>
        </p:txBody>
      </p:sp>
      <p:graphicFrame>
        <p:nvGraphicFramePr>
          <p:cNvPr id="8" name="Object 7">
            <a:extLst>
              <a:ext uri="{FF2B5EF4-FFF2-40B4-BE49-F238E27FC236}">
                <a16:creationId xmlns:a16="http://schemas.microsoft.com/office/drawing/2014/main" id="{B961B4C9-BC58-D002-147C-764FE0083543}"/>
              </a:ext>
            </a:extLst>
          </p:cNvPr>
          <p:cNvGraphicFramePr>
            <a:graphicFrameLocks noChangeAspect="1"/>
          </p:cNvGraphicFramePr>
          <p:nvPr>
            <p:extLst>
              <p:ext uri="{D42A27DB-BD31-4B8C-83A1-F6EECF244321}">
                <p14:modId xmlns:p14="http://schemas.microsoft.com/office/powerpoint/2010/main" val="268575400"/>
              </p:ext>
            </p:extLst>
          </p:nvPr>
        </p:nvGraphicFramePr>
        <p:xfrm>
          <a:off x="2929792" y="8800160"/>
          <a:ext cx="1242892" cy="1048690"/>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8" name="Object 7">
                        <a:extLst>
                          <a:ext uri="{FF2B5EF4-FFF2-40B4-BE49-F238E27FC236}">
                            <a16:creationId xmlns:a16="http://schemas.microsoft.com/office/drawing/2014/main" id="{B961B4C9-BC58-D002-147C-764FE0083543}"/>
                          </a:ext>
                        </a:extLst>
                      </p:cNvPr>
                      <p:cNvPicPr/>
                      <p:nvPr/>
                    </p:nvPicPr>
                    <p:blipFill>
                      <a:blip r:embed="rId4"/>
                      <a:stretch>
                        <a:fillRect/>
                      </a:stretch>
                    </p:blipFill>
                    <p:spPr>
                      <a:xfrm>
                        <a:off x="2929792" y="8800160"/>
                        <a:ext cx="1242892" cy="1048690"/>
                      </a:xfrm>
                      <a:prstGeom prst="rect">
                        <a:avLst/>
                      </a:prstGeom>
                    </p:spPr>
                  </p:pic>
                </p:oleObj>
              </mc:Fallback>
            </mc:AlternateContent>
          </a:graphicData>
        </a:graphic>
      </p:graphicFrame>
    </p:spTree>
    <p:extLst>
      <p:ext uri="{BB962C8B-B14F-4D97-AF65-F5344CB8AC3E}">
        <p14:creationId xmlns:p14="http://schemas.microsoft.com/office/powerpoint/2010/main" val="15685795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509588"/>
            <a:ext cx="4810125" cy="2706687"/>
          </a:xfrm>
        </p:spPr>
      </p:sp>
      <p:sp>
        <p:nvSpPr>
          <p:cNvPr id="3" name="Notes Placeholder 2"/>
          <p:cNvSpPr>
            <a:spLocks noGrp="1"/>
          </p:cNvSpPr>
          <p:nvPr>
            <p:ph type="body" idx="1"/>
          </p:nvPr>
        </p:nvSpPr>
        <p:spPr>
          <a:xfrm>
            <a:off x="709612" y="3395737"/>
            <a:ext cx="6105858"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the group: “how would you work with someone to get consent?”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point out that discussing consent is an example of using a </a:t>
            </a:r>
            <a:r>
              <a:rPr lang="en-GB" sz="1800" b="1" kern="1200">
                <a:effectLst/>
                <a:latin typeface="Arial" panose="020B0604020202020204" pitchFamily="34" charset="0"/>
                <a:ea typeface="Aptos" panose="020B0004020202020204" pitchFamily="34" charset="0"/>
                <a:cs typeface="Arial" panose="020B0604020202020204" pitchFamily="34" charset="0"/>
              </a:rPr>
              <a:t>child-centred approach</a:t>
            </a:r>
            <a:r>
              <a:rPr lang="en-GB" sz="1800" kern="1200">
                <a:effectLst/>
                <a:latin typeface="Arial" panose="020B0604020202020204" pitchFamily="34" charset="0"/>
                <a:ea typeface="Aptos" panose="020B0004020202020204" pitchFamily="34" charset="0"/>
                <a:cs typeface="Arial" panose="020B0604020202020204" pitchFamily="34" charset="0"/>
              </a:rPr>
              <a:t> to consult with, and involve, the child in decisions.</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If the child objects to the report</a:t>
            </a:r>
            <a:r>
              <a:rPr lang="en-GB" sz="1800" kern="1200">
                <a:effectLst/>
                <a:latin typeface="Arial" panose="020B0604020202020204" pitchFamily="34" charset="0"/>
                <a:ea typeface="Aptos" panose="020B0004020202020204" pitchFamily="34" charset="0"/>
                <a:cs typeface="Arial" panose="020B0604020202020204" pitchFamily="34" charset="0"/>
              </a:rPr>
              <a:t> the practitioner should explain to them that they respect their feelings, but they must make the report to protect the child from possible harm.</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Try</a:t>
            </a:r>
            <a:r>
              <a:rPr lang="en-GB" sz="1800" kern="1200">
                <a:effectLst/>
                <a:latin typeface="Arial" panose="020B0604020202020204" pitchFamily="34" charset="0"/>
                <a:ea typeface="Aptos" panose="020B0004020202020204" pitchFamily="34" charset="0"/>
                <a:cs typeface="Arial" panose="020B0604020202020204" pitchFamily="34" charset="0"/>
              </a:rPr>
              <a:t> to </a:t>
            </a:r>
            <a:r>
              <a:rPr lang="en-GB" sz="1800" b="1" kern="1200">
                <a:effectLst/>
                <a:latin typeface="Arial" panose="020B0604020202020204" pitchFamily="34" charset="0"/>
                <a:ea typeface="Aptos" panose="020B0004020202020204" pitchFamily="34" charset="0"/>
                <a:cs typeface="Arial" panose="020B0604020202020204" pitchFamily="34" charset="0"/>
              </a:rPr>
              <a:t>get consent </a:t>
            </a:r>
            <a:r>
              <a:rPr lang="en-GB" sz="1800" kern="1200">
                <a:effectLst/>
                <a:latin typeface="Arial" panose="020B0604020202020204" pitchFamily="34" charset="0"/>
                <a:ea typeface="Aptos" panose="020B0004020202020204" pitchFamily="34" charset="0"/>
                <a:cs typeface="Arial" panose="020B0604020202020204" pitchFamily="34" charset="0"/>
              </a:rPr>
              <a:t>from the child’s parent(s)</a:t>
            </a:r>
            <a:r>
              <a:rPr lang="en-GB" sz="1800">
                <a:effectLst/>
                <a:latin typeface="Arial" panose="020B0604020202020204" pitchFamily="34" charset="0"/>
                <a:ea typeface="Aptos" panose="020B0004020202020204" pitchFamily="34" charset="0"/>
                <a:cs typeface="Arial" panose="020B0604020202020204" pitchFamily="34" charset="0"/>
              </a:rPr>
              <a:t> or </a:t>
            </a:r>
            <a:r>
              <a:rPr lang="en-GB" sz="1800" kern="1200">
                <a:effectLst/>
                <a:latin typeface="Arial" panose="020B0604020202020204" pitchFamily="34" charset="0"/>
                <a:ea typeface="Aptos" panose="020B0004020202020204" pitchFamily="34" charset="0"/>
                <a:cs typeface="Arial" panose="020B0604020202020204" pitchFamily="34" charset="0"/>
              </a:rPr>
              <a:t>carer, unless it would increase the risk of harm to the child.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Practitioners should discuss with their agency’s DSP whether it’s appropriate to get consent from the parent(s) or carer. If the parent(s) or carer refuses to give consent, you can still make a report if you still need to.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kern="1200">
                <a:effectLst/>
                <a:latin typeface="Arial" panose="020B06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In this case, you </a:t>
            </a:r>
            <a:r>
              <a:rPr lang="en-GB" sz="1800" b="1" kern="1200">
                <a:effectLst/>
                <a:latin typeface="Arial" panose="020B0604020202020204" pitchFamily="34" charset="0"/>
                <a:ea typeface="Aptos" panose="020B0004020202020204" pitchFamily="34" charset="0"/>
                <a:cs typeface="Arial" panose="020B0604020202020204" pitchFamily="34" charset="0"/>
              </a:rPr>
              <a:t>must</a:t>
            </a:r>
            <a:r>
              <a:rPr lang="en-GB" sz="1800" kern="1200">
                <a:effectLst/>
                <a:latin typeface="Arial" panose="020B0604020202020204" pitchFamily="34" charset="0"/>
                <a:ea typeface="Aptos" panose="020B0004020202020204" pitchFamily="34" charset="0"/>
                <a:cs typeface="Arial" panose="020B0604020202020204" pitchFamily="34" charset="0"/>
              </a:rPr>
              <a:t>:</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record the reason for carrying on without the parent(s)’s consent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tell social services the parent(s) or carer refused consent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tell the parent(s) or carer that you’ve made a report despite their wishes, unless it would place the child at risk of harm or further harm if you told them.</a:t>
            </a:r>
            <a:endParaRPr lang="en-GB" sz="1800">
              <a:effectLst/>
              <a:latin typeface="Aptos" panose="020B0004020202020204" pitchFamily="34" charset="0"/>
              <a:ea typeface="Aptos" panose="020B0004020202020204" pitchFamily="34" charset="0"/>
              <a:cs typeface="Arial" panose="020B0604020202020204" pitchFamily="34" charset="0"/>
            </a:endParaRPr>
          </a:p>
          <a:p>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rPr>
              <a:t>There’s more information about this in the Welsh Safeguarding Procedures.</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69</a:t>
            </a:fld>
            <a:endParaRPr lang="en-GB" dirty="0"/>
          </a:p>
        </p:txBody>
      </p:sp>
    </p:spTree>
    <p:extLst>
      <p:ext uri="{BB962C8B-B14F-4D97-AF65-F5344CB8AC3E}">
        <p14:creationId xmlns:p14="http://schemas.microsoft.com/office/powerpoint/2010/main" val="7380946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75" y="204788"/>
            <a:ext cx="2087563" cy="1174750"/>
          </a:xfrm>
        </p:spPr>
      </p:sp>
      <p:sp>
        <p:nvSpPr>
          <p:cNvPr id="3" name="Notes Placeholder 2"/>
          <p:cNvSpPr>
            <a:spLocks noGrp="1"/>
          </p:cNvSpPr>
          <p:nvPr>
            <p:ph type="body" idx="1"/>
          </p:nvPr>
        </p:nvSpPr>
        <p:spPr>
          <a:xfrm>
            <a:off x="189442" y="1379114"/>
            <a:ext cx="6912977"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the group this question to start a  discussion.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The trainer should remind participants that an adult has the right to withhold consent to a safeguarding report being made about them except in certain circumstances.</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An adult has the right to:</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200">
                <a:effectLst/>
                <a:latin typeface="Arial" panose="020B0604020202020204" pitchFamily="34" charset="0"/>
                <a:ea typeface="Aptos" panose="020B0004020202020204" pitchFamily="34" charset="0"/>
                <a:cs typeface="Arial" panose="020B0604020202020204" pitchFamily="34" charset="0"/>
              </a:rPr>
              <a:t>make decisions for themselves, even </a:t>
            </a:r>
            <a:r>
              <a:rPr lang="en-US" sz="1800">
                <a:effectLst/>
                <a:latin typeface="Arial" panose="020B0604020202020204" pitchFamily="34" charset="0"/>
                <a:ea typeface="Aptos" panose="020B0004020202020204" pitchFamily="34" charset="0"/>
                <a:cs typeface="Arial" panose="020B0604020202020204" pitchFamily="34" charset="0"/>
              </a:rPr>
              <a:t>when these might be deemed</a:t>
            </a:r>
            <a:r>
              <a:rPr lang="en-US" sz="1800" kern="1200">
                <a:effectLst/>
                <a:latin typeface="Arial" panose="020B0604020202020204" pitchFamily="34" charset="0"/>
                <a:ea typeface="Aptos" panose="020B0004020202020204" pitchFamily="34" charset="0"/>
                <a:cs typeface="Arial" panose="020B0604020202020204" pitchFamily="34" charset="0"/>
              </a:rPr>
              <a:t> “too risky” by others around them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200">
                <a:effectLst/>
                <a:latin typeface="Arial" panose="020B0604020202020204" pitchFamily="34" charset="0"/>
                <a:ea typeface="Aptos" panose="020B0004020202020204" pitchFamily="34" charset="0"/>
                <a:cs typeface="Arial" panose="020B0604020202020204" pitchFamily="34" charset="0"/>
              </a:rPr>
              <a:t>choose that no action should be taken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1800" kern="1200">
                <a:effectLst/>
                <a:latin typeface="Arial" panose="020B0604020202020204" pitchFamily="34" charset="0"/>
                <a:ea typeface="Aptos" panose="020B0004020202020204" pitchFamily="34" charset="0"/>
                <a:cs typeface="Arial" panose="020B0604020202020204" pitchFamily="34" charset="0"/>
              </a:rPr>
              <a:t>choose what action might be taken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800" kern="1200">
                <a:effectLst/>
                <a:latin typeface="Arial" panose="020B0604020202020204" pitchFamily="34" charset="0"/>
                <a:ea typeface="Aptos" panose="020B0004020202020204" pitchFamily="34" charset="0"/>
                <a:cs typeface="Arial" panose="020B0604020202020204" pitchFamily="34" charset="0"/>
              </a:rPr>
              <a:t>refuse to co-operate in any procedures (unless they’re related to criminal activity).</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If you have concerns that abuse</a:t>
            </a:r>
            <a:r>
              <a:rPr lang="en-GB" sz="18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harm or neglect, has happened, is happening, or may happen, </a:t>
            </a:r>
            <a:r>
              <a:rPr lang="en-GB" sz="1800" b="1" kern="1200">
                <a:effectLst/>
                <a:latin typeface="Arial" panose="020B0604020202020204" pitchFamily="34" charset="0"/>
                <a:ea typeface="Aptos" panose="020B0004020202020204" pitchFamily="34" charset="0"/>
                <a:cs typeface="Arial" panose="020B0604020202020204" pitchFamily="34" charset="0"/>
              </a:rPr>
              <a:t>you must always share these concerns with your manager or DSP.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Depending on the concern or suspicion, this may involve making a report to the police or social services. Your manager or DSP will be able to advise you.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You should advise the person you’re worried about, wherever possible, about the steps you need to take next.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Wales Safeguarding Procedures has more information about</a:t>
            </a:r>
            <a:r>
              <a:rPr lang="en-GB" sz="1800">
                <a:effectLst/>
                <a:latin typeface="Arial" panose="020B0604020202020204" pitchFamily="34" charset="0"/>
                <a:ea typeface="Aptos" panose="020B0004020202020204" pitchFamily="34" charset="0"/>
                <a:cs typeface="Arial" panose="020B0604020202020204" pitchFamily="34" charset="0"/>
              </a:rPr>
              <a:t> capacity</a:t>
            </a:r>
            <a:r>
              <a:rPr lang="en-GB" sz="1800" kern="1200">
                <a:effectLst/>
                <a:latin typeface="Arial" panose="020B0604020202020204" pitchFamily="34" charset="0"/>
                <a:ea typeface="Aptos" panose="020B0004020202020204" pitchFamily="34" charset="0"/>
                <a:cs typeface="Arial" panose="020B0604020202020204" pitchFamily="34" charset="0"/>
              </a:rPr>
              <a:t> and consent, including the pointers for practice.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It’s the role of the practitioner to help the adult understand the consequences of their choices. </a:t>
            </a:r>
            <a:r>
              <a:rPr lang="en-GB" sz="1800" kern="1200">
                <a:effectLst/>
                <a:latin typeface="Arial" panose="020B0604020202020204" pitchFamily="34" charset="0"/>
                <a:ea typeface="Aptos" panose="020B0004020202020204" pitchFamily="34" charset="0"/>
                <a:cs typeface="Arial" panose="020B0604020202020204" pitchFamily="34" charset="0"/>
              </a:rPr>
              <a:t>It can be very difficult for us as professionals to accept that a person, who may be in a situation that we consider as potentially abusive, refuses help.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Even if a person lacks capacity, they may not want highly intrusive help such as barring someone from their home or for a person to be referred to the police.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They may want support, but in less intrusive ways such as advice about the options available, but not on a statutory basis. It’s important to consider the information people have when they’re making a choice, so they can consider the options and consequences of their decisions.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Confidentiality guidance highlights that we have a duty to maintain confidentiality as professionals, but this isn’t absolute. There are situations where we can override refusal to give consent, for example: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if the adult at risk is </a:t>
            </a:r>
            <a:r>
              <a:rPr lang="en-US" sz="1800" b="1" kern="1200">
                <a:effectLst/>
                <a:latin typeface="Arial" panose="020B0604020202020204" pitchFamily="34" charset="0"/>
                <a:ea typeface="Aptos" panose="020B0004020202020204" pitchFamily="34" charset="0"/>
                <a:cs typeface="Arial" panose="020B0604020202020204" pitchFamily="34" charset="0"/>
              </a:rPr>
              <a:t>unable to give consent </a:t>
            </a:r>
            <a:r>
              <a:rPr lang="en-US" sz="1800" kern="1200">
                <a:effectLst/>
                <a:latin typeface="Arial" panose="020B0604020202020204" pitchFamily="34" charset="0"/>
                <a:ea typeface="Aptos" panose="020B0004020202020204" pitchFamily="34" charset="0"/>
                <a:cs typeface="Arial" panose="020B0604020202020204" pitchFamily="34" charset="0"/>
              </a:rPr>
              <a:t>due to coercion or undue influence by someone else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if there’s an </a:t>
            </a:r>
            <a:r>
              <a:rPr lang="en-US" sz="1800" b="1" kern="1200">
                <a:effectLst/>
                <a:latin typeface="Arial" panose="020B0604020202020204" pitchFamily="34" charset="0"/>
                <a:ea typeface="Aptos" panose="020B0004020202020204" pitchFamily="34" charset="0"/>
                <a:cs typeface="Arial" panose="020B0604020202020204" pitchFamily="34" charset="0"/>
              </a:rPr>
              <a:t>overriding public interest </a:t>
            </a:r>
            <a:r>
              <a:rPr lang="en-US" sz="1800" kern="1200">
                <a:effectLst/>
                <a:latin typeface="Arial" panose="020B0604020202020204" pitchFamily="34" charset="0"/>
                <a:ea typeface="Aptos" panose="020B0004020202020204" pitchFamily="34" charset="0"/>
                <a:cs typeface="Arial" panose="020B0604020202020204" pitchFamily="34" charset="0"/>
              </a:rPr>
              <a:t>(for example, risk to others)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professional duty to disclose (duty to report)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it’s necessary to </a:t>
            </a:r>
            <a:r>
              <a:rPr lang="en-US" sz="1800" b="1" kern="1200">
                <a:effectLst/>
                <a:latin typeface="Arial" panose="020B0604020202020204" pitchFamily="34" charset="0"/>
                <a:ea typeface="Aptos" panose="020B0004020202020204" pitchFamily="34" charset="0"/>
                <a:cs typeface="Arial" panose="020B0604020202020204" pitchFamily="34" charset="0"/>
              </a:rPr>
              <a:t>prevent imminent </a:t>
            </a:r>
            <a:r>
              <a:rPr lang="en-US" sz="1800" kern="1200">
                <a:effectLst/>
                <a:latin typeface="Arial" panose="020B0604020202020204" pitchFamily="34" charset="0"/>
                <a:ea typeface="Aptos" panose="020B0004020202020204" pitchFamily="34" charset="0"/>
                <a:cs typeface="Arial" panose="020B0604020202020204" pitchFamily="34" charset="0"/>
              </a:rPr>
              <a:t>danger or distress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kern="1200">
                <a:effectLst/>
                <a:latin typeface="Arial" panose="020B0604020202020204" pitchFamily="34" charset="0"/>
                <a:ea typeface="Aptos" panose="020B0004020202020204" pitchFamily="34" charset="0"/>
                <a:cs typeface="Arial" panose="020B0604020202020204" pitchFamily="34" charset="0"/>
              </a:rPr>
              <a:t>it’s a </a:t>
            </a:r>
            <a:r>
              <a:rPr lang="en-US" sz="1800" b="1" kern="1200">
                <a:effectLst/>
                <a:latin typeface="Arial" panose="020B0604020202020204" pitchFamily="34" charset="0"/>
                <a:ea typeface="Aptos" panose="020B0004020202020204" pitchFamily="34" charset="0"/>
                <a:cs typeface="Arial" panose="020B0604020202020204" pitchFamily="34" charset="0"/>
              </a:rPr>
              <a:t>life-threatening situation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US" sz="1800" b="1" kern="1200">
                <a:effectLst/>
                <a:latin typeface="Arial" panose="020B0604020202020204" pitchFamily="34" charset="0"/>
                <a:ea typeface="Aptos" panose="020B0004020202020204" pitchFamily="34" charset="0"/>
                <a:cs typeface="Arial" panose="020B0604020202020204" pitchFamily="34" charset="0"/>
              </a:rPr>
              <a:t>if we have to report it to the police because a crime has been committed.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US" sz="1800" b="1" kern="1200">
                <a:effectLst/>
                <a:latin typeface="Arial" panose="020B0604020202020204" pitchFamily="34" charset="0"/>
                <a:ea typeface="Aptos" panose="020B0004020202020204" pitchFamily="34" charset="0"/>
              </a:rPr>
              <a:t>T</a:t>
            </a:r>
            <a:r>
              <a:rPr lang="en-US" sz="1800" b="1">
                <a:effectLst/>
                <a:latin typeface="Arial" panose="020B0604020202020204" pitchFamily="34" charset="0"/>
                <a:ea typeface="Aptos" panose="020B0004020202020204" pitchFamily="34" charset="0"/>
              </a:rPr>
              <a:t>here’s</a:t>
            </a:r>
            <a:r>
              <a:rPr lang="en-US" sz="1800" b="1" kern="1200">
                <a:effectLst/>
                <a:latin typeface="Arial" panose="020B0604020202020204" pitchFamily="34" charset="0"/>
                <a:ea typeface="Aptos" panose="020B0004020202020204" pitchFamily="34" charset="0"/>
              </a:rPr>
              <a:t> more information about this in the Welsh Safeguarding Procedures. </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70</a:t>
            </a:fld>
            <a:endParaRPr lang="en-GB" dirty="0"/>
          </a:p>
        </p:txBody>
      </p:sp>
      <p:graphicFrame>
        <p:nvGraphicFramePr>
          <p:cNvPr id="5" name="Object 4"/>
          <p:cNvGraphicFramePr>
            <a:graphicFrameLocks noChangeAspect="1"/>
          </p:cNvGraphicFramePr>
          <p:nvPr/>
        </p:nvGraphicFramePr>
        <p:xfrm>
          <a:off x="4554427" y="518624"/>
          <a:ext cx="2360194" cy="963049"/>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12">
                  <p:embed/>
                </p:oleObj>
              </mc:Choice>
              <mc:Fallback>
                <p:oleObj name="Document" showAsIcon="1" r:id="rId3" imgW="914400" imgH="861120" progId="Word.Document.12">
                  <p:embed/>
                  <p:pic>
                    <p:nvPicPr>
                      <p:cNvPr id="5" name="Object 4"/>
                      <p:cNvPicPr/>
                      <p:nvPr/>
                    </p:nvPicPr>
                    <p:blipFill>
                      <a:blip r:embed="rId4"/>
                      <a:stretch>
                        <a:fillRect/>
                      </a:stretch>
                    </p:blipFill>
                    <p:spPr>
                      <a:xfrm>
                        <a:off x="4554427" y="518624"/>
                        <a:ext cx="2360194" cy="963049"/>
                      </a:xfrm>
                      <a:prstGeom prst="rect">
                        <a:avLst/>
                      </a:prstGeom>
                    </p:spPr>
                  </p:pic>
                </p:oleObj>
              </mc:Fallback>
            </mc:AlternateContent>
          </a:graphicData>
        </a:graphic>
      </p:graphicFrame>
    </p:spTree>
    <p:extLst>
      <p:ext uri="{BB962C8B-B14F-4D97-AF65-F5344CB8AC3E}">
        <p14:creationId xmlns:p14="http://schemas.microsoft.com/office/powerpoint/2010/main" val="11472156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792288" y="88900"/>
            <a:ext cx="3517900" cy="1979613"/>
          </a:xfrm>
          <a:ln/>
        </p:spPr>
      </p:sp>
      <p:sp>
        <p:nvSpPr>
          <p:cNvPr id="91139" name="Notes Placeholder 2"/>
          <p:cNvSpPr>
            <a:spLocks noGrp="1"/>
          </p:cNvSpPr>
          <p:nvPr>
            <p:ph type="body" idx="1"/>
          </p:nvPr>
        </p:nvSpPr>
        <p:spPr>
          <a:xfrm>
            <a:off x="0" y="2144713"/>
            <a:ext cx="6943725" cy="4029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When we work with </a:t>
            </a:r>
            <a:r>
              <a:rPr lang="en-GB" sz="1800" u="sng" kern="1200">
                <a:solidFill>
                  <a:srgbClr val="467886"/>
                </a:solidFill>
                <a:effectLst/>
                <a:latin typeface="Arial" panose="020B0604020202020204" pitchFamily="34" charset="0"/>
                <a:ea typeface="Aptos" panose="020B0004020202020204" pitchFamily="34" charset="0"/>
                <a:cs typeface="Arial" panose="020B0604020202020204" pitchFamily="34" charset="0"/>
              </a:rPr>
              <a:t>adults</a:t>
            </a:r>
            <a:r>
              <a:rPr lang="en-GB" sz="1800" kern="1200">
                <a:effectLst/>
                <a:latin typeface="Arial" panose="020B0604020202020204" pitchFamily="34" charset="0"/>
                <a:ea typeface="Aptos" panose="020B0004020202020204" pitchFamily="34" charset="0"/>
                <a:cs typeface="Arial" panose="020B0604020202020204" pitchFamily="34" charset="0"/>
              </a:rPr>
              <a:t> over 18 (children over 16: consider Gillick competence), we must always assume that people are able to make decisions for themselves.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can include the right to make decisions that we, as professionals, may think are unwise.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Sometimes people may have a disorder of the mind or brain, which affects their thinking. In </a:t>
            </a:r>
            <a:r>
              <a:rPr lang="en-GB" sz="1800">
                <a:effectLst/>
                <a:latin typeface="Arial" panose="020B0604020202020204" pitchFamily="34" charset="0"/>
                <a:ea typeface="Aptos" panose="020B0004020202020204" pitchFamily="34" charset="0"/>
                <a:cs typeface="Arial" panose="020B0604020202020204" pitchFamily="34" charset="0"/>
              </a:rPr>
              <a:t>these cases, we have to</a:t>
            </a:r>
            <a:r>
              <a:rPr lang="en-GB" sz="1800" kern="1200">
                <a:effectLst/>
                <a:latin typeface="Arial" panose="020B0604020202020204" pitchFamily="34" charset="0"/>
                <a:ea typeface="Aptos" panose="020B0004020202020204" pitchFamily="34" charset="0"/>
                <a:cs typeface="Arial" panose="020B0604020202020204" pitchFamily="34" charset="0"/>
              </a:rPr>
              <a:t> use the principles of the Mental Capacity Act 2005. You can </a:t>
            </a:r>
            <a:r>
              <a:rPr lang="en-GB" sz="1800" u="sng" kern="12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find out more about the Act</a:t>
            </a:r>
            <a:r>
              <a:rPr lang="en-GB" sz="1800" kern="1200">
                <a:effectLst/>
                <a:latin typeface="Arial" panose="020B0604020202020204" pitchFamily="34" charset="0"/>
                <a:ea typeface="Aptos" panose="020B0004020202020204" pitchFamily="34" charset="0"/>
                <a:cs typeface="Arial" panose="020B0604020202020204" pitchFamily="34" charset="0"/>
              </a:rPr>
              <a:t> and </a:t>
            </a:r>
            <a:r>
              <a:rPr lang="en-GB" sz="1800" u="sng" kern="1200">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the Mental Capacity Code of Practice</a:t>
            </a:r>
            <a:r>
              <a:rPr lang="en-GB" sz="1800" kern="1200">
                <a:effectLst/>
                <a:latin typeface="Arial" panose="020B0604020202020204" pitchFamily="34" charset="0"/>
                <a:ea typeface="Aptos" panose="020B0004020202020204" pitchFamily="34" charset="0"/>
                <a:cs typeface="Arial" panose="020B0604020202020204" pitchFamily="34" charset="0"/>
              </a:rPr>
              <a:t> on the UK Government website.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Everyone has capacity</a:t>
            </a:r>
            <a:r>
              <a:rPr lang="en-GB" sz="1800" kern="1200">
                <a:effectLst/>
                <a:latin typeface="Arial" panose="020B0604020202020204" pitchFamily="34" charset="0"/>
                <a:ea typeface="Aptos" panose="020B0004020202020204" pitchFamily="34" charset="0"/>
                <a:cs typeface="Arial" panose="020B0604020202020204" pitchFamily="34" charset="0"/>
              </a:rPr>
              <a:t> to make their own decisions until there’s</a:t>
            </a:r>
            <a:r>
              <a:rPr lang="en-GB" sz="1800">
                <a:effectLst/>
                <a:latin typeface="Arial" panose="020B0604020202020204" pitchFamily="34" charset="0"/>
                <a:ea typeface="Aptos" panose="020B0004020202020204" pitchFamily="34" charset="0"/>
                <a:cs typeface="Arial" panose="020B0604020202020204" pitchFamily="34" charset="0"/>
              </a:rPr>
              <a:t> proof that they </a:t>
            </a:r>
            <a:r>
              <a:rPr lang="en-GB" sz="1800" kern="1200">
                <a:effectLst/>
                <a:latin typeface="Arial" panose="020B0604020202020204" pitchFamily="34" charset="0"/>
                <a:ea typeface="Aptos" panose="020B0004020202020204" pitchFamily="34" charset="0"/>
                <a:cs typeface="Arial" panose="020B0604020202020204" pitchFamily="34" charset="0"/>
              </a:rPr>
              <a:t>can’t. That means </a:t>
            </a:r>
            <a:r>
              <a:rPr lang="en-GB" sz="1800" b="1" kern="1200">
                <a:effectLst/>
                <a:latin typeface="Arial" panose="020B0604020202020204" pitchFamily="34" charset="0"/>
                <a:ea typeface="Aptos" panose="020B0004020202020204" pitchFamily="34" charset="0"/>
                <a:cs typeface="Arial" panose="020B0604020202020204" pitchFamily="34" charset="0"/>
              </a:rPr>
              <a:t>we</a:t>
            </a:r>
            <a:r>
              <a:rPr lang="en-GB" sz="1800" b="1">
                <a:effectLst/>
                <a:latin typeface="Arial" panose="020B0604020202020204" pitchFamily="34" charset="0"/>
                <a:ea typeface="Aptos" panose="020B0004020202020204" pitchFamily="34" charset="0"/>
                <a:cs typeface="Arial" panose="020B0604020202020204" pitchFamily="34" charset="0"/>
              </a:rPr>
              <a:t> </a:t>
            </a:r>
            <a:r>
              <a:rPr lang="en-GB" sz="1800" b="1" kern="1200">
                <a:effectLst/>
                <a:latin typeface="Arial" panose="020B0604020202020204" pitchFamily="34" charset="0"/>
                <a:ea typeface="Aptos" panose="020B0004020202020204" pitchFamily="34" charset="0"/>
                <a:cs typeface="Arial" panose="020B0604020202020204" pitchFamily="34" charset="0"/>
              </a:rPr>
              <a:t>can’t assume they</a:t>
            </a:r>
            <a:r>
              <a:rPr lang="en-GB" sz="1800" b="1">
                <a:effectLst/>
                <a:latin typeface="Arial" panose="020B0604020202020204" pitchFamily="34" charset="0"/>
                <a:ea typeface="Aptos" panose="020B0004020202020204" pitchFamily="34" charset="0"/>
                <a:cs typeface="Arial" panose="020B0604020202020204" pitchFamily="34" charset="0"/>
              </a:rPr>
              <a:t>’re</a:t>
            </a:r>
            <a:r>
              <a:rPr lang="en-GB" sz="1800" b="1" kern="1200">
                <a:effectLst/>
                <a:latin typeface="Arial" panose="020B0604020202020204" pitchFamily="34" charset="0"/>
                <a:ea typeface="Aptos" panose="020B0004020202020204" pitchFamily="34" charset="0"/>
                <a:cs typeface="Arial" panose="020B0604020202020204" pitchFamily="34" charset="0"/>
              </a:rPr>
              <a:t> unable to make their own decisions</a:t>
            </a:r>
            <a:r>
              <a:rPr lang="en-GB" sz="1800" kern="1200">
                <a:effectLst/>
                <a:latin typeface="Arial" panose="020B0604020202020204" pitchFamily="34" charset="0"/>
                <a:ea typeface="Aptos" panose="020B0004020202020204" pitchFamily="34" charset="0"/>
                <a:cs typeface="Arial" panose="020B0604020202020204" pitchFamily="34" charset="0"/>
              </a:rPr>
              <a:t> because of</a:t>
            </a:r>
            <a:r>
              <a:rPr lang="en-GB" sz="1800">
                <a:effectLst/>
                <a:latin typeface="Arial" panose="020B0604020202020204" pitchFamily="34" charset="0"/>
                <a:ea typeface="Aptos" panose="020B0004020202020204" pitchFamily="34" charset="0"/>
                <a:cs typeface="Arial" panose="020B0604020202020204" pitchFamily="34" charset="0"/>
              </a:rPr>
              <a:t> their</a:t>
            </a:r>
            <a:r>
              <a:rPr lang="en-GB" sz="1800" kern="1200">
                <a:effectLst/>
                <a:latin typeface="Arial" panose="020B0604020202020204" pitchFamily="34" charset="0"/>
                <a:ea typeface="Aptos" panose="020B0004020202020204" pitchFamily="34" charset="0"/>
                <a:cs typeface="Arial" panose="020B0604020202020204" pitchFamily="34" charset="0"/>
              </a:rPr>
              <a:t>:</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age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appearance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behaviour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physical or mental health condition.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You must take all reasonable steps to engage with the person and give them the information they need in </a:t>
            </a:r>
            <a:r>
              <a:rPr lang="en-GB" sz="1800">
                <a:effectLst/>
                <a:latin typeface="Arial" panose="020B0604020202020204" pitchFamily="34" charset="0"/>
                <a:ea typeface="Aptos" panose="020B0004020202020204" pitchFamily="34" charset="0"/>
                <a:cs typeface="Arial" panose="020B0604020202020204" pitchFamily="34" charset="0"/>
              </a:rPr>
              <a:t>different ways</a:t>
            </a:r>
            <a:r>
              <a:rPr lang="en-GB" sz="1800" kern="1200">
                <a:effectLst/>
                <a:latin typeface="Arial" panose="020B0604020202020204" pitchFamily="34" charset="0"/>
                <a:ea typeface="Aptos" panose="020B0004020202020204" pitchFamily="34" charset="0"/>
                <a:cs typeface="Arial" panose="020B0604020202020204" pitchFamily="34" charset="0"/>
              </a:rPr>
              <a:t> to help them understand.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If you</a:t>
            </a:r>
            <a:r>
              <a:rPr lang="en-GB" sz="1800">
                <a:effectLst/>
                <a:latin typeface="Arial" panose="020B0604020202020204" pitchFamily="34" charset="0"/>
                <a:ea typeface="Aptos" panose="020B0004020202020204" pitchFamily="34" charset="0"/>
                <a:cs typeface="Arial" panose="020B0604020202020204" pitchFamily="34" charset="0"/>
              </a:rPr>
              <a:t>’ve done this and are still concerned that the person you’re</a:t>
            </a:r>
            <a:r>
              <a:rPr lang="en-GB" sz="1800" kern="1200">
                <a:effectLst/>
                <a:latin typeface="Arial" panose="020B0604020202020204" pitchFamily="34" charset="0"/>
                <a:ea typeface="Aptos" panose="020B0004020202020204" pitchFamily="34" charset="0"/>
                <a:cs typeface="Arial" panose="020B0604020202020204" pitchFamily="34" charset="0"/>
              </a:rPr>
              <a:t> supporting is still unable to:</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understand the decision that needs to be made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retain information to help them make the decision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use the information, or see advantages and disadvantages, to help them make the decision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communicate their decision in any way</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8100">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then you may need to do a mental capacity assessment to make the decision.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8100">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For this to happen, </a:t>
            </a:r>
            <a:r>
              <a:rPr lang="en-GB" sz="1800" b="1" kern="1200">
                <a:effectLst/>
                <a:latin typeface="Arial" panose="020B0604020202020204" pitchFamily="34" charset="0"/>
                <a:ea typeface="Aptos" panose="020B0004020202020204" pitchFamily="34" charset="0"/>
                <a:cs typeface="Arial" panose="020B0604020202020204" pitchFamily="34" charset="0"/>
              </a:rPr>
              <a:t>you need to have reasonable cause</a:t>
            </a:r>
            <a:r>
              <a:rPr lang="en-GB" sz="1800" kern="1200">
                <a:effectLst/>
                <a:latin typeface="Arial" panose="020B0604020202020204" pitchFamily="34" charset="0"/>
                <a:ea typeface="Aptos" panose="020B0004020202020204" pitchFamily="34" charset="0"/>
                <a:cs typeface="Arial" panose="020B0604020202020204" pitchFamily="34" charset="0"/>
              </a:rPr>
              <a:t> to suspect that the person has difficulty with any of these steps because of an impairment of the mind or brain.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kern="12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u="none" kern="1200">
                <a:effectLst/>
                <a:highlight>
                  <a:srgbClr val="FFFF00"/>
                </a:highlight>
                <a:latin typeface="Arial" panose="020B0604020202020204" pitchFamily="34" charset="0"/>
                <a:ea typeface="Aptos" panose="020B0004020202020204" pitchFamily="34" charset="0"/>
                <a:cs typeface="Arial" panose="020B0604020202020204" pitchFamily="34" charset="0"/>
              </a:rPr>
              <a:t>Decisions to assess capacity are specific – a specific decision needs to be made at a particular time. </a:t>
            </a:r>
            <a:br>
              <a:rPr lang="en-GB" sz="1800" u="sng" kern="1200">
                <a:effectLst/>
                <a:highlight>
                  <a:srgbClr val="FFFF00"/>
                </a:highlight>
                <a:latin typeface="Arial" panose="020B0604020202020204" pitchFamily="34" charset="0"/>
                <a:ea typeface="Aptos" panose="020B0004020202020204" pitchFamily="34" charset="0"/>
                <a:cs typeface="Arial" panose="020B0604020202020204" pitchFamily="34" charset="0"/>
              </a:rPr>
            </a:br>
            <a:br>
              <a:rPr lang="en-GB" sz="1800" u="sng" kern="1200">
                <a:effectLst/>
                <a:highlight>
                  <a:srgbClr val="FFFF00"/>
                </a:highlight>
                <a:latin typeface="Arial" panose="020B0604020202020204" pitchFamily="34" charset="0"/>
                <a:ea typeface="Aptos" panose="020B0004020202020204" pitchFamily="34" charset="0"/>
                <a:cs typeface="Arial" panose="020B0604020202020204" pitchFamily="34" charset="0"/>
              </a:rPr>
            </a:b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In order to decide whether an individual has the capacity to make a particular decision you must answer two questions:</a:t>
            </a:r>
            <a:endParaRPr lang="en-GB" sz="1800" b="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endParaRPr lang="en-GB" sz="1800" b="0" u="sng">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285750" indent="-285750">
              <a:lnSpc>
                <a:spcPct val="107000"/>
              </a:lnSpc>
              <a:spcAft>
                <a:spcPts val="800"/>
              </a:spcAft>
              <a:buFont typeface="Arial" panose="020B0604020202020204" pitchFamily="34" charset="0"/>
              <a:buChar char="•"/>
            </a:pPr>
            <a:r>
              <a:rPr lang="en-GB" sz="1800" b="1" u="none">
                <a:solidFill>
                  <a:srgbClr val="000000"/>
                </a:solidFill>
                <a:effectLst/>
                <a:highlight>
                  <a:srgbClr val="FFFF00"/>
                </a:highlight>
                <a:latin typeface="Outfit"/>
                <a:ea typeface="Aptos" panose="020B0004020202020204" pitchFamily="34" charset="0"/>
                <a:cs typeface="Aptos" panose="020B0004020202020204" pitchFamily="34" charset="0"/>
              </a:rPr>
              <a:t>stage 1:</a:t>
            </a: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 Is the person unable to make a particular decision (the functional test)?</a:t>
            </a:r>
            <a:endParaRPr lang="en-GB" sz="1800" b="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285750" indent="-285750">
              <a:lnSpc>
                <a:spcPct val="107000"/>
              </a:lnSpc>
              <a:spcAft>
                <a:spcPts val="800"/>
              </a:spcAft>
              <a:buFont typeface="Arial" panose="020B0604020202020204" pitchFamily="34" charset="0"/>
              <a:buChar char="•"/>
            </a:pPr>
            <a:endParaRPr lang="en-GB" sz="1800" b="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285750" indent="-285750">
              <a:lnSpc>
                <a:spcPct val="107000"/>
              </a:lnSpc>
              <a:spcAft>
                <a:spcPts val="800"/>
              </a:spcAft>
              <a:buFont typeface="Arial" panose="020B0604020202020204" pitchFamily="34" charset="0"/>
              <a:buChar char="•"/>
            </a:pPr>
            <a:r>
              <a:rPr lang="en-GB" sz="1800" b="1" u="none">
                <a:solidFill>
                  <a:srgbClr val="000000"/>
                </a:solidFill>
                <a:effectLst/>
                <a:highlight>
                  <a:srgbClr val="FFFF00"/>
                </a:highlight>
                <a:latin typeface="Outfit"/>
                <a:ea typeface="Aptos" panose="020B0004020202020204" pitchFamily="34" charset="0"/>
                <a:cs typeface="Aptos" panose="020B0004020202020204" pitchFamily="34" charset="0"/>
              </a:rPr>
              <a:t>stage 2:</a:t>
            </a: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 Is the inability to make a decision caused by an impairment of, or disturbance in the functioning of, a person’s mind or brain? This could be due to long-term conditions such as mental illness, dementia, or learning disability, or more temporary states such as confusion, unconsciousness, or the effects of drugs or alcohol (the diagnostic test).</a:t>
            </a: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The MCA says that a person is unable to make their own decision if they cannot do one or more of the following four things:</a:t>
            </a:r>
            <a:b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b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342900" indent="-342900">
              <a:lnSpc>
                <a:spcPct val="107000"/>
              </a:lnSpc>
              <a:spcAft>
                <a:spcPts val="800"/>
              </a:spcAft>
              <a:buFont typeface="+mj-lt"/>
              <a:buAutoNum type="arabicPeriod"/>
            </a:pP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 understand information given to them</a:t>
            </a: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342900" indent="-342900">
              <a:lnSpc>
                <a:spcPct val="107000"/>
              </a:lnSpc>
              <a:spcAft>
                <a:spcPts val="800"/>
              </a:spcAft>
              <a:buFont typeface="+mj-lt"/>
              <a:buAutoNum type="arabicPeriod"/>
            </a:pP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 retain that information long enough to be able to make the decision</a:t>
            </a: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342900" indent="-342900">
              <a:lnSpc>
                <a:spcPct val="107000"/>
              </a:lnSpc>
              <a:spcAft>
                <a:spcPts val="800"/>
              </a:spcAft>
              <a:buFont typeface="+mj-lt"/>
              <a:buAutoNum type="arabicPeriod"/>
            </a:pP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 weigh up the information available to make the decision</a:t>
            </a: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marL="342900" indent="-342900">
              <a:lnSpc>
                <a:spcPct val="107000"/>
              </a:lnSpc>
              <a:spcAft>
                <a:spcPts val="800"/>
              </a:spcAft>
              <a:buFont typeface="+mj-lt"/>
              <a:buAutoNum type="arabicPeriod"/>
            </a:pPr>
            <a:r>
              <a:rPr lang="en-GB" sz="1800" u="none">
                <a:solidFill>
                  <a:srgbClr val="000000"/>
                </a:solidFill>
                <a:effectLst/>
                <a:highlight>
                  <a:srgbClr val="FFFF00"/>
                </a:highlight>
                <a:latin typeface="Outfit"/>
                <a:ea typeface="Aptos" panose="020B0004020202020204" pitchFamily="34" charset="0"/>
                <a:cs typeface="Aptos" panose="020B0004020202020204" pitchFamily="34" charset="0"/>
              </a:rPr>
              <a:t>• communicate their decision – this could be by talking, using sign language or even simple muscle movements such as blinking an eye or squeezing a hand.</a:t>
            </a:r>
            <a:endParaRPr lang="en-GB" sz="1800" u="none">
              <a:solidFill>
                <a:schemeClr val="tx1"/>
              </a:solidFill>
              <a:effectLst/>
              <a:highlight>
                <a:srgbClr val="FFFF00"/>
              </a:highligh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endParaRPr lang="en-GB" sz="18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GB" sz="1800">
                <a:solidFill>
                  <a:srgbClr val="000000"/>
                </a:solidFill>
                <a:effectLst/>
                <a:latin typeface="Outfit"/>
                <a:ea typeface="Aptos" panose="020B0004020202020204" pitchFamily="34" charset="0"/>
                <a:cs typeface="Aptos" panose="020B0004020202020204" pitchFamily="34" charset="0"/>
              </a:rPr>
              <a:t>Every effort should be made to find ways of communicating with someone before deciding that they lack capacity to make a decision based solely on their inability to communicate. Also, you’ll need to involve family, friends, carers or other professionals.</a:t>
            </a:r>
            <a:endParaRPr lang="en-GB" sz="18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endParaRPr lang="en-GB" sz="18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a:lnSpc>
                <a:spcPct val="107000"/>
              </a:lnSpc>
              <a:spcAft>
                <a:spcPts val="800"/>
              </a:spcAft>
            </a:pPr>
            <a:r>
              <a:rPr lang="en-GB" sz="1800">
                <a:solidFill>
                  <a:srgbClr val="000000"/>
                </a:solidFill>
                <a:effectLst/>
                <a:latin typeface="Outfit"/>
                <a:ea typeface="Aptos" panose="020B0004020202020204" pitchFamily="34" charset="0"/>
                <a:cs typeface="Aptos" panose="020B0004020202020204" pitchFamily="34" charset="0"/>
              </a:rPr>
              <a:t>The assessment must be made on the balance of probabilities – is it more likely than not that the person lacks capacity? You should be able to show in your records why you have come to your conclusion that capacity is either present or lacking for the particular decision.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means that a person may have capacity to make some decisions but not others. In order to be able to make decisions, adults at risk may need extra support such as advocacy, simplified explanations and visual aids. We must always stick to the principles of the Mental Capacity Act. These are: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 person must be assumed to have capacity unless it is established that they lack capacity</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 person is not to be treated as unable to make a decision unless all practicable steps to help him to do so have been taken without success.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 person is not to be treated as unable to make a decision merely because he makes an unwise decision.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an act done or decision made, under this Act for or on behalf of a person who lacks capacity must be done, or made, in his best interests.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800" kern="1200">
                <a:effectLst/>
                <a:latin typeface="Arial" panose="020B0604020202020204" pitchFamily="34" charset="0"/>
                <a:ea typeface="Aptos" panose="020B0004020202020204" pitchFamily="34" charset="0"/>
                <a:cs typeface="Arial" panose="020B0604020202020204" pitchFamily="34" charset="0"/>
              </a:rPr>
              <a:t>before the act is done, or the decision is made, regard must be had to whether the purpose for which it’s needed can be as effectively achieved in a way that is less restrictive of the person's rights and freedom of action.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solidFill>
                  <a:srgbClr val="37394C"/>
                </a:solidFill>
                <a:effectLst/>
                <a:latin typeface="Arial" panose="020B0604020202020204" pitchFamily="34" charset="0"/>
                <a:ea typeface="Aptos" panose="020B0004020202020204" pitchFamily="34" charset="0"/>
                <a:cs typeface="Arial" panose="020B0604020202020204" pitchFamily="34" charset="0"/>
              </a:rPr>
              <a:t>Any act or decision you make on behalf of a person who doesn’t have capacity must be in their </a:t>
            </a:r>
            <a:r>
              <a:rPr lang="en-US" sz="1800" b="1" kern="1200">
                <a:solidFill>
                  <a:srgbClr val="37394C"/>
                </a:solidFill>
                <a:effectLst/>
                <a:latin typeface="Arial" panose="020B0604020202020204" pitchFamily="34" charset="0"/>
                <a:ea typeface="Aptos" panose="020B0004020202020204" pitchFamily="34" charset="0"/>
                <a:cs typeface="Arial" panose="020B0604020202020204" pitchFamily="34" charset="0"/>
              </a:rPr>
              <a:t>best interest.</a:t>
            </a:r>
            <a:endParaRPr lang="en-GB" altLang="en-US" baseline="0" dirty="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10058" indent="-311560" eaLnBrk="0" hangingPunct="0">
              <a:spcBef>
                <a:spcPct val="30000"/>
              </a:spcBef>
              <a:defRPr sz="1300">
                <a:solidFill>
                  <a:schemeClr val="tx1"/>
                </a:solidFill>
                <a:latin typeface="Arial" charset="0"/>
              </a:defRPr>
            </a:lvl2pPr>
            <a:lvl3pPr marL="1246243" indent="-249248" eaLnBrk="0" hangingPunct="0">
              <a:spcBef>
                <a:spcPct val="30000"/>
              </a:spcBef>
              <a:defRPr sz="1300">
                <a:solidFill>
                  <a:schemeClr val="tx1"/>
                </a:solidFill>
                <a:latin typeface="Arial" charset="0"/>
              </a:defRPr>
            </a:lvl3pPr>
            <a:lvl4pPr marL="1744739" indent="-249248" eaLnBrk="0" hangingPunct="0">
              <a:spcBef>
                <a:spcPct val="30000"/>
              </a:spcBef>
              <a:defRPr sz="1300">
                <a:solidFill>
                  <a:schemeClr val="tx1"/>
                </a:solidFill>
                <a:latin typeface="Arial" charset="0"/>
              </a:defRPr>
            </a:lvl4pPr>
            <a:lvl5pPr marL="2243237" indent="-249248" eaLnBrk="0" hangingPunct="0">
              <a:spcBef>
                <a:spcPct val="30000"/>
              </a:spcBef>
              <a:defRPr sz="1300">
                <a:solidFill>
                  <a:schemeClr val="tx1"/>
                </a:solidFill>
                <a:latin typeface="Arial" charset="0"/>
              </a:defRPr>
            </a:lvl5pPr>
            <a:lvl6pPr marL="2741734" indent="-249248" eaLnBrk="0" fontAlgn="base" hangingPunct="0">
              <a:spcBef>
                <a:spcPct val="30000"/>
              </a:spcBef>
              <a:spcAft>
                <a:spcPct val="0"/>
              </a:spcAft>
              <a:defRPr sz="1300">
                <a:solidFill>
                  <a:schemeClr val="tx1"/>
                </a:solidFill>
                <a:latin typeface="Arial" charset="0"/>
              </a:defRPr>
            </a:lvl6pPr>
            <a:lvl7pPr marL="3240231" indent="-249248" eaLnBrk="0" fontAlgn="base" hangingPunct="0">
              <a:spcBef>
                <a:spcPct val="30000"/>
              </a:spcBef>
              <a:spcAft>
                <a:spcPct val="0"/>
              </a:spcAft>
              <a:defRPr sz="1300">
                <a:solidFill>
                  <a:schemeClr val="tx1"/>
                </a:solidFill>
                <a:latin typeface="Arial" charset="0"/>
              </a:defRPr>
            </a:lvl7pPr>
            <a:lvl8pPr marL="3738728" indent="-249248" eaLnBrk="0" fontAlgn="base" hangingPunct="0">
              <a:spcBef>
                <a:spcPct val="30000"/>
              </a:spcBef>
              <a:spcAft>
                <a:spcPct val="0"/>
              </a:spcAft>
              <a:defRPr sz="1300">
                <a:solidFill>
                  <a:schemeClr val="tx1"/>
                </a:solidFill>
                <a:latin typeface="Arial" charset="0"/>
              </a:defRPr>
            </a:lvl8pPr>
            <a:lvl9pPr marL="4237225" indent="-249248" eaLnBrk="0" fontAlgn="base" hangingPunct="0">
              <a:spcBef>
                <a:spcPct val="30000"/>
              </a:spcBef>
              <a:spcAft>
                <a:spcPct val="0"/>
              </a:spcAft>
              <a:defRPr sz="1300">
                <a:solidFill>
                  <a:schemeClr val="tx1"/>
                </a:solidFill>
                <a:latin typeface="Arial" charset="0"/>
              </a:defRPr>
            </a:lvl9pPr>
          </a:lstStyle>
          <a:p>
            <a:pPr defTabSz="990752" eaLnBrk="1" fontAlgn="base" hangingPunct="1">
              <a:spcBef>
                <a:spcPct val="0"/>
              </a:spcBef>
              <a:spcAft>
                <a:spcPct val="0"/>
              </a:spcAft>
              <a:defRPr/>
            </a:pPr>
            <a:fld id="{C158378F-6A63-4BCC-95A7-34FDEDED31E9}" type="slidenum">
              <a:rPr lang="en-GB" altLang="en-US">
                <a:solidFill>
                  <a:prstClr val="black"/>
                </a:solidFill>
                <a:latin typeface="Gibson" panose="02000000000000000000" pitchFamily="2" charset="77"/>
              </a:rPr>
              <a:pPr defTabSz="990752" eaLnBrk="1" fontAlgn="base" hangingPunct="1">
                <a:spcBef>
                  <a:spcPct val="0"/>
                </a:spcBef>
                <a:spcAft>
                  <a:spcPct val="0"/>
                </a:spcAft>
                <a:defRPr/>
              </a:pPr>
              <a:t>71</a:t>
            </a:fld>
            <a:endParaRPr lang="en-GB" altLang="en-US" dirty="0">
              <a:solidFill>
                <a:prstClr val="black"/>
              </a:solidFill>
              <a:latin typeface="Gibson" panose="02000000000000000000" pitchFamily="2" charset="77"/>
            </a:endParaRPr>
          </a:p>
        </p:txBody>
      </p:sp>
    </p:spTree>
    <p:extLst>
      <p:ext uri="{BB962C8B-B14F-4D97-AF65-F5344CB8AC3E}">
        <p14:creationId xmlns:p14="http://schemas.microsoft.com/office/powerpoint/2010/main" val="38218553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t>
            </a:r>
            <a:r>
              <a:rPr lang="en-GB" sz="1800">
                <a:effectLst/>
                <a:latin typeface="Arial" panose="020B0604020202020204" pitchFamily="34" charset="0"/>
                <a:ea typeface="Aptos" panose="020B0004020202020204" pitchFamily="34" charset="0"/>
                <a:cs typeface="Arial" panose="020B0604020202020204" pitchFamily="34" charset="0"/>
              </a:rPr>
              <a:t>reiterate that you </a:t>
            </a:r>
            <a:r>
              <a:rPr lang="en-GB" sz="1800" kern="1200">
                <a:effectLst/>
                <a:latin typeface="Arial" panose="020B0604020202020204" pitchFamily="34" charset="0"/>
                <a:ea typeface="Aptos" panose="020B0004020202020204" pitchFamily="34" charset="0"/>
                <a:cs typeface="Arial" panose="020B0604020202020204" pitchFamily="34" charset="0"/>
              </a:rPr>
              <a:t>shou</a:t>
            </a:r>
            <a:r>
              <a:rPr lang="en-GB" sz="1800">
                <a:effectLst/>
                <a:latin typeface="Arial" panose="020B0604020202020204" pitchFamily="34" charset="0"/>
                <a:ea typeface="Aptos" panose="020B0004020202020204" pitchFamily="34" charset="0"/>
                <a:cs typeface="Arial" panose="020B0604020202020204" pitchFamily="34" charset="0"/>
              </a:rPr>
              <a:t>ldn’t</a:t>
            </a:r>
            <a:r>
              <a:rPr lang="en-GB" sz="1800" kern="1200">
                <a:effectLst/>
                <a:latin typeface="Arial" panose="020B0604020202020204" pitchFamily="34" charset="0"/>
                <a:ea typeface="Aptos" panose="020B0004020202020204" pitchFamily="34" charset="0"/>
                <a:cs typeface="Arial" panose="020B0604020202020204" pitchFamily="34" charset="0"/>
              </a:rPr>
              <a:t> share or pass on information about someone, unless: </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the individual has given </a:t>
            </a:r>
            <a:r>
              <a:rPr lang="en-GB" sz="1800" b="1" kern="1200">
                <a:effectLst/>
                <a:latin typeface="Arial" panose="020B0604020202020204" pitchFamily="34" charset="0"/>
                <a:ea typeface="Aptos" panose="020B0004020202020204" pitchFamily="34" charset="0"/>
                <a:cs typeface="Arial" panose="020B0604020202020204" pitchFamily="34" charset="0"/>
              </a:rPr>
              <a:t>permission</a:t>
            </a:r>
            <a:r>
              <a:rPr lang="en-GB" sz="1800" kern="1200">
                <a:effectLst/>
                <a:latin typeface="Arial" panose="020B0604020202020204" pitchFamily="34" charset="0"/>
                <a:ea typeface="Aptos" panose="020B0004020202020204" pitchFamily="34" charset="0"/>
                <a:cs typeface="Arial" panose="020B0604020202020204" pitchFamily="34" charset="0"/>
              </a:rPr>
              <a:t> for the information to be shared (for example: with other services or professionals)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the</a:t>
            </a:r>
            <a:r>
              <a:rPr lang="en-GB" sz="1800">
                <a:effectLst/>
                <a:latin typeface="Arial" panose="020B0604020202020204" pitchFamily="34" charset="0"/>
                <a:ea typeface="Aptos" panose="020B0004020202020204" pitchFamily="34" charset="0"/>
                <a:cs typeface="Arial" panose="020B0604020202020204" pitchFamily="34" charset="0"/>
              </a:rPr>
              <a:t>re’s</a:t>
            </a:r>
            <a:r>
              <a:rPr lang="en-GB" sz="1800" kern="1200">
                <a:effectLst/>
                <a:latin typeface="Arial" panose="020B0604020202020204" pitchFamily="34" charset="0"/>
                <a:ea typeface="Aptos" panose="020B0004020202020204" pitchFamily="34" charset="0"/>
                <a:cs typeface="Arial" panose="020B0604020202020204" pitchFamily="34" charset="0"/>
              </a:rPr>
              <a:t> a risk to the </a:t>
            </a:r>
            <a:r>
              <a:rPr lang="en-GB" sz="1800" b="1" kern="1200">
                <a:effectLst/>
                <a:latin typeface="Arial" panose="020B0604020202020204" pitchFamily="34" charset="0"/>
                <a:ea typeface="Aptos" panose="020B0004020202020204" pitchFamily="34" charset="0"/>
                <a:cs typeface="Arial" panose="020B0604020202020204" pitchFamily="34" charset="0"/>
              </a:rPr>
              <a:t>individual’s or a third party’s welfare</a:t>
            </a:r>
            <a:r>
              <a:rPr lang="en-GB" sz="1800" kern="1200">
                <a:effectLst/>
                <a:latin typeface="Arial" panose="020B0604020202020204" pitchFamily="34" charset="0"/>
                <a:ea typeface="Aptos" panose="020B0004020202020204" pitchFamily="34" charset="0"/>
                <a:cs typeface="Arial" panose="020B0604020202020204" pitchFamily="34" charset="0"/>
              </a:rPr>
              <a:t> (for example: risk of being harmed or causing harm).</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General Data Protection Regulation (GDPR) became law in May 2018.</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UK legislation is the Data Protection Act 2018.</a:t>
            </a:r>
            <a:br>
              <a:rPr lang="en-GB" sz="1800" kern="12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It means that people across the UK and Europe will have more rights over how their personal information is used.</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It means organisations</a:t>
            </a:r>
            <a:r>
              <a:rPr lang="en-GB" sz="18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have to collect, store, use and share personal data responsibly – with much larger fines if they break the law.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Failing to share information is a common finding of practice reviews.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b="1" kern="1200">
                <a:effectLst/>
                <a:latin typeface="Arial" panose="020B0604020202020204" pitchFamily="34" charset="0"/>
                <a:ea typeface="Aptos" panose="020B0004020202020204" pitchFamily="34" charset="0"/>
                <a:cs typeface="Arial" panose="020B0604020202020204" pitchFamily="34" charset="0"/>
              </a:rPr>
              <a:t>Wales Safeguarding Procedures highlight seven golden rules for sharing information in the app.</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72</a:t>
            </a:fld>
            <a:endParaRPr lang="en-GB" dirty="0"/>
          </a:p>
        </p:txBody>
      </p:sp>
    </p:spTree>
    <p:extLst>
      <p:ext uri="{BB962C8B-B14F-4D97-AF65-F5344CB8AC3E}">
        <p14:creationId xmlns:p14="http://schemas.microsoft.com/office/powerpoint/2010/main" val="234500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212121"/>
                </a:solidFill>
                <a:effectLst/>
                <a:latin typeface="Arial" panose="020B0604020202020204" pitchFamily="34" charset="0"/>
                <a:ea typeface="Aptos" panose="020B0004020202020204" pitchFamily="34" charset="0"/>
                <a:cs typeface="Arial" panose="020B0604020202020204" pitchFamily="34" charset="0"/>
              </a:rPr>
              <a:t>Some training is an opportunity for multi-agency practitioners to come together to learn and discuss specific safeguarding issues in a collaborative environment that allows for shared learning, holistic understanding and a collective responsibility to be developed</a:t>
            </a:r>
            <a:r>
              <a:rPr lang="en-GB" sz="1800" kern="1200" dirty="0">
                <a:solidFill>
                  <a:srgbClr val="212121"/>
                </a:solidFill>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5F60B23-5E4E-4EAC-B846-B46776DA6037}" type="slidenum">
              <a:rPr lang="en-GB" smtClean="0"/>
              <a:t>7</a:t>
            </a:fld>
            <a:endParaRPr lang="en-GB" dirty="0"/>
          </a:p>
        </p:txBody>
      </p:sp>
    </p:spTree>
    <p:extLst>
      <p:ext uri="{BB962C8B-B14F-4D97-AF65-F5344CB8AC3E}">
        <p14:creationId xmlns:p14="http://schemas.microsoft.com/office/powerpoint/2010/main" val="509907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277813"/>
            <a:ext cx="4268788" cy="2401887"/>
          </a:xfrm>
        </p:spPr>
      </p:sp>
      <p:sp>
        <p:nvSpPr>
          <p:cNvPr id="3" name="Notes Placeholder 2"/>
          <p:cNvSpPr>
            <a:spLocks noGrp="1"/>
          </p:cNvSpPr>
          <p:nvPr>
            <p:ph type="body" idx="1"/>
          </p:nvPr>
        </p:nvSpPr>
        <p:spPr>
          <a:xfrm>
            <a:off x="178460" y="2956179"/>
            <a:ext cx="6052804" cy="530362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7C2B6EB3-C063-4258-B7C1-F256DAC99833}" type="slidenum">
              <a:rPr lang="en-GB" smtClean="0"/>
              <a:t>73</a:t>
            </a:fld>
            <a:endParaRPr lang="en-GB" dirty="0"/>
          </a:p>
        </p:txBody>
      </p:sp>
    </p:spTree>
    <p:extLst>
      <p:ext uri="{BB962C8B-B14F-4D97-AF65-F5344CB8AC3E}">
        <p14:creationId xmlns:p14="http://schemas.microsoft.com/office/powerpoint/2010/main" val="26563049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trainer should give the group a trigger warning for the next few slides, because the content may be upsetting.</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trainer should show the pictures and encourage discussion on each point with the group, including thoughts, values, judgements and opinions.</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trainer should:</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highlights strengths-based conversations and ‘what matters’ conversations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consider children and adults, and professional curiosity.</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Trainer will need to challenge any inappropriate comments or judgements.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The key practice points to consider are:</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use respectful language</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en-GB" sz="1200">
                <a:effectLst/>
                <a:latin typeface="Arial" panose="020B0604020202020204" pitchFamily="34" charset="0"/>
                <a:ea typeface="Aptos" panose="020B0004020202020204" pitchFamily="34" charset="0"/>
                <a:cs typeface="Arial" panose="020B0604020202020204" pitchFamily="34" charset="0"/>
              </a:rPr>
              <a:t>don’t</a:t>
            </a:r>
            <a:r>
              <a:rPr lang="en-GB" sz="1200" kern="1200">
                <a:effectLst/>
                <a:latin typeface="Arial" panose="020B0604020202020204" pitchFamily="34" charset="0"/>
                <a:ea typeface="Aptos" panose="020B0004020202020204" pitchFamily="34" charset="0"/>
                <a:cs typeface="Arial" panose="020B0604020202020204" pitchFamily="34" charset="0"/>
              </a:rPr>
              <a:t> call their possessions as 'junk' or 'rubbish' or say that the place is disgusting. This shows that you don't understand their connection to the objects or why they want to keep them, and they will feel judged, and will damage your relationship with them.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listen to what they want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ask the person close to you what they think will be helpful. This will give them more control over the situation and show you care about what they want.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be patient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help them to get support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be honest about your position or role as a practitioner, and how you can support the person.</a:t>
            </a:r>
            <a:endParaRPr lang="en-GB" sz="11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37985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75</a:t>
            </a:fld>
            <a:endParaRPr lang="en-GB" dirty="0"/>
          </a:p>
        </p:txBody>
      </p:sp>
    </p:spTree>
    <p:extLst>
      <p:ext uri="{BB962C8B-B14F-4D97-AF65-F5344CB8AC3E}">
        <p14:creationId xmlns:p14="http://schemas.microsoft.com/office/powerpoint/2010/main" val="18961707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76</a:t>
            </a:fld>
            <a:endParaRPr lang="en-GB" dirty="0"/>
          </a:p>
        </p:txBody>
      </p:sp>
    </p:spTree>
    <p:extLst>
      <p:ext uri="{BB962C8B-B14F-4D97-AF65-F5344CB8AC3E}">
        <p14:creationId xmlns:p14="http://schemas.microsoft.com/office/powerpoint/2010/main" val="32724786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77</a:t>
            </a:fld>
            <a:endParaRPr lang="en-GB" dirty="0"/>
          </a:p>
        </p:txBody>
      </p:sp>
    </p:spTree>
    <p:extLst>
      <p:ext uri="{BB962C8B-B14F-4D97-AF65-F5344CB8AC3E}">
        <p14:creationId xmlns:p14="http://schemas.microsoft.com/office/powerpoint/2010/main" val="31643607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78</a:t>
            </a:fld>
            <a:endParaRPr lang="en-GB" dirty="0"/>
          </a:p>
        </p:txBody>
      </p:sp>
    </p:spTree>
    <p:extLst>
      <p:ext uri="{BB962C8B-B14F-4D97-AF65-F5344CB8AC3E}">
        <p14:creationId xmlns:p14="http://schemas.microsoft.com/office/powerpoint/2010/main" val="28705637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“who lives in a house like this?”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is a picture of a famous artist’s room (Andy Warhol).</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He has described how he would feel a sense of ‘excitement’ from buying things which, he feels, lead him to hoarding.</a:t>
            </a:r>
            <a:endParaRPr lang="en-GB" dirty="0"/>
          </a:p>
        </p:txBody>
      </p:sp>
      <p:sp>
        <p:nvSpPr>
          <p:cNvPr id="4" name="Slide Number Placeholder 3"/>
          <p:cNvSpPr>
            <a:spLocks noGrp="1"/>
          </p:cNvSpPr>
          <p:nvPr>
            <p:ph type="sldNum" sz="quarter" idx="10"/>
          </p:nvPr>
        </p:nvSpPr>
        <p:spPr/>
        <p:txBody>
          <a:bodyPr/>
          <a:lstStyle/>
          <a:p>
            <a:fld id="{7B68F8B8-FDDC-C74E-8539-6B19C804A729}" type="slidenum">
              <a:rPr lang="en-US" smtClean="0"/>
              <a:t>79</a:t>
            </a:fld>
            <a:endParaRPr lang="en-US" dirty="0"/>
          </a:p>
        </p:txBody>
      </p:sp>
    </p:spTree>
    <p:extLst>
      <p:ext uri="{BB962C8B-B14F-4D97-AF65-F5344CB8AC3E}">
        <p14:creationId xmlns:p14="http://schemas.microsoft.com/office/powerpoint/2010/main" val="20396319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3987814" y="10552669"/>
            <a:ext cx="3052116" cy="556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804986" indent="-309610">
              <a:spcBef>
                <a:spcPct val="30000"/>
              </a:spcBef>
              <a:defRPr sz="1300">
                <a:solidFill>
                  <a:schemeClr val="tx1"/>
                </a:solidFill>
                <a:latin typeface="Times New Roman" panose="02020603050405020304" pitchFamily="18" charset="0"/>
              </a:defRPr>
            </a:lvl2pPr>
            <a:lvl3pPr marL="1238441" indent="-247688">
              <a:spcBef>
                <a:spcPct val="30000"/>
              </a:spcBef>
              <a:defRPr sz="1300">
                <a:solidFill>
                  <a:schemeClr val="tx1"/>
                </a:solidFill>
                <a:latin typeface="Times New Roman" panose="02020603050405020304" pitchFamily="18" charset="0"/>
              </a:defRPr>
            </a:lvl3pPr>
            <a:lvl4pPr marL="1733817" indent="-247688">
              <a:spcBef>
                <a:spcPct val="30000"/>
              </a:spcBef>
              <a:defRPr sz="1300">
                <a:solidFill>
                  <a:schemeClr val="tx1"/>
                </a:solidFill>
                <a:latin typeface="Times New Roman" panose="02020603050405020304" pitchFamily="18" charset="0"/>
              </a:defRPr>
            </a:lvl4pPr>
            <a:lvl5pPr marL="2229193" indent="-247688">
              <a:spcBef>
                <a:spcPct val="30000"/>
              </a:spcBef>
              <a:defRPr sz="1300">
                <a:solidFill>
                  <a:schemeClr val="tx1"/>
                </a:solidFill>
                <a:latin typeface="Times New Roman" panose="02020603050405020304" pitchFamily="18" charset="0"/>
              </a:defRPr>
            </a:lvl5pPr>
            <a:lvl6pPr marL="2724569" indent="-247688"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eaLnBrk="0" fontAlgn="base" hangingPunct="0">
              <a:spcBef>
                <a:spcPct val="30000"/>
              </a:spcBef>
              <a:spcAft>
                <a:spcPct val="0"/>
              </a:spcAft>
              <a:defRPr sz="1300">
                <a:solidFill>
                  <a:schemeClr val="tx1"/>
                </a:solidFill>
                <a:latin typeface="Times New Roman" panose="02020603050405020304" pitchFamily="18" charset="0"/>
              </a:defRPr>
            </a:lvl9pPr>
          </a:lstStyle>
          <a:p>
            <a:pPr defTabSz="990752" fontAlgn="base">
              <a:spcBef>
                <a:spcPct val="0"/>
              </a:spcBef>
              <a:spcAft>
                <a:spcPct val="0"/>
              </a:spcAft>
              <a:defRPr/>
            </a:pPr>
            <a:fld id="{871B118F-4272-4A1B-9D43-9BA7005907F5}" type="slidenum">
              <a:rPr lang="en-GB" altLang="en-US">
                <a:solidFill>
                  <a:prstClr val="black"/>
                </a:solidFill>
                <a:latin typeface="Gibson" panose="02000000000000000000" pitchFamily="2" charset="77"/>
              </a:rPr>
              <a:pPr defTabSz="990752" fontAlgn="base">
                <a:spcBef>
                  <a:spcPct val="0"/>
                </a:spcBef>
                <a:spcAft>
                  <a:spcPct val="0"/>
                </a:spcAft>
                <a:defRPr/>
              </a:pPr>
              <a:t>80</a:t>
            </a:fld>
            <a:endParaRPr lang="en-GB" altLang="en-US" dirty="0">
              <a:solidFill>
                <a:prstClr val="black"/>
              </a:solidFill>
              <a:latin typeface="Gibson" panose="02000000000000000000" pitchFamily="2" charset="77"/>
            </a:endParaRPr>
          </a:p>
        </p:txBody>
      </p:sp>
      <p:sp>
        <p:nvSpPr>
          <p:cNvPr id="58371" name="Rectangle 2"/>
          <p:cNvSpPr>
            <a:spLocks noGrp="1" noRot="1" noChangeAspect="1" noChangeArrowheads="1" noTextEdit="1"/>
          </p:cNvSpPr>
          <p:nvPr>
            <p:ph type="sldImg"/>
          </p:nvPr>
        </p:nvSpPr>
        <p:spPr>
          <a:xfrm>
            <a:off x="88900" y="269875"/>
            <a:ext cx="2957513" cy="1665288"/>
          </a:xfrm>
          <a:ln cap="flat"/>
        </p:spPr>
      </p:sp>
      <p:sp>
        <p:nvSpPr>
          <p:cNvPr id="58372" name="Rectangle 3"/>
          <p:cNvSpPr>
            <a:spLocks noGrp="1" noChangeArrowheads="1"/>
          </p:cNvSpPr>
          <p:nvPr>
            <p:ph type="body" idx="1"/>
          </p:nvPr>
        </p:nvSpPr>
        <p:spPr>
          <a:xfrm>
            <a:off x="274690" y="2080185"/>
            <a:ext cx="6488378"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26" tIns="48153" rIns="98026" bIns="48153"/>
          <a:lstStyle/>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Aims: to give staff the skills and confidence to manage should a person confide in them that they have been harmed or abused.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This slide is optional. There are two ways to run this activity:</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en-GB" sz="1200" kern="1200">
                <a:effectLst/>
                <a:latin typeface="Arial" panose="020B0604020202020204" pitchFamily="34" charset="0"/>
                <a:ea typeface="Aptos" panose="020B0004020202020204" pitchFamily="34" charset="0"/>
                <a:cs typeface="Arial" panose="020B0604020202020204" pitchFamily="34" charset="0"/>
              </a:rPr>
              <a:t>identify do’s and don’ts on flip chart paper</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kern="1200">
                <a:effectLst/>
                <a:latin typeface="Arial" panose="020B0604020202020204" pitchFamily="34" charset="0"/>
                <a:ea typeface="Aptos" panose="020B0004020202020204" pitchFamily="34" charset="0"/>
                <a:cs typeface="Arial" panose="020B0604020202020204" pitchFamily="34" charset="0"/>
              </a:rPr>
              <a:t>g</a:t>
            </a:r>
            <a:r>
              <a:rPr lang="en-GB" sz="1200">
                <a:effectLst/>
                <a:latin typeface="Arial" panose="020B0604020202020204" pitchFamily="34" charset="0"/>
                <a:ea typeface="Aptos" panose="020B0004020202020204" pitchFamily="34" charset="0"/>
                <a:cs typeface="Arial" panose="020B0604020202020204" pitchFamily="34" charset="0"/>
              </a:rPr>
              <a:t>ive the group cards that say</a:t>
            </a:r>
            <a:r>
              <a:rPr lang="en-GB" sz="1200" kern="1200">
                <a:effectLst/>
                <a:latin typeface="Arial" panose="020B0604020202020204" pitchFamily="34" charset="0"/>
                <a:ea typeface="Aptos" panose="020B0004020202020204" pitchFamily="34" charset="0"/>
                <a:cs typeface="Arial" panose="020B0604020202020204" pitchFamily="34" charset="0"/>
              </a:rPr>
              <a:t> </a:t>
            </a:r>
            <a:r>
              <a:rPr lang="en-GB" sz="1200">
                <a:effectLst/>
                <a:latin typeface="Arial" panose="020B0604020202020204" pitchFamily="34" charset="0"/>
                <a:ea typeface="Aptos" panose="020B0004020202020204" pitchFamily="34" charset="0"/>
                <a:cs typeface="Arial" panose="020B0604020202020204" pitchFamily="34" charset="0"/>
              </a:rPr>
              <a:t>‘yes’ or ‘no’ and ask them to hold up the appropriate answer</a:t>
            </a:r>
            <a:r>
              <a:rPr lang="en-GB" sz="1200" kern="1200">
                <a:effectLst/>
                <a:latin typeface="Arial" panose="020B0604020202020204" pitchFamily="34" charset="0"/>
                <a:ea typeface="Aptos" panose="020B0004020202020204" pitchFamily="34" charset="0"/>
                <a:cs typeface="Arial" panose="020B0604020202020204" pitchFamily="34" charset="0"/>
              </a:rPr>
              <a:t> when the trainer asks the question. These cards are available to download in the appendix.</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i="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kern="1200">
                <a:effectLst/>
                <a:latin typeface="Arial" panose="020B0604020202020204" pitchFamily="34" charset="0"/>
                <a:ea typeface="Aptos" panose="020B0004020202020204" pitchFamily="34" charset="0"/>
                <a:cs typeface="Arial" panose="020B0604020202020204" pitchFamily="34" charset="0"/>
              </a:rPr>
              <a:t>Trainer advises that if you're in a situation where a person tells you about any form of abuse they’re experiencing, there are a number of steps you can take:</a:t>
            </a:r>
            <a:br>
              <a:rPr lang="en-GB" sz="1100">
                <a:effectLst/>
                <a:latin typeface="Aptos" panose="020B0004020202020204" pitchFamily="34" charset="0"/>
                <a:ea typeface="Aptos" panose="020B0004020202020204" pitchFamily="34" charset="0"/>
                <a:cs typeface="Arial" panose="020B0604020202020204" pitchFamily="34" charset="0"/>
              </a:rPr>
            </a:b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b="1" kern="1200">
                <a:effectLst/>
                <a:latin typeface="Arial" panose="020B0604020202020204" pitchFamily="34" charset="0"/>
                <a:ea typeface="Aptos" panose="020B0004020202020204" pitchFamily="34" charset="0"/>
                <a:cs typeface="Arial" panose="020B0604020202020204" pitchFamily="34" charset="0"/>
              </a:rPr>
              <a:t>listen carefully to the person</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Try not to share your own views. If you react with shock or disbelief, it could cause the person to 'shut down', </a:t>
            </a:r>
            <a:r>
              <a:rPr lang="en-GB" sz="1200">
                <a:effectLst/>
                <a:latin typeface="Arial" panose="020B0604020202020204" pitchFamily="34" charset="0"/>
                <a:ea typeface="Aptos" panose="020B0004020202020204" pitchFamily="34" charset="0"/>
                <a:cs typeface="Arial" panose="020B0604020202020204" pitchFamily="34" charset="0"/>
              </a:rPr>
              <a:t>take back what they’ve</a:t>
            </a:r>
            <a:r>
              <a:rPr lang="en-GB" sz="1200" kern="1200">
                <a:effectLst/>
                <a:latin typeface="Arial" panose="020B0604020202020204" pitchFamily="34" charset="0"/>
                <a:ea typeface="Aptos" panose="020B0004020202020204" pitchFamily="34" charset="0"/>
                <a:cs typeface="Arial" panose="020B0604020202020204" pitchFamily="34" charset="0"/>
              </a:rPr>
              <a:t> said or stop talking.</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b="1" kern="1200">
                <a:effectLst/>
                <a:latin typeface="Arial" panose="020B0604020202020204" pitchFamily="34" charset="0"/>
                <a:ea typeface="Aptos" panose="020B0004020202020204" pitchFamily="34" charset="0"/>
                <a:cs typeface="Arial" panose="020B0604020202020204" pitchFamily="34" charset="0"/>
              </a:rPr>
              <a:t>let them know they've done the right thing</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Reassurance can have a big effect on the person who may have been keeping the abuse secret.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b="1" kern="1200">
                <a:effectLst/>
                <a:latin typeface="Arial" panose="020B0604020202020204" pitchFamily="34" charset="0"/>
                <a:ea typeface="Aptos" panose="020B0004020202020204" pitchFamily="34" charset="0"/>
                <a:cs typeface="Arial" panose="020B0604020202020204" pitchFamily="34" charset="0"/>
              </a:rPr>
              <a:t>tell them it's not their fault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Abuse is never acceptable.</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b="1" kern="1200">
                <a:effectLst/>
                <a:latin typeface="Arial" panose="020B0604020202020204" pitchFamily="34" charset="0"/>
                <a:ea typeface="Aptos" panose="020B0004020202020204" pitchFamily="34" charset="0"/>
                <a:cs typeface="Arial" panose="020B0604020202020204" pitchFamily="34" charset="0"/>
              </a:rPr>
              <a:t>don't talk to the alleged abuser</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Confronting the alleged abuser about what the person has told you could make the situation a lot worse and place you in danger.</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b="1" kern="1200">
                <a:effectLst/>
                <a:latin typeface="Arial" panose="020B0604020202020204" pitchFamily="34" charset="0"/>
                <a:ea typeface="Aptos" panose="020B0004020202020204" pitchFamily="34" charset="0"/>
                <a:cs typeface="Arial" panose="020B0604020202020204" pitchFamily="34" charset="0"/>
              </a:rPr>
              <a:t>explain what you'll do next</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Explain to the person you'll need to report the abuse to someone who’ll be able to help.</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en-GB" sz="1200" b="1" kern="1200">
                <a:effectLst/>
                <a:latin typeface="Arial" panose="020B0604020202020204" pitchFamily="34" charset="0"/>
                <a:ea typeface="Aptos" panose="020B0004020202020204" pitchFamily="34" charset="0"/>
                <a:cs typeface="Arial" panose="020B0604020202020204" pitchFamily="34" charset="0"/>
              </a:rPr>
              <a:t>don't delay.</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You must report the abuse the same day you hear about it.</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The trainer should make sure these key points are covered: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if you can, keep a record of the discussion and what the person has said, using their exact words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en-GB" sz="1200" kern="1200">
                <a:effectLst/>
                <a:latin typeface="Arial" panose="020B0604020202020204" pitchFamily="34" charset="0"/>
                <a:ea typeface="Aptos" panose="020B0004020202020204" pitchFamily="34" charset="0"/>
                <a:cs typeface="Arial" panose="020B0604020202020204" pitchFamily="34" charset="0"/>
              </a:rPr>
              <a:t>Remember to add the place, date and time, and to sign your recording.</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all records must be kept confidential, in a secure place and </a:t>
            </a:r>
            <a:r>
              <a:rPr lang="en-GB" sz="1200">
                <a:effectLst/>
                <a:latin typeface="Arial" panose="020B0604020202020204" pitchFamily="34" charset="0"/>
                <a:ea typeface="Aptos" panose="020B0004020202020204" pitchFamily="34" charset="0"/>
                <a:cs typeface="Arial" panose="020B0604020202020204" pitchFamily="34" charset="0"/>
              </a:rPr>
              <a:t>kept somewhere where other colleagues can’t</a:t>
            </a:r>
            <a:r>
              <a:rPr lang="en-GB" sz="1200" kern="1200">
                <a:effectLst/>
                <a:latin typeface="Arial" panose="020B0604020202020204" pitchFamily="34" charset="0"/>
                <a:ea typeface="Aptos" panose="020B0004020202020204" pitchFamily="34" charset="0"/>
                <a:cs typeface="Arial" panose="020B0604020202020204" pitchFamily="34" charset="0"/>
              </a:rPr>
              <a:t> see them</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en-GB" sz="1200">
                <a:effectLst/>
                <a:latin typeface="Arial" panose="020B0604020202020204" pitchFamily="34" charset="0"/>
                <a:ea typeface="Aptos" panose="020B0004020202020204" pitchFamily="34" charset="0"/>
                <a:cs typeface="Arial" panose="020B0604020202020204" pitchFamily="34" charset="0"/>
              </a:rPr>
              <a:t>You </a:t>
            </a:r>
            <a:r>
              <a:rPr lang="en-GB" sz="1200" kern="1200">
                <a:effectLst/>
                <a:latin typeface="Arial" panose="020B0604020202020204" pitchFamily="34" charset="0"/>
                <a:ea typeface="Aptos" panose="020B0004020202020204" pitchFamily="34" charset="0"/>
                <a:cs typeface="Arial" panose="020B0604020202020204" pitchFamily="34" charset="0"/>
              </a:rPr>
              <a:t>mustn’t leave them lying around (for example: in a vehicle or on a desk).</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you mustn’t share the records with anyone except your manager, senior manager, DSP or social services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organisations are subject to the GDPR laws (see earlier slide), and you must treat the data in these records in line with the law</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kern="1200">
                <a:effectLst/>
                <a:latin typeface="Arial" panose="020B0604020202020204" pitchFamily="34" charset="0"/>
                <a:ea typeface="Aptos" panose="020B0004020202020204" pitchFamily="34" charset="0"/>
                <a:cs typeface="Arial" panose="020B0604020202020204" pitchFamily="34" charset="0"/>
              </a:rPr>
              <a:t>make sure that any conversations with your line manager, DSP or social services</a:t>
            </a:r>
            <a:r>
              <a:rPr lang="en-GB" sz="1200">
                <a:effectLst/>
                <a:latin typeface="Arial" panose="020B0604020202020204" pitchFamily="34" charset="0"/>
                <a:ea typeface="Aptos" panose="020B0004020202020204" pitchFamily="34" charset="0"/>
                <a:cs typeface="Arial" panose="020B0604020202020204" pitchFamily="34" charset="0"/>
              </a:rPr>
              <a:t> are in a confidential setting where you won’t</a:t>
            </a:r>
            <a:r>
              <a:rPr lang="en-GB" sz="1200" kern="1200">
                <a:effectLst/>
                <a:latin typeface="Arial" panose="020B0604020202020204" pitchFamily="34" charset="0"/>
                <a:ea typeface="Aptos" panose="020B0004020202020204" pitchFamily="34" charset="0"/>
                <a:cs typeface="Arial" panose="020B0604020202020204" pitchFamily="34" charset="0"/>
              </a:rPr>
              <a:t> be overheard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b="1">
                <a:effectLst/>
                <a:latin typeface="Arial" panose="020B0604020202020204" pitchFamily="34" charset="0"/>
                <a:ea typeface="Aptos" panose="020B0004020202020204" pitchFamily="34" charset="0"/>
                <a:cs typeface="Arial" panose="020B0604020202020204" pitchFamily="34" charset="0"/>
              </a:rPr>
              <a:t>it </a:t>
            </a:r>
            <a:r>
              <a:rPr lang="en-GB" sz="1200" b="1" kern="1200">
                <a:effectLst/>
                <a:latin typeface="Arial" panose="020B0604020202020204" pitchFamily="34" charset="0"/>
                <a:ea typeface="Aptos" panose="020B0004020202020204" pitchFamily="34" charset="0"/>
                <a:cs typeface="Arial" panose="020B0604020202020204" pitchFamily="34" charset="0"/>
              </a:rPr>
              <a:t>isn’t your responsibility to investigate</a:t>
            </a:r>
            <a:r>
              <a:rPr lang="en-GB" sz="1200" kern="1200">
                <a:effectLst/>
                <a:latin typeface="Arial" panose="020B0604020202020204" pitchFamily="34" charset="0"/>
                <a:ea typeface="Aptos" panose="020B0004020202020204" pitchFamily="34" charset="0"/>
                <a:cs typeface="Arial" panose="020B0604020202020204" pitchFamily="34" charset="0"/>
              </a:rPr>
              <a:t>.</a:t>
            </a:r>
            <a:br>
              <a:rPr lang="en-GB" sz="1200" kern="1200">
                <a:effectLst/>
                <a:latin typeface="Arial" panose="020B0604020202020204" pitchFamily="34" charset="0"/>
                <a:ea typeface="Aptos" panose="020B0004020202020204" pitchFamily="34" charset="0"/>
                <a:cs typeface="Arial" panose="020B0604020202020204" pitchFamily="34" charset="0"/>
              </a:rPr>
            </a:br>
            <a:endParaRPr lang="en-GB" sz="1100">
              <a:effectLst/>
              <a:latin typeface="Aptos" panose="020B0004020202020204" pitchFamily="34" charset="0"/>
              <a:ea typeface="Aptos" panose="020B0004020202020204" pitchFamily="34" charset="0"/>
              <a:cs typeface="Arial" panose="020B0604020202020204" pitchFamily="34" charset="0"/>
            </a:endParaRPr>
          </a:p>
          <a:p>
            <a:r>
              <a:rPr lang="en-GB" sz="1200" kern="1200">
                <a:effectLst/>
                <a:latin typeface="Arial" panose="020B0604020202020204" pitchFamily="34" charset="0"/>
                <a:ea typeface="Aptos" panose="020B0004020202020204" pitchFamily="34" charset="0"/>
              </a:rPr>
              <a:t>Trained staff will investigate (if appropriate) and may involve other agencies such as the police.</a:t>
            </a:r>
            <a:endParaRPr lang="en-US"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12535582"/>
              </p:ext>
            </p:extLst>
          </p:nvPr>
        </p:nvGraphicFramePr>
        <p:xfrm>
          <a:off x="4347687" y="621007"/>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2" name="Object 1"/>
                      <p:cNvPicPr/>
                      <p:nvPr/>
                    </p:nvPicPr>
                    <p:blipFill>
                      <a:blip r:embed="rId4"/>
                      <a:stretch>
                        <a:fillRect/>
                      </a:stretch>
                    </p:blipFill>
                    <p:spPr>
                      <a:xfrm>
                        <a:off x="4347687" y="621007"/>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222926029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Arial" panose="020B0604020202020204" pitchFamily="34" charset="0"/>
                <a:ea typeface="Aptos" panose="020B0004020202020204" pitchFamily="34" charset="0"/>
                <a:cs typeface="Arial" panose="020B0604020202020204" pitchFamily="34" charset="0"/>
              </a:rPr>
              <a:t>If they don’t</a:t>
            </a:r>
            <a:r>
              <a:rPr lang="en-GB" sz="1800" kern="1200">
                <a:effectLst/>
                <a:latin typeface="Arial" panose="020B0604020202020204" pitchFamily="34" charset="0"/>
                <a:ea typeface="Aptos" panose="020B0004020202020204" pitchFamily="34" charset="0"/>
                <a:cs typeface="Arial" panose="020B0604020202020204" pitchFamily="34" charset="0"/>
              </a:rPr>
              <a:t> have a DSP, Group B practitioners can call the local authority’s safeguarding team for advice and support.</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Wales Safeguarding Procedures suggest every agency should have a DSP responsible for safeguarding.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DSP can give advice and guidance</a:t>
            </a:r>
            <a:r>
              <a:rPr lang="en-GB" sz="18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They’re responsible for making sure that everyone follows the procedures for safeguarding concerns about a child or vulnerable adult (including allegations against members of staff).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E7BAE3E-8AB1-45C4-927C-03CAD95C5513}" type="slidenum">
              <a:rPr lang="en-GB" smtClean="0"/>
              <a:t>83</a:t>
            </a:fld>
            <a:endParaRPr lang="en-GB" dirty="0"/>
          </a:p>
        </p:txBody>
      </p:sp>
    </p:spTree>
    <p:extLst>
      <p:ext uri="{BB962C8B-B14F-4D97-AF65-F5344CB8AC3E}">
        <p14:creationId xmlns:p14="http://schemas.microsoft.com/office/powerpoint/2010/main" val="3845333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build on the points on this </a:t>
            </a:r>
            <a:r>
              <a:rPr lang="en-GB" sz="1800">
                <a:effectLst/>
                <a:latin typeface="Arial" panose="020B0604020202020204" pitchFamily="34" charset="0"/>
                <a:ea typeface="Aptos" panose="020B0004020202020204" pitchFamily="34" charset="0"/>
                <a:cs typeface="Arial" panose="020B0604020202020204" pitchFamily="34" charset="0"/>
              </a:rPr>
              <a:t>slide and</a:t>
            </a:r>
            <a:r>
              <a:rPr lang="en-GB" sz="1800" kern="1200">
                <a:effectLst/>
                <a:latin typeface="Arial" panose="020B0604020202020204" pitchFamily="34" charset="0"/>
                <a:ea typeface="Aptos" panose="020B0004020202020204" pitchFamily="34" charset="0"/>
                <a:cs typeface="Arial" panose="020B0604020202020204" pitchFamily="34" charset="0"/>
              </a:rPr>
              <a:t> encourage discussion about why these aspects are important.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remind participants the need to check their internal policies, so they understand the expectations for recording and storing information.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84</a:t>
            </a:fld>
            <a:endParaRPr lang="en-GB" dirty="0"/>
          </a:p>
        </p:txBody>
      </p:sp>
    </p:spTree>
    <p:extLst>
      <p:ext uri="{BB962C8B-B14F-4D97-AF65-F5344CB8AC3E}">
        <p14:creationId xmlns:p14="http://schemas.microsoft.com/office/powerpoint/2010/main" val="367856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a:effectLst/>
                <a:latin typeface="Arial" panose="020B0604020202020204" pitchFamily="34" charset="0"/>
                <a:ea typeface="Aptos" panose="020B0004020202020204" pitchFamily="34" charset="0"/>
              </a:rPr>
              <a:t>Reminder of where Group B fits on the </a:t>
            </a:r>
            <a:r>
              <a:rPr lang="en-GB" sz="1800" u="sng" kern="1200">
                <a:solidFill>
                  <a:srgbClr val="467886"/>
                </a:solidFill>
                <a:effectLst/>
                <a:latin typeface="Arial" panose="020B0604020202020204" pitchFamily="34" charset="0"/>
                <a:ea typeface="Aptos" panose="020B0004020202020204" pitchFamily="34" charset="0"/>
                <a:hlinkClick r:id="rId3"/>
              </a:rPr>
              <a:t>National safeguarding training, learning and development framework</a:t>
            </a:r>
            <a:r>
              <a:rPr lang="en-GB" sz="1800" kern="1200">
                <a:effectLst/>
                <a:latin typeface="Arial" panose="020B0604020202020204" pitchFamily="34" charset="0"/>
                <a:ea typeface="Aptos" panose="020B0004020202020204" pitchFamily="34" charset="0"/>
              </a:rPr>
              <a:t>.</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8</a:t>
            </a:fld>
            <a:endParaRPr lang="en-GB" dirty="0"/>
          </a:p>
        </p:txBody>
      </p:sp>
    </p:spTree>
    <p:extLst>
      <p:ext uri="{BB962C8B-B14F-4D97-AF65-F5344CB8AC3E}">
        <p14:creationId xmlns:p14="http://schemas.microsoft.com/office/powerpoint/2010/main" val="19580333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2410" indent="-292410">
              <a:lnSpc>
                <a:spcPct val="90000"/>
              </a:lnSpc>
              <a:spcAft>
                <a:spcPts val="1300"/>
              </a:spcAft>
              <a:buFont typeface="Arial" panose="020B0604020202020204" pitchFamily="34" charset="0"/>
              <a:buChar char="•"/>
            </a:pPr>
            <a:endParaRPr lang="en-US" sz="1300" dirty="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85</a:t>
            </a:fld>
            <a:endParaRPr lang="en-GB" dirty="0"/>
          </a:p>
        </p:txBody>
      </p:sp>
    </p:spTree>
    <p:extLst>
      <p:ext uri="{BB962C8B-B14F-4D97-AF65-F5344CB8AC3E}">
        <p14:creationId xmlns:p14="http://schemas.microsoft.com/office/powerpoint/2010/main" val="1581299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Aim: To ensure that participants are aware of the basic information that will be needed if further exploration of the safeguarding concern is needed.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i="1" kern="1200">
                <a:effectLst/>
                <a:latin typeface="Arial" panose="020B0604020202020204" pitchFamily="34" charset="0"/>
                <a:ea typeface="Aptos" panose="020B0004020202020204" pitchFamily="34" charset="0"/>
                <a:cs typeface="Arial" panose="020B0604020202020204" pitchFamily="34" charset="0"/>
              </a:rPr>
              <a:t>Activity</a:t>
            </a:r>
            <a:r>
              <a:rPr lang="en-GB" sz="1800" kern="1200">
                <a:effectLst/>
                <a:latin typeface="Arial" panose="020B0604020202020204" pitchFamily="34" charset="0"/>
                <a:ea typeface="Aptos" panose="020B0004020202020204" pitchFamily="34" charset="0"/>
                <a:cs typeface="Arial" panose="020B0604020202020204" pitchFamily="34" charset="0"/>
              </a:rPr>
              <a:t>: Trainer asks the group: “what information do you think it’s important to provide?”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group should shout out the types of information they think is important to pass on to their manager, supervisor or designated safeguarding person if they’ve seen or heard something they are worried about.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After this, the trainer should reveal the answers on the slide. The trainer should make sure that each point is identified by the group or, if not, is covered in discussion.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check if participants know the difference between fact and opinion and clarify this because participants need to be clear about the difference.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Facts are things or events that are known to have happened, a piece of information that can be verified or something that you have seen or heard yourself.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An opinion is a belief that you may have, but without having seen it or heard it, or a judgement that you may have made.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When you record </a:t>
            </a:r>
            <a:r>
              <a:rPr lang="en-GB" sz="18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details:</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include details of the concern, all the discussions </a:t>
            </a:r>
            <a:r>
              <a:rPr lang="en-GB" sz="18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you’ve</a:t>
            </a: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 had with other people about it, and the decisions or actions agreed (and who’s responsible for doing them)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be brief and accurate, so anybody </a:t>
            </a:r>
            <a:r>
              <a:rPr lang="en-GB" sz="18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who isn’t</a:t>
            </a: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 involved can understand the report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be clear about what is fact, opinion or judgement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use the adult or child's own words where possible and relevant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store the records (whether escalated or not) securely, in line with your organisation's policies for storing personal, confidential records and information.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There’s a handout in the appendix about the information you should include in a report.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43043711"/>
              </p:ext>
            </p:extLst>
          </p:nvPr>
        </p:nvGraphicFramePr>
        <p:xfrm>
          <a:off x="2957643" y="8542440"/>
          <a:ext cx="1188775" cy="1208656"/>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12">
                  <p:embed/>
                </p:oleObj>
              </mc:Choice>
              <mc:Fallback>
                <p:oleObj name="Document" showAsIcon="1" r:id="rId3" imgW="914400" imgH="861120" progId="Word.Document.12">
                  <p:embed/>
                  <p:pic>
                    <p:nvPicPr>
                      <p:cNvPr id="2" name="Object 1"/>
                      <p:cNvPicPr/>
                      <p:nvPr/>
                    </p:nvPicPr>
                    <p:blipFill>
                      <a:blip r:embed="rId4"/>
                      <a:stretch>
                        <a:fillRect/>
                      </a:stretch>
                    </p:blipFill>
                    <p:spPr>
                      <a:xfrm>
                        <a:off x="2957643" y="8542440"/>
                        <a:ext cx="1188775" cy="1208656"/>
                      </a:xfrm>
                      <a:prstGeom prst="rect">
                        <a:avLst/>
                      </a:prstGeom>
                    </p:spPr>
                  </p:pic>
                </p:oleObj>
              </mc:Fallback>
            </mc:AlternateContent>
          </a:graphicData>
        </a:graphic>
      </p:graphicFrame>
    </p:spTree>
    <p:extLst>
      <p:ext uri="{BB962C8B-B14F-4D97-AF65-F5344CB8AC3E}">
        <p14:creationId xmlns:p14="http://schemas.microsoft.com/office/powerpoint/2010/main" val="28745192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Aims</a:t>
            </a:r>
            <a:r>
              <a:rPr lang="en-GB" sz="1800" kern="1200">
                <a:effectLst/>
                <a:latin typeface="Arial" panose="020B0604020202020204" pitchFamily="34" charset="0"/>
                <a:ea typeface="Aptos" panose="020B0004020202020204" pitchFamily="34" charset="0"/>
                <a:cs typeface="Arial" panose="020B0604020202020204" pitchFamily="34" charset="0"/>
              </a:rPr>
              <a:t>: </a:t>
            </a:r>
            <a:r>
              <a:rPr lang="en-GB" sz="1800" b="1" kern="1200">
                <a:effectLst/>
                <a:latin typeface="Arial" panose="020B0604020202020204" pitchFamily="34" charset="0"/>
                <a:ea typeface="Aptos" panose="020B0004020202020204" pitchFamily="34" charset="0"/>
                <a:cs typeface="Arial" panose="020B0604020202020204" pitchFamily="34" charset="0"/>
              </a:rPr>
              <a:t>for participants to be aware of immediate next steps in the report process.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You may not receive feedback but can contact to request this.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link this back to the duty to report.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to participants that they may not receive any feedback about their concerns. </a:t>
            </a:r>
            <a:r>
              <a:rPr lang="en-GB" sz="1800">
                <a:effectLst/>
                <a:latin typeface="Arial" panose="020B0604020202020204" pitchFamily="34" charset="0"/>
                <a:ea typeface="Aptos" panose="020B0004020202020204" pitchFamily="34" charset="0"/>
                <a:cs typeface="Arial" panose="020B0604020202020204" pitchFamily="34" charset="0"/>
              </a:rPr>
              <a:t>Often, they won’t</a:t>
            </a:r>
            <a:r>
              <a:rPr lang="en-GB" sz="1800" kern="1200">
                <a:effectLst/>
                <a:latin typeface="Arial" panose="020B0604020202020204" pitchFamily="34" charset="0"/>
                <a:ea typeface="Aptos" panose="020B0004020202020204" pitchFamily="34" charset="0"/>
                <a:cs typeface="Arial" panose="020B0604020202020204" pitchFamily="34" charset="0"/>
              </a:rPr>
              <a:t> be involved at all after they raise a concern unless </a:t>
            </a:r>
            <a:r>
              <a:rPr lang="en-GB" sz="1800">
                <a:effectLst/>
                <a:latin typeface="Arial" panose="020B0604020202020204" pitchFamily="34" charset="0"/>
                <a:ea typeface="Aptos" panose="020B0004020202020204" pitchFamily="34" charset="0"/>
                <a:cs typeface="Arial" panose="020B0604020202020204" pitchFamily="34" charset="0"/>
              </a:rPr>
              <a:t>they’re</a:t>
            </a:r>
            <a:r>
              <a:rPr lang="en-GB" sz="1800" kern="1200">
                <a:effectLst/>
                <a:latin typeface="Arial" panose="020B0604020202020204" pitchFamily="34" charset="0"/>
                <a:ea typeface="Aptos" panose="020B0004020202020204" pitchFamily="34" charset="0"/>
                <a:cs typeface="Arial" panose="020B0604020202020204" pitchFamily="34" charset="0"/>
              </a:rPr>
              <a:t> needed.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Trainer should tell participants that raising concerns can sometimes be a very emotive experience. They may worry about whether they are doing the right thing, whether they may have got something wrong, or may feel that they don’t want to get involved.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remind the group that </a:t>
            </a:r>
            <a:r>
              <a:rPr lang="en-GB" sz="1800">
                <a:effectLst/>
                <a:latin typeface="Arial" panose="020B0604020202020204" pitchFamily="34" charset="0"/>
                <a:ea typeface="Aptos" panose="020B0004020202020204" pitchFamily="34" charset="0"/>
                <a:cs typeface="Arial" panose="020B0604020202020204" pitchFamily="34" charset="0"/>
              </a:rPr>
              <a:t>it’s</a:t>
            </a:r>
            <a:r>
              <a:rPr lang="en-GB" sz="1800" kern="1200">
                <a:effectLst/>
                <a:latin typeface="Arial" panose="020B0604020202020204" pitchFamily="34" charset="0"/>
                <a:ea typeface="Aptos" panose="020B0004020202020204" pitchFamily="34" charset="0"/>
                <a:cs typeface="Arial" panose="020B0604020202020204" pitchFamily="34" charset="0"/>
              </a:rPr>
              <a:t> their responsibility to report a concern to either their manager or DSP. </a:t>
            </a:r>
            <a:r>
              <a:rPr lang="en-GB" sz="1800">
                <a:effectLst/>
                <a:latin typeface="Arial" panose="020B0604020202020204" pitchFamily="34" charset="0"/>
                <a:ea typeface="Aptos" panose="020B0004020202020204" pitchFamily="34" charset="0"/>
                <a:cs typeface="Arial" panose="020B0604020202020204" pitchFamily="34" charset="0"/>
              </a:rPr>
              <a:t>Managers or DSPs should reassure them that they’ve done the right thing</a:t>
            </a:r>
            <a:r>
              <a:rPr lang="en-GB" sz="1800" kern="1200">
                <a:effectLst/>
                <a:latin typeface="Arial" panose="020B0604020202020204" pitchFamily="34" charset="0"/>
                <a:ea typeface="Aptos" panose="020B0004020202020204" pitchFamily="34" charset="0"/>
                <a:cs typeface="Arial" panose="020B0604020202020204" pitchFamily="34" charset="0"/>
              </a:rPr>
              <a:t> and staff should feel listened to and get support from their manager or DSP.</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569942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Single unified safeguarding reviews (SUSRs). These </a:t>
            </a:r>
            <a:r>
              <a:rPr lang="en-GB" sz="1800" dirty="0">
                <a:solidFill>
                  <a:srgbClr val="1F1F1F"/>
                </a:solidFill>
                <a:effectLst/>
                <a:latin typeface="Arial" panose="020B0604020202020204" pitchFamily="34" charset="0"/>
                <a:ea typeface="Aptos" panose="020B0004020202020204" pitchFamily="34" charset="0"/>
                <a:cs typeface="Arial" panose="020B0604020202020204" pitchFamily="34" charset="0"/>
              </a:rPr>
              <a:t>help</a:t>
            </a: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 make sure that families get a swift and thorough review process.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The SUSR takes away the need for families to take part in several reviews. This will reduce the trauma and means we can act on things sooner.</a:t>
            </a:r>
            <a:br>
              <a:rPr lang="en-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The criteria for doing a SUSR needs to meet one of the following: </a:t>
            </a:r>
            <a:br>
              <a:rPr lang="en-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adult practice review</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child practice review</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domestic homicide review</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mental health homicide review</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dirty="0">
                <a:solidFill>
                  <a:srgbClr val="1F1F1F"/>
                </a:solidFill>
                <a:effectLst/>
                <a:latin typeface="Arial" panose="020B0604020202020204" pitchFamily="34" charset="0"/>
                <a:ea typeface="Aptos" panose="020B0004020202020204" pitchFamily="34" charset="0"/>
                <a:cs typeface="Arial" panose="020B0604020202020204" pitchFamily="34" charset="0"/>
              </a:rPr>
              <a:t>offensive weapons homicide review.</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88</a:t>
            </a:fld>
            <a:endParaRPr lang="en-GB" dirty="0"/>
          </a:p>
        </p:txBody>
      </p:sp>
    </p:spTree>
    <p:extLst>
      <p:ext uri="{BB962C8B-B14F-4D97-AF65-F5344CB8AC3E}">
        <p14:creationId xmlns:p14="http://schemas.microsoft.com/office/powerpoint/2010/main" val="22048687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68400" y="676275"/>
            <a:ext cx="4008438" cy="2255838"/>
          </a:xfrm>
          <a:ln/>
        </p:spPr>
      </p:sp>
      <p:sp>
        <p:nvSpPr>
          <p:cNvPr id="62467" name="Notes Placeholder 2"/>
          <p:cNvSpPr>
            <a:spLocks noGrp="1"/>
          </p:cNvSpPr>
          <p:nvPr>
            <p:ph type="body" idx="1"/>
          </p:nvPr>
        </p:nvSpPr>
        <p:spPr>
          <a:xfrm>
            <a:off x="331523" y="3052473"/>
            <a:ext cx="6281928"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explain again to participants that they should speak with their manager </a:t>
            </a:r>
            <a:r>
              <a:rPr lang="en-GB" sz="1800" b="1" kern="1200">
                <a:effectLst/>
                <a:latin typeface="Arial" panose="020B0604020202020204" pitchFamily="34" charset="0"/>
                <a:ea typeface="Aptos" panose="020B0004020202020204" pitchFamily="34" charset="0"/>
                <a:cs typeface="Arial" panose="020B0604020202020204" pitchFamily="34" charset="0"/>
              </a:rPr>
              <a:t>as soon as possible</a:t>
            </a:r>
            <a:r>
              <a:rPr lang="en-GB" sz="1800" kern="1200">
                <a:effectLst/>
                <a:latin typeface="Arial" panose="020B0604020202020204" pitchFamily="34" charset="0"/>
                <a:ea typeface="Aptos" panose="020B0004020202020204" pitchFamily="34" charset="0"/>
                <a:cs typeface="Arial" panose="020B0604020202020204" pitchFamily="34" charset="0"/>
              </a:rPr>
              <a:t> and </a:t>
            </a:r>
            <a:r>
              <a:rPr lang="en-GB" sz="1800" b="1" kern="1200">
                <a:effectLst/>
                <a:latin typeface="Arial" panose="020B0604020202020204" pitchFamily="34" charset="0"/>
                <a:ea typeface="Aptos" panose="020B0004020202020204" pitchFamily="34" charset="0"/>
                <a:cs typeface="Arial" panose="020B0604020202020204" pitchFamily="34" charset="0"/>
              </a:rPr>
              <a:t>always</a:t>
            </a:r>
            <a:r>
              <a:rPr lang="en-GB" sz="1800" kern="1200">
                <a:effectLst/>
                <a:latin typeface="Arial" panose="020B0604020202020204" pitchFamily="34" charset="0"/>
                <a:ea typeface="Aptos" panose="020B0004020202020204" pitchFamily="34" charset="0"/>
                <a:cs typeface="Arial" panose="020B0604020202020204" pitchFamily="34" charset="0"/>
              </a:rPr>
              <a:t> </a:t>
            </a:r>
            <a:r>
              <a:rPr lang="en-GB" sz="1800" b="1" kern="1200">
                <a:effectLst/>
                <a:latin typeface="Arial" panose="020B0604020202020204" pitchFamily="34" charset="0"/>
                <a:ea typeface="Aptos" panose="020B0004020202020204" pitchFamily="34" charset="0"/>
                <a:cs typeface="Arial" panose="020B0604020202020204" pitchFamily="34" charset="0"/>
              </a:rPr>
              <a:t>on the same day</a:t>
            </a:r>
            <a:r>
              <a:rPr lang="en-GB" sz="1800" kern="1200">
                <a:effectLst/>
                <a:latin typeface="Arial" panose="020B0604020202020204" pitchFamily="34" charset="0"/>
                <a:ea typeface="Aptos" panose="020B0004020202020204" pitchFamily="34" charset="0"/>
                <a:cs typeface="Arial" panose="020B0604020202020204" pitchFamily="34" charset="0"/>
              </a:rPr>
              <a:t>.</a:t>
            </a:r>
            <a:r>
              <a:rPr lang="en-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say that if their manager isn’t available, then they should contact the DSP.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if participants know who their DSP is and advise </a:t>
            </a:r>
            <a:r>
              <a:rPr lang="en-GB" sz="1800">
                <a:effectLst/>
                <a:latin typeface="Arial" panose="020B0604020202020204" pitchFamily="34" charset="0"/>
                <a:ea typeface="Aptos" panose="020B0004020202020204" pitchFamily="34" charset="0"/>
                <a:cs typeface="Arial" panose="020B0604020202020204" pitchFamily="34" charset="0"/>
              </a:rPr>
              <a:t>them to</a:t>
            </a:r>
            <a:r>
              <a:rPr lang="en-GB" sz="1800" kern="1200">
                <a:effectLst/>
                <a:latin typeface="Arial" panose="020B0604020202020204" pitchFamily="34" charset="0"/>
                <a:ea typeface="Aptos" panose="020B0004020202020204" pitchFamily="34" charset="0"/>
                <a:cs typeface="Arial" panose="020B0604020202020204" pitchFamily="34" charset="0"/>
              </a:rPr>
              <a:t> find out</a:t>
            </a:r>
            <a:r>
              <a:rPr lang="en-GB" sz="1800">
                <a:effectLst/>
                <a:latin typeface="Arial" panose="020B0604020202020204" pitchFamily="34" charset="0"/>
                <a:ea typeface="Aptos" panose="020B0004020202020204" pitchFamily="34" charset="0"/>
                <a:cs typeface="Arial" panose="020B0604020202020204" pitchFamily="34" charset="0"/>
              </a:rPr>
              <a:t> if they aren’t</a:t>
            </a:r>
            <a:r>
              <a:rPr lang="en-GB" sz="1800" kern="1200">
                <a:effectLst/>
                <a:latin typeface="Arial" panose="020B0604020202020204" pitchFamily="34" charset="0"/>
                <a:ea typeface="Aptos" panose="020B0004020202020204" pitchFamily="34" charset="0"/>
                <a:cs typeface="Arial" panose="020B0604020202020204" pitchFamily="34" charset="0"/>
              </a:rPr>
              <a:t> sure. They should have all the important numbers, including their manager’s, in their phone.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Their manager or DSP will talk to them and can take the issue forward with social services if needed.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should explain that if there’s an immediate risk</a:t>
            </a:r>
            <a:r>
              <a:rPr lang="en-GB" sz="1800" b="1">
                <a:effectLst/>
                <a:latin typeface="Arial" panose="020B0604020202020204" pitchFamily="34" charset="0"/>
                <a:ea typeface="Aptos" panose="020B0004020202020204" pitchFamily="34" charset="0"/>
                <a:cs typeface="Arial" panose="020B0604020202020204" pitchFamily="34" charset="0"/>
              </a:rPr>
              <a:t>, they </a:t>
            </a:r>
            <a:r>
              <a:rPr lang="en-GB" sz="1800" b="1" kern="1200">
                <a:effectLst/>
                <a:latin typeface="Arial" panose="020B0604020202020204" pitchFamily="34" charset="0"/>
                <a:ea typeface="Aptos" panose="020B0004020202020204" pitchFamily="34" charset="0"/>
                <a:cs typeface="Arial" panose="020B0604020202020204" pitchFamily="34" charset="0"/>
              </a:rPr>
              <a:t>should</a:t>
            </a:r>
            <a:r>
              <a:rPr lang="en-GB" sz="1800" b="1">
                <a:effectLst/>
                <a:latin typeface="Arial" panose="020B0604020202020204" pitchFamily="34" charset="0"/>
                <a:ea typeface="Aptos" panose="020B0004020202020204" pitchFamily="34" charset="0"/>
                <a:cs typeface="Arial" panose="020B0604020202020204" pitchFamily="34" charset="0"/>
              </a:rPr>
              <a:t>n’t</a:t>
            </a:r>
            <a:r>
              <a:rPr lang="en-GB" sz="1800" b="1" kern="1200">
                <a:effectLst/>
                <a:latin typeface="Arial" panose="020B0604020202020204" pitchFamily="34" charset="0"/>
                <a:ea typeface="Aptos" panose="020B0004020202020204" pitchFamily="34" charset="0"/>
                <a:cs typeface="Arial" panose="020B0604020202020204" pitchFamily="34" charset="0"/>
              </a:rPr>
              <a:t> wait to speak to a manager or DSP – they should call the police or emergency services.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give an example: “if you’re</a:t>
            </a:r>
            <a:r>
              <a:rPr lang="en-GB" sz="1800">
                <a:effectLst/>
                <a:latin typeface="Arial" panose="020B0604020202020204" pitchFamily="34" charset="0"/>
                <a:ea typeface="Aptos" panose="020B0004020202020204" pitchFamily="34" charset="0"/>
                <a:cs typeface="Arial" panose="020B0604020202020204" pitchFamily="34" charset="0"/>
              </a:rPr>
              <a:t> working in a property</a:t>
            </a:r>
            <a:r>
              <a:rPr lang="en-GB" sz="1800" kern="1200">
                <a:effectLst/>
                <a:latin typeface="Arial" panose="020B0604020202020204" pitchFamily="34" charset="0"/>
                <a:ea typeface="Aptos" panose="020B0004020202020204" pitchFamily="34" charset="0"/>
                <a:cs typeface="Arial" panose="020B0604020202020204" pitchFamily="34" charset="0"/>
              </a:rPr>
              <a:t> and you see a man hitting a woman with a child in the room”</a:t>
            </a:r>
            <a:r>
              <a:rPr lang="en-GB" sz="1800">
                <a:effectLst/>
                <a:latin typeface="Arial" panose="020B0604020202020204" pitchFamily="34" charset="0"/>
                <a:ea typeface="Aptos" panose="020B0004020202020204" pitchFamily="34" charset="0"/>
                <a:cs typeface="Arial" panose="020B0604020202020204" pitchFamily="34" charset="0"/>
              </a:rPr>
              <a:t>.</a:t>
            </a:r>
            <a:br>
              <a:rPr lang="en-GB" sz="18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a:effectLst/>
                <a:latin typeface="Arial" panose="020B0604020202020204" pitchFamily="34" charset="0"/>
                <a:ea typeface="Aptos" panose="020B0004020202020204" pitchFamily="34" charset="0"/>
                <a:cs typeface="Arial" panose="020B0604020202020204" pitchFamily="34" charset="0"/>
              </a:rPr>
              <a:t>If neither their manager or DSP is available</a:t>
            </a:r>
            <a:r>
              <a:rPr lang="en-GB" sz="1800" b="1">
                <a:effectLst/>
                <a:latin typeface="Arial" panose="020B0604020202020204" pitchFamily="34" charset="0"/>
                <a:ea typeface="Aptos" panose="020B0004020202020204" pitchFamily="34" charset="0"/>
                <a:cs typeface="Arial" panose="020B0604020202020204" pitchFamily="34" charset="0"/>
              </a:rPr>
              <a:t>, </a:t>
            </a:r>
            <a:r>
              <a:rPr lang="en-GB" sz="1800" b="1" kern="1200">
                <a:effectLst/>
                <a:latin typeface="Arial" panose="020B0604020202020204" pitchFamily="34" charset="0"/>
                <a:ea typeface="Aptos" panose="020B0004020202020204" pitchFamily="34" charset="0"/>
                <a:cs typeface="Arial" panose="020B0604020202020204" pitchFamily="34" charset="0"/>
              </a:rPr>
              <a:t>they’ll need to telephone Children Services or Adult Safeguarding.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sz="1500" dirty="0"/>
          </a:p>
        </p:txBody>
      </p:sp>
    </p:spTree>
    <p:extLst>
      <p:ext uri="{BB962C8B-B14F-4D97-AF65-F5344CB8AC3E}">
        <p14:creationId xmlns:p14="http://schemas.microsoft.com/office/powerpoint/2010/main" val="38900913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5B885-EE17-4BF6-96B3-E17B679A2DAD}" type="slidenum">
              <a:rPr lang="en-GB"/>
              <a:pPr/>
              <a:t>91</a:t>
            </a:fld>
            <a:endParaRPr lang="en-GB"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slide is taken from Wrexham social services.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is a chance for the group to review the day’s learning outcomes, and the key messages about their responsibilities as ‘alerter’</a:t>
            </a:r>
            <a:r>
              <a:rPr lang="en-GB" sz="1800">
                <a:effectLst/>
                <a:latin typeface="Arial" panose="020B0604020202020204" pitchFamily="34" charset="0"/>
                <a:ea typeface="Aptos" panose="020B0004020202020204" pitchFamily="34" charset="0"/>
                <a:cs typeface="Arial" panose="020B0604020202020204" pitchFamily="34" charset="0"/>
              </a:rPr>
              <a:t>. It’s</a:t>
            </a:r>
            <a:r>
              <a:rPr lang="en-GB" sz="1800" kern="1200">
                <a:effectLst/>
                <a:latin typeface="Arial" panose="020B0604020202020204" pitchFamily="34" charset="0"/>
                <a:ea typeface="Aptos" panose="020B0004020202020204" pitchFamily="34" charset="0"/>
                <a:cs typeface="Arial" panose="020B0604020202020204" pitchFamily="34" charset="0"/>
              </a:rPr>
              <a:t> an opportunity to share reassurance and give a clear message about how to get more support and information.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en-GB" sz="1800" kern="1200">
                <a:effectLst/>
                <a:latin typeface="Arial" panose="020B0604020202020204" pitchFamily="34" charset="0"/>
                <a:ea typeface="Aptos" panose="020B0004020202020204" pitchFamily="34" charset="0"/>
              </a:rPr>
              <a:t>The trainer may want to change the content and turn this into a handout.</a:t>
            </a:r>
            <a:endParaRPr lang="en-GB" u="none" dirty="0"/>
          </a:p>
        </p:txBody>
      </p:sp>
    </p:spTree>
    <p:extLst>
      <p:ext uri="{BB962C8B-B14F-4D97-AF65-F5344CB8AC3E}">
        <p14:creationId xmlns:p14="http://schemas.microsoft.com/office/powerpoint/2010/main" val="14554291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Personal safety to consider, for example: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not confronting a perpetrator when managing a disclosure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What are your organisations lone working policies.</a:t>
            </a:r>
            <a:r>
              <a:rPr lang="en-GB" sz="1800">
                <a:effectLst/>
                <a:latin typeface="Aptos" panose="020B0004020202020204" pitchFamily="34" charset="0"/>
                <a:ea typeface="Aptos" panose="020B0004020202020204" pitchFamily="34" charset="0"/>
                <a:cs typeface="Arial" panose="020B0604020202020204" pitchFamily="34" charset="0"/>
              </a:rPr>
              <a:t> </a:t>
            </a:r>
            <a:br>
              <a:rPr lang="en-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Later in the session, we come back to support, supervision and personal development.</a:t>
            </a:r>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92</a:t>
            </a:fld>
            <a:endParaRPr lang="en-GB" dirty="0"/>
          </a:p>
        </p:txBody>
      </p:sp>
    </p:spTree>
    <p:extLst>
      <p:ext uri="{BB962C8B-B14F-4D97-AF65-F5344CB8AC3E}">
        <p14:creationId xmlns:p14="http://schemas.microsoft.com/office/powerpoint/2010/main" val="34622545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This slide has some possible follow-up activities to help the </a:t>
            </a:r>
            <a:r>
              <a:rPr lang="en-GB" sz="1800">
                <a:effectLst/>
                <a:latin typeface="Arial" panose="020B0604020202020204" pitchFamily="34" charset="0"/>
                <a:ea typeface="Aptos" panose="020B0004020202020204" pitchFamily="34" charset="0"/>
                <a:cs typeface="Arial" panose="020B0604020202020204" pitchFamily="34" charset="0"/>
              </a:rPr>
              <a:t>group to really take in what they’ve</a:t>
            </a:r>
            <a:r>
              <a:rPr lang="en-GB" sz="1800" kern="1200">
                <a:effectLst/>
                <a:latin typeface="Arial" panose="020B0604020202020204" pitchFamily="34" charset="0"/>
                <a:ea typeface="Aptos" panose="020B0004020202020204" pitchFamily="34" charset="0"/>
                <a:cs typeface="Arial" panose="020B0604020202020204" pitchFamily="34" charset="0"/>
              </a:rPr>
              <a:t> learned. This could be the difference between hearing something (then forgetting it), and changing how we practice and approach things from now on. There are lots of options!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The trainer could</a:t>
            </a:r>
            <a:r>
              <a:rPr lang="en-GB" sz="1800" kern="1200">
                <a:effectLst/>
                <a:latin typeface="Arial" panose="020B0604020202020204" pitchFamily="34" charset="0"/>
                <a:ea typeface="Aptos" panose="020B0004020202020204" pitchFamily="34" charset="0"/>
                <a:cs typeface="Arial" panose="020B0604020202020204" pitchFamily="34" charset="0"/>
              </a:rPr>
              <a:t> ask attendees to share which of the follow-up activities they think they’ll do after today’s session, that will help them ‘to get better at safeguarding’ or embed (take in and use) today’s learning.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activities could include: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put things into practice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finding out about something (for example: access the Threshold doc</a:t>
            </a:r>
            <a:r>
              <a:rPr lang="en-GB" sz="1800">
                <a:effectLst/>
                <a:latin typeface="Aptos" panose="020B00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talk about safeguarding practice or processes with others (for example: in a team meeting or informally)</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ask questions (for example: the DSP or safeguarding team)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sign up to train others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get to know members of the local safeguarding team or the DSP (if they don’t already know them)</a:t>
            </a: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rPr>
              <a:t>download the Wales Safeguarding Procedures app.</a:t>
            </a:r>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93</a:t>
            </a:fld>
            <a:endParaRPr lang="en-GB" dirty="0"/>
          </a:p>
        </p:txBody>
      </p:sp>
    </p:spTree>
    <p:extLst>
      <p:ext uri="{BB962C8B-B14F-4D97-AF65-F5344CB8AC3E}">
        <p14:creationId xmlns:p14="http://schemas.microsoft.com/office/powerpoint/2010/main" val="249812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Group B practitioners could learn more about safeguarding by attending additional sessions on specific topics, or local safeguarding network events</a:t>
            </a:r>
            <a:r>
              <a:rPr lang="en-GB" sz="1800" kern="1200" dirty="0">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E7BAE3E-8AB1-45C4-927C-03CAD95C5513}" type="slidenum">
              <a:rPr lang="en-GB" smtClean="0"/>
              <a:t>94</a:t>
            </a:fld>
            <a:endParaRPr lang="en-GB" dirty="0"/>
          </a:p>
        </p:txBody>
      </p:sp>
    </p:spTree>
    <p:extLst>
      <p:ext uri="{BB962C8B-B14F-4D97-AF65-F5344CB8AC3E}">
        <p14:creationId xmlns:p14="http://schemas.microsoft.com/office/powerpoint/2010/main" val="12115202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95</a:t>
            </a:fld>
            <a:endParaRPr lang="en-GB" dirty="0"/>
          </a:p>
        </p:txBody>
      </p:sp>
    </p:spTree>
    <p:extLst>
      <p:ext uri="{BB962C8B-B14F-4D97-AF65-F5344CB8AC3E}">
        <p14:creationId xmlns:p14="http://schemas.microsoft.com/office/powerpoint/2010/main" val="416124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ea typeface="Yu Gothic" panose="020B0400000000000000" pitchFamily="34" charset="-128"/>
                <a:cs typeface="Arial" panose="020B0604020202020204" pitchFamily="34" charset="0"/>
              </a:rPr>
              <a:t>Highlight the importance of consolidating learning after today and ask learners to be thinking about practical activities they could carry out following today’s session, to gain further experience and/ or embed their learning. We provide some suggestions as we go through the slides in the orange boxes. Encourage participants to make a note of any suggestions that particularly resonate for them in their role.</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9</a:t>
            </a:fld>
            <a:endParaRPr lang="en-GB" dirty="0"/>
          </a:p>
        </p:txBody>
      </p:sp>
    </p:spTree>
    <p:extLst>
      <p:ext uri="{BB962C8B-B14F-4D97-AF65-F5344CB8AC3E}">
        <p14:creationId xmlns:p14="http://schemas.microsoft.com/office/powerpoint/2010/main" val="21657424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go through the learning outcomes to make sure that the session has met all the group’s needs.</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96</a:t>
            </a:fld>
            <a:endParaRPr lang="en-GB" dirty="0"/>
          </a:p>
        </p:txBody>
      </p:sp>
    </p:spTree>
    <p:extLst>
      <p:ext uri="{BB962C8B-B14F-4D97-AF65-F5344CB8AC3E}">
        <p14:creationId xmlns:p14="http://schemas.microsoft.com/office/powerpoint/2010/main" val="10128254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Aims: additional learning and to draw together and revisit learning from this training. To evaluate individual/small group progress.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Depending on the group’s individual learning needs, there are three ways to run this quiz:</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as an individual exercise</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as a small group, where one person in the group to reads the questions out and to records the answer </a:t>
            </a:r>
            <a:r>
              <a:rPr lang="en-GB" sz="1800">
                <a:effectLst/>
                <a:latin typeface="Arial" panose="020B0604020202020204" pitchFamily="34" charset="0"/>
                <a:ea typeface="Aptos" panose="020B0004020202020204" pitchFamily="34" charset="0"/>
                <a:cs typeface="Arial" panose="020B0604020202020204" pitchFamily="34" charset="0"/>
              </a:rPr>
              <a:t>(this is useful in groups with additional</a:t>
            </a:r>
            <a:r>
              <a:rPr lang="en-GB" sz="1800" kern="1200">
                <a:effectLst/>
                <a:latin typeface="Arial" panose="020B0604020202020204" pitchFamily="34" charset="0"/>
                <a:ea typeface="Aptos" panose="020B0004020202020204" pitchFamily="34" charset="0"/>
                <a:cs typeface="Arial" panose="020B0604020202020204" pitchFamily="34" charset="0"/>
              </a:rPr>
              <a:t> learning needs such as dyslexia)</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kern="1200">
                <a:effectLst/>
                <a:latin typeface="Arial" panose="020B0604020202020204" pitchFamily="34" charset="0"/>
                <a:ea typeface="Aptos" panose="020B0004020202020204" pitchFamily="34" charset="0"/>
                <a:cs typeface="Arial" panose="020B0604020202020204" pitchFamily="34" charset="0"/>
              </a:rPr>
              <a:t>as a whole group ‘shout out’ exercise.</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E0A16DA3-6EF4-459E-9B0D-18CC4904B437}" type="slidenum">
              <a:rPr lang="en-GB" smtClean="0"/>
              <a:t>97</a:t>
            </a:fld>
            <a:endParaRPr lang="en-GB" dirty="0"/>
          </a:p>
        </p:txBody>
      </p:sp>
    </p:spTree>
    <p:extLst>
      <p:ext uri="{BB962C8B-B14F-4D97-AF65-F5344CB8AC3E}">
        <p14:creationId xmlns:p14="http://schemas.microsoft.com/office/powerpoint/2010/main" val="18112418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98</a:t>
            </a:fld>
            <a:endParaRPr lang="en-GB" dirty="0"/>
          </a:p>
        </p:txBody>
      </p:sp>
    </p:spTree>
    <p:extLst>
      <p:ext uri="{BB962C8B-B14F-4D97-AF65-F5344CB8AC3E}">
        <p14:creationId xmlns:p14="http://schemas.microsoft.com/office/powerpoint/2010/main" val="10189061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99</a:t>
            </a:fld>
            <a:endParaRPr lang="en-GB" dirty="0"/>
          </a:p>
        </p:txBody>
      </p:sp>
    </p:spTree>
    <p:extLst>
      <p:ext uri="{BB962C8B-B14F-4D97-AF65-F5344CB8AC3E}">
        <p14:creationId xmlns:p14="http://schemas.microsoft.com/office/powerpoint/2010/main" val="36255341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7538" y="76200"/>
            <a:ext cx="3219450" cy="1811338"/>
          </a:xfrm>
        </p:spPr>
      </p:sp>
      <p:sp>
        <p:nvSpPr>
          <p:cNvPr id="3" name="Notes Placeholder 2"/>
          <p:cNvSpPr>
            <a:spLocks noGrp="1"/>
          </p:cNvSpPr>
          <p:nvPr>
            <p:ph type="body" idx="1"/>
          </p:nvPr>
        </p:nvSpPr>
        <p:spPr>
          <a:xfrm>
            <a:off x="384874" y="1887829"/>
            <a:ext cx="5683250" cy="4029879"/>
          </a:xfrm>
        </p:spPr>
        <p:txBody>
          <a:bodyPr/>
          <a:lstStyle/>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The trainer should ask if anyone has any questions, and signpost to the services below for more advice or information.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i="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u="sng" kern="1200">
                <a:effectLst/>
                <a:latin typeface="Arial" panose="020B0604020202020204" pitchFamily="34" charset="0"/>
                <a:ea typeface="Aptos" panose="020B0004020202020204" pitchFamily="34" charset="0"/>
                <a:cs typeface="Arial" panose="020B0604020202020204" pitchFamily="34" charset="0"/>
              </a:rPr>
              <a:t>Care Inspectorate Wales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If you have concerns regarding a regulated setting, you can contact Care Inspectorate of Wales on </a:t>
            </a:r>
            <a:r>
              <a:rPr lang="en-GB" sz="1800" b="1" kern="1200">
                <a:effectLst/>
                <a:latin typeface="Arial" panose="020B0604020202020204" pitchFamily="34" charset="0"/>
                <a:ea typeface="Aptos" panose="020B0004020202020204" pitchFamily="34" charset="0"/>
                <a:cs typeface="Arial" panose="020B0604020202020204" pitchFamily="34" charset="0"/>
              </a:rPr>
              <a:t>0300 7900 126</a:t>
            </a:r>
            <a:r>
              <a:rPr lang="en-GB" sz="1800" kern="1200">
                <a:effectLst/>
                <a:latin typeface="Arial" panose="020B0604020202020204" pitchFamily="34" charset="0"/>
                <a:ea typeface="Aptos" panose="020B0004020202020204" pitchFamily="34" charset="0"/>
                <a:cs typeface="Arial" panose="020B0604020202020204" pitchFamily="34" charset="0"/>
              </a:rPr>
              <a:t> or raise a concern via their web pages: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i="1" u="sng" kern="1200">
                <a:effectLst/>
                <a:latin typeface="Arial" panose="020B0604020202020204" pitchFamily="34" charset="0"/>
                <a:ea typeface="Aptos" panose="020B0004020202020204" pitchFamily="34" charset="0"/>
                <a:cs typeface="Arial" panose="020B0604020202020204" pitchFamily="34" charset="0"/>
              </a:rPr>
              <a:t>https://careinspectorate.wales/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i="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i="1" kern="1200">
                <a:effectLst/>
                <a:latin typeface="Arial" panose="020B0604020202020204" pitchFamily="34" charset="0"/>
                <a:ea typeface="Aptos" panose="020B0004020202020204" pitchFamily="34" charset="0"/>
                <a:cs typeface="Arial" panose="020B0604020202020204" pitchFamily="34" charset="0"/>
              </a:rPr>
              <a:t> </a:t>
            </a:r>
            <a:r>
              <a:rPr lang="en-GB" sz="1800" kern="1200">
                <a:effectLst/>
                <a:latin typeface="Arial" panose="020B0604020202020204" pitchFamily="34" charset="0"/>
                <a:ea typeface="Aptos" panose="020B0004020202020204" pitchFamily="34" charset="0"/>
                <a:cs typeface="Arial" panose="020B0604020202020204" pitchFamily="34" charset="0"/>
              </a:rPr>
              <a:t>and search “</a:t>
            </a:r>
            <a:r>
              <a:rPr lang="en-GB" sz="1800" b="1" kern="1200">
                <a:effectLst/>
                <a:latin typeface="Arial" panose="020B0604020202020204" pitchFamily="34" charset="0"/>
                <a:ea typeface="Aptos" panose="020B0004020202020204" pitchFamily="34" charset="0"/>
                <a:cs typeface="Arial" panose="020B0604020202020204" pitchFamily="34" charset="0"/>
              </a:rPr>
              <a:t>raise a concern</a:t>
            </a:r>
            <a:r>
              <a:rPr lang="en-GB" sz="1800" kern="1200">
                <a:effectLst/>
                <a:latin typeface="Arial" panose="020B06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i="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r>
              <a:rPr lang="en-GB" sz="1800" i="1">
                <a:effectLst/>
                <a:latin typeface="Arial" panose="020B0604020202020204" pitchFamily="34" charset="0"/>
                <a:ea typeface="Aptos" panose="020B0004020202020204" pitchFamily="34" charset="0"/>
                <a:cs typeface="Arial" panose="020B0604020202020204" pitchFamily="34" charset="0"/>
              </a:rPr>
              <a:t> Local contacts to be added / included covering children and adult services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If you are concerned a child is at an immediate risk of harm, ring the police on 999.</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NSPCC Helpline (24 hours a day):</a:t>
            </a:r>
            <a:r>
              <a:rPr lang="en-GB" sz="1800" kern="1200">
                <a:effectLst/>
                <a:latin typeface="Arial" panose="020B0604020202020204" pitchFamily="34" charset="0"/>
                <a:ea typeface="Aptos" panose="020B0004020202020204" pitchFamily="34" charset="0"/>
                <a:cs typeface="Arial" panose="020B0604020202020204" pitchFamily="34" charset="0"/>
              </a:rPr>
              <a:t> 0808 800 5000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u="sng" kern="1200">
                <a:effectLst/>
                <a:latin typeface="Arial" panose="020B0604020202020204" pitchFamily="34" charset="0"/>
                <a:ea typeface="Aptos" panose="020B0004020202020204" pitchFamily="34" charset="0"/>
                <a:cs typeface="Arial" panose="020B0604020202020204" pitchFamily="34" charset="0"/>
              </a:rPr>
              <a:t>Domestic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Live Fear Free Helpline</a:t>
            </a:r>
            <a:r>
              <a:rPr lang="en-GB" sz="1800" kern="1200">
                <a:effectLst/>
                <a:latin typeface="Arial" panose="020B0604020202020204" pitchFamily="34" charset="0"/>
                <a:ea typeface="Aptos" panose="020B0004020202020204" pitchFamily="34" charset="0"/>
                <a:cs typeface="Arial" panose="020B0604020202020204" pitchFamily="34" charset="0"/>
              </a:rPr>
              <a:t> </a:t>
            </a:r>
            <a:r>
              <a:rPr lang="en-GB" sz="1800" b="1" kern="1200">
                <a:effectLst/>
                <a:latin typeface="Arial" panose="020B0604020202020204" pitchFamily="34" charset="0"/>
                <a:ea typeface="Aptos" panose="020B0004020202020204" pitchFamily="34" charset="0"/>
                <a:cs typeface="Arial" panose="020B0604020202020204" pitchFamily="34" charset="0"/>
              </a:rPr>
              <a:t>(24 hours a day)</a:t>
            </a:r>
            <a:r>
              <a:rPr lang="en-GB" sz="1800" kern="1200">
                <a:effectLst/>
                <a:latin typeface="Arial" panose="020B0604020202020204" pitchFamily="34" charset="0"/>
                <a:ea typeface="Aptos" panose="020B0004020202020204" pitchFamily="34" charset="0"/>
                <a:cs typeface="Arial" panose="020B0604020202020204" pitchFamily="34" charset="0"/>
              </a:rPr>
              <a:t> </a:t>
            </a:r>
            <a:br>
              <a:rPr lang="en-GB" sz="1800">
                <a:effectLst/>
                <a:latin typeface="Aptos" panose="020B0004020202020204" pitchFamily="34" charset="0"/>
                <a:ea typeface="Aptos" panose="020B0004020202020204" pitchFamily="34" charset="0"/>
                <a:cs typeface="Arial" panose="020B0604020202020204" pitchFamily="34" charset="0"/>
              </a:rPr>
            </a:br>
            <a:r>
              <a:rPr lang="en-GB" sz="1800" kern="1200">
                <a:effectLst/>
                <a:latin typeface="Arial" panose="020B0604020202020204" pitchFamily="34" charset="0"/>
                <a:ea typeface="Aptos" panose="020B0004020202020204" pitchFamily="34" charset="0"/>
                <a:cs typeface="Arial" panose="020B0604020202020204" pitchFamily="34" charset="0"/>
              </a:rPr>
              <a:t>Gives advice and support to people experiencing domestic abuse, sexual violence and coercive control, or those worried about someone who may be experiencing or at risk of this type of abuse.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b="1" kern="1200">
                <a:effectLst/>
                <a:latin typeface="Arial" panose="020B0604020202020204" pitchFamily="34" charset="0"/>
                <a:ea typeface="Aptos" panose="020B0004020202020204" pitchFamily="34" charset="0"/>
                <a:cs typeface="Arial" panose="020B0604020202020204" pitchFamily="34" charset="0"/>
              </a:rPr>
              <a:t>Helpline: 0808 8010 800</a:t>
            </a:r>
            <a:r>
              <a:rPr lang="en-GB" sz="1800" kern="1200">
                <a:effectLst/>
                <a:latin typeface="Arial" panose="020B0604020202020204" pitchFamily="34" charset="0"/>
                <a:ea typeface="Aptos" panose="020B0004020202020204" pitchFamily="34" charset="0"/>
                <a:cs typeface="Arial" panose="020B0604020202020204" pitchFamily="34" charset="0"/>
              </a:rPr>
              <a:t> or </a:t>
            </a:r>
            <a:r>
              <a:rPr lang="en-GB" sz="1800" b="1" kern="1200">
                <a:effectLst/>
                <a:latin typeface="Arial" panose="020B0604020202020204" pitchFamily="34" charset="0"/>
                <a:ea typeface="Aptos" panose="020B0004020202020204" pitchFamily="34" charset="0"/>
                <a:cs typeface="Arial" panose="020B0604020202020204" pitchFamily="34" charset="0"/>
              </a:rPr>
              <a:t>text service: 07860 077333</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E-mail: </a:t>
            </a:r>
            <a:r>
              <a:rPr lang="en-GB" sz="1800" u="sng" kern="1200">
                <a:effectLst/>
                <a:latin typeface="Arial" panose="020B0604020202020204" pitchFamily="34" charset="0"/>
                <a:ea typeface="Aptos" panose="020B0004020202020204" pitchFamily="34" charset="0"/>
                <a:cs typeface="Arial" panose="020B0604020202020204" pitchFamily="34" charset="0"/>
              </a:rPr>
              <a:t>info@livefearfreehelpline.wales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A live chat service is also available 24 hours a day, seven days a week.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GB" sz="1800" kern="1200">
                <a:effectLst/>
                <a:latin typeface="Arial" panose="020B0604020202020204" pitchFamily="34" charset="0"/>
                <a:ea typeface="Aptos" panose="020B0004020202020204" pitchFamily="34" charset="0"/>
                <a:cs typeface="Arial" panose="020B0604020202020204" pitchFamily="34" charset="0"/>
              </a:rPr>
              <a:t>More information: </a:t>
            </a:r>
            <a:r>
              <a:rPr lang="en-GB" sz="1800" u="sng" kern="1200">
                <a:effectLst/>
                <a:latin typeface="Arial" panose="020B0604020202020204" pitchFamily="34" charset="0"/>
                <a:ea typeface="Aptos" panose="020B0004020202020204" pitchFamily="34" charset="0"/>
                <a:cs typeface="Arial" panose="020B0604020202020204" pitchFamily="34" charset="0"/>
              </a:rPr>
              <a:t>https://gov.wales/live-fear-free</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DE68229E-BCEE-4CE3-9FCB-142051C3BF98}" type="slidenum">
              <a:rPr lang="en-GB" smtClean="0"/>
              <a:t>100</a:t>
            </a:fld>
            <a:endParaRPr lang="en-GB" dirty="0"/>
          </a:p>
        </p:txBody>
      </p:sp>
    </p:spTree>
    <p:extLst>
      <p:ext uri="{BB962C8B-B14F-4D97-AF65-F5344CB8AC3E}">
        <p14:creationId xmlns:p14="http://schemas.microsoft.com/office/powerpoint/2010/main" val="10999032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059270129"/>
              </p:ext>
            </p:extLst>
          </p:nvPr>
        </p:nvGraphicFramePr>
        <p:xfrm>
          <a:off x="2874356" y="6205373"/>
          <a:ext cx="1355350" cy="1378017"/>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8">
                  <p:embed/>
                </p:oleObj>
              </mc:Choice>
              <mc:Fallback>
                <p:oleObj name="Document" showAsIcon="1" r:id="rId3" imgW="914400" imgH="861120" progId="Word.Document.8">
                  <p:embed/>
                  <p:pic>
                    <p:nvPicPr>
                      <p:cNvPr id="4" name="Object 3"/>
                      <p:cNvPicPr/>
                      <p:nvPr/>
                    </p:nvPicPr>
                    <p:blipFill>
                      <a:blip r:embed="rId4"/>
                      <a:stretch>
                        <a:fillRect/>
                      </a:stretch>
                    </p:blipFill>
                    <p:spPr>
                      <a:xfrm>
                        <a:off x="2874356" y="6205373"/>
                        <a:ext cx="1355350" cy="1378017"/>
                      </a:xfrm>
                      <a:prstGeom prst="rect">
                        <a:avLst/>
                      </a:prstGeom>
                    </p:spPr>
                  </p:pic>
                </p:oleObj>
              </mc:Fallback>
            </mc:AlternateContent>
          </a:graphicData>
        </a:graphic>
      </p:graphicFrame>
    </p:spTree>
    <p:extLst>
      <p:ext uri="{BB962C8B-B14F-4D97-AF65-F5344CB8AC3E}">
        <p14:creationId xmlns:p14="http://schemas.microsoft.com/office/powerpoint/2010/main" val="428206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0" i="0" spc="-100" baseline="0">
                <a:solidFill>
                  <a:srgbClr val="FFFFFF"/>
                </a:solidFill>
                <a:latin typeface="Gibson" panose="02000000000000000000" pitchFamily="2" charset="77"/>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b="0" i="0" cap="none" spc="0" baseline="0">
                <a:solidFill>
                  <a:schemeClr val="accent1">
                    <a:lumMod val="20000"/>
                    <a:lumOff val="80000"/>
                  </a:schemeClr>
                </a:solidFill>
                <a:latin typeface="Gibson" panose="02000000000000000000" pitchFamily="2" charset="77"/>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700163E-B7E5-4ACE-8BBA-4FB18FBAA6B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159548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700163E-B7E5-4ACE-8BBA-4FB18FBAA6B5}" type="datetimeFigureOut">
              <a:rPr lang="en-GB" smtClean="0"/>
              <a:t>29/01/2025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00127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lvl1pPr>
              <a:defRPr b="0" i="0">
                <a:latin typeface="Gibson" panose="02000000000000000000" pitchFamily="2" charset="77"/>
              </a:defRPr>
            </a:lvl1pPr>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700163E-B7E5-4ACE-8BBA-4FB18FBAA6B5}" type="datetimeFigureOut">
              <a:rPr lang="en-GB" smtClean="0"/>
              <a:t>29/01/2025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09015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dirty="0"/>
              <a:t>Click to edit Master title style</a:t>
            </a:r>
            <a:endParaRPr lang="en-GB" dirty="0"/>
          </a:p>
        </p:txBody>
      </p:sp>
      <p:sp>
        <p:nvSpPr>
          <p:cNvPr id="3" name="Rectangle 3"/>
          <p:cNvSpPr>
            <a:spLocks noGrp="1" noChangeArrowheads="1"/>
          </p:cNvSpPr>
          <p:nvPr>
            <p:ph type="sldNum" idx="10"/>
          </p:nvPr>
        </p:nvSpPr>
        <p:spPr>
          <a:xfrm>
            <a:off x="11569920" y="6303271"/>
            <a:ext cx="475594" cy="413189"/>
          </a:xfrm>
          <a:ln/>
        </p:spPr>
        <p:txBody>
          <a:bodyPr/>
          <a:lstStyle>
            <a:lvl1pPr>
              <a:defRPr/>
            </a:lvl1pPr>
          </a:lstStyle>
          <a:p>
            <a:pPr>
              <a:defRPr/>
            </a:pPr>
            <a:fld id="{DBFC92AB-94D2-4C74-B39F-258829ABEBC4}" type="slidenum">
              <a:rPr lang="en-GB" altLang="en-US"/>
              <a:pPr>
                <a:defRPr/>
              </a:pPr>
              <a:t>‹#›</a:t>
            </a:fld>
            <a:endParaRPr lang="en-GB" altLang="en-US" dirty="0"/>
          </a:p>
        </p:txBody>
      </p:sp>
    </p:spTree>
    <p:extLst>
      <p:ext uri="{BB962C8B-B14F-4D97-AF65-F5344CB8AC3E}">
        <p14:creationId xmlns:p14="http://schemas.microsoft.com/office/powerpoint/2010/main" val="285299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700163E-B7E5-4ACE-8BBA-4FB18FBAA6B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379706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i="0" spc="-100" baseline="0">
                <a:solidFill>
                  <a:schemeClr val="tx1">
                    <a:lumMod val="65000"/>
                    <a:lumOff val="35000"/>
                  </a:schemeClr>
                </a:solidFill>
                <a:latin typeface="Gibson" panose="02000000000000000000" pitchFamily="2" charset="77"/>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b="0" i="0" cap="none" spc="0" baseline="0">
                <a:solidFill>
                  <a:schemeClr val="tx1">
                    <a:lumMod val="65000"/>
                    <a:lumOff val="35000"/>
                  </a:schemeClr>
                </a:solidFill>
                <a:latin typeface="Gibson" panose="02000000000000000000" pitchFamily="2"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700163E-B7E5-4ACE-8BBA-4FB18FBAA6B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14359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4700163E-B7E5-4ACE-8BBA-4FB18FBAA6B5}" type="datetimeFigureOut">
              <a:rPr lang="en-GB" smtClean="0"/>
              <a:t>29/01/2025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200956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b="0" i="0">
                <a:latin typeface="Gibson" panose="02000000000000000000" pitchFamily="2" charset="77"/>
              </a:defRPr>
            </a:lvl1p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i="0">
                <a:solidFill>
                  <a:schemeClr val="tx1">
                    <a:lumMod val="65000"/>
                    <a:lumOff val="35000"/>
                  </a:schemeClr>
                </a:solidFill>
                <a:latin typeface="Gibson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i="0">
                <a:solidFill>
                  <a:schemeClr val="tx1">
                    <a:lumMod val="65000"/>
                    <a:lumOff val="35000"/>
                  </a:schemeClr>
                </a:solidFill>
                <a:latin typeface="Gibson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4700163E-B7E5-4ACE-8BBA-4FB18FBAA6B5}" type="datetimeFigureOut">
              <a:rPr lang="en-GB" smtClean="0"/>
              <a:t>29/01/2025</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304964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0" i="0">
                <a:latin typeface="Gibson" panose="02000000000000000000" pitchFamily="2" charset="77"/>
              </a:defRPr>
            </a:lvl1pPr>
          </a:lstStyle>
          <a:p>
            <a:r>
              <a:rPr lang="en-US" dirty="0"/>
              <a:t>Click to edit Master title style</a:t>
            </a:r>
          </a:p>
        </p:txBody>
      </p:sp>
      <p:sp>
        <p:nvSpPr>
          <p:cNvPr id="2" name="Date Placeholder 1"/>
          <p:cNvSpPr>
            <a:spLocks noGrp="1"/>
          </p:cNvSpPr>
          <p:nvPr>
            <p:ph type="dt" sz="half" idx="10"/>
          </p:nvPr>
        </p:nvSpPr>
        <p:spPr/>
        <p:txBody>
          <a:bodyPr/>
          <a:lstStyle/>
          <a:p>
            <a:fld id="{4700163E-B7E5-4ACE-8BBA-4FB18FBAA6B5}" type="datetimeFigureOut">
              <a:rPr lang="en-GB" smtClean="0"/>
              <a:t>29/01/2025</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105287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00163E-B7E5-4ACE-8BBA-4FB18FBAA6B5}"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5308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i="0" baseline="0">
                <a:latin typeface="Gibson" panose="02000000000000000000" pitchFamily="2" charset="77"/>
              </a:defRPr>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b="0" i="0">
                <a:solidFill>
                  <a:srgbClr val="FFFFFF"/>
                </a:solidFill>
                <a:latin typeface="Gibson" panose="02000000000000000000"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8" name="Date Placeholder 7"/>
          <p:cNvSpPr>
            <a:spLocks noGrp="1"/>
          </p:cNvSpPr>
          <p:nvPr>
            <p:ph type="dt" sz="half" idx="10"/>
          </p:nvPr>
        </p:nvSpPr>
        <p:spPr/>
        <p:txBody>
          <a:bodyPr/>
          <a:lstStyle/>
          <a:p>
            <a:fld id="{4700163E-B7E5-4ACE-8BBA-4FB18FBAA6B5}" type="datetimeFigureOut">
              <a:rPr lang="en-GB" smtClean="0"/>
              <a:t>29/01/2025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253512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b="0" i="0">
                <a:latin typeface="Gibson" panose="02000000000000000000"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b="0" i="0">
                <a:solidFill>
                  <a:srgbClr val="FFFFFF"/>
                </a:solidFill>
                <a:latin typeface="Gibson" panose="02000000000000000000"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8" name="Date Placeholder 7"/>
          <p:cNvSpPr>
            <a:spLocks noGrp="1"/>
          </p:cNvSpPr>
          <p:nvPr>
            <p:ph type="dt" sz="half" idx="10"/>
          </p:nvPr>
        </p:nvSpPr>
        <p:spPr/>
        <p:txBody>
          <a:bodyPr/>
          <a:lstStyle/>
          <a:p>
            <a:fld id="{4700163E-B7E5-4ACE-8BBA-4FB18FBAA6B5}" type="datetimeFigureOut">
              <a:rPr lang="en-GB" smtClean="0"/>
              <a:t>29/01/2025</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702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Gibson" panose="02000000000000000000" pitchFamily="2" charset="77"/>
              </a:defRPr>
            </a:lvl1pPr>
          </a:lstStyle>
          <a:p>
            <a:fld id="{4700163E-B7E5-4ACE-8BBA-4FB18FBAA6B5}" type="datetimeFigureOut">
              <a:rPr lang="en-GB" smtClean="0"/>
              <a:pPr/>
              <a:t>29/01/2025</a:t>
            </a:fld>
            <a:endParaRPr lang="en-GB"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Gibson" panose="02000000000000000000" pitchFamily="2" charset="77"/>
              </a:defRPr>
            </a:lvl1pPr>
          </a:lstStyle>
          <a:p>
            <a:endParaRPr lang="en-GB"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0" i="0">
                <a:solidFill>
                  <a:schemeClr val="accent1"/>
                </a:solidFill>
                <a:latin typeface="Gibson" panose="02000000000000000000" pitchFamily="2" charset="77"/>
              </a:defRPr>
            </a:lvl1pPr>
          </a:lstStyle>
          <a:p>
            <a:fld id="{1D7361F7-5627-4E08-BD97-225C8780FEF6}" type="slidenum">
              <a:rPr lang="en-GB" smtClean="0"/>
              <a:pPr/>
              <a:t>‹#›</a:t>
            </a:fld>
            <a:endParaRPr lang="en-GB" dirty="0"/>
          </a:p>
        </p:txBody>
      </p:sp>
    </p:spTree>
    <p:extLst>
      <p:ext uri="{BB962C8B-B14F-4D97-AF65-F5344CB8AC3E}">
        <p14:creationId xmlns:p14="http://schemas.microsoft.com/office/powerpoint/2010/main" val="193603585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3600" b="0" i="0" kern="1200" spc="-60" baseline="0">
          <a:solidFill>
            <a:srgbClr val="FFFFFF"/>
          </a:solidFill>
          <a:latin typeface="Gibson" panose="02000000000000000000" pitchFamily="2" charset="77"/>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2.xml"/><Relationship Id="rId1" Type="http://schemas.openxmlformats.org/officeDocument/2006/relationships/tags" Target="../tags/tag7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www.gov.wales/sites/default/files/consultations/2022-09/the-duty-of-candour-statutory-guidance-2023_0.pdf" TargetMode="External"/><Relationship Id="rId4" Type="http://schemas.openxmlformats.org/officeDocument/2006/relationships/hyperlink" Target="https://socialcare.wales/cms-assets/documents/SCW-DutyofCandour-ENG-V01.pdf"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socialcare.wales/dealing-with-concerns/codes-of-practice-and-guidance?_cldee=XUE9i8qXzSS0cMeVo2msGP_jnRsD4428dJD2jEW6VakXJEwFfHyd43dyjT6vexPuTDJOZS0Q10MBh4dtKb9L5Q&amp;recipientid=contact-4b33a33e0b4fe111b6c1463500000031-1cb819f0392242b5a09abd16ec39b16c&amp;esid=244c6c16-a602-ed11-82e6-0022481b892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s://uk.practicallaw.thomsonreuters.com/4-511-1473?originationContext=document&amp;transitionType=PLDocumentLink&amp;contextData=(sc.Default)"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s://law.gov.wales/safeguarding#:~:text=%E2%80%9CNeglect%E2%80%9D%20means%20a%20failure%20to,impairment%20of%20the%20child%27s%20development)."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hyperlink" Target="https://www.youtube.com/watch?v=YiMjTzCnbNQ"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18.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19.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67.xml"/><Relationship Id="rId4" Type="http://schemas.openxmlformats.org/officeDocument/2006/relationships/image" Target="../media/image2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_uEwNg0pFAI?feature=oembed" TargetMode="External"/><Relationship Id="rId1" Type="http://schemas.openxmlformats.org/officeDocument/2006/relationships/video" Target="https://www.youtube.com/embed/bvJ5uBlGYgE?feature=oembed" TargetMode="External"/><Relationship Id="rId5" Type="http://schemas.openxmlformats.org/officeDocument/2006/relationships/image" Target="../media/image24.jpeg"/><Relationship Id="rId4" Type="http://schemas.openxmlformats.org/officeDocument/2006/relationships/image" Target="../media/image23.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9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hyperlink" Target="https://gov.wales/ending-physical-punishment-wales-explainer-video" TargetMode="Externa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feguarding children and adults"/>
          <p:cNvSpPr>
            <a:spLocks noGrp="1"/>
          </p:cNvSpPr>
          <p:nvPr>
            <p:ph type="ctrTitle"/>
          </p:nvPr>
        </p:nvSpPr>
        <p:spPr>
          <a:xfrm>
            <a:off x="629172" y="800176"/>
            <a:ext cx="7728622" cy="5751095"/>
          </a:xfrm>
        </p:spPr>
        <p:txBody>
          <a:bodyPr>
            <a:normAutofit/>
          </a:bodyPr>
          <a:lstStyle/>
          <a:p>
            <a:pPr algn="ctr"/>
            <a:r>
              <a:rPr lang="en-GB" sz="5400" dirty="0">
                <a:solidFill>
                  <a:schemeClr val="bg1"/>
                </a:solidFill>
                <a:latin typeface="Gibson"/>
              </a:rPr>
              <a:t>Safeguarding children and adults</a:t>
            </a:r>
            <a:br>
              <a:rPr lang="en-GB" sz="4000" dirty="0">
                <a:solidFill>
                  <a:schemeClr val="bg1"/>
                </a:solidFill>
              </a:rPr>
            </a:br>
            <a:br>
              <a:rPr lang="en-GB" sz="4000" dirty="0">
                <a:solidFill>
                  <a:schemeClr val="bg1"/>
                </a:solidFill>
              </a:rPr>
            </a:br>
            <a:br>
              <a:rPr lang="en-GB" sz="4000" dirty="0">
                <a:solidFill>
                  <a:schemeClr val="bg1"/>
                </a:solidFill>
              </a:rPr>
            </a:br>
            <a:r>
              <a:rPr lang="en-GB" sz="4000" dirty="0">
                <a:solidFill>
                  <a:schemeClr val="bg1"/>
                </a:solidFill>
                <a:latin typeface="Gibson"/>
              </a:rPr>
              <a:t> Group B safeguarding</a:t>
            </a:r>
            <a:br>
              <a:rPr lang="en-GB" sz="4000" dirty="0">
                <a:solidFill>
                  <a:schemeClr val="bg1"/>
                </a:solidFill>
              </a:rPr>
            </a:br>
            <a:endParaRPr lang="en-GB" sz="4000" dirty="0">
              <a:solidFill>
                <a:schemeClr val="bg1"/>
              </a:solidFill>
            </a:endParaRPr>
          </a:p>
        </p:txBody>
      </p:sp>
      <p:pic>
        <p:nvPicPr>
          <p:cNvPr id="4" name="Picture 3">
            <a:extLst>
              <a:ext uri="{FF2B5EF4-FFF2-40B4-BE49-F238E27FC236}">
                <a16:creationId xmlns:a16="http://schemas.microsoft.com/office/drawing/2014/main" id="{E8884553-BF9E-50FB-0747-EC5E410C907F}"/>
              </a:ext>
            </a:extLst>
          </p:cNvPr>
          <p:cNvPicPr>
            <a:picLocks noChangeAspect="1"/>
          </p:cNvPicPr>
          <p:nvPr/>
        </p:nvPicPr>
        <p:blipFill>
          <a:blip r:embed="rId4"/>
          <a:stretch>
            <a:fillRect/>
          </a:stretch>
        </p:blipFill>
        <p:spPr>
          <a:xfrm>
            <a:off x="2099506" y="959207"/>
            <a:ext cx="4787660" cy="1270030"/>
          </a:xfrm>
          <a:prstGeom prst="rect">
            <a:avLst/>
          </a:prstGeom>
        </p:spPr>
      </p:pic>
    </p:spTree>
    <p:custDataLst>
      <p:tags r:id="rId1"/>
    </p:custDataLst>
    <p:extLst>
      <p:ext uri="{BB962C8B-B14F-4D97-AF65-F5344CB8AC3E}">
        <p14:creationId xmlns:p14="http://schemas.microsoft.com/office/powerpoint/2010/main" val="252043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load the app"/>
          <p:cNvSpPr>
            <a:spLocks noGrp="1"/>
          </p:cNvSpPr>
          <p:nvPr>
            <p:ph type="title"/>
          </p:nvPr>
        </p:nvSpPr>
        <p:spPr>
          <a:xfrm>
            <a:off x="167406" y="938642"/>
            <a:ext cx="2947482" cy="4601183"/>
          </a:xfrm>
        </p:spPr>
        <p:txBody>
          <a:bodyPr>
            <a:normAutofit/>
          </a:bodyPr>
          <a:lstStyle/>
          <a:p>
            <a:pPr algn="ctr"/>
            <a:r>
              <a:rPr lang="en-GB" sz="3200" dirty="0">
                <a:solidFill>
                  <a:schemeClr val="bg1"/>
                </a:solidFill>
              </a:rPr>
              <a:t>Download the app</a:t>
            </a:r>
          </a:p>
        </p:txBody>
      </p:sp>
      <p:sp>
        <p:nvSpPr>
          <p:cNvPr id="6" name="Rectangle 5"/>
          <p:cNvSpPr/>
          <p:nvPr/>
        </p:nvSpPr>
        <p:spPr>
          <a:xfrm>
            <a:off x="3887355" y="2657852"/>
            <a:ext cx="4268103" cy="2308324"/>
          </a:xfrm>
          <a:prstGeom prst="rect">
            <a:avLst/>
          </a:prstGeom>
        </p:spPr>
        <p:txBody>
          <a:bodyPr wrap="square">
            <a:spAutoFit/>
          </a:bodyPr>
          <a:lstStyle/>
          <a:p>
            <a:pPr lvl="0"/>
            <a:r>
              <a:rPr lang="en-GB" sz="4800" dirty="0">
                <a:solidFill>
                  <a:srgbClr val="000000"/>
                </a:solidFill>
                <a:latin typeface="Gibson" panose="02000000000000000000" pitchFamily="2" charset="77"/>
              </a:rPr>
              <a:t>Wales Safeguarding Procedures</a:t>
            </a:r>
          </a:p>
        </p:txBody>
      </p:sp>
      <p:pic>
        <p:nvPicPr>
          <p:cNvPr id="4" name="Content Placeholder 3" descr="An image of the Wales Safeguarding Procedures app"/>
          <p:cNvPicPr>
            <a:picLocks noGrp="1" noChangeAspect="1"/>
          </p:cNvPicPr>
          <p:nvPr>
            <p:ph idx="1"/>
          </p:nvPr>
        </p:nvPicPr>
        <p:blipFill>
          <a:blip r:embed="rId4"/>
          <a:stretch>
            <a:fillRect/>
          </a:stretch>
        </p:blipFill>
        <p:spPr>
          <a:xfrm>
            <a:off x="8304645" y="156855"/>
            <a:ext cx="2798129" cy="3974563"/>
          </a:xfrm>
          <a:prstGeom prst="rect">
            <a:avLst/>
          </a:prstGeom>
        </p:spPr>
      </p:pic>
    </p:spTree>
    <p:custDataLst>
      <p:tags r:id="rId1"/>
    </p:custDataLst>
    <p:extLst>
      <p:ext uri="{BB962C8B-B14F-4D97-AF65-F5344CB8AC3E}">
        <p14:creationId xmlns:p14="http://schemas.microsoft.com/office/powerpoint/2010/main" val="2547698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69" y="974148"/>
            <a:ext cx="2947482" cy="4601183"/>
          </a:xfrm>
        </p:spPr>
        <p:txBody>
          <a:bodyPr>
            <a:normAutofit/>
          </a:bodyPr>
          <a:lstStyle/>
          <a:p>
            <a:pPr algn="ctr"/>
            <a:r>
              <a:rPr lang="en-GB" sz="3200" dirty="0">
                <a:solidFill>
                  <a:schemeClr val="bg1"/>
                </a:solidFill>
              </a:rPr>
              <a:t>Questions</a:t>
            </a:r>
          </a:p>
        </p:txBody>
      </p:sp>
    </p:spTree>
    <p:custDataLst>
      <p:tags r:id="rId1"/>
    </p:custDataLst>
    <p:extLst>
      <p:ext uri="{BB962C8B-B14F-4D97-AF65-F5344CB8AC3E}">
        <p14:creationId xmlns:p14="http://schemas.microsoft.com/office/powerpoint/2010/main" val="41656602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231494" y="2589383"/>
            <a:ext cx="3020992" cy="1325563"/>
          </a:xfrm>
        </p:spPr>
        <p:txBody>
          <a:bodyPr>
            <a:normAutofit/>
          </a:bodyPr>
          <a:lstStyle/>
          <a:p>
            <a:pPr algn="ctr"/>
            <a:r>
              <a:rPr lang="en-GB" altLang="en-US" sz="3200" dirty="0">
                <a:solidFill>
                  <a:schemeClr val="bg1"/>
                </a:solidFill>
              </a:rPr>
              <a:t>Thank you for listening</a:t>
            </a:r>
          </a:p>
        </p:txBody>
      </p:sp>
      <p:sp>
        <p:nvSpPr>
          <p:cNvPr id="3" name="Content Placeholder 2"/>
          <p:cNvSpPr>
            <a:spLocks noGrp="1"/>
          </p:cNvSpPr>
          <p:nvPr>
            <p:ph idx="4294967295"/>
          </p:nvPr>
        </p:nvSpPr>
        <p:spPr>
          <a:xfrm>
            <a:off x="4381618" y="3149600"/>
            <a:ext cx="6477000" cy="558800"/>
          </a:xfrm>
        </p:spPr>
        <p:txBody>
          <a:bodyPr/>
          <a:lstStyle/>
          <a:p>
            <a:pPr marL="0" indent="0" algn="ctr">
              <a:buNone/>
              <a:defRPr/>
            </a:pPr>
            <a:r>
              <a:rPr lang="en-GB" sz="2400" dirty="0">
                <a:solidFill>
                  <a:schemeClr val="accent1">
                    <a:lumMod val="75000"/>
                  </a:schemeClr>
                </a:solidFill>
              </a:rPr>
              <a:t> Please complete your evaluation form</a:t>
            </a:r>
            <a:endParaRPr lang="en-GB" dirty="0"/>
          </a:p>
        </p:txBody>
      </p:sp>
    </p:spTree>
    <p:custDataLst>
      <p:tags r:id="rId1"/>
    </p:custDataLst>
    <p:extLst>
      <p:ext uri="{BB962C8B-B14F-4D97-AF65-F5344CB8AC3E}">
        <p14:creationId xmlns:p14="http://schemas.microsoft.com/office/powerpoint/2010/main" val="292824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hy am I here?"/>
          <p:cNvSpPr>
            <a:spLocks noGrp="1"/>
          </p:cNvSpPr>
          <p:nvPr>
            <p:ph type="title"/>
          </p:nvPr>
        </p:nvSpPr>
        <p:spPr>
          <a:xfrm>
            <a:off x="218196" y="1894823"/>
            <a:ext cx="2947482" cy="2915728"/>
          </a:xfrm>
        </p:spPr>
        <p:txBody>
          <a:bodyPr>
            <a:normAutofit/>
          </a:bodyPr>
          <a:lstStyle/>
          <a:p>
            <a:pPr algn="ctr"/>
            <a:r>
              <a:rPr lang="en-GB" altLang="en-US" sz="3200" dirty="0">
                <a:solidFill>
                  <a:schemeClr val="bg1"/>
                </a:solidFill>
              </a:rPr>
              <a:t>Why am I here?</a:t>
            </a:r>
          </a:p>
        </p:txBody>
      </p:sp>
      <p:sp>
        <p:nvSpPr>
          <p:cNvPr id="18435" name="Content Placeholder 2"/>
          <p:cNvSpPr>
            <a:spLocks noGrp="1"/>
          </p:cNvSpPr>
          <p:nvPr>
            <p:ph idx="1"/>
          </p:nvPr>
        </p:nvSpPr>
        <p:spPr>
          <a:xfrm>
            <a:off x="3602065" y="1123837"/>
            <a:ext cx="8157813" cy="4457701"/>
          </a:xfrm>
        </p:spPr>
        <p:txBody>
          <a:bodyPr>
            <a:normAutofit/>
          </a:bodyPr>
          <a:lstStyle/>
          <a:p>
            <a:r>
              <a:rPr lang="en-GB" altLang="en-US" sz="2800" dirty="0">
                <a:solidFill>
                  <a:srgbClr val="11846A"/>
                </a:solidFill>
              </a:rPr>
              <a:t>Everyone </a:t>
            </a:r>
            <a:r>
              <a:rPr lang="en-GB" altLang="en-US" sz="2800" dirty="0">
                <a:solidFill>
                  <a:schemeClr val="tx1"/>
                </a:solidFill>
              </a:rPr>
              <a:t>has to have an awareness of safeguarding and to know how to respond if they have concerns.</a:t>
            </a:r>
          </a:p>
          <a:p>
            <a:r>
              <a:rPr lang="en-GB" altLang="en-US" sz="2800" dirty="0">
                <a:solidFill>
                  <a:srgbClr val="11846A"/>
                </a:solidFill>
              </a:rPr>
              <a:t>Everyone </a:t>
            </a:r>
            <a:r>
              <a:rPr lang="en-GB" altLang="en-US" sz="2800" dirty="0">
                <a:solidFill>
                  <a:schemeClr val="tx1"/>
                </a:solidFill>
              </a:rPr>
              <a:t>has the right to be protected from abuse, harm and neglect.</a:t>
            </a:r>
          </a:p>
          <a:p>
            <a:r>
              <a:rPr lang="en-GB" altLang="en-US" sz="2800" dirty="0">
                <a:solidFill>
                  <a:schemeClr val="tx1"/>
                </a:solidFill>
              </a:rPr>
              <a:t>Safeguarding is </a:t>
            </a:r>
            <a:r>
              <a:rPr lang="en-GB" altLang="en-US" sz="2800" dirty="0">
                <a:solidFill>
                  <a:srgbClr val="11846A"/>
                </a:solidFill>
              </a:rPr>
              <a:t>everybody’s business </a:t>
            </a:r>
            <a:r>
              <a:rPr lang="en-GB" altLang="en-US" sz="2800" dirty="0">
                <a:solidFill>
                  <a:schemeClr val="tx1"/>
                </a:solidFill>
              </a:rPr>
              <a:t>and everyone has a responsibility for safeguarding.</a:t>
            </a:r>
          </a:p>
          <a:p>
            <a:r>
              <a:rPr lang="en-GB" altLang="en-US" sz="2800" dirty="0">
                <a:solidFill>
                  <a:schemeClr val="tx1"/>
                </a:solidFill>
              </a:rPr>
              <a:t>It’s part of your role as a practitioner.</a:t>
            </a:r>
          </a:p>
          <a:p>
            <a:endParaRPr lang="en-GB" altLang="en-US" sz="1800" dirty="0">
              <a:solidFill>
                <a:schemeClr val="tx1"/>
              </a:solidFill>
            </a:endParaRPr>
          </a:p>
        </p:txBody>
      </p:sp>
    </p:spTree>
    <p:custDataLst>
      <p:tags r:id="rId1"/>
    </p:custDataLst>
    <p:extLst>
      <p:ext uri="{BB962C8B-B14F-4D97-AF65-F5344CB8AC3E}">
        <p14:creationId xmlns:p14="http://schemas.microsoft.com/office/powerpoint/2010/main" val="1437000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252919" y="892343"/>
            <a:ext cx="2947482" cy="4601183"/>
          </a:xfrm>
        </p:spPr>
        <p:txBody>
          <a:bodyPr>
            <a:normAutofit/>
          </a:bodyPr>
          <a:lstStyle/>
          <a:p>
            <a:pPr algn="ctr"/>
            <a:r>
              <a:rPr lang="en-GB" sz="3200" dirty="0">
                <a:solidFill>
                  <a:schemeClr val="bg1"/>
                </a:solidFill>
              </a:rPr>
              <a:t>Exercise </a:t>
            </a:r>
            <a:br>
              <a:rPr lang="en-GB" sz="3200" dirty="0">
                <a:solidFill>
                  <a:schemeClr val="bg1"/>
                </a:solidFill>
              </a:rPr>
            </a:br>
            <a:br>
              <a:rPr lang="en-GB" sz="3200" dirty="0">
                <a:solidFill>
                  <a:schemeClr val="bg1"/>
                </a:solidFill>
              </a:rPr>
            </a:br>
            <a:r>
              <a:rPr lang="en-GB" sz="3200" dirty="0">
                <a:solidFill>
                  <a:schemeClr val="bg1"/>
                </a:solidFill>
              </a:rPr>
              <a:t>Who’s responsible for protecting children and adults?</a:t>
            </a:r>
          </a:p>
        </p:txBody>
      </p:sp>
      <p:sp>
        <p:nvSpPr>
          <p:cNvPr id="3" name="Content Placeholder 2"/>
          <p:cNvSpPr>
            <a:spLocks noGrp="1"/>
          </p:cNvSpPr>
          <p:nvPr>
            <p:ph idx="1"/>
          </p:nvPr>
        </p:nvSpPr>
        <p:spPr>
          <a:xfrm>
            <a:off x="3839159" y="844266"/>
            <a:ext cx="7664982" cy="5120640"/>
          </a:xfrm>
        </p:spPr>
        <p:txBody>
          <a:bodyPr>
            <a:noAutofit/>
          </a:bodyPr>
          <a:lstStyle/>
          <a:p>
            <a:r>
              <a:rPr lang="en-GB" altLang="en-US" sz="2800" dirty="0">
                <a:solidFill>
                  <a:schemeClr val="tx1"/>
                </a:solidFill>
              </a:rPr>
              <a:t>Social services staff</a:t>
            </a:r>
          </a:p>
          <a:p>
            <a:r>
              <a:rPr lang="en-GB" altLang="en-US" sz="2800" dirty="0">
                <a:solidFill>
                  <a:schemeClr val="tx1"/>
                </a:solidFill>
              </a:rPr>
              <a:t>Staff in the Police Force </a:t>
            </a:r>
          </a:p>
          <a:p>
            <a:r>
              <a:rPr lang="en-GB" altLang="en-US" sz="2800" dirty="0">
                <a:solidFill>
                  <a:schemeClr val="tx1"/>
                </a:solidFill>
              </a:rPr>
              <a:t>HM Prison and Probation staff</a:t>
            </a:r>
          </a:p>
          <a:p>
            <a:r>
              <a:rPr lang="en-GB" altLang="en-US" sz="2800" dirty="0">
                <a:solidFill>
                  <a:schemeClr val="tx1"/>
                </a:solidFill>
              </a:rPr>
              <a:t>Staff within schools and education departments</a:t>
            </a:r>
          </a:p>
          <a:p>
            <a:r>
              <a:rPr lang="en-GB" altLang="en-US" sz="2800" dirty="0">
                <a:solidFill>
                  <a:schemeClr val="tx1"/>
                </a:solidFill>
              </a:rPr>
              <a:t>Health service staff</a:t>
            </a:r>
          </a:p>
          <a:p>
            <a:r>
              <a:rPr lang="en-GB" altLang="en-US" sz="2800" dirty="0">
                <a:solidFill>
                  <a:schemeClr val="tx1"/>
                </a:solidFill>
              </a:rPr>
              <a:t>People in voluntary or third sector organisations </a:t>
            </a:r>
          </a:p>
          <a:p>
            <a:r>
              <a:rPr lang="en-GB" altLang="en-US" sz="2800" dirty="0">
                <a:solidFill>
                  <a:schemeClr val="tx1"/>
                </a:solidFill>
              </a:rPr>
              <a:t>Human resources</a:t>
            </a:r>
          </a:p>
          <a:p>
            <a:r>
              <a:rPr lang="en-GB" altLang="en-US" sz="2800" dirty="0">
                <a:solidFill>
                  <a:schemeClr val="tx1"/>
                </a:solidFill>
              </a:rPr>
              <a:t>The public </a:t>
            </a:r>
          </a:p>
          <a:p>
            <a:r>
              <a:rPr lang="en-GB" altLang="en-US" sz="2800" dirty="0">
                <a:solidFill>
                  <a:srgbClr val="11846A"/>
                </a:solidFill>
              </a:rPr>
              <a:t>YOU</a:t>
            </a:r>
          </a:p>
          <a:p>
            <a:pPr marL="0" indent="0" algn="ctr">
              <a:buNone/>
            </a:pPr>
            <a:r>
              <a:rPr lang="en-GB" sz="2800" dirty="0">
                <a:solidFill>
                  <a:srgbClr val="11846A"/>
                </a:solidFill>
              </a:rPr>
              <a:t>This is not a matter of personal choice</a:t>
            </a:r>
          </a:p>
        </p:txBody>
      </p:sp>
    </p:spTree>
    <p:custDataLst>
      <p:tags r:id="rId1"/>
    </p:custDataLst>
    <p:extLst>
      <p:ext uri="{BB962C8B-B14F-4D97-AF65-F5344CB8AC3E}">
        <p14:creationId xmlns:p14="http://schemas.microsoft.com/office/powerpoint/2010/main" val="50882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ussion point&#10;Discussion point&#10;Discussion point&#10;Discussion point&#10;Discussion point"/>
          <p:cNvSpPr txBox="1"/>
          <p:nvPr/>
        </p:nvSpPr>
        <p:spPr>
          <a:xfrm>
            <a:off x="312516" y="2569580"/>
            <a:ext cx="2727231" cy="1077218"/>
          </a:xfrm>
          <a:prstGeom prst="rect">
            <a:avLst/>
          </a:prstGeom>
          <a:noFill/>
        </p:spPr>
        <p:txBody>
          <a:bodyPr wrap="square" rtlCol="0">
            <a:spAutoFit/>
          </a:bodyPr>
          <a:lstStyle/>
          <a:p>
            <a:pPr algn="ctr"/>
            <a:r>
              <a:rPr lang="en-GB" altLang="en-US" sz="3200" dirty="0">
                <a:solidFill>
                  <a:schemeClr val="bg1"/>
                </a:solidFill>
                <a:latin typeface="Gibson" panose="02000000000000000000" pitchFamily="2" charset="77"/>
              </a:rPr>
              <a:t>Discussion point</a:t>
            </a:r>
            <a:endParaRPr lang="en-GB" sz="3200" dirty="0">
              <a:solidFill>
                <a:schemeClr val="bg1"/>
              </a:solidFill>
              <a:latin typeface="Gibson" panose="02000000000000000000" pitchFamily="2" charset="77"/>
            </a:endParaRPr>
          </a:p>
        </p:txBody>
      </p:sp>
      <p:sp>
        <p:nvSpPr>
          <p:cNvPr id="61442" name="What are the personal and professional barriers that may stop people recognising and reporting abuse, harm or neglect?What are the reasons someone who’s experiencing abuse, harm or neglect might not recognise or share it?"/>
          <p:cNvSpPr>
            <a:spLocks noGrp="1"/>
          </p:cNvSpPr>
          <p:nvPr>
            <p:ph type="title"/>
          </p:nvPr>
        </p:nvSpPr>
        <p:spPr>
          <a:xfrm>
            <a:off x="3632885" y="828232"/>
            <a:ext cx="8138567" cy="5201536"/>
          </a:xfrm>
        </p:spPr>
        <p:txBody>
          <a:bodyPr>
            <a:normAutofit/>
          </a:bodyPr>
          <a:lstStyle/>
          <a:p>
            <a:pPr lvl="0" fontAlgn="base">
              <a:lnSpc>
                <a:spcPct val="100000"/>
              </a:lnSpc>
              <a:spcBef>
                <a:spcPct val="20000"/>
              </a:spcBef>
              <a:spcAft>
                <a:spcPct val="0"/>
              </a:spcAft>
              <a:buClr>
                <a:srgbClr val="333366"/>
              </a:buClr>
              <a:buSzPct val="70000"/>
              <a:defRPr/>
            </a:pPr>
            <a:r>
              <a:rPr lang="en-GB" altLang="en-US" sz="2800" dirty="0">
                <a:solidFill>
                  <a:schemeClr val="tx1"/>
                </a:solidFill>
                <a:ea typeface="+mn-ea"/>
                <a:cs typeface="Tunga" panose="020B0502040204020203" pitchFamily="34" charset="0"/>
              </a:rPr>
              <a:t>What are the personal and professional barriers that may stop people recognising and reporting abuse, harm or neglect?</a:t>
            </a:r>
            <a:br>
              <a:rPr lang="en-GB" altLang="en-US" sz="2800" dirty="0">
                <a:solidFill>
                  <a:schemeClr val="tx1"/>
                </a:solidFill>
                <a:ea typeface="+mn-ea"/>
                <a:cs typeface="Tunga" panose="020B0502040204020203" pitchFamily="34" charset="0"/>
              </a:rPr>
            </a:br>
            <a:br>
              <a:rPr lang="en-GB" altLang="en-US" sz="2800" dirty="0">
                <a:solidFill>
                  <a:schemeClr val="tx1"/>
                </a:solidFill>
                <a:ea typeface="+mn-ea"/>
                <a:cs typeface="Tunga" panose="020B0502040204020203" pitchFamily="34" charset="0"/>
              </a:rPr>
            </a:br>
            <a:r>
              <a:rPr lang="en-GB" altLang="en-US" sz="2800" dirty="0">
                <a:solidFill>
                  <a:schemeClr val="tx1"/>
                </a:solidFill>
                <a:ea typeface="+mn-ea"/>
                <a:cs typeface="Tunga" panose="020B0502040204020203" pitchFamily="34" charset="0"/>
              </a:rPr>
              <a:t>What are the reasons someone who’s experiencing abuse, harm or neglect might not recognise or share it?</a:t>
            </a:r>
          </a:p>
        </p:txBody>
      </p:sp>
    </p:spTree>
    <p:custDataLst>
      <p:tags r:id="rId1"/>
    </p:custDataLst>
    <p:extLst>
      <p:ext uri="{BB962C8B-B14F-4D97-AF65-F5344CB8AC3E}">
        <p14:creationId xmlns:p14="http://schemas.microsoft.com/office/powerpoint/2010/main" val="12537342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hat the law, policy and guidance says"/>
          <p:cNvSpPr>
            <a:spLocks noGrp="1"/>
          </p:cNvSpPr>
          <p:nvPr>
            <p:ph type="title"/>
          </p:nvPr>
        </p:nvSpPr>
        <p:spPr>
          <a:xfrm>
            <a:off x="224361" y="2153574"/>
            <a:ext cx="3027211" cy="2055804"/>
          </a:xfrm>
        </p:spPr>
        <p:txBody>
          <a:bodyPr>
            <a:normAutofit/>
          </a:bodyPr>
          <a:lstStyle/>
          <a:p>
            <a:pPr algn="ctr"/>
            <a:r>
              <a:rPr lang="en-GB" altLang="en-US" sz="3200" dirty="0">
                <a:solidFill>
                  <a:schemeClr val="bg1"/>
                </a:solidFill>
              </a:rPr>
              <a:t>What the law, policy and guidance says</a:t>
            </a:r>
          </a:p>
        </p:txBody>
      </p:sp>
      <p:sp>
        <p:nvSpPr>
          <p:cNvPr id="3" name="Content Placeholder 2"/>
          <p:cNvSpPr>
            <a:spLocks noGrp="1"/>
          </p:cNvSpPr>
          <p:nvPr>
            <p:ph idx="1"/>
          </p:nvPr>
        </p:nvSpPr>
        <p:spPr>
          <a:xfrm>
            <a:off x="3662893" y="696019"/>
            <a:ext cx="7865429" cy="5465962"/>
          </a:xfrm>
        </p:spPr>
        <p:txBody>
          <a:bodyPr>
            <a:normAutofit/>
          </a:bodyPr>
          <a:lstStyle/>
          <a:p>
            <a:pPr>
              <a:defRPr/>
            </a:pPr>
            <a:r>
              <a:rPr lang="en-GB" sz="2400" dirty="0">
                <a:solidFill>
                  <a:schemeClr val="tx1"/>
                </a:solidFill>
              </a:rPr>
              <a:t>Social services and Well-being Act (Wales) 2014  (sometimes called SSWBA)</a:t>
            </a:r>
          </a:p>
          <a:p>
            <a:pPr>
              <a:defRPr/>
            </a:pPr>
            <a:r>
              <a:rPr lang="en-GB" sz="2400" dirty="0">
                <a:solidFill>
                  <a:schemeClr val="tx1"/>
                </a:solidFill>
              </a:rPr>
              <a:t>Working together to safeguard people, 2022</a:t>
            </a:r>
          </a:p>
          <a:p>
            <a:pPr>
              <a:defRPr/>
            </a:pPr>
            <a:r>
              <a:rPr lang="en-GB" sz="2400" dirty="0">
                <a:solidFill>
                  <a:schemeClr val="tx1"/>
                </a:solidFill>
              </a:rPr>
              <a:t>Welsh Safeguarding Procedures, 2019</a:t>
            </a:r>
          </a:p>
          <a:p>
            <a:pPr>
              <a:defRPr/>
            </a:pPr>
            <a:r>
              <a:rPr lang="en-GB" sz="2400" dirty="0">
                <a:solidFill>
                  <a:schemeClr val="tx1"/>
                </a:solidFill>
              </a:rPr>
              <a:t>Human Rights Act 1998</a:t>
            </a:r>
          </a:p>
          <a:p>
            <a:pPr>
              <a:defRPr/>
            </a:pPr>
            <a:r>
              <a:rPr lang="en-GB" sz="2400" dirty="0">
                <a:solidFill>
                  <a:schemeClr val="tx1"/>
                </a:solidFill>
              </a:rPr>
              <a:t>United Nations Convention on the Rights of the Child</a:t>
            </a:r>
          </a:p>
          <a:p>
            <a:pPr>
              <a:defRPr/>
            </a:pPr>
            <a:r>
              <a:rPr lang="en-GB" sz="2400" dirty="0">
                <a:solidFill>
                  <a:schemeClr val="tx1"/>
                </a:solidFill>
              </a:rPr>
              <a:t>United Nations Convention of the Rights of Older Persons </a:t>
            </a:r>
          </a:p>
          <a:p>
            <a:pPr>
              <a:defRPr/>
            </a:pPr>
            <a:r>
              <a:rPr lang="en-GB" sz="2400" dirty="0">
                <a:solidFill>
                  <a:schemeClr val="tx1"/>
                </a:solidFill>
              </a:rPr>
              <a:t>Children Act 1989 and 2004</a:t>
            </a:r>
          </a:p>
          <a:p>
            <a:pPr>
              <a:defRPr/>
            </a:pPr>
            <a:r>
              <a:rPr lang="en-GB" sz="2400" dirty="0">
                <a:solidFill>
                  <a:schemeClr val="tx1"/>
                </a:solidFill>
              </a:rPr>
              <a:t>Violence Against Women Domestic Abuse and Sexual Violence Act 2015</a:t>
            </a:r>
          </a:p>
          <a:p>
            <a:pPr>
              <a:defRPr/>
            </a:pPr>
            <a:r>
              <a:rPr lang="en-GB" sz="2400" dirty="0">
                <a:solidFill>
                  <a:schemeClr val="tx1"/>
                </a:solidFill>
              </a:rPr>
              <a:t>Mental Capacity Act 2005</a:t>
            </a:r>
          </a:p>
          <a:p>
            <a:pPr>
              <a:defRPr/>
            </a:pPr>
            <a:r>
              <a:rPr lang="en-GB" sz="2400" dirty="0">
                <a:solidFill>
                  <a:schemeClr val="tx1"/>
                </a:solidFill>
              </a:rPr>
              <a:t>GDPR</a:t>
            </a:r>
            <a:endParaRPr lang="en-GB" dirty="0">
              <a:solidFill>
                <a:schemeClr val="tx1"/>
              </a:solidFill>
            </a:endParaRPr>
          </a:p>
        </p:txBody>
      </p:sp>
    </p:spTree>
    <p:custDataLst>
      <p:tags r:id="rId1"/>
    </p:custDataLst>
    <p:extLst>
      <p:ext uri="{BB962C8B-B14F-4D97-AF65-F5344CB8AC3E}">
        <p14:creationId xmlns:p14="http://schemas.microsoft.com/office/powerpoint/2010/main" val="200730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ognising abuse"/>
          <p:cNvSpPr>
            <a:spLocks noGrp="1" noChangeArrowheads="1"/>
          </p:cNvSpPr>
          <p:nvPr>
            <p:ph type="title"/>
          </p:nvPr>
        </p:nvSpPr>
        <p:spPr>
          <a:xfrm>
            <a:off x="157333" y="2551163"/>
            <a:ext cx="2937323" cy="1143000"/>
          </a:xfrm>
          <a:noFill/>
        </p:spPr>
        <p:txBody>
          <a:bodyPr>
            <a:normAutofit/>
          </a:bodyPr>
          <a:lstStyle/>
          <a:p>
            <a:pPr algn="ctr" eaLnBrk="1" hangingPunct="1">
              <a:defRPr/>
            </a:pPr>
            <a:r>
              <a:rPr lang="en-GB" altLang="en-US" sz="3200" dirty="0">
                <a:solidFill>
                  <a:schemeClr val="bg1"/>
                </a:solidFill>
              </a:rPr>
              <a:t>Recognising abuse</a:t>
            </a:r>
          </a:p>
        </p:txBody>
      </p:sp>
      <p:sp>
        <p:nvSpPr>
          <p:cNvPr id="4" name="Wave 3"/>
          <p:cNvSpPr/>
          <p:nvPr/>
        </p:nvSpPr>
        <p:spPr>
          <a:xfrm>
            <a:off x="4790411" y="710133"/>
            <a:ext cx="2475053" cy="673181"/>
          </a:xfrm>
          <a:prstGeom prst="wave">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Gibson" panose="02000000000000000000" pitchFamily="2" charset="77"/>
              </a:rPr>
              <a:t>           Be aware!</a:t>
            </a:r>
          </a:p>
        </p:txBody>
      </p:sp>
      <p:sp>
        <p:nvSpPr>
          <p:cNvPr id="20485" name="Rectangle 3"/>
          <p:cNvSpPr>
            <a:spLocks noGrp="1" noChangeArrowheads="1"/>
          </p:cNvSpPr>
          <p:nvPr>
            <p:ph idx="1"/>
          </p:nvPr>
        </p:nvSpPr>
        <p:spPr>
          <a:xfrm>
            <a:off x="3467419" y="1519881"/>
            <a:ext cx="8407749" cy="1376105"/>
          </a:xfrm>
        </p:spPr>
        <p:txBody>
          <a:bodyPr>
            <a:noAutofit/>
          </a:bodyPr>
          <a:lstStyle/>
          <a:p>
            <a:pPr>
              <a:lnSpc>
                <a:spcPct val="120000"/>
              </a:lnSpc>
            </a:pPr>
            <a:r>
              <a:rPr lang="en-GB" altLang="en-US" sz="2400" dirty="0">
                <a:solidFill>
                  <a:schemeClr val="tx1"/>
                </a:solidFill>
              </a:rPr>
              <a:t>Even if you have a lot of safeguarding experience, it isn’t always easy to recognise a situation where abuse, harm or neglect may happen or has already happened.</a:t>
            </a:r>
            <a:endParaRPr lang="en-GB" altLang="en-US" dirty="0">
              <a:solidFill>
                <a:schemeClr val="tx1"/>
              </a:solidFill>
            </a:endParaRPr>
          </a:p>
        </p:txBody>
      </p:sp>
      <p:sp>
        <p:nvSpPr>
          <p:cNvPr id="15" name="Wave 14"/>
          <p:cNvSpPr/>
          <p:nvPr/>
        </p:nvSpPr>
        <p:spPr>
          <a:xfrm>
            <a:off x="4790411" y="2977091"/>
            <a:ext cx="2407536" cy="712628"/>
          </a:xfrm>
          <a:prstGeom prst="wave">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Gibson" panose="02000000000000000000" pitchFamily="2" charset="77"/>
              </a:rPr>
              <a:t>Report!</a:t>
            </a:r>
          </a:p>
        </p:txBody>
      </p:sp>
      <p:sp>
        <p:nvSpPr>
          <p:cNvPr id="2" name="Rectangle 3">
            <a:extLst>
              <a:ext uri="{FF2B5EF4-FFF2-40B4-BE49-F238E27FC236}">
                <a16:creationId xmlns:a16="http://schemas.microsoft.com/office/drawing/2014/main" id="{81E1B546-9AC1-F93E-D178-B1F163290B42}"/>
              </a:ext>
            </a:extLst>
          </p:cNvPr>
          <p:cNvSpPr txBox="1">
            <a:spLocks noChangeArrowheads="1"/>
          </p:cNvSpPr>
          <p:nvPr/>
        </p:nvSpPr>
        <p:spPr>
          <a:xfrm>
            <a:off x="3467418" y="3640192"/>
            <a:ext cx="8407749" cy="2479479"/>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20000"/>
              </a:lnSpc>
            </a:pPr>
            <a:r>
              <a:rPr lang="en-GB" altLang="en-US" sz="2400" dirty="0">
                <a:solidFill>
                  <a:schemeClr val="tx1"/>
                </a:solidFill>
              </a:rPr>
              <a:t>We aren’t experts in recognising abuse, harm or neglect but should share any concerns we have</a:t>
            </a:r>
          </a:p>
          <a:p>
            <a:pPr>
              <a:lnSpc>
                <a:spcPct val="120000"/>
              </a:lnSpc>
            </a:pPr>
            <a:r>
              <a:rPr lang="en-GB" altLang="en-US" dirty="0">
                <a:solidFill>
                  <a:schemeClr val="tx1"/>
                </a:solidFill>
              </a:rPr>
              <a:t> </a:t>
            </a:r>
            <a:r>
              <a:rPr lang="en-GB" altLang="en-US" sz="2400" dirty="0">
                <a:solidFill>
                  <a:schemeClr val="tx1"/>
                </a:solidFill>
              </a:rPr>
              <a:t>It isn’t our place to decide whether or not abuse has taken place. But we should report any concerns we have or if someone’s made an allegation.</a:t>
            </a:r>
            <a:endParaRPr lang="en-GB" altLang="en-US" dirty="0">
              <a:solidFill>
                <a:schemeClr val="tx1"/>
              </a:solidFill>
            </a:endParaRPr>
          </a:p>
        </p:txBody>
      </p:sp>
    </p:spTree>
    <p:custDataLst>
      <p:tags r:id="rId1"/>
    </p:custDataLst>
    <p:extLst>
      <p:ext uri="{BB962C8B-B14F-4D97-AF65-F5344CB8AC3E}">
        <p14:creationId xmlns:p14="http://schemas.microsoft.com/office/powerpoint/2010/main" val="3141844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law: our Duty to Report"/>
          <p:cNvSpPr>
            <a:spLocks noGrp="1"/>
          </p:cNvSpPr>
          <p:nvPr>
            <p:ph type="title"/>
          </p:nvPr>
        </p:nvSpPr>
        <p:spPr>
          <a:xfrm>
            <a:off x="247890" y="2666473"/>
            <a:ext cx="2720941" cy="1122744"/>
          </a:xfrm>
        </p:spPr>
        <p:txBody>
          <a:bodyPr>
            <a:noAutofit/>
          </a:bodyPr>
          <a:lstStyle/>
          <a:p>
            <a:pPr algn="ctr"/>
            <a:r>
              <a:rPr lang="en-GB" sz="3200" dirty="0">
                <a:solidFill>
                  <a:schemeClr val="bg1"/>
                </a:solidFill>
              </a:rPr>
              <a:t>The law: our Duty to Report</a:t>
            </a:r>
          </a:p>
        </p:txBody>
      </p:sp>
      <p:sp>
        <p:nvSpPr>
          <p:cNvPr id="3" name="Content Placeholder 2"/>
          <p:cNvSpPr>
            <a:spLocks noGrp="1"/>
          </p:cNvSpPr>
          <p:nvPr>
            <p:ph idx="1"/>
          </p:nvPr>
        </p:nvSpPr>
        <p:spPr>
          <a:xfrm>
            <a:off x="3513221" y="741405"/>
            <a:ext cx="8570290" cy="5399904"/>
          </a:xfrm>
        </p:spPr>
        <p:txBody>
          <a:bodyPr>
            <a:normAutofit/>
          </a:bodyPr>
          <a:lstStyle/>
          <a:p>
            <a:pPr>
              <a:lnSpc>
                <a:spcPct val="110000"/>
              </a:lnSpc>
            </a:pPr>
            <a:r>
              <a:rPr lang="en-GB" dirty="0">
                <a:latin typeface="Gibson"/>
              </a:rPr>
              <a:t>Sections 128 and 130 of the Social Services and Well-being (Wales) Act 2014 requires health and social care professionals and teachers to inform the local authority if they have reasonable cause to suspect a person is at risk of experiencing abuse, neglect or other types of harm.</a:t>
            </a:r>
            <a:endParaRPr lang="en-US" dirty="0">
              <a:latin typeface="Gibson"/>
            </a:endParaRPr>
          </a:p>
          <a:p>
            <a:pPr>
              <a:lnSpc>
                <a:spcPct val="110000"/>
              </a:lnSpc>
            </a:pPr>
            <a:r>
              <a:rPr lang="en-US" dirty="0">
                <a:latin typeface="Gibson"/>
                <a:cs typeface="Arial" panose="020B0604020202020204" pitchFamily="34" charset="0"/>
              </a:rPr>
              <a:t>Anyone who isn’t a “relevant partner” must still report any safeguarding concerns they have in the same way as those with a statutory duty to report.</a:t>
            </a:r>
          </a:p>
          <a:p>
            <a:pPr>
              <a:lnSpc>
                <a:spcPct val="110000"/>
              </a:lnSpc>
            </a:pPr>
            <a:r>
              <a:rPr lang="en-GB" dirty="0">
                <a:latin typeface="Gibson"/>
                <a:cs typeface="Arial" panose="020B0604020202020204" pitchFamily="34" charset="0"/>
              </a:rPr>
              <a:t>This includes your private life – you must report concerning behaviour of a friend, family member or neighbour who is also a practitioner/person in a position of trust to the police and/or to social services.</a:t>
            </a:r>
            <a:endParaRPr lang="en-US">
              <a:latin typeface="Gibson"/>
              <a:cs typeface="Arial" panose="020B0604020202020204" pitchFamily="34" charset="0"/>
            </a:endParaRPr>
          </a:p>
        </p:txBody>
      </p:sp>
    </p:spTree>
    <p:custDataLst>
      <p:tags r:id="rId1"/>
    </p:custDataLst>
    <p:extLst>
      <p:ext uri="{BB962C8B-B14F-4D97-AF65-F5344CB8AC3E}">
        <p14:creationId xmlns:p14="http://schemas.microsoft.com/office/powerpoint/2010/main" val="84950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law: our duty to co-operate"/>
          <p:cNvSpPr>
            <a:spLocks noGrp="1"/>
          </p:cNvSpPr>
          <p:nvPr>
            <p:ph type="title"/>
          </p:nvPr>
        </p:nvSpPr>
        <p:spPr>
          <a:xfrm>
            <a:off x="115748" y="1123837"/>
            <a:ext cx="3229336" cy="4601183"/>
          </a:xfrm>
        </p:spPr>
        <p:txBody>
          <a:bodyPr>
            <a:normAutofit/>
          </a:bodyPr>
          <a:lstStyle/>
          <a:p>
            <a:pPr algn="ctr"/>
            <a:r>
              <a:rPr lang="en-GB" sz="3200" dirty="0">
                <a:solidFill>
                  <a:schemeClr val="bg1"/>
                </a:solidFill>
              </a:rPr>
              <a:t>The law: our </a:t>
            </a:r>
            <a:br>
              <a:rPr lang="en-GB" sz="3200" dirty="0">
                <a:solidFill>
                  <a:schemeClr val="bg1"/>
                </a:solidFill>
              </a:rPr>
            </a:br>
            <a:r>
              <a:rPr lang="en-GB" sz="3200" dirty="0">
                <a:solidFill>
                  <a:schemeClr val="bg1"/>
                </a:solidFill>
              </a:rPr>
              <a:t>duty to </a:t>
            </a:r>
            <a:br>
              <a:rPr lang="en-GB" sz="3200" dirty="0">
                <a:solidFill>
                  <a:schemeClr val="bg1"/>
                </a:solidFill>
              </a:rPr>
            </a:br>
            <a:r>
              <a:rPr lang="en-GB" sz="3200" dirty="0">
                <a:solidFill>
                  <a:schemeClr val="bg1"/>
                </a:solidFill>
              </a:rPr>
              <a:t>co-operate</a:t>
            </a:r>
          </a:p>
        </p:txBody>
      </p:sp>
      <p:sp>
        <p:nvSpPr>
          <p:cNvPr id="3" name="Content Placeholder 2"/>
          <p:cNvSpPr>
            <a:spLocks noGrp="1"/>
          </p:cNvSpPr>
          <p:nvPr>
            <p:ph idx="1"/>
          </p:nvPr>
        </p:nvSpPr>
        <p:spPr>
          <a:xfrm>
            <a:off x="3561606" y="1007100"/>
            <a:ext cx="8190053" cy="4834655"/>
          </a:xfrm>
        </p:spPr>
        <p:txBody>
          <a:bodyPr>
            <a:noAutofit/>
          </a:bodyPr>
          <a:lstStyle/>
          <a:p>
            <a:pPr marL="0" indent="0">
              <a:buNone/>
            </a:pPr>
            <a:r>
              <a:rPr lang="en-GB" sz="2400" dirty="0">
                <a:solidFill>
                  <a:schemeClr val="tx1"/>
                </a:solidFill>
              </a:rPr>
              <a:t>If a local authority requests the co-operation of a relevant partner in the exercise of any of its functions, the person must comply with the request unless the person considers that doing so would be incompatible with the person’s own duties, or otherwise have an adverse effect on the exercise of the persons functions. </a:t>
            </a:r>
          </a:p>
          <a:p>
            <a:pPr marL="0" indent="0" algn="ctr">
              <a:buNone/>
            </a:pPr>
            <a:r>
              <a:rPr lang="en-GB" sz="2400" dirty="0">
                <a:solidFill>
                  <a:srgbClr val="11846A"/>
                </a:solidFill>
              </a:rPr>
              <a:t>Wales Safeguarding Procedures 2019</a:t>
            </a:r>
          </a:p>
          <a:p>
            <a:pPr marL="0" indent="0" algn="ctr">
              <a:buNone/>
            </a:pPr>
            <a:endParaRPr lang="en-GB" sz="2400" dirty="0">
              <a:solidFill>
                <a:schemeClr val="tx1"/>
              </a:solidFill>
            </a:endParaRPr>
          </a:p>
          <a:p>
            <a:pPr marL="0" indent="0" algn="ctr">
              <a:buNone/>
            </a:pPr>
            <a:r>
              <a:rPr lang="en-GB" sz="2400" dirty="0">
                <a:solidFill>
                  <a:schemeClr val="tx1"/>
                </a:solidFill>
              </a:rPr>
              <a:t>This means if social services asks a relevant partner to co-operate so it can carry out its safeguarding responsibilities, the person must agree – unless they think that it would be incompatible with their own duties, or get in the way of their work.</a:t>
            </a:r>
          </a:p>
        </p:txBody>
      </p:sp>
    </p:spTree>
    <p:custDataLst>
      <p:tags r:id="rId1"/>
    </p:custDataLst>
    <p:extLst>
      <p:ext uri="{BB962C8B-B14F-4D97-AF65-F5344CB8AC3E}">
        <p14:creationId xmlns:p14="http://schemas.microsoft.com/office/powerpoint/2010/main" val="413499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178443" y="2434817"/>
            <a:ext cx="3004595" cy="800735"/>
          </a:xfrm>
        </p:spPr>
        <p:txBody>
          <a:bodyPr>
            <a:noAutofit/>
          </a:bodyPr>
          <a:lstStyle/>
          <a:p>
            <a:pPr algn="ctr"/>
            <a:r>
              <a:rPr lang="en-GB" sz="3200" dirty="0">
                <a:solidFill>
                  <a:schemeClr val="bg1"/>
                </a:solidFill>
              </a:rPr>
              <a:t>Exercise </a:t>
            </a:r>
            <a:br>
              <a:rPr lang="en-GB" sz="3200" dirty="0">
                <a:solidFill>
                  <a:schemeClr val="bg1"/>
                </a:solidFill>
              </a:rPr>
            </a:br>
            <a:br>
              <a:rPr lang="en-GB" sz="3200" dirty="0">
                <a:solidFill>
                  <a:schemeClr val="bg1"/>
                </a:solidFill>
              </a:rPr>
            </a:br>
            <a:br>
              <a:rPr lang="en-GB" sz="3200" dirty="0">
                <a:solidFill>
                  <a:schemeClr val="bg1"/>
                </a:solidFill>
              </a:rPr>
            </a:br>
            <a:r>
              <a:rPr lang="en-GB" sz="3200" dirty="0">
                <a:solidFill>
                  <a:schemeClr val="bg1"/>
                </a:solidFill>
              </a:rPr>
              <a:t>What is the duty of candour? </a:t>
            </a:r>
          </a:p>
        </p:txBody>
      </p:sp>
      <p:sp>
        <p:nvSpPr>
          <p:cNvPr id="3" name="Content Placeholder 2"/>
          <p:cNvSpPr>
            <a:spLocks noGrp="1"/>
          </p:cNvSpPr>
          <p:nvPr>
            <p:ph idx="1"/>
          </p:nvPr>
        </p:nvSpPr>
        <p:spPr>
          <a:xfrm>
            <a:off x="3442504" y="232475"/>
            <a:ext cx="8352099" cy="5855809"/>
          </a:xfrm>
        </p:spPr>
        <p:txBody>
          <a:bodyPr>
            <a:noAutofit/>
          </a:bodyPr>
          <a:lstStyle/>
          <a:p>
            <a:pPr lvl="0"/>
            <a:endParaRPr lang="en-GB" sz="1800" dirty="0">
              <a:solidFill>
                <a:schemeClr val="tx1"/>
              </a:solidFill>
            </a:endParaRPr>
          </a:p>
          <a:p>
            <a:r>
              <a:rPr lang="en-GB" sz="1800" dirty="0">
                <a:solidFill>
                  <a:schemeClr val="tx1"/>
                </a:solidFill>
              </a:rPr>
              <a:t>The duty of candour applies when something goes wrong with an individual's care or support that has, or has the potential to have, an adverse effect on the individual's well-being. For example, not reporting safeguarding concerns that were witnessed or disclosed.</a:t>
            </a:r>
          </a:p>
          <a:p>
            <a:r>
              <a:rPr lang="en-GB" sz="1800" dirty="0">
                <a:solidFill>
                  <a:schemeClr val="tx1"/>
                </a:solidFill>
              </a:rPr>
              <a:t>It means that health and care professionals must: </a:t>
            </a:r>
          </a:p>
          <a:p>
            <a:pPr lvl="1"/>
            <a:r>
              <a:rPr lang="en-GB" dirty="0">
                <a:solidFill>
                  <a:schemeClr val="tx1"/>
                </a:solidFill>
              </a:rPr>
              <a:t>tell the person (or, where appropriate, their advocate, carer or family) when something has gone wrong</a:t>
            </a:r>
          </a:p>
          <a:p>
            <a:pPr lvl="1"/>
            <a:r>
              <a:rPr lang="en-GB" dirty="0">
                <a:solidFill>
                  <a:schemeClr val="tx1"/>
                </a:solidFill>
              </a:rPr>
              <a:t>apologise to the person (or, where appropriate, their advocate, carer or family)</a:t>
            </a:r>
          </a:p>
          <a:p>
            <a:pPr lvl="1"/>
            <a:r>
              <a:rPr lang="en-GB" dirty="0">
                <a:solidFill>
                  <a:schemeClr val="tx1"/>
                </a:solidFill>
              </a:rPr>
              <a:t>offer an appropriate remedy or support to put matters right (if possible).</a:t>
            </a:r>
          </a:p>
          <a:p>
            <a:r>
              <a:rPr lang="en-GB" sz="1800" dirty="0">
                <a:solidFill>
                  <a:schemeClr val="tx1"/>
                </a:solidFill>
                <a:latin typeface="Gibson"/>
              </a:rPr>
              <a:t>Police have a duty of candour as part of the response to the Hillsborough families report (2023).</a:t>
            </a:r>
          </a:p>
          <a:p>
            <a:r>
              <a:rPr lang="en-GB" sz="1800" dirty="0">
                <a:solidFill>
                  <a:schemeClr val="tx1"/>
                </a:solidFill>
                <a:latin typeface="Gibson"/>
              </a:rPr>
              <a:t>In 2024, the House of Lords passed an amendment to UK Government’s Victims and Prisoners Bill. This means public servants, including prison officers, will have a duty of candour and have to give full and frank evidence at inquests and other hearings. </a:t>
            </a:r>
            <a:br>
              <a:rPr lang="en-GB" sz="1800" dirty="0"/>
            </a:br>
            <a:br>
              <a:rPr lang="en-GB" sz="1800" dirty="0"/>
            </a:br>
            <a:r>
              <a:rPr lang="en-GB" sz="1800" dirty="0">
                <a:latin typeface="Gibson"/>
                <a:hlinkClick r:id="rId4"/>
              </a:rPr>
              <a:t>SCW-DutyofCandour-ENG-V01.pdf (socialcare.wales)</a:t>
            </a:r>
            <a:endParaRPr lang="en-GB" sz="1800" dirty="0">
              <a:latin typeface="Gibson"/>
              <a:hlinkClick r:id="rId5"/>
            </a:endParaRPr>
          </a:p>
          <a:p>
            <a:r>
              <a:rPr lang="en-GB" sz="1800" dirty="0">
                <a:latin typeface="Gibson"/>
                <a:hlinkClick r:id="rId5"/>
              </a:rPr>
              <a:t>the-duty-of-candour-statutory-guidance-2023_0.pdf (gov.wales)</a:t>
            </a:r>
            <a:endParaRPr lang="en-GB" sz="1800" dirty="0">
              <a:latin typeface="Gibson"/>
            </a:endParaRPr>
          </a:p>
        </p:txBody>
      </p:sp>
    </p:spTree>
    <p:custDataLst>
      <p:tags r:id="rId1"/>
    </p:custDataLst>
    <p:extLst>
      <p:ext uri="{BB962C8B-B14F-4D97-AF65-F5344CB8AC3E}">
        <p14:creationId xmlns:p14="http://schemas.microsoft.com/office/powerpoint/2010/main" val="287661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six principles "/>
          <p:cNvSpPr>
            <a:spLocks noGrp="1"/>
          </p:cNvSpPr>
          <p:nvPr>
            <p:ph type="title"/>
          </p:nvPr>
        </p:nvSpPr>
        <p:spPr/>
        <p:txBody>
          <a:bodyPr>
            <a:normAutofit/>
          </a:bodyPr>
          <a:lstStyle/>
          <a:p>
            <a:pPr algn="ctr"/>
            <a:r>
              <a:rPr lang="en-GB" sz="3200" dirty="0">
                <a:solidFill>
                  <a:schemeClr val="bg1"/>
                </a:solidFill>
              </a:rPr>
              <a:t>The </a:t>
            </a:r>
            <a:r>
              <a:rPr lang="en-GB" sz="3200" b="1" dirty="0">
                <a:solidFill>
                  <a:schemeClr val="bg1"/>
                </a:solidFill>
                <a:latin typeface="Gibson Light" pitchFamily="2" charset="77"/>
              </a:rPr>
              <a:t>six principles which </a:t>
            </a:r>
            <a:r>
              <a:rPr lang="en-GB" sz="3200" dirty="0">
                <a:solidFill>
                  <a:schemeClr val="bg1"/>
                </a:solidFill>
              </a:rPr>
              <a:t>support legislation, guidance and the Wales Safeguarding Procedures </a:t>
            </a:r>
            <a:br>
              <a:rPr lang="en-GB" sz="3200" dirty="0">
                <a:solidFill>
                  <a:schemeClr val="bg1"/>
                </a:solidFill>
              </a:rPr>
            </a:br>
            <a:endParaRPr lang="en-GB" sz="3200" dirty="0">
              <a:solidFill>
                <a:schemeClr val="bg1"/>
              </a:solidFill>
            </a:endParaRPr>
          </a:p>
        </p:txBody>
      </p:sp>
      <p:sp>
        <p:nvSpPr>
          <p:cNvPr id="3" name="Content Placeholder 2"/>
          <p:cNvSpPr>
            <a:spLocks noGrp="1"/>
          </p:cNvSpPr>
          <p:nvPr>
            <p:ph idx="1"/>
          </p:nvPr>
        </p:nvSpPr>
        <p:spPr>
          <a:xfrm>
            <a:off x="3658158" y="795938"/>
            <a:ext cx="8109030" cy="5916057"/>
          </a:xfrm>
        </p:spPr>
        <p:txBody>
          <a:bodyPr>
            <a:normAutofit fontScale="92500" lnSpcReduction="20000"/>
          </a:bodyPr>
          <a:lstStyle/>
          <a:p>
            <a:pPr marL="0" lvl="0" indent="0">
              <a:lnSpc>
                <a:spcPct val="110000"/>
              </a:lnSpc>
              <a:spcBef>
                <a:spcPts val="0"/>
              </a:spcBef>
              <a:spcAft>
                <a:spcPts val="1200"/>
              </a:spcAft>
              <a:buNone/>
            </a:pPr>
            <a:r>
              <a:rPr lang="en-GB" sz="2600" dirty="0">
                <a:solidFill>
                  <a:srgbClr val="11846A"/>
                </a:solidFill>
                <a:cs typeface="Arial" panose="020B0604020202020204" pitchFamily="34" charset="0"/>
              </a:rPr>
              <a:t>Principle 1: </a:t>
            </a:r>
            <a:r>
              <a:rPr lang="en-GB" sz="2600" dirty="0">
                <a:solidFill>
                  <a:schemeClr val="tx1"/>
                </a:solidFill>
                <a:cs typeface="Arial" panose="020B0604020202020204" pitchFamily="34" charset="0"/>
              </a:rPr>
              <a:t>Put the wishes, needs and well-being of the child or desired outcomes of the adult at risk first</a:t>
            </a:r>
          </a:p>
          <a:p>
            <a:pPr marL="0" lvl="0" indent="0">
              <a:lnSpc>
                <a:spcPct val="110000"/>
              </a:lnSpc>
              <a:spcAft>
                <a:spcPts val="1200"/>
              </a:spcAft>
              <a:buNone/>
            </a:pPr>
            <a:r>
              <a:rPr lang="en-GB" sz="2600" dirty="0">
                <a:solidFill>
                  <a:srgbClr val="11846A"/>
                </a:solidFill>
                <a:cs typeface="Arial" panose="020B0604020202020204" pitchFamily="34" charset="0"/>
              </a:rPr>
              <a:t>Principle 2: </a:t>
            </a:r>
            <a:r>
              <a:rPr lang="en-GB" sz="2600" dirty="0">
                <a:solidFill>
                  <a:schemeClr val="tx1"/>
                </a:solidFill>
                <a:cs typeface="Arial" panose="020B0604020202020204" pitchFamily="34" charset="0"/>
              </a:rPr>
              <a:t>Be alert to the needs of children or adults at risk (including any potential or suspected abuse, or risk of abuse or harm) and understand what to do</a:t>
            </a:r>
          </a:p>
          <a:p>
            <a:pPr marL="0" indent="0">
              <a:lnSpc>
                <a:spcPct val="110000"/>
              </a:lnSpc>
              <a:spcBef>
                <a:spcPts val="0"/>
              </a:spcBef>
              <a:spcAft>
                <a:spcPts val="1200"/>
              </a:spcAft>
              <a:buNone/>
            </a:pPr>
            <a:r>
              <a:rPr lang="en-GB" sz="2600" dirty="0">
                <a:solidFill>
                  <a:srgbClr val="11846A"/>
                </a:solidFill>
                <a:cs typeface="Arial" panose="020B0604020202020204" pitchFamily="34" charset="0"/>
              </a:rPr>
              <a:t>Principle 3: </a:t>
            </a:r>
            <a:r>
              <a:rPr lang="en-GB" sz="2600" dirty="0">
                <a:solidFill>
                  <a:schemeClr val="tx1"/>
                </a:solidFill>
                <a:cs typeface="Arial" panose="020B0604020202020204" pitchFamily="34" charset="0"/>
              </a:rPr>
              <a:t>Share appropriate information and have direct access to advice to discuss any concerns about a child or adult</a:t>
            </a:r>
          </a:p>
          <a:p>
            <a:pPr marL="0" indent="0">
              <a:lnSpc>
                <a:spcPct val="110000"/>
              </a:lnSpc>
              <a:spcAft>
                <a:spcPts val="1200"/>
              </a:spcAft>
              <a:buNone/>
            </a:pPr>
            <a:r>
              <a:rPr lang="en-GB" sz="2600" dirty="0">
                <a:solidFill>
                  <a:srgbClr val="11846A"/>
                </a:solidFill>
                <a:cs typeface="Arial" panose="020B0604020202020204" pitchFamily="34" charset="0"/>
              </a:rPr>
              <a:t>Principle 4: </a:t>
            </a:r>
            <a:r>
              <a:rPr lang="en-GB" sz="2600" dirty="0">
                <a:solidFill>
                  <a:schemeClr val="tx1"/>
                </a:solidFill>
                <a:cs typeface="Arial" panose="020B0604020202020204" pitchFamily="34" charset="0"/>
              </a:rPr>
              <a:t>Able to use their professional judgment to work with the child’s or adult’s needs and personal outcomes</a:t>
            </a:r>
          </a:p>
          <a:p>
            <a:pPr marL="0" lvl="0" indent="0">
              <a:lnSpc>
                <a:spcPct val="110000"/>
              </a:lnSpc>
              <a:spcAft>
                <a:spcPts val="1200"/>
              </a:spcAft>
              <a:buNone/>
            </a:pPr>
            <a:r>
              <a:rPr lang="en-GB" sz="2600" dirty="0">
                <a:solidFill>
                  <a:srgbClr val="11846A"/>
                </a:solidFill>
                <a:cs typeface="Arial" panose="020B0604020202020204" pitchFamily="34" charset="0"/>
              </a:rPr>
              <a:t>Principle 5: </a:t>
            </a:r>
            <a:r>
              <a:rPr lang="en-GB" sz="2600" dirty="0">
                <a:solidFill>
                  <a:schemeClr val="tx1"/>
                </a:solidFill>
                <a:cs typeface="Arial" panose="020B0604020202020204" pitchFamily="34" charset="0"/>
              </a:rPr>
              <a:t>Work in a multi-agency and co-operative way, record decisions appropriately and review progress regularly</a:t>
            </a:r>
          </a:p>
          <a:p>
            <a:pPr marL="0" indent="0">
              <a:lnSpc>
                <a:spcPct val="110000"/>
              </a:lnSpc>
              <a:spcAft>
                <a:spcPts val="1200"/>
              </a:spcAft>
              <a:buNone/>
            </a:pPr>
            <a:r>
              <a:rPr lang="en-GB" sz="2600" dirty="0">
                <a:solidFill>
                  <a:srgbClr val="11846A"/>
                </a:solidFill>
                <a:cs typeface="Arial" panose="020B0604020202020204" pitchFamily="34" charset="0"/>
              </a:rPr>
              <a:t>Principle 6: </a:t>
            </a:r>
            <a:r>
              <a:rPr lang="en-GB" sz="2600" dirty="0">
                <a:solidFill>
                  <a:schemeClr val="tx1"/>
                </a:solidFill>
                <a:cs typeface="Arial" panose="020B0604020202020204" pitchFamily="34" charset="0"/>
              </a:rPr>
              <a:t>Be supported by leaders or managers to achieve the desired outcomes for the individual</a:t>
            </a:r>
            <a:endParaRPr lang="en-GB" dirty="0">
              <a:solidFill>
                <a:schemeClr val="tx1"/>
              </a:solidFill>
            </a:endParaRPr>
          </a:p>
        </p:txBody>
      </p:sp>
    </p:spTree>
    <p:custDataLst>
      <p:tags r:id="rId1"/>
    </p:custDataLst>
    <p:extLst>
      <p:ext uri="{BB962C8B-B14F-4D97-AF65-F5344CB8AC3E}">
        <p14:creationId xmlns:p14="http://schemas.microsoft.com/office/powerpoint/2010/main" val="419207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50471" y="2320324"/>
            <a:ext cx="3247637" cy="1517919"/>
          </a:xfrm>
        </p:spPr>
        <p:txBody>
          <a:bodyPr>
            <a:normAutofit/>
          </a:bodyPr>
          <a:lstStyle/>
          <a:p>
            <a:pPr algn="ctr"/>
            <a:r>
              <a:rPr lang="en-GB" altLang="en-US" sz="3200" dirty="0">
                <a:solidFill>
                  <a:schemeClr val="bg1"/>
                </a:solidFill>
              </a:rPr>
              <a:t>Housekeeping</a:t>
            </a:r>
          </a:p>
        </p:txBody>
      </p:sp>
      <p:sp>
        <p:nvSpPr>
          <p:cNvPr id="8196" name="Rectangle 3"/>
          <p:cNvSpPr>
            <a:spLocks noGrp="1" noChangeArrowheads="1"/>
          </p:cNvSpPr>
          <p:nvPr>
            <p:ph type="body" idx="4294967295"/>
          </p:nvPr>
        </p:nvSpPr>
        <p:spPr>
          <a:xfrm>
            <a:off x="3538915" y="864765"/>
            <a:ext cx="8220075" cy="4668837"/>
          </a:xfrm>
        </p:spPr>
        <p:txBody>
          <a:bodyPr>
            <a:normAutofit/>
          </a:bodyPr>
          <a:lstStyle/>
          <a:p>
            <a:pPr lvl="1">
              <a:buFont typeface="Arial" panose="020B0604020202020204" pitchFamily="34" charset="0"/>
              <a:buChar char="•"/>
            </a:pPr>
            <a:r>
              <a:rPr lang="en-GB" altLang="en-US" sz="2800" dirty="0">
                <a:solidFill>
                  <a:schemeClr val="tx1"/>
                </a:solidFill>
              </a:rPr>
              <a:t>Health and safety</a:t>
            </a:r>
          </a:p>
          <a:p>
            <a:pPr lvl="1">
              <a:buFont typeface="Arial" panose="020B0604020202020204" pitchFamily="34" charset="0"/>
              <a:buChar char="•"/>
            </a:pPr>
            <a:r>
              <a:rPr lang="en-GB" altLang="en-US" sz="2800" dirty="0">
                <a:solidFill>
                  <a:schemeClr val="tx1"/>
                </a:solidFill>
              </a:rPr>
              <a:t>Attendance</a:t>
            </a:r>
          </a:p>
          <a:p>
            <a:pPr lvl="1">
              <a:buFont typeface="Arial" panose="020B0604020202020204" pitchFamily="34" charset="0"/>
              <a:buChar char="•"/>
            </a:pPr>
            <a:r>
              <a:rPr lang="en-GB" altLang="en-US" sz="2800" dirty="0">
                <a:solidFill>
                  <a:schemeClr val="tx1"/>
                </a:solidFill>
              </a:rPr>
              <a:t>Fire procedure</a:t>
            </a:r>
          </a:p>
          <a:p>
            <a:pPr lvl="1">
              <a:buFont typeface="Arial" panose="020B0604020202020204" pitchFamily="34" charset="0"/>
              <a:buChar char="•"/>
            </a:pPr>
            <a:r>
              <a:rPr lang="en-GB" altLang="en-US" sz="2800" dirty="0">
                <a:solidFill>
                  <a:schemeClr val="tx1"/>
                </a:solidFill>
              </a:rPr>
              <a:t>Toilets</a:t>
            </a:r>
          </a:p>
          <a:p>
            <a:pPr lvl="1">
              <a:buFont typeface="Arial" panose="020B0604020202020204" pitchFamily="34" charset="0"/>
              <a:buChar char="•"/>
            </a:pPr>
            <a:r>
              <a:rPr lang="en-GB" altLang="en-US" sz="2800" dirty="0">
                <a:solidFill>
                  <a:schemeClr val="tx1"/>
                </a:solidFill>
              </a:rPr>
              <a:t>Trigger warning about the course’s content</a:t>
            </a:r>
          </a:p>
          <a:p>
            <a:pPr marL="0" indent="0" algn="ctr">
              <a:buNone/>
            </a:pPr>
            <a:br>
              <a:rPr lang="en-GB" altLang="en-US" sz="3000" dirty="0">
                <a:solidFill>
                  <a:srgbClr val="FF0000"/>
                </a:solidFill>
              </a:rPr>
            </a:br>
            <a:r>
              <a:rPr lang="en-GB" altLang="en-US" sz="3000" dirty="0">
                <a:solidFill>
                  <a:srgbClr val="C00000"/>
                </a:solidFill>
              </a:rPr>
              <a:t>Remember to use supervisions to debrief if you’re suffering trauma because of an incident of abuse, harm or neglect. Ask for help</a:t>
            </a:r>
            <a:r>
              <a:rPr lang="en-GB" altLang="en-US" sz="2200" dirty="0">
                <a:solidFill>
                  <a:srgbClr val="C00000"/>
                </a:solidFill>
              </a:rPr>
              <a:t>.</a:t>
            </a:r>
          </a:p>
        </p:txBody>
      </p:sp>
    </p:spTree>
    <p:custDataLst>
      <p:tags r:id="rId1"/>
    </p:custDataLst>
    <p:extLst>
      <p:ext uri="{BB962C8B-B14F-4D97-AF65-F5344CB8AC3E}">
        <p14:creationId xmlns:p14="http://schemas.microsoft.com/office/powerpoint/2010/main" val="103425407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vity "/>
          <p:cNvSpPr>
            <a:spLocks noGrp="1"/>
          </p:cNvSpPr>
          <p:nvPr>
            <p:ph type="title"/>
          </p:nvPr>
        </p:nvSpPr>
        <p:spPr>
          <a:xfrm>
            <a:off x="227739" y="918016"/>
            <a:ext cx="2947482" cy="4601183"/>
          </a:xfrm>
        </p:spPr>
        <p:txBody>
          <a:bodyPr>
            <a:normAutofit/>
          </a:bodyPr>
          <a:lstStyle/>
          <a:p>
            <a:pPr algn="ctr"/>
            <a:r>
              <a:rPr lang="en-GB" sz="3200" dirty="0">
                <a:solidFill>
                  <a:schemeClr val="bg1"/>
                </a:solidFill>
              </a:rPr>
              <a:t>Activity </a:t>
            </a:r>
          </a:p>
        </p:txBody>
      </p:sp>
      <p:sp>
        <p:nvSpPr>
          <p:cNvPr id="6" name="Rounded Rectangular Callout 5">
            <a:extLst>
              <a:ext uri="{C183D7F6-B498-43B3-948B-1728B52AA6E4}">
                <adec:decorative xmlns:adec="http://schemas.microsoft.com/office/drawing/2017/decorative" val="1"/>
              </a:ext>
            </a:extLst>
          </p:cNvPr>
          <p:cNvSpPr/>
          <p:nvPr/>
        </p:nvSpPr>
        <p:spPr>
          <a:xfrm>
            <a:off x="3779541" y="828672"/>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7" name="Rounded Rectangular Callout 6">
            <a:extLst>
              <a:ext uri="{C183D7F6-B498-43B3-948B-1728B52AA6E4}">
                <adec:decorative xmlns:adec="http://schemas.microsoft.com/office/drawing/2017/decorative" val="1"/>
              </a:ext>
            </a:extLst>
          </p:cNvPr>
          <p:cNvSpPr/>
          <p:nvPr/>
        </p:nvSpPr>
        <p:spPr>
          <a:xfrm>
            <a:off x="7913225" y="2022662"/>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8" name="Rounded Rectangular Callout 7">
            <a:extLst>
              <a:ext uri="{C183D7F6-B498-43B3-948B-1728B52AA6E4}">
                <adec:decorative xmlns:adec="http://schemas.microsoft.com/office/drawing/2017/decorative" val="1"/>
              </a:ext>
            </a:extLst>
          </p:cNvPr>
          <p:cNvSpPr/>
          <p:nvPr/>
        </p:nvSpPr>
        <p:spPr>
          <a:xfrm>
            <a:off x="5887351" y="3337365"/>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9" name="Rounded Rectangular Callout 8">
            <a:extLst>
              <a:ext uri="{C183D7F6-B498-43B3-948B-1728B52AA6E4}">
                <adec:decorative xmlns:adec="http://schemas.microsoft.com/office/drawing/2017/decorative" val="1"/>
              </a:ext>
            </a:extLst>
          </p:cNvPr>
          <p:cNvSpPr/>
          <p:nvPr/>
        </p:nvSpPr>
        <p:spPr>
          <a:xfrm>
            <a:off x="3784973" y="4531355"/>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0" name="Rounded Rectangular Callout 9">
            <a:extLst>
              <a:ext uri="{C183D7F6-B498-43B3-948B-1728B52AA6E4}">
                <adec:decorative xmlns:adec="http://schemas.microsoft.com/office/drawing/2017/decorative" val="1"/>
              </a:ext>
            </a:extLst>
          </p:cNvPr>
          <p:cNvSpPr/>
          <p:nvPr/>
        </p:nvSpPr>
        <p:spPr>
          <a:xfrm>
            <a:off x="9906914" y="839940"/>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2" name="Rounded Rectangular Callout 11">
            <a:extLst>
              <a:ext uri="{C183D7F6-B498-43B3-948B-1728B52AA6E4}">
                <adec:decorative xmlns:adec="http://schemas.microsoft.com/office/drawing/2017/decorative" val="1"/>
              </a:ext>
            </a:extLst>
          </p:cNvPr>
          <p:cNvSpPr/>
          <p:nvPr/>
        </p:nvSpPr>
        <p:spPr>
          <a:xfrm>
            <a:off x="9906914" y="4531355"/>
            <a:ext cx="1805650" cy="987841"/>
          </a:xfrm>
          <a:prstGeom prst="wedgeRoundRectCallout">
            <a:avLst/>
          </a:prstGeom>
          <a:solidFill>
            <a:srgbClr val="16AD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3" name="Rounded Rectangular Callout 12">
            <a:extLst>
              <a:ext uri="{C183D7F6-B498-43B3-948B-1728B52AA6E4}">
                <adec:decorative xmlns:adec="http://schemas.microsoft.com/office/drawing/2017/decorative" val="1"/>
              </a:ext>
            </a:extLst>
          </p:cNvPr>
          <p:cNvSpPr/>
          <p:nvPr/>
        </p:nvSpPr>
        <p:spPr>
          <a:xfrm>
            <a:off x="5846383" y="828673"/>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4" name="Rounded Rectangular Callout 13">
            <a:extLst>
              <a:ext uri="{C183D7F6-B498-43B3-948B-1728B52AA6E4}">
                <adec:decorative xmlns:adec="http://schemas.microsoft.com/office/drawing/2017/decorative" val="1"/>
              </a:ext>
            </a:extLst>
          </p:cNvPr>
          <p:cNvSpPr/>
          <p:nvPr/>
        </p:nvSpPr>
        <p:spPr>
          <a:xfrm>
            <a:off x="3779541" y="2060402"/>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5" name="Rounded Rectangular Callout 14">
            <a:extLst>
              <a:ext uri="{C183D7F6-B498-43B3-948B-1728B52AA6E4}">
                <adec:decorative xmlns:adec="http://schemas.microsoft.com/office/drawing/2017/decorative" val="1"/>
              </a:ext>
            </a:extLst>
          </p:cNvPr>
          <p:cNvSpPr/>
          <p:nvPr/>
        </p:nvSpPr>
        <p:spPr>
          <a:xfrm>
            <a:off x="9954988" y="2022661"/>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6" name="Rounded Rectangular Callout 15">
            <a:extLst>
              <a:ext uri="{C183D7F6-B498-43B3-948B-1728B52AA6E4}">
                <adec:decorative xmlns:adec="http://schemas.microsoft.com/office/drawing/2017/decorative" val="1"/>
              </a:ext>
            </a:extLst>
          </p:cNvPr>
          <p:cNvSpPr/>
          <p:nvPr/>
        </p:nvSpPr>
        <p:spPr>
          <a:xfrm>
            <a:off x="7913225" y="3337364"/>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7" name="Rounded Rectangular Callout 16">
            <a:extLst>
              <a:ext uri="{C183D7F6-B498-43B3-948B-1728B52AA6E4}">
                <adec:decorative xmlns:adec="http://schemas.microsoft.com/office/drawing/2017/decorative" val="1"/>
              </a:ext>
            </a:extLst>
          </p:cNvPr>
          <p:cNvSpPr/>
          <p:nvPr/>
        </p:nvSpPr>
        <p:spPr>
          <a:xfrm>
            <a:off x="5887351" y="4531355"/>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8" name="Rounded Rectangular Callout 17">
            <a:extLst>
              <a:ext uri="{C183D7F6-B498-43B3-948B-1728B52AA6E4}">
                <adec:decorative xmlns:adec="http://schemas.microsoft.com/office/drawing/2017/decorative" val="1"/>
              </a:ext>
            </a:extLst>
          </p:cNvPr>
          <p:cNvSpPr/>
          <p:nvPr/>
        </p:nvSpPr>
        <p:spPr>
          <a:xfrm>
            <a:off x="7913225" y="828672"/>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9" name="Rounded Rectangular Callout 18">
            <a:extLst>
              <a:ext uri="{C183D7F6-B498-43B3-948B-1728B52AA6E4}">
                <adec:decorative xmlns:adec="http://schemas.microsoft.com/office/drawing/2017/decorative" val="1"/>
              </a:ext>
            </a:extLst>
          </p:cNvPr>
          <p:cNvSpPr/>
          <p:nvPr/>
        </p:nvSpPr>
        <p:spPr>
          <a:xfrm>
            <a:off x="5871462" y="2022664"/>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0" name="Rounded Rectangular Callout 19">
            <a:extLst>
              <a:ext uri="{C183D7F6-B498-43B3-948B-1728B52AA6E4}">
                <adec:decorative xmlns:adec="http://schemas.microsoft.com/office/drawing/2017/decorative" val="1"/>
              </a:ext>
            </a:extLst>
          </p:cNvPr>
          <p:cNvSpPr/>
          <p:nvPr/>
        </p:nvSpPr>
        <p:spPr>
          <a:xfrm>
            <a:off x="3779541" y="3299629"/>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1" name="Rounded Rectangular Callout 20">
            <a:extLst>
              <a:ext uri="{C183D7F6-B498-43B3-948B-1728B52AA6E4}">
                <adec:decorative xmlns:adec="http://schemas.microsoft.com/office/drawing/2017/decorative" val="1"/>
              </a:ext>
            </a:extLst>
          </p:cNvPr>
          <p:cNvSpPr/>
          <p:nvPr/>
        </p:nvSpPr>
        <p:spPr>
          <a:xfrm>
            <a:off x="9906914" y="3355084"/>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2" name="Rounded Rectangular Callout 21">
            <a:extLst>
              <a:ext uri="{C183D7F6-B498-43B3-948B-1728B52AA6E4}">
                <adec:decorative xmlns:adec="http://schemas.microsoft.com/office/drawing/2017/decorative" val="1"/>
              </a:ext>
            </a:extLst>
          </p:cNvPr>
          <p:cNvSpPr/>
          <p:nvPr/>
        </p:nvSpPr>
        <p:spPr>
          <a:xfrm>
            <a:off x="7913225" y="4548582"/>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3" name="TextBox 22"/>
          <p:cNvSpPr txBox="1"/>
          <p:nvPr/>
        </p:nvSpPr>
        <p:spPr>
          <a:xfrm>
            <a:off x="4101525" y="1103403"/>
            <a:ext cx="1273215" cy="430887"/>
          </a:xfrm>
          <a:prstGeom prst="rect">
            <a:avLst/>
          </a:prstGeom>
          <a:noFill/>
        </p:spPr>
        <p:txBody>
          <a:bodyPr wrap="square" rtlCol="0">
            <a:spAutoFit/>
          </a:bodyPr>
          <a:lstStyle/>
          <a:p>
            <a:r>
              <a:rPr lang="en-GB" sz="2200" dirty="0">
                <a:latin typeface="Gibson" panose="02000000000000000000" pitchFamily="2" charset="77"/>
              </a:rPr>
              <a:t>Choice</a:t>
            </a:r>
          </a:p>
        </p:txBody>
      </p:sp>
      <p:sp>
        <p:nvSpPr>
          <p:cNvPr id="24" name="TextBox 23"/>
          <p:cNvSpPr txBox="1"/>
          <p:nvPr/>
        </p:nvSpPr>
        <p:spPr>
          <a:xfrm>
            <a:off x="6153568" y="1103403"/>
            <a:ext cx="1273215" cy="430887"/>
          </a:xfrm>
          <a:prstGeom prst="rect">
            <a:avLst/>
          </a:prstGeom>
          <a:noFill/>
        </p:spPr>
        <p:txBody>
          <a:bodyPr wrap="square" rtlCol="0">
            <a:spAutoFit/>
          </a:bodyPr>
          <a:lstStyle/>
          <a:p>
            <a:r>
              <a:rPr lang="en-GB" sz="2200" dirty="0">
                <a:solidFill>
                  <a:schemeClr val="bg1"/>
                </a:solidFill>
                <a:latin typeface="Gibson" panose="02000000000000000000" pitchFamily="2" charset="77"/>
              </a:rPr>
              <a:t>Respect</a:t>
            </a:r>
          </a:p>
        </p:txBody>
      </p:sp>
      <p:sp>
        <p:nvSpPr>
          <p:cNvPr id="25" name="TextBox 24"/>
          <p:cNvSpPr txBox="1"/>
          <p:nvPr/>
        </p:nvSpPr>
        <p:spPr>
          <a:xfrm>
            <a:off x="8179442" y="1103402"/>
            <a:ext cx="1369672"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Honesty</a:t>
            </a:r>
          </a:p>
        </p:txBody>
      </p:sp>
      <p:sp>
        <p:nvSpPr>
          <p:cNvPr id="26" name="TextBox 25"/>
          <p:cNvSpPr txBox="1"/>
          <p:nvPr/>
        </p:nvSpPr>
        <p:spPr>
          <a:xfrm>
            <a:off x="10173131" y="1103401"/>
            <a:ext cx="1273215" cy="430887"/>
          </a:xfrm>
          <a:prstGeom prst="rect">
            <a:avLst/>
          </a:prstGeom>
          <a:noFill/>
        </p:spPr>
        <p:txBody>
          <a:bodyPr wrap="square" rtlCol="0">
            <a:spAutoFit/>
          </a:bodyPr>
          <a:lstStyle/>
          <a:p>
            <a:r>
              <a:rPr lang="en-GB" sz="2200" dirty="0">
                <a:latin typeface="Gibson" panose="02000000000000000000" pitchFamily="2" charset="77"/>
              </a:rPr>
              <a:t>Support</a:t>
            </a:r>
          </a:p>
        </p:txBody>
      </p:sp>
      <p:sp>
        <p:nvSpPr>
          <p:cNvPr id="27" name="TextBox 26"/>
          <p:cNvSpPr txBox="1"/>
          <p:nvPr/>
        </p:nvSpPr>
        <p:spPr>
          <a:xfrm>
            <a:off x="3779541" y="2301135"/>
            <a:ext cx="2038996" cy="430887"/>
          </a:xfrm>
          <a:prstGeom prst="rect">
            <a:avLst/>
          </a:prstGeom>
          <a:noFill/>
        </p:spPr>
        <p:txBody>
          <a:bodyPr wrap="square" rtlCol="0">
            <a:spAutoFit/>
          </a:bodyPr>
          <a:lstStyle/>
          <a:p>
            <a:r>
              <a:rPr lang="en-GB" sz="2200" dirty="0">
                <a:solidFill>
                  <a:schemeClr val="bg1"/>
                </a:solidFill>
                <a:latin typeface="Gibson" panose="02000000000000000000" pitchFamily="2" charset="77"/>
              </a:rPr>
              <a:t>Participation</a:t>
            </a:r>
          </a:p>
        </p:txBody>
      </p:sp>
      <p:sp>
        <p:nvSpPr>
          <p:cNvPr id="28" name="TextBox 27"/>
          <p:cNvSpPr txBox="1"/>
          <p:nvPr/>
        </p:nvSpPr>
        <p:spPr>
          <a:xfrm>
            <a:off x="6189511" y="2169601"/>
            <a:ext cx="1273215" cy="769441"/>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Person-centred </a:t>
            </a:r>
          </a:p>
        </p:txBody>
      </p:sp>
      <p:sp>
        <p:nvSpPr>
          <p:cNvPr id="29" name="TextBox 28"/>
          <p:cNvSpPr txBox="1"/>
          <p:nvPr/>
        </p:nvSpPr>
        <p:spPr>
          <a:xfrm>
            <a:off x="8227670" y="2301136"/>
            <a:ext cx="1273215" cy="430887"/>
          </a:xfrm>
          <a:prstGeom prst="rect">
            <a:avLst/>
          </a:prstGeom>
          <a:noFill/>
        </p:spPr>
        <p:txBody>
          <a:bodyPr wrap="square" rtlCol="0">
            <a:spAutoFit/>
          </a:bodyPr>
          <a:lstStyle/>
          <a:p>
            <a:pPr algn="ctr"/>
            <a:r>
              <a:rPr lang="en-GB" sz="2200" dirty="0">
                <a:latin typeface="Gibson" panose="02000000000000000000" pitchFamily="2" charset="77"/>
              </a:rPr>
              <a:t>Rights</a:t>
            </a:r>
          </a:p>
        </p:txBody>
      </p:sp>
      <p:sp>
        <p:nvSpPr>
          <p:cNvPr id="30" name="TextBox 29"/>
          <p:cNvSpPr txBox="1"/>
          <p:nvPr/>
        </p:nvSpPr>
        <p:spPr>
          <a:xfrm>
            <a:off x="10221205" y="2301135"/>
            <a:ext cx="1273215"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Privacy</a:t>
            </a:r>
          </a:p>
        </p:txBody>
      </p:sp>
      <p:sp>
        <p:nvSpPr>
          <p:cNvPr id="31" name="TextBox 30"/>
          <p:cNvSpPr txBox="1"/>
          <p:nvPr/>
        </p:nvSpPr>
        <p:spPr>
          <a:xfrm>
            <a:off x="3761570" y="3551616"/>
            <a:ext cx="1841592"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Partnership</a:t>
            </a:r>
          </a:p>
        </p:txBody>
      </p:sp>
      <p:sp>
        <p:nvSpPr>
          <p:cNvPr id="32" name="TextBox 31"/>
          <p:cNvSpPr txBox="1"/>
          <p:nvPr/>
        </p:nvSpPr>
        <p:spPr>
          <a:xfrm>
            <a:off x="5768456" y="3598727"/>
            <a:ext cx="2075625" cy="430887"/>
          </a:xfrm>
          <a:prstGeom prst="rect">
            <a:avLst/>
          </a:prstGeom>
          <a:noFill/>
        </p:spPr>
        <p:txBody>
          <a:bodyPr wrap="square" rtlCol="0">
            <a:spAutoFit/>
          </a:bodyPr>
          <a:lstStyle/>
          <a:p>
            <a:pPr algn="ctr"/>
            <a:r>
              <a:rPr lang="en-GB" sz="2200" dirty="0">
                <a:latin typeface="Gibson" panose="02000000000000000000" pitchFamily="2" charset="77"/>
              </a:rPr>
              <a:t>Well-being</a:t>
            </a:r>
          </a:p>
        </p:txBody>
      </p:sp>
      <p:sp>
        <p:nvSpPr>
          <p:cNvPr id="33" name="TextBox 32"/>
          <p:cNvSpPr txBox="1"/>
          <p:nvPr/>
        </p:nvSpPr>
        <p:spPr>
          <a:xfrm>
            <a:off x="8128270" y="3578105"/>
            <a:ext cx="1372615"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Consent</a:t>
            </a:r>
          </a:p>
        </p:txBody>
      </p:sp>
      <p:sp>
        <p:nvSpPr>
          <p:cNvPr id="34" name="TextBox 33"/>
          <p:cNvSpPr txBox="1"/>
          <p:nvPr/>
        </p:nvSpPr>
        <p:spPr>
          <a:xfrm>
            <a:off x="10000980" y="3551616"/>
            <a:ext cx="1711584"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Protection</a:t>
            </a:r>
          </a:p>
        </p:txBody>
      </p:sp>
      <p:sp>
        <p:nvSpPr>
          <p:cNvPr id="35" name="TextBox 34"/>
          <p:cNvSpPr txBox="1"/>
          <p:nvPr/>
        </p:nvSpPr>
        <p:spPr>
          <a:xfrm>
            <a:off x="3870258" y="4783346"/>
            <a:ext cx="1711584" cy="430887"/>
          </a:xfrm>
          <a:prstGeom prst="rect">
            <a:avLst/>
          </a:prstGeom>
          <a:noFill/>
        </p:spPr>
        <p:txBody>
          <a:bodyPr wrap="square" rtlCol="0">
            <a:spAutoFit/>
          </a:bodyPr>
          <a:lstStyle/>
          <a:p>
            <a:pPr algn="ctr"/>
            <a:r>
              <a:rPr lang="en-GB" sz="2200" dirty="0">
                <a:latin typeface="Gibson" panose="02000000000000000000" pitchFamily="2" charset="77"/>
              </a:rPr>
              <a:t>Diversity</a:t>
            </a:r>
          </a:p>
        </p:txBody>
      </p:sp>
      <p:sp>
        <p:nvSpPr>
          <p:cNvPr id="36" name="TextBox 35"/>
          <p:cNvSpPr txBox="1"/>
          <p:nvPr/>
        </p:nvSpPr>
        <p:spPr>
          <a:xfrm>
            <a:off x="5988396" y="4792718"/>
            <a:ext cx="1711584"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Prevention</a:t>
            </a:r>
          </a:p>
        </p:txBody>
      </p:sp>
      <p:sp>
        <p:nvSpPr>
          <p:cNvPr id="37" name="TextBox 36"/>
          <p:cNvSpPr txBox="1"/>
          <p:nvPr/>
        </p:nvSpPr>
        <p:spPr>
          <a:xfrm>
            <a:off x="7677112" y="4791800"/>
            <a:ext cx="2319812" cy="400110"/>
          </a:xfrm>
          <a:prstGeom prst="rect">
            <a:avLst/>
          </a:prstGeom>
          <a:noFill/>
        </p:spPr>
        <p:txBody>
          <a:bodyPr wrap="square" rtlCol="0">
            <a:spAutoFit/>
          </a:bodyPr>
          <a:lstStyle/>
          <a:p>
            <a:pPr algn="ctr"/>
            <a:r>
              <a:rPr lang="en-GB" sz="2000" dirty="0">
                <a:solidFill>
                  <a:sysClr val="windowText" lastClr="000000"/>
                </a:solidFill>
                <a:latin typeface="Gibson" panose="02000000000000000000" pitchFamily="2" charset="77"/>
              </a:rPr>
              <a:t>Empowerment</a:t>
            </a:r>
          </a:p>
        </p:txBody>
      </p:sp>
      <p:sp>
        <p:nvSpPr>
          <p:cNvPr id="38" name="TextBox 37"/>
          <p:cNvSpPr txBox="1"/>
          <p:nvPr/>
        </p:nvSpPr>
        <p:spPr>
          <a:xfrm>
            <a:off x="9974056" y="4783345"/>
            <a:ext cx="1711584" cy="430887"/>
          </a:xfrm>
          <a:prstGeom prst="rect">
            <a:avLst/>
          </a:prstGeom>
          <a:noFill/>
        </p:spPr>
        <p:txBody>
          <a:bodyPr wrap="square" rtlCol="0">
            <a:spAutoFit/>
          </a:bodyPr>
          <a:lstStyle/>
          <a:p>
            <a:pPr algn="ctr"/>
            <a:r>
              <a:rPr lang="en-GB" sz="2200" dirty="0">
                <a:latin typeface="Gibson" panose="02000000000000000000" pitchFamily="2" charset="77"/>
              </a:rPr>
              <a:t>Equality</a:t>
            </a:r>
          </a:p>
        </p:txBody>
      </p:sp>
    </p:spTree>
    <p:custDataLst>
      <p:tags r:id="rId1"/>
    </p:custDataLst>
    <p:extLst>
      <p:ext uri="{BB962C8B-B14F-4D97-AF65-F5344CB8AC3E}">
        <p14:creationId xmlns:p14="http://schemas.microsoft.com/office/powerpoint/2010/main" val="35276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3C917B-B6CB-245C-D6E2-68B63B90EB69}"/>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llective responsibility for safeguarding">
            <a:extLst>
              <a:ext uri="{FF2B5EF4-FFF2-40B4-BE49-F238E27FC236}">
                <a16:creationId xmlns:a16="http://schemas.microsoft.com/office/drawing/2014/main" id="{59D91436-B8AC-C65C-5F57-29303E8F6A6A}"/>
              </a:ext>
            </a:extLst>
          </p:cNvPr>
          <p:cNvSpPr>
            <a:spLocks noGrp="1"/>
          </p:cNvSpPr>
          <p:nvPr>
            <p:ph type="title"/>
          </p:nvPr>
        </p:nvSpPr>
        <p:spPr>
          <a:xfrm>
            <a:off x="216036" y="1382984"/>
            <a:ext cx="3102794" cy="2450386"/>
          </a:xfrm>
        </p:spPr>
        <p:txBody>
          <a:bodyPr anchor="b">
            <a:noAutofit/>
          </a:bodyPr>
          <a:lstStyle/>
          <a:p>
            <a:pPr algn="ctr"/>
            <a:r>
              <a:rPr lang="en-GB" sz="3200" dirty="0">
                <a:solidFill>
                  <a:schemeClr val="tx1"/>
                </a:solidFill>
                <a:cs typeface="Arial" panose="020B0604020202020204" pitchFamily="34" charset="0"/>
              </a:rPr>
              <a:t>Collective responsibility for safeguarding</a:t>
            </a:r>
          </a:p>
        </p:txBody>
      </p:sp>
      <p:sp>
        <p:nvSpPr>
          <p:cNvPr id="3" name="Content Placeholder 2">
            <a:extLst>
              <a:ext uri="{FF2B5EF4-FFF2-40B4-BE49-F238E27FC236}">
                <a16:creationId xmlns:a16="http://schemas.microsoft.com/office/drawing/2014/main" id="{FEB27B67-3666-DED8-B32B-A9A88682D106}"/>
              </a:ext>
            </a:extLst>
          </p:cNvPr>
          <p:cNvSpPr>
            <a:spLocks noGrp="1"/>
          </p:cNvSpPr>
          <p:nvPr>
            <p:ph idx="1"/>
          </p:nvPr>
        </p:nvSpPr>
        <p:spPr>
          <a:xfrm>
            <a:off x="3658943" y="596349"/>
            <a:ext cx="8122239" cy="5331840"/>
          </a:xfrm>
        </p:spPr>
        <p:txBody>
          <a:bodyPr>
            <a:normAutofit/>
          </a:bodyPr>
          <a:lstStyle/>
          <a:p>
            <a:pPr marL="342900" lvl="0" indent="-342900">
              <a:lnSpc>
                <a:spcPct val="107000"/>
              </a:lnSpc>
              <a:buFont typeface="Symbol" panose="05050102010706020507" pitchFamily="18" charset="2"/>
              <a:buChar char=""/>
            </a:pPr>
            <a:r>
              <a:rPr lang="en-GB" sz="2800" dirty="0">
                <a:solidFill>
                  <a:schemeClr val="tx1"/>
                </a:solidFill>
                <a:effectLst/>
                <a:ea typeface="Aptos" panose="020B0004020202020204" pitchFamily="34" charset="0"/>
                <a:cs typeface="Arial" panose="020B0604020202020204" pitchFamily="34" charset="0"/>
              </a:rPr>
              <a:t>Multi-agency working is one of the key principles of the Wales Safeguarding Procedures.</a:t>
            </a:r>
          </a:p>
          <a:p>
            <a:pPr marL="342900" lvl="0" indent="-342900">
              <a:lnSpc>
                <a:spcPct val="107000"/>
              </a:lnSpc>
              <a:buFont typeface="Symbol" panose="05050102010706020507" pitchFamily="18" charset="2"/>
              <a:buChar char=""/>
            </a:pPr>
            <a:r>
              <a:rPr lang="en-GB" sz="2800" dirty="0">
                <a:solidFill>
                  <a:schemeClr val="tx1"/>
                </a:solidFill>
                <a:effectLst/>
                <a:ea typeface="Aptos" panose="020B0004020202020204" pitchFamily="34" charset="0"/>
                <a:cs typeface="Arial" panose="020B0604020202020204" pitchFamily="34" charset="0"/>
              </a:rPr>
              <a:t>Safeguarding is a joint responsibility, where the whole is greater than the sum of its parts. </a:t>
            </a:r>
          </a:p>
          <a:p>
            <a:pPr marL="342900" lvl="0" indent="-342900">
              <a:lnSpc>
                <a:spcPct val="107000"/>
              </a:lnSpc>
              <a:spcAft>
                <a:spcPts val="800"/>
              </a:spcAft>
              <a:buFont typeface="Symbol" panose="05050102010706020507" pitchFamily="18" charset="2"/>
              <a:buChar char=""/>
            </a:pPr>
            <a:r>
              <a:rPr lang="en-GB" sz="2800" dirty="0">
                <a:solidFill>
                  <a:schemeClr val="tx1"/>
                </a:solidFill>
                <a:effectLst/>
                <a:ea typeface="Aptos" panose="020B0004020202020204" pitchFamily="34" charset="0"/>
                <a:cs typeface="Arial" panose="020B0604020202020204" pitchFamily="34" charset="0"/>
              </a:rPr>
              <a:t>This includes appropriate information sharing.</a:t>
            </a:r>
          </a:p>
        </p:txBody>
      </p:sp>
    </p:spTree>
    <p:extLst>
      <p:ext uri="{BB962C8B-B14F-4D97-AF65-F5344CB8AC3E}">
        <p14:creationId xmlns:p14="http://schemas.microsoft.com/office/powerpoint/2010/main" val="3629110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8AC495-A21C-839B-7BB0-B9A3B9DDC8D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Early help and prevention">
            <a:extLst>
              <a:ext uri="{FF2B5EF4-FFF2-40B4-BE49-F238E27FC236}">
                <a16:creationId xmlns:a16="http://schemas.microsoft.com/office/drawing/2014/main" id="{277C4E9C-5600-63A5-18BE-60B798D50D74}"/>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Early help and prevention</a:t>
            </a:r>
          </a:p>
        </p:txBody>
      </p:sp>
      <p:sp>
        <p:nvSpPr>
          <p:cNvPr id="3" name="Content Placeholder 2">
            <a:extLst>
              <a:ext uri="{FF2B5EF4-FFF2-40B4-BE49-F238E27FC236}">
                <a16:creationId xmlns:a16="http://schemas.microsoft.com/office/drawing/2014/main" id="{AA8A9C2F-871D-804A-FFC9-06346E3837E2}"/>
              </a:ext>
            </a:extLst>
          </p:cNvPr>
          <p:cNvSpPr>
            <a:spLocks noGrp="1"/>
          </p:cNvSpPr>
          <p:nvPr>
            <p:ph idx="1"/>
          </p:nvPr>
        </p:nvSpPr>
        <p:spPr>
          <a:xfrm>
            <a:off x="3863082" y="688370"/>
            <a:ext cx="7242239" cy="5716242"/>
          </a:xfrm>
        </p:spPr>
        <p:txBody>
          <a:bodyPr>
            <a:normAutofit/>
          </a:bodyPr>
          <a:lstStyle/>
          <a:p>
            <a:pPr marL="0" indent="0">
              <a:lnSpc>
                <a:spcPct val="107000"/>
              </a:lnSpc>
              <a:spcAft>
                <a:spcPts val="800"/>
              </a:spcAft>
              <a:buNone/>
            </a:pPr>
            <a:r>
              <a:rPr lang="en-GB" sz="2800" dirty="0">
                <a:solidFill>
                  <a:schemeClr val="tx1"/>
                </a:solidFill>
                <a:effectLst/>
                <a:ea typeface="Aptos" panose="020B0004020202020204" pitchFamily="34" charset="0"/>
                <a:cs typeface="Arial" panose="020B0604020202020204" pitchFamily="34" charset="0"/>
              </a:rPr>
              <a:t>The Wales Safeguarding Procedures emphasises </a:t>
            </a:r>
            <a:r>
              <a:rPr lang="en-US" sz="2800" dirty="0">
                <a:solidFill>
                  <a:schemeClr val="tx1"/>
                </a:solidFill>
                <a:effectLst/>
                <a:ea typeface="Aptos" panose="020B0004020202020204" pitchFamily="34" charset="0"/>
                <a:cs typeface="Arial" panose="020B0604020202020204" pitchFamily="34" charset="0"/>
              </a:rPr>
              <a:t>the need for early help and prevention, from abuse, harm and neglect. </a:t>
            </a:r>
            <a:r>
              <a:rPr lang="en-GB" sz="2800" dirty="0">
                <a:solidFill>
                  <a:schemeClr val="tx1"/>
                </a:solidFill>
                <a:effectLst/>
                <a:ea typeface="Aptos" panose="020B0004020202020204" pitchFamily="34" charset="0"/>
                <a:cs typeface="Arial" panose="020B0604020202020204" pitchFamily="34" charset="0"/>
              </a:rPr>
              <a:t>Early help can:</a:t>
            </a:r>
          </a:p>
          <a:p>
            <a:pPr marL="342900" lvl="0" indent="-342900">
              <a:lnSpc>
                <a:spcPct val="107000"/>
              </a:lnSpc>
              <a:spcAft>
                <a:spcPts val="800"/>
              </a:spcAft>
              <a:buFont typeface="Wingdings 2" panose="05020102010507070707" pitchFamily="18" charset="2"/>
              <a:buChar char=""/>
              <a:tabLst>
                <a:tab pos="457200" algn="l"/>
              </a:tabLst>
            </a:pPr>
            <a:r>
              <a:rPr lang="en-US" sz="2800" dirty="0">
                <a:solidFill>
                  <a:schemeClr val="tx1"/>
                </a:solidFill>
                <a:effectLst/>
                <a:ea typeface="Aptos" panose="020B0004020202020204" pitchFamily="34" charset="0"/>
                <a:cs typeface="Arial" panose="020B0604020202020204" pitchFamily="34" charset="0"/>
              </a:rPr>
              <a:t>protect adults and children from becoming ‘at risk’ by addressing concerns early</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a:solidFill>
                  <a:schemeClr val="tx1"/>
                </a:solidFill>
                <a:effectLst/>
                <a:ea typeface="Aptos" panose="020B0004020202020204" pitchFamily="34" charset="0"/>
                <a:cs typeface="Arial" panose="020B0604020202020204" pitchFamily="34" charset="0"/>
              </a:rPr>
              <a:t>prevent problems from getting worse</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a:solidFill>
                  <a:schemeClr val="tx1"/>
                </a:solidFill>
                <a:effectLst/>
                <a:ea typeface="Aptos" panose="020B0004020202020204" pitchFamily="34" charset="0"/>
                <a:cs typeface="Arial" panose="020B0604020202020204" pitchFamily="34" charset="0"/>
              </a:rPr>
              <a:t>reduce the need for safeguarding enquiries and interventions</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a:solidFill>
                  <a:schemeClr val="tx1"/>
                </a:solidFill>
                <a:effectLst/>
                <a:ea typeface="Aptos" panose="020B0004020202020204" pitchFamily="34" charset="0"/>
                <a:cs typeface="Arial" panose="020B0604020202020204" pitchFamily="34" charset="0"/>
              </a:rPr>
              <a:t>mean long-term benefits for health and well-being.</a:t>
            </a:r>
            <a:r>
              <a:rPr lang="en-GB" sz="2800" dirty="0">
                <a:solidFill>
                  <a:schemeClr val="tx1"/>
                </a:solidFill>
                <a:effectLst/>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20281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224742" y="2556654"/>
            <a:ext cx="2981446" cy="867774"/>
          </a:xfrm>
        </p:spPr>
        <p:txBody>
          <a:bodyPr>
            <a:noAutofit/>
          </a:bodyPr>
          <a:lstStyle/>
          <a:p>
            <a:pPr algn="ctr"/>
            <a:r>
              <a:rPr lang="en-GB" sz="3200" dirty="0">
                <a:solidFill>
                  <a:schemeClr val="bg1"/>
                </a:solidFill>
              </a:rPr>
              <a:t>Exercise </a:t>
            </a:r>
            <a:br>
              <a:rPr lang="en-GB" sz="3200" dirty="0">
                <a:solidFill>
                  <a:schemeClr val="bg1"/>
                </a:solidFill>
              </a:rPr>
            </a:br>
            <a:br>
              <a:rPr lang="en-GB" sz="3200" dirty="0">
                <a:solidFill>
                  <a:schemeClr val="bg1"/>
                </a:solidFill>
              </a:rPr>
            </a:br>
            <a:br>
              <a:rPr lang="en-GB" sz="3200" dirty="0">
                <a:solidFill>
                  <a:schemeClr val="bg1"/>
                </a:solidFill>
              </a:rPr>
            </a:br>
            <a:r>
              <a:rPr lang="en-GB" sz="3200" dirty="0">
                <a:solidFill>
                  <a:schemeClr val="bg1"/>
                </a:solidFill>
              </a:rPr>
              <a:t>What does person-centred  practice look like? </a:t>
            </a:r>
          </a:p>
        </p:txBody>
      </p:sp>
      <p:sp>
        <p:nvSpPr>
          <p:cNvPr id="3" name="Content Placeholder 2"/>
          <p:cNvSpPr>
            <a:spLocks noGrp="1"/>
          </p:cNvSpPr>
          <p:nvPr>
            <p:ph idx="1"/>
          </p:nvPr>
        </p:nvSpPr>
        <p:spPr>
          <a:xfrm>
            <a:off x="3757249" y="748569"/>
            <a:ext cx="7315200" cy="5330956"/>
          </a:xfrm>
        </p:spPr>
        <p:txBody>
          <a:bodyPr>
            <a:normAutofit/>
          </a:bodyPr>
          <a:lstStyle/>
          <a:p>
            <a:pPr lvl="0"/>
            <a:r>
              <a:rPr lang="en-GB" sz="2800" dirty="0">
                <a:solidFill>
                  <a:schemeClr val="tx1"/>
                </a:solidFill>
              </a:rPr>
              <a:t>Building trust with the person to encourage them to be open and honest.</a:t>
            </a:r>
          </a:p>
          <a:p>
            <a:pPr lvl="0"/>
            <a:r>
              <a:rPr lang="en-US" sz="2800" dirty="0">
                <a:solidFill>
                  <a:schemeClr val="tx1"/>
                </a:solidFill>
              </a:rPr>
              <a:t>Understanding </a:t>
            </a:r>
            <a:r>
              <a:rPr lang="en-GB" sz="2800" dirty="0">
                <a:solidFill>
                  <a:schemeClr val="tx1"/>
                </a:solidFill>
              </a:rPr>
              <a:t>what a typical day looks like for them.</a:t>
            </a:r>
          </a:p>
          <a:p>
            <a:pPr lvl="0"/>
            <a:r>
              <a:rPr lang="en-US" sz="2800" dirty="0">
                <a:solidFill>
                  <a:schemeClr val="tx1"/>
                </a:solidFill>
              </a:rPr>
              <a:t>Finding out what the person would like to see change in their daily lives.</a:t>
            </a:r>
            <a:endParaRPr lang="en-GB" sz="2800" dirty="0">
              <a:solidFill>
                <a:schemeClr val="tx1"/>
              </a:solidFill>
            </a:endParaRPr>
          </a:p>
          <a:p>
            <a:pPr lvl="0"/>
            <a:r>
              <a:rPr lang="en-US" sz="2800" dirty="0">
                <a:solidFill>
                  <a:schemeClr val="tx1"/>
                </a:solidFill>
              </a:rPr>
              <a:t>Finding out what matters to the individual.</a:t>
            </a:r>
            <a:endParaRPr lang="en-GB" sz="2800" dirty="0">
              <a:solidFill>
                <a:schemeClr val="tx1"/>
              </a:solidFill>
            </a:endParaRPr>
          </a:p>
          <a:p>
            <a:pPr lvl="0"/>
            <a:r>
              <a:rPr lang="en-US" sz="2800" dirty="0">
                <a:solidFill>
                  <a:schemeClr val="tx1"/>
                </a:solidFill>
              </a:rPr>
              <a:t>Understanding how they manage risks.</a:t>
            </a:r>
            <a:endParaRPr lang="en-GB" sz="2800" dirty="0">
              <a:solidFill>
                <a:schemeClr val="tx1"/>
              </a:solidFill>
            </a:endParaRPr>
          </a:p>
          <a:p>
            <a:pPr lvl="0"/>
            <a:r>
              <a:rPr lang="en-GB" sz="2800" dirty="0">
                <a:solidFill>
                  <a:schemeClr val="tx1"/>
                </a:solidFill>
              </a:rPr>
              <a:t>Recognising when you need to put the person’s safeguarding interests over their wishes and feelings.</a:t>
            </a:r>
          </a:p>
        </p:txBody>
      </p:sp>
    </p:spTree>
    <p:custDataLst>
      <p:tags r:id="rId1"/>
    </p:custDataLst>
    <p:extLst>
      <p:ext uri="{BB962C8B-B14F-4D97-AF65-F5344CB8AC3E}">
        <p14:creationId xmlns:p14="http://schemas.microsoft.com/office/powerpoint/2010/main" val="26482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4CF666-5E99-4897-A174-05F2D04C0C7E}"/>
              </a:ext>
            </a:extLst>
          </p:cNvPr>
          <p:cNvSpPr txBox="1"/>
          <p:nvPr/>
        </p:nvSpPr>
        <p:spPr>
          <a:xfrm>
            <a:off x="783771" y="604157"/>
            <a:ext cx="4092943" cy="3575958"/>
          </a:xfrm>
          <a:prstGeom prst="roundRect">
            <a:avLst>
              <a:gd name="adj" fmla="val 6397"/>
            </a:avLst>
          </a:prstGeom>
          <a:solidFill>
            <a:schemeClr val="bg1"/>
          </a:solidFill>
          <a:ln>
            <a:solidFill>
              <a:schemeClr val="accent1"/>
            </a:solidFill>
          </a:ln>
        </p:spPr>
        <p:txBody>
          <a:bodyPr/>
          <a:lstStyle/>
          <a:p>
            <a:pPr>
              <a:spcAft>
                <a:spcPts val="450"/>
              </a:spcAft>
              <a:defRPr/>
            </a:pPr>
            <a:r>
              <a:rPr lang="en-US" sz="2800" dirty="0">
                <a:solidFill>
                  <a:srgbClr val="C00000"/>
                </a:solidFill>
                <a:latin typeface="Gibson" panose="02000000000000000000" pitchFamily="2" charset="77"/>
              </a:rPr>
              <a:t>Old approach</a:t>
            </a:r>
          </a:p>
          <a:p>
            <a:pPr marL="133350" indent="-133350">
              <a:spcAft>
                <a:spcPts val="450"/>
              </a:spcAft>
              <a:buClr>
                <a:srgbClr val="11846A"/>
              </a:buClr>
              <a:buFont typeface="Arial" panose="020B0604020202020204" pitchFamily="34" charset="0"/>
              <a:buChar char="•"/>
              <a:defRPr/>
            </a:pPr>
            <a:r>
              <a:rPr lang="en-GB" sz="2400" dirty="0">
                <a:latin typeface="Gibson" panose="02000000000000000000" pitchFamily="2" charset="77"/>
              </a:rPr>
              <a:t>Attitude: ‘we know best’</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Process-led</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System-focused</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Doing things for, or to, the child, adult or family</a:t>
            </a:r>
          </a:p>
          <a:p>
            <a:pPr marL="133350" indent="-133350">
              <a:spcAft>
                <a:spcPts val="450"/>
              </a:spcAft>
              <a:buClr>
                <a:srgbClr val="11846A"/>
              </a:buClr>
              <a:buFont typeface="Arial" panose="020B0604020202020204" pitchFamily="34" charset="0"/>
              <a:buChar char="•"/>
              <a:defRPr/>
            </a:pPr>
            <a:r>
              <a:rPr lang="en-GB" sz="2400" dirty="0">
                <a:latin typeface="Gibson" panose="02000000000000000000" pitchFamily="2" charset="77"/>
              </a:rPr>
              <a:t>No clear voice of the child or adult</a:t>
            </a:r>
          </a:p>
        </p:txBody>
      </p:sp>
      <p:sp>
        <p:nvSpPr>
          <p:cNvPr id="9" name="Arrow: Bent 8">
            <a:extLst>
              <a:ext uri="{FF2B5EF4-FFF2-40B4-BE49-F238E27FC236}">
                <a16:creationId xmlns:a16="http://schemas.microsoft.com/office/drawing/2014/main" id="{CF96A06C-3CDD-47F3-B042-D647145069E9}"/>
              </a:ext>
              <a:ext uri="{C183D7F6-B498-43B3-948B-1728B52AA6E4}">
                <adec:decorative xmlns:adec="http://schemas.microsoft.com/office/drawing/2017/decorative" val="1"/>
              </a:ext>
            </a:extLst>
          </p:cNvPr>
          <p:cNvSpPr/>
          <p:nvPr/>
        </p:nvSpPr>
        <p:spPr>
          <a:xfrm rot="16200000" flipH="1" flipV="1">
            <a:off x="5822071" y="480597"/>
            <a:ext cx="749300" cy="2640013"/>
          </a:xfrm>
          <a:prstGeom prst="bentArrow">
            <a:avLst>
              <a:gd name="adj1" fmla="val 33620"/>
              <a:gd name="adj2" fmla="val 42566"/>
              <a:gd name="adj3" fmla="val 50000"/>
              <a:gd name="adj4" fmla="val 7343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latin typeface="Gibson" panose="02000000000000000000" pitchFamily="2" charset="77"/>
            </a:endParaRPr>
          </a:p>
        </p:txBody>
      </p:sp>
      <p:sp>
        <p:nvSpPr>
          <p:cNvPr id="5" name="TextBox 4">
            <a:extLst>
              <a:ext uri="{FF2B5EF4-FFF2-40B4-BE49-F238E27FC236}">
                <a16:creationId xmlns:a16="http://schemas.microsoft.com/office/drawing/2014/main" id="{EF24BB33-F7BB-45B7-B8B4-47200F4CE6B5}"/>
              </a:ext>
            </a:extLst>
          </p:cNvPr>
          <p:cNvSpPr txBox="1"/>
          <p:nvPr/>
        </p:nvSpPr>
        <p:spPr>
          <a:xfrm>
            <a:off x="6632252" y="2261808"/>
            <a:ext cx="4092943" cy="4253291"/>
          </a:xfrm>
          <a:prstGeom prst="roundRect">
            <a:avLst>
              <a:gd name="adj" fmla="val 3336"/>
            </a:avLst>
          </a:prstGeom>
          <a:noFill/>
          <a:ln>
            <a:solidFill>
              <a:schemeClr val="accent1"/>
            </a:solidFill>
          </a:ln>
        </p:spPr>
        <p:txBody>
          <a:bodyPr/>
          <a:lstStyle/>
          <a:p>
            <a:pPr>
              <a:spcAft>
                <a:spcPts val="450"/>
              </a:spcAft>
              <a:defRPr/>
            </a:pPr>
            <a:r>
              <a:rPr lang="en-US" sz="2800" dirty="0">
                <a:solidFill>
                  <a:srgbClr val="11846A"/>
                </a:solidFill>
                <a:latin typeface="Gibson" panose="02000000000000000000" pitchFamily="2" charset="77"/>
              </a:rPr>
              <a:t>Child- or person-</a:t>
            </a:r>
            <a:r>
              <a:rPr lang="en-US" sz="2800" dirty="0" err="1">
                <a:solidFill>
                  <a:srgbClr val="11846A"/>
                </a:solidFill>
                <a:latin typeface="Gibson" panose="02000000000000000000" pitchFamily="2" charset="77"/>
              </a:rPr>
              <a:t>centred</a:t>
            </a:r>
            <a:r>
              <a:rPr lang="en-US" sz="2800" dirty="0">
                <a:solidFill>
                  <a:srgbClr val="11846A"/>
                </a:solidFill>
                <a:latin typeface="Gibson" panose="02000000000000000000" pitchFamily="2" charset="77"/>
              </a:rPr>
              <a:t> approach</a:t>
            </a:r>
          </a:p>
          <a:p>
            <a:pPr marL="133350" indent="-133350">
              <a:spcAft>
                <a:spcPts val="450"/>
              </a:spcAft>
              <a:buClr>
                <a:srgbClr val="11846A"/>
              </a:buClr>
              <a:buFont typeface="Arial" panose="020B0604020202020204" pitchFamily="34" charset="0"/>
              <a:buChar char="•"/>
              <a:defRPr/>
            </a:pPr>
            <a:r>
              <a:rPr lang="en-GB" sz="2400" dirty="0">
                <a:latin typeface="Gibson" panose="02000000000000000000" pitchFamily="2" charset="77"/>
              </a:rPr>
              <a:t>Attitude: ‘they know best’</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Led by the child, adult or family</a:t>
            </a:r>
          </a:p>
          <a:p>
            <a:pPr marL="133350" indent="-133350">
              <a:spcAft>
                <a:spcPts val="450"/>
              </a:spcAft>
              <a:buClr>
                <a:srgbClr val="11846A"/>
              </a:buClr>
              <a:buFont typeface="Arial" panose="020B0604020202020204" pitchFamily="34" charset="0"/>
              <a:buChar char="•"/>
              <a:defRPr/>
            </a:pPr>
            <a:r>
              <a:rPr lang="en-GB" sz="2400" dirty="0">
                <a:latin typeface="Gibson" panose="02000000000000000000" pitchFamily="2" charset="77"/>
              </a:rPr>
              <a:t>Sees the child or adult as an individual</a:t>
            </a:r>
            <a:endParaRPr lang="en-US" sz="2400" dirty="0">
              <a:latin typeface="Gibson" panose="02000000000000000000" pitchFamily="2" charset="77"/>
            </a:endParaRP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Outcome-focused</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Obvious voice and control of the child or adult</a:t>
            </a:r>
          </a:p>
        </p:txBody>
      </p:sp>
      <p:sp>
        <p:nvSpPr>
          <p:cNvPr id="2" name="Title 1">
            <a:extLst>
              <a:ext uri="{FF2B5EF4-FFF2-40B4-BE49-F238E27FC236}">
                <a16:creationId xmlns:a16="http://schemas.microsoft.com/office/drawing/2014/main" id="{6FE1F56B-5B2D-D786-BD89-51F52D1C62BF}"/>
              </a:ext>
            </a:extLst>
          </p:cNvPr>
          <p:cNvSpPr>
            <a:spLocks noGrp="1"/>
          </p:cNvSpPr>
          <p:nvPr>
            <p:ph type="title"/>
          </p:nvPr>
        </p:nvSpPr>
        <p:spPr>
          <a:xfrm>
            <a:off x="1680666" y="-5244879"/>
            <a:ext cx="2947482" cy="4601183"/>
          </a:xfrm>
        </p:spPr>
        <p:txBody>
          <a:bodyPr/>
          <a:lstStyle/>
          <a:p>
            <a:r>
              <a:rPr lang="en-GB" dirty="0"/>
              <a:t>Approach</a:t>
            </a:r>
          </a:p>
        </p:txBody>
      </p:sp>
    </p:spTree>
    <p:custDataLst>
      <p:tags r:id="rId1"/>
    </p:custDataLst>
    <p:extLst>
      <p:ext uri="{BB962C8B-B14F-4D97-AF65-F5344CB8AC3E}">
        <p14:creationId xmlns:p14="http://schemas.microsoft.com/office/powerpoint/2010/main" val="663092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alues and codes of practice"/>
          <p:cNvSpPr>
            <a:spLocks noGrp="1"/>
          </p:cNvSpPr>
          <p:nvPr>
            <p:ph type="title"/>
          </p:nvPr>
        </p:nvSpPr>
        <p:spPr>
          <a:xfrm>
            <a:off x="468979" y="1167063"/>
            <a:ext cx="2370474" cy="4164418"/>
          </a:xfrm>
        </p:spPr>
        <p:txBody>
          <a:bodyPr>
            <a:normAutofit/>
          </a:bodyPr>
          <a:lstStyle/>
          <a:p>
            <a:pPr algn="ctr"/>
            <a:r>
              <a:rPr lang="en-GB" sz="3200" dirty="0">
                <a:solidFill>
                  <a:schemeClr val="bg1"/>
                </a:solidFill>
              </a:rPr>
              <a:t>Values and codes of practice</a:t>
            </a:r>
          </a:p>
        </p:txBody>
      </p:sp>
      <p:sp>
        <p:nvSpPr>
          <p:cNvPr id="3" name="Content Placeholder 2"/>
          <p:cNvSpPr>
            <a:spLocks noGrp="1"/>
          </p:cNvSpPr>
          <p:nvPr>
            <p:ph idx="1"/>
          </p:nvPr>
        </p:nvSpPr>
        <p:spPr>
          <a:xfrm>
            <a:off x="3416461" y="1951446"/>
            <a:ext cx="8229600" cy="3528392"/>
          </a:xfrm>
        </p:spPr>
        <p:txBody>
          <a:bodyPr>
            <a:normAutofit/>
          </a:bodyPr>
          <a:lstStyle/>
          <a:p>
            <a:pPr marL="0" indent="0" algn="ctr">
              <a:buNone/>
            </a:pPr>
            <a:r>
              <a:rPr lang="en-GB" sz="4000" dirty="0">
                <a:solidFill>
                  <a:schemeClr val="tx1"/>
                </a:solidFill>
              </a:rPr>
              <a:t>‘If we get our own values right, we get safeguarding right’ </a:t>
            </a:r>
          </a:p>
          <a:p>
            <a:pPr marL="0" indent="0" algn="ctr">
              <a:buNone/>
            </a:pPr>
            <a:endParaRPr lang="en-GB" sz="4400" dirty="0"/>
          </a:p>
          <a:p>
            <a:pPr marL="0" indent="0" algn="ctr">
              <a:buNone/>
            </a:pPr>
            <a:endParaRPr lang="en-GB" sz="4400" dirty="0"/>
          </a:p>
          <a:p>
            <a:pPr marL="0" indent="0" algn="ctr">
              <a:buNone/>
            </a:pPr>
            <a:r>
              <a:rPr lang="en-GB" sz="2800" dirty="0">
                <a:hlinkClick r:id="rId4"/>
              </a:rPr>
              <a:t>Codes of Practice and guidance | Social Care Wales</a:t>
            </a:r>
            <a:endParaRPr lang="en-GB" sz="2800" dirty="0"/>
          </a:p>
        </p:txBody>
      </p:sp>
    </p:spTree>
    <p:custDataLst>
      <p:tags r:id="rId1"/>
    </p:custDataLst>
    <p:extLst>
      <p:ext uri="{BB962C8B-B14F-4D97-AF65-F5344CB8AC3E}">
        <p14:creationId xmlns:p14="http://schemas.microsoft.com/office/powerpoint/2010/main" val="306321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de of Professional Practice">
            <a:extLst>
              <a:ext uri="{FF2B5EF4-FFF2-40B4-BE49-F238E27FC236}">
                <a16:creationId xmlns:a16="http://schemas.microsoft.com/office/drawing/2014/main" id="{2C94C738-B732-4738-BAB1-6680FC81E65C}"/>
              </a:ext>
            </a:extLst>
          </p:cNvPr>
          <p:cNvSpPr>
            <a:spLocks noGrp="1"/>
          </p:cNvSpPr>
          <p:nvPr>
            <p:ph type="title"/>
          </p:nvPr>
        </p:nvSpPr>
        <p:spPr/>
        <p:txBody>
          <a:bodyPr>
            <a:normAutofit/>
          </a:bodyPr>
          <a:lstStyle/>
          <a:p>
            <a:pPr algn="ctr"/>
            <a:r>
              <a:rPr lang="en-GB" sz="3200" dirty="0">
                <a:solidFill>
                  <a:schemeClr val="bg1"/>
                </a:solidFill>
              </a:rPr>
              <a:t>Code of Professional Practice</a:t>
            </a:r>
          </a:p>
        </p:txBody>
      </p:sp>
      <p:sp>
        <p:nvSpPr>
          <p:cNvPr id="3" name="Content Placeholder 2">
            <a:extLst>
              <a:ext uri="{FF2B5EF4-FFF2-40B4-BE49-F238E27FC236}">
                <a16:creationId xmlns:a16="http://schemas.microsoft.com/office/drawing/2014/main" id="{6BC0A48A-EED6-4371-BAAC-90E5A27CFE0E}"/>
              </a:ext>
            </a:extLst>
          </p:cNvPr>
          <p:cNvSpPr>
            <a:spLocks noGrp="1"/>
          </p:cNvSpPr>
          <p:nvPr>
            <p:ph idx="1"/>
          </p:nvPr>
        </p:nvSpPr>
        <p:spPr/>
        <p:txBody>
          <a:bodyPr>
            <a:normAutofit/>
          </a:bodyPr>
          <a:lstStyle/>
          <a:p>
            <a:r>
              <a:rPr lang="en-GB" sz="3200" dirty="0">
                <a:solidFill>
                  <a:srgbClr val="C00000"/>
                </a:solidFill>
                <a:effectLst/>
                <a:ea typeface="Calibri" panose="020F0502020204030204" pitchFamily="34" charset="0"/>
              </a:rPr>
              <a:t>TRAINER TO ADD</a:t>
            </a:r>
            <a:endParaRPr lang="en-GB" dirty="0">
              <a:solidFill>
                <a:srgbClr val="C00000"/>
              </a:solidFill>
              <a:ea typeface="Calibri" panose="020F0502020204030204" pitchFamily="34" charset="0"/>
            </a:endParaRPr>
          </a:p>
          <a:p>
            <a:r>
              <a:rPr lang="en-GB" sz="2400" dirty="0">
                <a:solidFill>
                  <a:srgbClr val="C00000"/>
                </a:solidFill>
                <a:effectLst/>
                <a:ea typeface="Calibri" panose="020F0502020204030204" pitchFamily="34" charset="0"/>
              </a:rPr>
              <a:t>Please add in the relevant code of professional practice for your sector or the sector you’re training</a:t>
            </a:r>
          </a:p>
          <a:p>
            <a:r>
              <a:rPr lang="en-GB" sz="2400" dirty="0">
                <a:solidFill>
                  <a:srgbClr val="C00000"/>
                </a:solidFill>
                <a:ea typeface="Calibri" panose="020F0502020204030204" pitchFamily="34" charset="0"/>
              </a:rPr>
              <a:t>The next slide offers the code for social care</a:t>
            </a:r>
            <a:endParaRPr lang="en-GB" sz="2800" dirty="0">
              <a:solidFill>
                <a:srgbClr val="C00000"/>
              </a:solidFill>
            </a:endParaRPr>
          </a:p>
        </p:txBody>
      </p:sp>
    </p:spTree>
    <p:extLst>
      <p:ext uri="{BB962C8B-B14F-4D97-AF65-F5344CB8AC3E}">
        <p14:creationId xmlns:p14="http://schemas.microsoft.com/office/powerpoint/2010/main" val="116825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de of Professional Practice"/>
          <p:cNvSpPr>
            <a:spLocks noGrp="1"/>
          </p:cNvSpPr>
          <p:nvPr>
            <p:ph type="title"/>
          </p:nvPr>
        </p:nvSpPr>
        <p:spPr>
          <a:xfrm>
            <a:off x="282615" y="2656600"/>
            <a:ext cx="2911997" cy="1244907"/>
          </a:xfrm>
        </p:spPr>
        <p:txBody>
          <a:bodyPr>
            <a:noAutofit/>
          </a:bodyPr>
          <a:lstStyle/>
          <a:p>
            <a:pPr algn="ctr"/>
            <a:r>
              <a:rPr lang="en-GB" sz="3200" dirty="0">
                <a:solidFill>
                  <a:schemeClr val="bg1"/>
                </a:solidFill>
              </a:rPr>
              <a:t>Social Care Wales Code of Professional Practice for Social Care: </a:t>
            </a:r>
            <a:r>
              <a:rPr lang="en-GB" sz="3200" b="1" dirty="0">
                <a:solidFill>
                  <a:schemeClr val="bg1"/>
                </a:solidFill>
                <a:latin typeface="Gibson Light" pitchFamily="2" charset="77"/>
              </a:rPr>
              <a:t>key values</a:t>
            </a:r>
          </a:p>
        </p:txBody>
      </p:sp>
      <p:sp>
        <p:nvSpPr>
          <p:cNvPr id="3" name="Content Placeholder 2"/>
          <p:cNvSpPr>
            <a:spLocks noGrp="1"/>
          </p:cNvSpPr>
          <p:nvPr>
            <p:ph idx="1"/>
          </p:nvPr>
        </p:nvSpPr>
        <p:spPr>
          <a:xfrm>
            <a:off x="3477227" y="309966"/>
            <a:ext cx="8328950" cy="6548034"/>
          </a:xfrm>
        </p:spPr>
        <p:txBody>
          <a:bodyPr>
            <a:normAutofit/>
          </a:bodyPr>
          <a:lstStyle/>
          <a:p>
            <a:r>
              <a:rPr lang="en-GB" sz="2400" dirty="0">
                <a:solidFill>
                  <a:schemeClr val="tx1"/>
                </a:solidFill>
              </a:rPr>
              <a:t>3.3 working</a:t>
            </a:r>
            <a:r>
              <a:rPr lang="en-GB" sz="2400" dirty="0">
                <a:solidFill>
                  <a:srgbClr val="11846A"/>
                </a:solidFill>
              </a:rPr>
              <a:t> with </a:t>
            </a:r>
            <a:r>
              <a:rPr lang="en-GB" sz="2400" dirty="0">
                <a:solidFill>
                  <a:schemeClr val="tx1"/>
                </a:solidFill>
              </a:rPr>
              <a:t>individuals and carers to keep themselves safe </a:t>
            </a:r>
          </a:p>
          <a:p>
            <a:r>
              <a:rPr lang="en-GB" sz="2400" dirty="0">
                <a:solidFill>
                  <a:schemeClr val="tx1"/>
                </a:solidFill>
              </a:rPr>
              <a:t>3.5 supporting individuals and carers to express concerns or make complaints, taking complaints seriously and responding to them or passing them to the appropriate person </a:t>
            </a:r>
          </a:p>
          <a:p>
            <a:r>
              <a:rPr lang="en-GB" sz="2400" dirty="0">
                <a:solidFill>
                  <a:schemeClr val="tx1"/>
                </a:solidFill>
              </a:rPr>
              <a:t>3.7 using relevant processes and procedures to challenge and report dangerous, abusive, discriminatory or exploitative behaviour and practice </a:t>
            </a:r>
          </a:p>
          <a:p>
            <a:r>
              <a:rPr lang="en-GB" sz="2400" dirty="0">
                <a:solidFill>
                  <a:schemeClr val="tx1"/>
                </a:solidFill>
              </a:rPr>
              <a:t>3.8 raising concerns with your employer or an appropriate authority where the practice of colleagues or other professionals may be unsafe or adversely affecting standards of social care and support </a:t>
            </a:r>
          </a:p>
          <a:p>
            <a:r>
              <a:rPr lang="en-GB" sz="2400" dirty="0">
                <a:solidFill>
                  <a:schemeClr val="tx1"/>
                </a:solidFill>
              </a:rPr>
              <a:t>3.9 bringing to the attention of your employer or the appropriate authority, resource or operational difficulties that might get in the way of the delivery of safe social care and support. </a:t>
            </a:r>
          </a:p>
          <a:p>
            <a:endParaRPr lang="en-GB" dirty="0">
              <a:solidFill>
                <a:schemeClr val="tx1"/>
              </a:solidFill>
            </a:endParaRPr>
          </a:p>
        </p:txBody>
      </p:sp>
    </p:spTree>
    <p:custDataLst>
      <p:tags r:id="rId1"/>
    </p:custDataLst>
    <p:extLst>
      <p:ext uri="{BB962C8B-B14F-4D97-AF65-F5344CB8AC3E}">
        <p14:creationId xmlns:p14="http://schemas.microsoft.com/office/powerpoint/2010/main" val="1000770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wo key values "/>
          <p:cNvSpPr>
            <a:spLocks noGrp="1"/>
          </p:cNvSpPr>
          <p:nvPr>
            <p:ph type="title"/>
          </p:nvPr>
        </p:nvSpPr>
        <p:spPr/>
        <p:txBody>
          <a:bodyPr>
            <a:normAutofit/>
          </a:bodyPr>
          <a:lstStyle/>
          <a:p>
            <a:pPr algn="ctr"/>
            <a:r>
              <a:rPr lang="en-GB" sz="3200" dirty="0">
                <a:solidFill>
                  <a:schemeClr val="bg1"/>
                </a:solidFill>
                <a:cs typeface="Calibri Light" panose="020F0302020204030204" pitchFamily="34" charset="0"/>
              </a:rPr>
              <a:t>Two </a:t>
            </a:r>
            <a:r>
              <a:rPr lang="en-GB" sz="3200" b="1" dirty="0">
                <a:solidFill>
                  <a:schemeClr val="bg1"/>
                </a:solidFill>
                <a:latin typeface="Gibson Light" pitchFamily="2" charset="77"/>
                <a:cs typeface="Calibri Light" panose="020F0302020204030204" pitchFamily="34" charset="0"/>
              </a:rPr>
              <a:t>key values </a:t>
            </a:r>
            <a:r>
              <a:rPr lang="en-GB" sz="3200" dirty="0">
                <a:solidFill>
                  <a:schemeClr val="bg1"/>
                </a:solidFill>
                <a:cs typeface="Calibri Light" panose="020F0302020204030204" pitchFamily="34" charset="0"/>
              </a:rPr>
              <a:t>in safeguarding practice</a:t>
            </a:r>
            <a:br>
              <a:rPr lang="en-GB" sz="3200" dirty="0">
                <a:solidFill>
                  <a:schemeClr val="bg1"/>
                </a:solidFill>
                <a:cs typeface="Arial" panose="020B0604020202020204" pitchFamily="34" charset="0"/>
              </a:rPr>
            </a:br>
            <a:endParaRPr lang="en-GB" sz="3200" dirty="0">
              <a:solidFill>
                <a:schemeClr val="bg1"/>
              </a:solidFill>
            </a:endParaRPr>
          </a:p>
        </p:txBody>
      </p:sp>
      <p:sp>
        <p:nvSpPr>
          <p:cNvPr id="3" name="Content Placeholder 2"/>
          <p:cNvSpPr>
            <a:spLocks noGrp="1"/>
          </p:cNvSpPr>
          <p:nvPr>
            <p:ph idx="1"/>
          </p:nvPr>
        </p:nvSpPr>
        <p:spPr>
          <a:xfrm>
            <a:off x="3851469" y="811067"/>
            <a:ext cx="7827348" cy="5235866"/>
          </a:xfrm>
        </p:spPr>
        <p:txBody>
          <a:bodyPr>
            <a:normAutofit/>
          </a:bodyPr>
          <a:lstStyle/>
          <a:p>
            <a:pPr marL="0" indent="0">
              <a:spcBef>
                <a:spcPts val="0"/>
              </a:spcBef>
              <a:spcAft>
                <a:spcPts val="2400"/>
              </a:spcAft>
              <a:buNone/>
            </a:pPr>
            <a:r>
              <a:rPr lang="en-GB" sz="2400" dirty="0">
                <a:solidFill>
                  <a:schemeClr val="tx1"/>
                </a:solidFill>
                <a:cs typeface="Arial" panose="020B0604020202020204" pitchFamily="34" charset="0"/>
              </a:rPr>
              <a:t>1. Safeguarding is </a:t>
            </a:r>
            <a:r>
              <a:rPr lang="en-GB" sz="2400" dirty="0">
                <a:solidFill>
                  <a:srgbClr val="11846A"/>
                </a:solidFill>
                <a:cs typeface="Arial" panose="020B0604020202020204" pitchFamily="34" charset="0"/>
              </a:rPr>
              <a:t>everybody’s responsibility</a:t>
            </a:r>
          </a:p>
          <a:p>
            <a:pPr marL="0" indent="0">
              <a:spcBef>
                <a:spcPts val="0"/>
              </a:spcBef>
              <a:spcAft>
                <a:spcPts val="2400"/>
              </a:spcAft>
              <a:buNone/>
            </a:pPr>
            <a:r>
              <a:rPr lang="en-GB" sz="2400" dirty="0">
                <a:solidFill>
                  <a:schemeClr val="tx1"/>
                </a:solidFill>
                <a:cs typeface="Arial" panose="020B0604020202020204" pitchFamily="34" charset="0"/>
              </a:rPr>
              <a:t>2. A child-centred or person-centred practice</a:t>
            </a:r>
          </a:p>
          <a:p>
            <a:pPr marL="0" indent="0">
              <a:spcBef>
                <a:spcPts val="0"/>
              </a:spcBef>
              <a:spcAft>
                <a:spcPts val="2400"/>
              </a:spcAft>
              <a:buNone/>
            </a:pPr>
            <a:endParaRPr lang="en-GB" sz="2400" dirty="0">
              <a:solidFill>
                <a:schemeClr val="tx1"/>
              </a:solidFill>
              <a:cs typeface="Arial" panose="020B0604020202020204" pitchFamily="34" charset="0"/>
            </a:endParaRPr>
          </a:p>
          <a:p>
            <a:pPr marL="0" indent="0">
              <a:spcBef>
                <a:spcPts val="0"/>
              </a:spcBef>
              <a:spcAft>
                <a:spcPts val="2400"/>
              </a:spcAft>
              <a:buNone/>
            </a:pPr>
            <a:r>
              <a:rPr lang="en-GB" sz="2400" dirty="0">
                <a:solidFill>
                  <a:schemeClr val="tx1"/>
                </a:solidFill>
                <a:cs typeface="Arial" panose="020B0604020202020204" pitchFamily="34" charset="0"/>
              </a:rPr>
              <a:t>A practitioner has two tasks:</a:t>
            </a:r>
          </a:p>
          <a:p>
            <a:pPr marL="0" indent="0">
              <a:spcBef>
                <a:spcPts val="0"/>
              </a:spcBef>
              <a:spcAft>
                <a:spcPts val="2400"/>
              </a:spcAft>
              <a:buNone/>
            </a:pPr>
            <a:r>
              <a:rPr lang="en-GB" sz="2400" dirty="0">
                <a:solidFill>
                  <a:schemeClr val="tx1"/>
                </a:solidFill>
                <a:cs typeface="Arial" panose="020B0604020202020204" pitchFamily="34" charset="0"/>
              </a:rPr>
              <a:t>1. to </a:t>
            </a:r>
            <a:r>
              <a:rPr lang="en-GB" sz="2400" dirty="0">
                <a:solidFill>
                  <a:srgbClr val="11846A"/>
                </a:solidFill>
                <a:cs typeface="Arial" panose="020B0604020202020204" pitchFamily="34" charset="0"/>
              </a:rPr>
              <a:t>prevent situations </a:t>
            </a:r>
            <a:r>
              <a:rPr lang="en-GB" sz="2400" dirty="0">
                <a:solidFill>
                  <a:schemeClr val="tx1"/>
                </a:solidFill>
                <a:cs typeface="Arial" panose="020B0604020202020204" pitchFamily="34" charset="0"/>
              </a:rPr>
              <a:t>where a child/adult may experience abuse, neglect and harm</a:t>
            </a:r>
          </a:p>
          <a:p>
            <a:pPr marL="0" indent="0" algn="ctr">
              <a:spcBef>
                <a:spcPts val="0"/>
              </a:spcBef>
              <a:spcAft>
                <a:spcPts val="2400"/>
              </a:spcAft>
              <a:buNone/>
            </a:pPr>
            <a:r>
              <a:rPr lang="en-GB" sz="2400" dirty="0">
                <a:solidFill>
                  <a:schemeClr val="tx1"/>
                </a:solidFill>
                <a:cs typeface="Arial" panose="020B0604020202020204" pitchFamily="34" charset="0"/>
              </a:rPr>
              <a:t>… and if this isn’t effective…</a:t>
            </a:r>
          </a:p>
          <a:p>
            <a:pPr marL="0" indent="0">
              <a:spcBef>
                <a:spcPts val="0"/>
              </a:spcBef>
              <a:spcAft>
                <a:spcPts val="2400"/>
              </a:spcAft>
              <a:buNone/>
            </a:pPr>
            <a:r>
              <a:rPr lang="en-GB" sz="2400" dirty="0">
                <a:solidFill>
                  <a:schemeClr val="tx1"/>
                </a:solidFill>
                <a:cs typeface="Arial" panose="020B0604020202020204" pitchFamily="34" charset="0"/>
              </a:rPr>
              <a:t>2. to identify </a:t>
            </a:r>
            <a:r>
              <a:rPr lang="en-GB" sz="2400" dirty="0">
                <a:solidFill>
                  <a:srgbClr val="11846A"/>
                </a:solidFill>
                <a:cs typeface="Arial" panose="020B0604020202020204" pitchFamily="34" charset="0"/>
              </a:rPr>
              <a:t>emerging concerns </a:t>
            </a:r>
            <a:r>
              <a:rPr lang="en-GB" sz="2400" dirty="0">
                <a:solidFill>
                  <a:schemeClr val="tx1"/>
                </a:solidFill>
                <a:cs typeface="Arial" panose="020B0604020202020204" pitchFamily="34" charset="0"/>
              </a:rPr>
              <a:t>about abuse, neglect and harm to the individual.</a:t>
            </a:r>
          </a:p>
          <a:p>
            <a:pPr marL="0" indent="0">
              <a:buNone/>
            </a:pPr>
            <a:endParaRPr lang="en-GB" dirty="0">
              <a:solidFill>
                <a:schemeClr val="tx1"/>
              </a:solidFill>
            </a:endParaRPr>
          </a:p>
        </p:txBody>
      </p:sp>
    </p:spTree>
    <p:custDataLst>
      <p:tags r:id="rId1"/>
    </p:custDataLst>
    <p:extLst>
      <p:ext uri="{BB962C8B-B14F-4D97-AF65-F5344CB8AC3E}">
        <p14:creationId xmlns:p14="http://schemas.microsoft.com/office/powerpoint/2010/main" val="1166933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xercise"/>
          <p:cNvSpPr>
            <a:spLocks noGrp="1"/>
          </p:cNvSpPr>
          <p:nvPr>
            <p:ph type="title"/>
          </p:nvPr>
        </p:nvSpPr>
        <p:spPr>
          <a:xfrm>
            <a:off x="287643" y="864108"/>
            <a:ext cx="2947482" cy="4601183"/>
          </a:xfrm>
        </p:spPr>
        <p:txBody>
          <a:bodyPr>
            <a:normAutofit/>
          </a:bodyPr>
          <a:lstStyle/>
          <a:p>
            <a:pPr algn="ctr"/>
            <a:r>
              <a:rPr lang="en-GB" altLang="en-US" sz="3200" dirty="0">
                <a:solidFill>
                  <a:schemeClr val="bg1"/>
                </a:solidFill>
              </a:rPr>
              <a:t>Exercise </a:t>
            </a:r>
            <a:br>
              <a:rPr lang="en-GB" altLang="en-US" sz="3200" dirty="0">
                <a:solidFill>
                  <a:schemeClr val="bg1"/>
                </a:solidFill>
              </a:rPr>
            </a:br>
            <a:br>
              <a:rPr lang="en-GB" altLang="en-US" sz="3200" dirty="0">
                <a:solidFill>
                  <a:schemeClr val="bg1"/>
                </a:solidFill>
              </a:rPr>
            </a:br>
            <a:br>
              <a:rPr lang="en-GB" altLang="en-US" sz="3200" dirty="0">
                <a:solidFill>
                  <a:schemeClr val="bg1"/>
                </a:solidFill>
              </a:rPr>
            </a:br>
            <a:r>
              <a:rPr lang="en-GB" altLang="en-US" sz="3200" dirty="0">
                <a:solidFill>
                  <a:schemeClr val="bg1"/>
                </a:solidFill>
              </a:rPr>
              <a:t>What does safeguarding mean to you? </a:t>
            </a:r>
          </a:p>
        </p:txBody>
      </p:sp>
      <p:sp>
        <p:nvSpPr>
          <p:cNvPr id="23555" name="Content Placeholder 2"/>
          <p:cNvSpPr>
            <a:spLocks noGrp="1"/>
          </p:cNvSpPr>
          <p:nvPr>
            <p:ph idx="1"/>
          </p:nvPr>
        </p:nvSpPr>
        <p:spPr>
          <a:xfrm>
            <a:off x="3853769" y="635430"/>
            <a:ext cx="7315200" cy="5870718"/>
          </a:xfrm>
        </p:spPr>
        <p:txBody>
          <a:bodyPr>
            <a:normAutofit/>
          </a:bodyPr>
          <a:lstStyle/>
          <a:p>
            <a:r>
              <a:rPr lang="en-GB" altLang="en-US" sz="2800" dirty="0">
                <a:solidFill>
                  <a:srgbClr val="11846A"/>
                </a:solidFill>
              </a:rPr>
              <a:t>Protecting </a:t>
            </a:r>
            <a:r>
              <a:rPr lang="en-GB" altLang="en-US" sz="2800" dirty="0">
                <a:solidFill>
                  <a:schemeClr val="tx1"/>
                </a:solidFill>
              </a:rPr>
              <a:t>adults and children from abuse, neglect and maltreatment</a:t>
            </a:r>
          </a:p>
          <a:p>
            <a:r>
              <a:rPr lang="en-GB" altLang="en-US" sz="2800" dirty="0">
                <a:solidFill>
                  <a:srgbClr val="11846A"/>
                </a:solidFill>
              </a:rPr>
              <a:t>Preventing</a:t>
            </a:r>
            <a:r>
              <a:rPr lang="en-GB" altLang="en-US" sz="2800" dirty="0">
                <a:solidFill>
                  <a:schemeClr val="tx1"/>
                </a:solidFill>
              </a:rPr>
              <a:t> harm to adults’ or children’s health</a:t>
            </a:r>
          </a:p>
          <a:p>
            <a:r>
              <a:rPr lang="en-GB" altLang="en-US" sz="2800" dirty="0">
                <a:solidFill>
                  <a:srgbClr val="11846A"/>
                </a:solidFill>
              </a:rPr>
              <a:t>Making sure </a:t>
            </a:r>
            <a:r>
              <a:rPr lang="en-GB" altLang="en-US" sz="2800" dirty="0">
                <a:solidFill>
                  <a:schemeClr val="tx1"/>
                </a:solidFill>
              </a:rPr>
              <a:t>children and adults get safe and effective care</a:t>
            </a:r>
          </a:p>
          <a:p>
            <a:r>
              <a:rPr lang="en-GB" altLang="en-US" sz="2800" dirty="0">
                <a:solidFill>
                  <a:srgbClr val="11846A"/>
                </a:solidFill>
              </a:rPr>
              <a:t>Supporting</a:t>
            </a:r>
            <a:r>
              <a:rPr lang="en-GB" altLang="en-US" sz="2800" dirty="0">
                <a:solidFill>
                  <a:schemeClr val="tx1"/>
                </a:solidFill>
              </a:rPr>
              <a:t> all adults and children to have the best outcomes</a:t>
            </a:r>
          </a:p>
          <a:p>
            <a:r>
              <a:rPr lang="en-GB" altLang="en-US" sz="2800" dirty="0">
                <a:solidFill>
                  <a:srgbClr val="11846A"/>
                </a:solidFill>
              </a:rPr>
              <a:t>Educating</a:t>
            </a:r>
            <a:r>
              <a:rPr lang="en-GB" altLang="en-US" sz="2800" dirty="0">
                <a:solidFill>
                  <a:schemeClr val="tx1"/>
                </a:solidFill>
              </a:rPr>
              <a:t> people around them to recognise the signs and dangers of abuse and neglect</a:t>
            </a:r>
          </a:p>
          <a:p>
            <a:r>
              <a:rPr lang="en-GB" altLang="en-US" sz="2800" dirty="0">
                <a:solidFill>
                  <a:srgbClr val="11846A"/>
                </a:solidFill>
              </a:rPr>
              <a:t>Promoting</a:t>
            </a:r>
            <a:r>
              <a:rPr lang="en-GB" altLang="en-US" sz="2800" dirty="0">
                <a:solidFill>
                  <a:schemeClr val="tx1"/>
                </a:solidFill>
              </a:rPr>
              <a:t> their well-being</a:t>
            </a:r>
          </a:p>
          <a:p>
            <a:endParaRPr lang="en-GB" altLang="en-US" sz="2400" dirty="0">
              <a:solidFill>
                <a:schemeClr val="tx1"/>
              </a:solidFill>
            </a:endParaRPr>
          </a:p>
        </p:txBody>
      </p:sp>
    </p:spTree>
    <p:custDataLst>
      <p:tags r:id="rId1"/>
    </p:custDataLst>
    <p:extLst>
      <p:ext uri="{BB962C8B-B14F-4D97-AF65-F5344CB8AC3E}">
        <p14:creationId xmlns:p14="http://schemas.microsoft.com/office/powerpoint/2010/main" val="189568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agreement"/>
          <p:cNvSpPr>
            <a:spLocks noGrp="1"/>
          </p:cNvSpPr>
          <p:nvPr>
            <p:ph type="title"/>
          </p:nvPr>
        </p:nvSpPr>
        <p:spPr>
          <a:xfrm>
            <a:off x="166330" y="1152939"/>
            <a:ext cx="3232982" cy="3525160"/>
          </a:xfrm>
        </p:spPr>
        <p:txBody>
          <a:bodyPr>
            <a:normAutofit fontScale="90000"/>
          </a:bodyPr>
          <a:lstStyle/>
          <a:p>
            <a:pPr algn="ctr"/>
            <a:r>
              <a:rPr lang="en-GB" dirty="0">
                <a:solidFill>
                  <a:schemeClr val="bg1"/>
                </a:solidFill>
              </a:rPr>
              <a:t>Learning agreement</a:t>
            </a:r>
            <a:br>
              <a:rPr lang="en-GB" dirty="0">
                <a:solidFill>
                  <a:schemeClr val="bg1"/>
                </a:solidFill>
              </a:rPr>
            </a:br>
            <a:br>
              <a:rPr lang="en-GB" dirty="0">
                <a:solidFill>
                  <a:schemeClr val="bg1"/>
                </a:solidFill>
              </a:rPr>
            </a:br>
            <a:r>
              <a:rPr lang="en-GB" dirty="0">
                <a:solidFill>
                  <a:schemeClr val="bg1"/>
                </a:solidFill>
              </a:rPr>
              <a:t>How will we work as a group to meet our learning outcomes?</a:t>
            </a:r>
            <a:br>
              <a:rPr lang="en-GB" dirty="0">
                <a:solidFill>
                  <a:schemeClr val="bg1"/>
                </a:solidFill>
              </a:rPr>
            </a:br>
            <a:endParaRPr lang="en-GB" dirty="0">
              <a:solidFill>
                <a:schemeClr val="bg1"/>
              </a:solidFill>
            </a:endParaRPr>
          </a:p>
        </p:txBody>
      </p:sp>
      <p:sp>
        <p:nvSpPr>
          <p:cNvPr id="3" name="Content Placeholder 2"/>
          <p:cNvSpPr>
            <a:spLocks noGrp="1"/>
          </p:cNvSpPr>
          <p:nvPr>
            <p:ph idx="1"/>
          </p:nvPr>
        </p:nvSpPr>
        <p:spPr>
          <a:xfrm>
            <a:off x="3628020" y="860533"/>
            <a:ext cx="10515600" cy="4351338"/>
          </a:xfrm>
        </p:spPr>
        <p:txBody>
          <a:bodyPr>
            <a:normAutofit/>
          </a:bodyPr>
          <a:lstStyle/>
          <a:p>
            <a:r>
              <a:rPr lang="en-GB" sz="2800" dirty="0">
                <a:solidFill>
                  <a:schemeClr val="tx1"/>
                </a:solidFill>
              </a:rPr>
              <a:t>Confidentiality</a:t>
            </a:r>
          </a:p>
          <a:p>
            <a:r>
              <a:rPr lang="en-GB" altLang="en-US" sz="2800" dirty="0">
                <a:solidFill>
                  <a:schemeClr val="tx1"/>
                </a:solidFill>
              </a:rPr>
              <a:t>Participation: be brave and respectful</a:t>
            </a:r>
          </a:p>
          <a:p>
            <a:r>
              <a:rPr lang="en-GB" altLang="en-US" sz="2800" dirty="0">
                <a:solidFill>
                  <a:schemeClr val="tx1"/>
                </a:solidFill>
                <a:latin typeface="Gibson"/>
              </a:rPr>
              <a:t>Personal safety: trigger warning</a:t>
            </a:r>
          </a:p>
          <a:p>
            <a:r>
              <a:rPr lang="en-GB" altLang="en-US" sz="2800" dirty="0">
                <a:solidFill>
                  <a:schemeClr val="tx1"/>
                </a:solidFill>
              </a:rPr>
              <a:t>Timing and breaks</a:t>
            </a:r>
          </a:p>
          <a:p>
            <a:r>
              <a:rPr lang="en-GB" altLang="en-US" sz="2800" dirty="0">
                <a:solidFill>
                  <a:schemeClr val="tx1"/>
                </a:solidFill>
              </a:rPr>
              <a:t>Mobile phones on silent</a:t>
            </a:r>
          </a:p>
          <a:p>
            <a:r>
              <a:rPr lang="en-GB" altLang="en-US" sz="2800" dirty="0">
                <a:solidFill>
                  <a:schemeClr val="tx1"/>
                </a:solidFill>
                <a:latin typeface="Gibson"/>
              </a:rPr>
              <a:t>Take notes</a:t>
            </a:r>
          </a:p>
          <a:p>
            <a:endParaRPr lang="en-GB" sz="2800" dirty="0"/>
          </a:p>
        </p:txBody>
      </p:sp>
    </p:spTree>
    <p:custDataLst>
      <p:tags r:id="rId1"/>
    </p:custDataLst>
    <p:extLst>
      <p:ext uri="{BB962C8B-B14F-4D97-AF65-F5344CB8AC3E}">
        <p14:creationId xmlns:p14="http://schemas.microsoft.com/office/powerpoint/2010/main" val="4256299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p:txBody>
          <a:bodyPr>
            <a:normAutofit/>
          </a:bodyPr>
          <a:lstStyle/>
          <a:p>
            <a:pPr algn="ctr"/>
            <a:r>
              <a:rPr lang="en-GB" altLang="en-US" sz="3200" dirty="0">
                <a:solidFill>
                  <a:schemeClr val="bg1"/>
                </a:solidFill>
              </a:rPr>
              <a:t>Exercise</a:t>
            </a:r>
            <a:br>
              <a:rPr lang="en-GB" altLang="en-US" sz="3200" dirty="0">
                <a:solidFill>
                  <a:schemeClr val="bg1"/>
                </a:solidFill>
              </a:rPr>
            </a:br>
            <a:br>
              <a:rPr lang="en-GB" altLang="en-US" sz="3200" dirty="0">
                <a:solidFill>
                  <a:schemeClr val="bg1"/>
                </a:solidFill>
              </a:rPr>
            </a:br>
            <a:r>
              <a:rPr lang="en-GB" altLang="en-US" sz="3200" dirty="0">
                <a:solidFill>
                  <a:schemeClr val="bg1"/>
                </a:solidFill>
              </a:rPr>
              <a:t>What does it mean to you if a child or adult is ‘at risk’? </a:t>
            </a:r>
            <a:endParaRPr lang="en-GB" sz="3200" dirty="0">
              <a:solidFill>
                <a:schemeClr val="bg1"/>
              </a:solidFill>
            </a:endParaRPr>
          </a:p>
        </p:txBody>
      </p:sp>
      <p:sp>
        <p:nvSpPr>
          <p:cNvPr id="7" name="TextBox 6">
            <a:extLst>
              <a:ext uri="{FF2B5EF4-FFF2-40B4-BE49-F238E27FC236}">
                <a16:creationId xmlns:a16="http://schemas.microsoft.com/office/drawing/2014/main" id="{FA113C07-9642-6164-34C6-1D7200AD8BB6}"/>
              </a:ext>
            </a:extLst>
          </p:cNvPr>
          <p:cNvSpPr txBox="1"/>
          <p:nvPr/>
        </p:nvSpPr>
        <p:spPr>
          <a:xfrm>
            <a:off x="3549267" y="792938"/>
            <a:ext cx="8389814"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Gibson" panose="02000000000000000000" pitchFamily="2" charset="77"/>
                <a:cs typeface="Segoe UI"/>
              </a:rPr>
              <a:t>A child at risk is a child who is experiencing or is at risk of abuse, neglect, or other kinds of harm. This includes children who have lost or are at risk of losing parental care. Specific risks include serious physical, emotional, or psychological abuse, sexual abuse, and domestic or family violence. ​</a:t>
            </a:r>
          </a:p>
          <a:p>
            <a:endParaRPr lang="en-US" sz="2400" dirty="0">
              <a:latin typeface="Gibson" panose="02000000000000000000" pitchFamily="2" charset="77"/>
              <a:cs typeface="Segoe UI"/>
            </a:endParaRPr>
          </a:p>
          <a:p>
            <a:r>
              <a:rPr lang="en-US" sz="2400" dirty="0">
                <a:latin typeface="Gibson" panose="02000000000000000000" pitchFamily="2" charset="77"/>
                <a:cs typeface="Segoe UI"/>
              </a:rPr>
              <a:t>When local authority social services receive a report about a child at risk of harm, abuse or neglect, they have a duty to respond. </a:t>
            </a:r>
          </a:p>
          <a:p>
            <a:endParaRPr lang="en-US" sz="2400" dirty="0">
              <a:latin typeface="Gibson" panose="02000000000000000000" pitchFamily="2" charset="77"/>
              <a:cs typeface="Segoe UI"/>
            </a:endParaRPr>
          </a:p>
          <a:p>
            <a:r>
              <a:rPr lang="en-US" sz="2400" dirty="0">
                <a:latin typeface="Gibson" panose="02000000000000000000" pitchFamily="2" charset="77"/>
                <a:cs typeface="Segoe UI"/>
              </a:rPr>
              <a:t>If the evidence indicates the child is suffering or likely to suffer significant harm, then Section 47 enquiries of the Children Act 1989 should be initiated. The aim is to establish the nature of the harm and whether it's significant. ​</a:t>
            </a:r>
          </a:p>
        </p:txBody>
      </p:sp>
    </p:spTree>
    <p:custDataLst>
      <p:tags r:id="rId1"/>
    </p:custDataLst>
    <p:extLst>
      <p:ext uri="{BB962C8B-B14F-4D97-AF65-F5344CB8AC3E}">
        <p14:creationId xmlns:p14="http://schemas.microsoft.com/office/powerpoint/2010/main" val="1320459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p:txBody>
          <a:bodyPr>
            <a:normAutofit/>
          </a:bodyPr>
          <a:lstStyle/>
          <a:p>
            <a:pPr algn="ctr"/>
            <a:r>
              <a:rPr lang="en-GB" altLang="en-US" sz="3200" dirty="0">
                <a:solidFill>
                  <a:schemeClr val="bg1"/>
                </a:solidFill>
              </a:rPr>
              <a:t>Exercise</a:t>
            </a:r>
            <a:br>
              <a:rPr lang="en-GB" altLang="en-US" sz="3200" dirty="0">
                <a:solidFill>
                  <a:schemeClr val="bg1"/>
                </a:solidFill>
              </a:rPr>
            </a:br>
            <a:br>
              <a:rPr lang="en-GB" altLang="en-US" sz="3200" dirty="0">
                <a:solidFill>
                  <a:schemeClr val="bg1"/>
                </a:solidFill>
              </a:rPr>
            </a:br>
            <a:r>
              <a:rPr lang="en-GB" altLang="en-US" sz="3200" dirty="0">
                <a:solidFill>
                  <a:schemeClr val="bg1"/>
                </a:solidFill>
              </a:rPr>
              <a:t>What does it mean to you if a child or adult is ‘at risk’? </a:t>
            </a:r>
            <a:endParaRPr lang="en-GB" sz="3200" dirty="0">
              <a:solidFill>
                <a:schemeClr val="bg1"/>
              </a:solidFill>
            </a:endParaRPr>
          </a:p>
        </p:txBody>
      </p:sp>
      <p:sp>
        <p:nvSpPr>
          <p:cNvPr id="7" name="TextBox 6">
            <a:extLst>
              <a:ext uri="{FF2B5EF4-FFF2-40B4-BE49-F238E27FC236}">
                <a16:creationId xmlns:a16="http://schemas.microsoft.com/office/drawing/2014/main" id="{FA113C07-9642-6164-34C6-1D7200AD8BB6}"/>
              </a:ext>
            </a:extLst>
          </p:cNvPr>
          <p:cNvSpPr txBox="1"/>
          <p:nvPr/>
        </p:nvSpPr>
        <p:spPr>
          <a:xfrm>
            <a:off x="3549267" y="608272"/>
            <a:ext cx="8389814"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Gibson" panose="02000000000000000000" pitchFamily="2" charset="77"/>
                <a:cs typeface="Segoe UI"/>
              </a:rPr>
              <a:t>There is no statutory definition of significant harm. Therefore, practitioners must: ​</a:t>
            </a:r>
          </a:p>
          <a:p>
            <a:endParaRPr lang="en-US" sz="2400" dirty="0">
              <a:latin typeface="Gibson" panose="02000000000000000000" pitchFamily="2" charset="77"/>
              <a:cs typeface="Segoe UI"/>
            </a:endParaRPr>
          </a:p>
          <a:p>
            <a:r>
              <a:rPr lang="en-US" sz="2400" dirty="0">
                <a:latin typeface="Gibson" panose="02000000000000000000" pitchFamily="2" charset="77"/>
                <a:cs typeface="Segoe UI"/>
              </a:rPr>
              <a:t>‘Where the question of whether harm is significant turns on the child’s health or development, the child’s health or development is to be compared with that which could reasonably be expected of a similar child’ (Section 31(9), Children Act 1989.) ​</a:t>
            </a:r>
          </a:p>
          <a:p>
            <a:endParaRPr lang="en-US" sz="2400" dirty="0">
              <a:latin typeface="Gibson" panose="02000000000000000000" pitchFamily="2" charset="77"/>
              <a:cs typeface="Segoe UI"/>
            </a:endParaRPr>
          </a:p>
          <a:p>
            <a:r>
              <a:rPr lang="en-US" sz="2400" dirty="0">
                <a:latin typeface="Gibson" panose="02000000000000000000" pitchFamily="2" charset="77"/>
                <a:cs typeface="Segoe UI"/>
              </a:rPr>
              <a:t>An “adult at risk” is an adult who: ​​</a:t>
            </a:r>
          </a:p>
          <a:p>
            <a:pPr marL="228600" indent="-228600">
              <a:buAutoNum type="alphaLcParenR"/>
            </a:pPr>
            <a:r>
              <a:rPr lang="en-US" sz="2400" dirty="0">
                <a:latin typeface="Gibson" panose="02000000000000000000" pitchFamily="2" charset="77"/>
                <a:cs typeface="Segoe UI"/>
              </a:rPr>
              <a:t>Is experiencing or is at risk of abuse or neglect, ​</a:t>
            </a:r>
          </a:p>
          <a:p>
            <a:pPr marL="228600" indent="-228600">
              <a:buAutoNum type="alphaLcParenR"/>
            </a:pPr>
            <a:r>
              <a:rPr lang="en-US" sz="2400" dirty="0">
                <a:latin typeface="Gibson" panose="02000000000000000000" pitchFamily="2" charset="77"/>
                <a:cs typeface="Segoe UI"/>
              </a:rPr>
              <a:t> has needs for care and support (whether or not the authority is meeting any of those needs), and ​</a:t>
            </a:r>
          </a:p>
          <a:p>
            <a:pPr marL="228600" indent="-228600">
              <a:buAutoNum type="alphaLcParenR"/>
            </a:pPr>
            <a:r>
              <a:rPr lang="en-US" sz="2400" dirty="0">
                <a:latin typeface="Gibson" panose="02000000000000000000" pitchFamily="2" charset="77"/>
                <a:cs typeface="Segoe UI"/>
              </a:rPr>
              <a:t>as a result of those needs, is unable to protect himself or herself against the abuse or neglect or the risk of it. ​</a:t>
            </a:r>
          </a:p>
        </p:txBody>
      </p:sp>
    </p:spTree>
    <p:custDataLst>
      <p:tags r:id="rId1"/>
    </p:custDataLst>
    <p:extLst>
      <p:ext uri="{BB962C8B-B14F-4D97-AF65-F5344CB8AC3E}">
        <p14:creationId xmlns:p14="http://schemas.microsoft.com/office/powerpoint/2010/main" val="78866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xercise"/>
          <p:cNvSpPr>
            <a:spLocks noGrp="1"/>
          </p:cNvSpPr>
          <p:nvPr>
            <p:ph type="title"/>
          </p:nvPr>
        </p:nvSpPr>
        <p:spPr>
          <a:xfrm>
            <a:off x="220937" y="1085904"/>
            <a:ext cx="2947482" cy="4601183"/>
          </a:xfrm>
        </p:spPr>
        <p:txBody>
          <a:bodyPr>
            <a:normAutofit/>
          </a:bodyPr>
          <a:lstStyle/>
          <a:p>
            <a:pPr algn="ctr"/>
            <a:r>
              <a:rPr lang="en-GB" altLang="en-US" sz="3200" dirty="0">
                <a:solidFill>
                  <a:schemeClr val="bg1"/>
                </a:solidFill>
              </a:rPr>
              <a:t>Exercise</a:t>
            </a:r>
            <a:br>
              <a:rPr lang="en-GB" altLang="en-US" sz="3200" dirty="0">
                <a:solidFill>
                  <a:schemeClr val="bg1"/>
                </a:solidFill>
              </a:rPr>
            </a:br>
            <a:br>
              <a:rPr lang="en-GB" altLang="en-US" sz="3200" dirty="0">
                <a:solidFill>
                  <a:schemeClr val="bg1"/>
                </a:solidFill>
              </a:rPr>
            </a:br>
            <a:r>
              <a:rPr lang="en-GB" altLang="en-US" sz="3200" dirty="0">
                <a:solidFill>
                  <a:schemeClr val="bg1"/>
                </a:solidFill>
              </a:rPr>
              <a:t>Significant harm (children)</a:t>
            </a:r>
          </a:p>
        </p:txBody>
      </p:sp>
      <p:sp>
        <p:nvSpPr>
          <p:cNvPr id="23555" name="Content Placeholder 2"/>
          <p:cNvSpPr>
            <a:spLocks noGrp="1"/>
          </p:cNvSpPr>
          <p:nvPr>
            <p:ph idx="1"/>
          </p:nvPr>
        </p:nvSpPr>
        <p:spPr>
          <a:xfrm>
            <a:off x="3511954" y="1251159"/>
            <a:ext cx="8036200" cy="3865418"/>
          </a:xfrm>
        </p:spPr>
        <p:txBody>
          <a:bodyPr>
            <a:normAutofit/>
          </a:bodyPr>
          <a:lstStyle/>
          <a:p>
            <a:pPr marL="0" indent="0" algn="ctr">
              <a:buNone/>
            </a:pPr>
            <a:r>
              <a:rPr lang="en-GB" altLang="en-US" sz="2800" dirty="0">
                <a:solidFill>
                  <a:schemeClr val="tx1"/>
                </a:solidFill>
              </a:rPr>
              <a:t> The Children Act 1989 refers to Child Protection as a child who is experiencing or likely to experience significant harm.</a:t>
            </a:r>
          </a:p>
          <a:p>
            <a:pPr marL="0" indent="0" algn="ctr">
              <a:buNone/>
            </a:pPr>
            <a:endParaRPr lang="en-GB" altLang="en-US" sz="2800" dirty="0">
              <a:solidFill>
                <a:schemeClr val="tx1"/>
              </a:solidFill>
            </a:endParaRPr>
          </a:p>
          <a:p>
            <a:pPr marL="0" indent="0" algn="ctr">
              <a:buNone/>
            </a:pPr>
            <a:r>
              <a:rPr lang="en-GB" altLang="en-US" sz="2800" dirty="0">
                <a:solidFill>
                  <a:schemeClr val="tx1"/>
                </a:solidFill>
              </a:rPr>
              <a:t>What does </a:t>
            </a:r>
            <a:r>
              <a:rPr lang="en-GB" altLang="en-US" sz="2800" dirty="0">
                <a:solidFill>
                  <a:srgbClr val="11846A"/>
                </a:solidFill>
              </a:rPr>
              <a:t>‘significant harm’ </a:t>
            </a:r>
            <a:r>
              <a:rPr lang="en-GB" altLang="en-US" sz="2800" dirty="0">
                <a:solidFill>
                  <a:schemeClr val="tx1"/>
                </a:solidFill>
              </a:rPr>
              <a:t>mean to you?</a:t>
            </a:r>
          </a:p>
        </p:txBody>
      </p:sp>
    </p:spTree>
    <p:custDataLst>
      <p:tags r:id="rId1"/>
    </p:custDataLst>
    <p:extLst>
      <p:ext uri="{BB962C8B-B14F-4D97-AF65-F5344CB8AC3E}">
        <p14:creationId xmlns:p14="http://schemas.microsoft.com/office/powerpoint/2010/main" val="340436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efinition of significant harm"/>
          <p:cNvSpPr>
            <a:spLocks noGrp="1"/>
          </p:cNvSpPr>
          <p:nvPr>
            <p:ph type="title"/>
          </p:nvPr>
        </p:nvSpPr>
        <p:spPr>
          <a:xfrm>
            <a:off x="252350" y="2778412"/>
            <a:ext cx="2919114" cy="1336388"/>
          </a:xfrm>
        </p:spPr>
        <p:txBody>
          <a:bodyPr>
            <a:noAutofit/>
          </a:bodyPr>
          <a:lstStyle/>
          <a:p>
            <a:pPr algn="ctr"/>
            <a:r>
              <a:rPr lang="en-GB" altLang="en-US" sz="3200" dirty="0">
                <a:solidFill>
                  <a:schemeClr val="bg1"/>
                </a:solidFill>
              </a:rPr>
              <a:t>Definition of significant harm</a:t>
            </a:r>
          </a:p>
        </p:txBody>
      </p:sp>
      <p:sp>
        <p:nvSpPr>
          <p:cNvPr id="3" name="Content Placeholder 2"/>
          <p:cNvSpPr>
            <a:spLocks noGrp="1"/>
          </p:cNvSpPr>
          <p:nvPr>
            <p:ph idx="1"/>
          </p:nvPr>
        </p:nvSpPr>
        <p:spPr>
          <a:xfrm>
            <a:off x="3466929" y="1029476"/>
            <a:ext cx="8128664" cy="4786147"/>
          </a:xfrm>
        </p:spPr>
        <p:txBody>
          <a:bodyPr>
            <a:normAutofit/>
          </a:bodyPr>
          <a:lstStyle/>
          <a:p>
            <a:pPr marL="0" indent="0" algn="ctr">
              <a:buNone/>
            </a:pPr>
            <a:r>
              <a:rPr lang="en-GB" altLang="en-US" sz="3200" dirty="0">
                <a:solidFill>
                  <a:srgbClr val="11846A"/>
                </a:solidFill>
              </a:rPr>
              <a:t>There isn’t a statutory </a:t>
            </a:r>
          </a:p>
          <a:p>
            <a:pPr marL="0" indent="0" algn="ctr">
              <a:buNone/>
            </a:pPr>
            <a:r>
              <a:rPr lang="en-GB" altLang="en-US" sz="3200" dirty="0">
                <a:solidFill>
                  <a:srgbClr val="11846A"/>
                </a:solidFill>
              </a:rPr>
              <a:t>definition of ‘significant harm’.</a:t>
            </a:r>
          </a:p>
          <a:p>
            <a:pPr marL="0" indent="0" algn="ctr">
              <a:buNone/>
            </a:pPr>
            <a:r>
              <a:rPr lang="en-GB" altLang="en-US" sz="3200" dirty="0">
                <a:solidFill>
                  <a:srgbClr val="11846A"/>
                </a:solidFill>
              </a:rPr>
              <a:t> </a:t>
            </a:r>
          </a:p>
          <a:p>
            <a:pPr marL="0" indent="0" algn="ctr">
              <a:buNone/>
            </a:pPr>
            <a:r>
              <a:rPr lang="en-GB" altLang="en-US" sz="2800" dirty="0">
                <a:solidFill>
                  <a:schemeClr val="tx1"/>
                </a:solidFill>
              </a:rPr>
              <a:t>‘Where the question of whether harm is significant turns on the child’s health or development, the child’s health or development is to be compared with that which could reasonably be expected of a similar child (</a:t>
            </a:r>
            <a:r>
              <a:rPr lang="en-GB" altLang="en-US" sz="2800" u="sng" dirty="0">
                <a:solidFill>
                  <a:srgbClr val="0563C1"/>
                </a:solidFill>
                <a:hlinkClick r:id="rId4">
                  <a:extLst>
                    <a:ext uri="{A12FA001-AC4F-418D-AE19-62706E023703}">
                      <ahyp:hlinkClr xmlns:ahyp="http://schemas.microsoft.com/office/drawing/2018/hyperlinkcolor" val="tx"/>
                    </a:ext>
                  </a:extLst>
                </a:hlinkClick>
              </a:rPr>
              <a:t>Section 31(9</a:t>
            </a:r>
            <a:r>
              <a:rPr lang="en-GB" altLang="en-US" sz="2800" u="sng" dirty="0">
                <a:solidFill>
                  <a:schemeClr val="tx1"/>
                </a:solidFill>
                <a:hlinkClick r:id="rId4">
                  <a:extLst>
                    <a:ext uri="{A12FA001-AC4F-418D-AE19-62706E023703}">
                      <ahyp:hlinkClr xmlns:ahyp="http://schemas.microsoft.com/office/drawing/2018/hyperlinkcolor" val="tx"/>
                    </a:ext>
                  </a:extLst>
                </a:hlinkClick>
              </a:rPr>
              <a:t>)</a:t>
            </a:r>
            <a:r>
              <a:rPr lang="en-GB" altLang="en-US" sz="2800" dirty="0">
                <a:solidFill>
                  <a:schemeClr val="tx1"/>
                </a:solidFill>
              </a:rPr>
              <a:t>, Children Act 1989.)</a:t>
            </a:r>
          </a:p>
          <a:p>
            <a:pPr marL="0" indent="0">
              <a:buNone/>
            </a:pPr>
            <a:endParaRPr lang="en-GB" altLang="en-US" sz="3200" dirty="0"/>
          </a:p>
        </p:txBody>
      </p:sp>
    </p:spTree>
    <p:custDataLst>
      <p:tags r:id="rId1"/>
    </p:custDataLst>
    <p:extLst>
      <p:ext uri="{BB962C8B-B14F-4D97-AF65-F5344CB8AC3E}">
        <p14:creationId xmlns:p14="http://schemas.microsoft.com/office/powerpoint/2010/main" val="1029091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mplications for practice"/>
          <p:cNvSpPr>
            <a:spLocks noGrp="1"/>
          </p:cNvSpPr>
          <p:nvPr>
            <p:ph type="title"/>
          </p:nvPr>
        </p:nvSpPr>
        <p:spPr>
          <a:xfrm>
            <a:off x="384968" y="2343968"/>
            <a:ext cx="2646990" cy="2047557"/>
          </a:xfrm>
        </p:spPr>
        <p:txBody>
          <a:bodyPr>
            <a:noAutofit/>
          </a:bodyPr>
          <a:lstStyle/>
          <a:p>
            <a:pPr algn="ctr"/>
            <a:r>
              <a:rPr lang="en-GB" sz="3200" dirty="0">
                <a:solidFill>
                  <a:schemeClr val="bg1"/>
                </a:solidFill>
              </a:rPr>
              <a:t>Implications for practice</a:t>
            </a:r>
          </a:p>
        </p:txBody>
      </p:sp>
      <p:sp>
        <p:nvSpPr>
          <p:cNvPr id="3" name="Content Placeholder 2"/>
          <p:cNvSpPr>
            <a:spLocks noGrp="1"/>
          </p:cNvSpPr>
          <p:nvPr>
            <p:ph idx="1"/>
          </p:nvPr>
        </p:nvSpPr>
        <p:spPr>
          <a:xfrm>
            <a:off x="3767768" y="950571"/>
            <a:ext cx="7760617" cy="4594820"/>
          </a:xfrm>
        </p:spPr>
        <p:txBody>
          <a:bodyPr>
            <a:normAutofit/>
          </a:bodyPr>
          <a:lstStyle/>
          <a:p>
            <a:r>
              <a:rPr lang="en-GB" sz="2800" dirty="0">
                <a:solidFill>
                  <a:schemeClr val="tx1"/>
                </a:solidFill>
              </a:rPr>
              <a:t>Workers need to be able to:</a:t>
            </a:r>
          </a:p>
          <a:p>
            <a:pPr marL="0" indent="0">
              <a:buNone/>
            </a:pPr>
            <a:endParaRPr lang="en-GB" sz="2800" dirty="0">
              <a:solidFill>
                <a:schemeClr val="tx1"/>
              </a:solidFill>
            </a:endParaRPr>
          </a:p>
          <a:p>
            <a:pPr lvl="1"/>
            <a:r>
              <a:rPr lang="en-GB" sz="2800" dirty="0">
                <a:solidFill>
                  <a:schemeClr val="tx1"/>
                </a:solidFill>
              </a:rPr>
              <a:t>recognise patterns of overall child development </a:t>
            </a:r>
          </a:p>
          <a:p>
            <a:pPr lvl="1"/>
            <a:r>
              <a:rPr lang="en-GB" sz="2800" dirty="0">
                <a:solidFill>
                  <a:schemeClr val="tx1"/>
                </a:solidFill>
              </a:rPr>
              <a:t>detect when a child's development may be going 'off track’</a:t>
            </a:r>
          </a:p>
          <a:p>
            <a:pPr marL="450947" lvl="1" indent="0">
              <a:buNone/>
            </a:pPr>
            <a:endParaRPr lang="en-GB" sz="2800" dirty="0">
              <a:solidFill>
                <a:schemeClr val="tx1"/>
              </a:solidFill>
            </a:endParaRPr>
          </a:p>
          <a:p>
            <a:r>
              <a:rPr lang="en-GB" sz="2800" dirty="0">
                <a:solidFill>
                  <a:schemeClr val="tx1"/>
                </a:solidFill>
              </a:rPr>
              <a:t>Knowledge of ‘normal’ child development helps us to understand different child development patterns.</a:t>
            </a:r>
            <a:endParaRPr lang="en-GB" sz="2400" dirty="0"/>
          </a:p>
        </p:txBody>
      </p:sp>
    </p:spTree>
    <p:custDataLst>
      <p:tags r:id="rId1"/>
    </p:custDataLst>
    <p:extLst>
      <p:ext uri="{BB962C8B-B14F-4D97-AF65-F5344CB8AC3E}">
        <p14:creationId xmlns:p14="http://schemas.microsoft.com/office/powerpoint/2010/main" val="3997253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967792"/>
            <a:ext cx="2947482" cy="4601183"/>
          </a:xfrm>
        </p:spPr>
        <p:txBody>
          <a:bodyPr>
            <a:normAutofit/>
          </a:bodyPr>
          <a:lstStyle/>
          <a:p>
            <a:pPr algn="ctr"/>
            <a:r>
              <a:rPr lang="en-GB" altLang="en-US" sz="3200" dirty="0">
                <a:solidFill>
                  <a:schemeClr val="bg1"/>
                </a:solidFill>
              </a:rPr>
              <a:t>Comfort break </a:t>
            </a:r>
            <a:endParaRPr lang="en-GB" sz="3200" dirty="0">
              <a:solidFill>
                <a:schemeClr val="bg1"/>
              </a:solidFill>
            </a:endParaRPr>
          </a:p>
        </p:txBody>
      </p:sp>
    </p:spTree>
    <p:custDataLst>
      <p:tags r:id="rId1"/>
    </p:custDataLst>
    <p:extLst>
      <p:ext uri="{BB962C8B-B14F-4D97-AF65-F5344CB8AC3E}">
        <p14:creationId xmlns:p14="http://schemas.microsoft.com/office/powerpoint/2010/main" val="63620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xercise"/>
          <p:cNvSpPr>
            <a:spLocks noGrp="1"/>
          </p:cNvSpPr>
          <p:nvPr>
            <p:ph type="title"/>
          </p:nvPr>
        </p:nvSpPr>
        <p:spPr>
          <a:xfrm>
            <a:off x="230683" y="931026"/>
            <a:ext cx="2947482" cy="4601183"/>
          </a:xfrm>
        </p:spPr>
        <p:txBody>
          <a:bodyPr>
            <a:normAutofit/>
          </a:bodyPr>
          <a:lstStyle/>
          <a:p>
            <a:pPr algn="ctr"/>
            <a:r>
              <a:rPr lang="en-GB" altLang="en-US" sz="3200" dirty="0">
                <a:solidFill>
                  <a:schemeClr val="bg1"/>
                </a:solidFill>
              </a:rPr>
              <a:t>Exercise</a:t>
            </a:r>
            <a:br>
              <a:rPr lang="en-GB" altLang="en-US" sz="3200" dirty="0">
                <a:solidFill>
                  <a:schemeClr val="bg1"/>
                </a:solidFill>
              </a:rPr>
            </a:br>
            <a:br>
              <a:rPr lang="en-GB" altLang="en-US" sz="3200" dirty="0">
                <a:solidFill>
                  <a:schemeClr val="bg1"/>
                </a:solidFill>
              </a:rPr>
            </a:br>
            <a:br>
              <a:rPr lang="en-GB" altLang="en-US" sz="3200" dirty="0">
                <a:solidFill>
                  <a:schemeClr val="bg1"/>
                </a:solidFill>
              </a:rPr>
            </a:br>
            <a:r>
              <a:rPr lang="en-GB" altLang="en-US" sz="3200" dirty="0">
                <a:solidFill>
                  <a:schemeClr val="bg1"/>
                </a:solidFill>
              </a:rPr>
              <a:t> What does the word ‘abuse’ mean to you?</a:t>
            </a:r>
          </a:p>
        </p:txBody>
      </p:sp>
      <p:sp>
        <p:nvSpPr>
          <p:cNvPr id="26627" name="Content Placeholder 2"/>
          <p:cNvSpPr>
            <a:spLocks noGrp="1"/>
          </p:cNvSpPr>
          <p:nvPr>
            <p:ph idx="1"/>
          </p:nvPr>
        </p:nvSpPr>
        <p:spPr>
          <a:xfrm>
            <a:off x="3465652" y="1204860"/>
            <a:ext cx="8271076" cy="4460888"/>
          </a:xfrm>
        </p:spPr>
        <p:txBody>
          <a:bodyPr>
            <a:noAutofit/>
          </a:bodyPr>
          <a:lstStyle/>
          <a:p>
            <a:r>
              <a:rPr lang="en-GB" altLang="en-US" sz="2400" dirty="0">
                <a:solidFill>
                  <a:schemeClr val="tx1"/>
                </a:solidFill>
              </a:rPr>
              <a:t>Being abused means a child or an adult is hurt by someone else.  It doesn’t have to be deliberate or intentional.</a:t>
            </a:r>
          </a:p>
          <a:p>
            <a:pPr marL="0" indent="0">
              <a:buNone/>
            </a:pPr>
            <a:endParaRPr lang="en-GB" altLang="en-US" sz="2400" dirty="0">
              <a:solidFill>
                <a:schemeClr val="tx1"/>
              </a:solidFill>
            </a:endParaRPr>
          </a:p>
          <a:p>
            <a:r>
              <a:rPr lang="en-GB" altLang="en-US" sz="2400" dirty="0">
                <a:solidFill>
                  <a:schemeClr val="tx1"/>
                </a:solidFill>
              </a:rPr>
              <a:t>Abuse isn’t acceptable and is NEVER ok.</a:t>
            </a:r>
          </a:p>
          <a:p>
            <a:pPr marL="0" indent="0">
              <a:buNone/>
            </a:pPr>
            <a:endParaRPr lang="en-GB" altLang="en-US" sz="2400" dirty="0">
              <a:solidFill>
                <a:schemeClr val="tx1"/>
              </a:solidFill>
            </a:endParaRPr>
          </a:p>
          <a:p>
            <a:r>
              <a:rPr lang="en-GB" altLang="en-US" sz="2400" dirty="0">
                <a:solidFill>
                  <a:schemeClr val="tx1"/>
                </a:solidFill>
              </a:rPr>
              <a:t>Abuse may be a single act or can continue over a long time and may take different forms.</a:t>
            </a:r>
          </a:p>
          <a:p>
            <a:pPr marL="0" indent="0">
              <a:buNone/>
            </a:pPr>
            <a:endParaRPr lang="en-GB" altLang="en-US" sz="2400" dirty="0">
              <a:solidFill>
                <a:schemeClr val="tx1"/>
              </a:solidFill>
            </a:endParaRPr>
          </a:p>
          <a:p>
            <a:r>
              <a:rPr lang="en-GB" altLang="en-US" sz="2400" dirty="0">
                <a:solidFill>
                  <a:schemeClr val="tx1"/>
                </a:solidFill>
              </a:rPr>
              <a:t>There are</a:t>
            </a:r>
            <a:r>
              <a:rPr lang="en-GB" sz="2400" dirty="0">
                <a:solidFill>
                  <a:schemeClr val="tx1"/>
                </a:solidFill>
                <a:cs typeface="Calibri" panose="020F0502020204030204" pitchFamily="34" charset="0"/>
              </a:rPr>
              <a:t> five categories of abuse defined in the Social Services and Well-being Act (Wales) 2014.</a:t>
            </a:r>
          </a:p>
          <a:p>
            <a:pPr marL="0" indent="0">
              <a:buNone/>
            </a:pPr>
            <a:endParaRPr lang="en-GB" sz="2400" dirty="0">
              <a:solidFill>
                <a:srgbClr val="11846A"/>
              </a:solidFill>
              <a:cs typeface="Calibri" panose="020F0502020204030204" pitchFamily="34" charset="0"/>
            </a:endParaRPr>
          </a:p>
          <a:p>
            <a:pPr marL="0" indent="0" algn="ctr">
              <a:buNone/>
            </a:pPr>
            <a:r>
              <a:rPr lang="en-GB" altLang="en-US" sz="2400" dirty="0">
                <a:solidFill>
                  <a:srgbClr val="11846A"/>
                </a:solidFill>
                <a:cs typeface="Calibri" panose="020F0502020204030204" pitchFamily="34" charset="0"/>
              </a:rPr>
              <a:t>Can you name the five categories of abuse?</a:t>
            </a:r>
            <a:endParaRPr lang="en-GB" altLang="en-US" sz="2400" dirty="0">
              <a:solidFill>
                <a:srgbClr val="11846A"/>
              </a:solidFill>
            </a:endParaRPr>
          </a:p>
        </p:txBody>
      </p:sp>
    </p:spTree>
    <p:custDataLst>
      <p:tags r:id="rId1"/>
    </p:custDataLst>
    <p:extLst>
      <p:ext uri="{BB962C8B-B14F-4D97-AF65-F5344CB8AC3E}">
        <p14:creationId xmlns:p14="http://schemas.microsoft.com/office/powerpoint/2010/main" val="13513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ve categories of abuse "/>
          <p:cNvSpPr>
            <a:spLocks noGrp="1"/>
          </p:cNvSpPr>
          <p:nvPr>
            <p:ph type="title"/>
          </p:nvPr>
        </p:nvSpPr>
        <p:spPr>
          <a:xfrm>
            <a:off x="252919" y="996515"/>
            <a:ext cx="2947482" cy="4601183"/>
          </a:xfrm>
        </p:spPr>
        <p:txBody>
          <a:bodyPr>
            <a:normAutofit/>
          </a:bodyPr>
          <a:lstStyle/>
          <a:p>
            <a:pPr algn="ctr"/>
            <a:r>
              <a:rPr lang="en-GB" sz="3200" dirty="0">
                <a:solidFill>
                  <a:schemeClr val="bg1"/>
                </a:solidFill>
              </a:rPr>
              <a:t>Five categories of abuse </a:t>
            </a:r>
          </a:p>
        </p:txBody>
      </p:sp>
      <p:sp>
        <p:nvSpPr>
          <p:cNvPr id="3" name="Content Placeholder 2"/>
          <p:cNvSpPr>
            <a:spLocks noGrp="1"/>
          </p:cNvSpPr>
          <p:nvPr>
            <p:ph idx="1"/>
          </p:nvPr>
        </p:nvSpPr>
        <p:spPr>
          <a:xfrm>
            <a:off x="4232824" y="875125"/>
            <a:ext cx="7315200" cy="5120640"/>
          </a:xfrm>
        </p:spPr>
        <p:txBody>
          <a:bodyPr>
            <a:normAutofit/>
          </a:bodyPr>
          <a:lstStyle/>
          <a:p>
            <a:pPr>
              <a:lnSpc>
                <a:spcPct val="150000"/>
              </a:lnSpc>
            </a:pPr>
            <a:r>
              <a:rPr lang="en-GB" sz="2800" dirty="0">
                <a:solidFill>
                  <a:schemeClr val="tx1"/>
                </a:solidFill>
              </a:rPr>
              <a:t>Physical abuse</a:t>
            </a:r>
          </a:p>
          <a:p>
            <a:pPr>
              <a:lnSpc>
                <a:spcPct val="150000"/>
              </a:lnSpc>
            </a:pPr>
            <a:r>
              <a:rPr lang="en-GB" sz="2800" dirty="0">
                <a:solidFill>
                  <a:schemeClr val="tx1"/>
                </a:solidFill>
              </a:rPr>
              <a:t>Sexual abuse</a:t>
            </a:r>
          </a:p>
          <a:p>
            <a:pPr>
              <a:lnSpc>
                <a:spcPct val="150000"/>
              </a:lnSpc>
            </a:pPr>
            <a:r>
              <a:rPr lang="en-GB" sz="2800" dirty="0">
                <a:solidFill>
                  <a:schemeClr val="tx1"/>
                </a:solidFill>
              </a:rPr>
              <a:t>Emotional or psychological abuse</a:t>
            </a:r>
          </a:p>
          <a:p>
            <a:pPr>
              <a:lnSpc>
                <a:spcPct val="150000"/>
              </a:lnSpc>
            </a:pPr>
            <a:r>
              <a:rPr lang="en-GB" sz="2800" dirty="0">
                <a:solidFill>
                  <a:schemeClr val="tx1"/>
                </a:solidFill>
              </a:rPr>
              <a:t>Financial abuse </a:t>
            </a:r>
          </a:p>
          <a:p>
            <a:pPr>
              <a:lnSpc>
                <a:spcPct val="150000"/>
              </a:lnSpc>
            </a:pPr>
            <a:r>
              <a:rPr lang="en-GB" sz="2800" dirty="0">
                <a:solidFill>
                  <a:schemeClr val="tx1"/>
                </a:solidFill>
              </a:rPr>
              <a:t>Neglect </a:t>
            </a:r>
          </a:p>
        </p:txBody>
      </p:sp>
    </p:spTree>
    <p:custDataLst>
      <p:tags r:id="rId1"/>
    </p:custDataLst>
    <p:extLst>
      <p:ext uri="{BB962C8B-B14F-4D97-AF65-F5344CB8AC3E}">
        <p14:creationId xmlns:p14="http://schemas.microsoft.com/office/powerpoint/2010/main" val="35093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10;"/>
          <p:cNvSpPr txBox="1">
            <a:spLocks noGrp="1"/>
          </p:cNvSpPr>
          <p:nvPr>
            <p:ph type="title" idx="4294967295"/>
          </p:nvPr>
        </p:nvSpPr>
        <p:spPr>
          <a:xfrm>
            <a:off x="717630" y="2820464"/>
            <a:ext cx="1979271"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schemeClr val="bg1"/>
                </a:solidFill>
                <a:effectLst/>
                <a:uLnTx/>
                <a:uFillTx/>
                <a:latin typeface="Gibson" panose="02000000000000000000" pitchFamily="2" charset="77"/>
                <a:ea typeface="+mn-ea"/>
                <a:cs typeface="Calibri Light" panose="020F0302020204030204" pitchFamily="34" charset="0"/>
              </a:rPr>
              <a:t>Exercise</a:t>
            </a:r>
            <a:endPar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63491" name="Content Placeholder 2"/>
          <p:cNvSpPr>
            <a:spLocks noGrp="1"/>
          </p:cNvSpPr>
          <p:nvPr>
            <p:ph idx="1"/>
          </p:nvPr>
        </p:nvSpPr>
        <p:spPr>
          <a:xfrm>
            <a:off x="3715473" y="1202076"/>
            <a:ext cx="7734999" cy="3883108"/>
          </a:xfrm>
        </p:spPr>
        <p:txBody>
          <a:bodyPr>
            <a:normAutofit/>
          </a:bodyPr>
          <a:lstStyle/>
          <a:p>
            <a:pPr marL="0" indent="0" algn="ctr">
              <a:buNone/>
            </a:pPr>
            <a:r>
              <a:rPr lang="en-GB" altLang="en-US" sz="2800" dirty="0">
                <a:solidFill>
                  <a:schemeClr val="tx1"/>
                </a:solidFill>
                <a:cs typeface="Calibri Light" panose="020F0302020204030204" pitchFamily="34" charset="0"/>
              </a:rPr>
              <a:t> List as many different examples of abuse and potential indicators of abuse you can think of under each heading.</a:t>
            </a:r>
          </a:p>
        </p:txBody>
      </p:sp>
    </p:spTree>
    <p:custDataLst>
      <p:tags r:id="rId1"/>
    </p:custDataLst>
    <p:extLst>
      <p:ext uri="{BB962C8B-B14F-4D97-AF65-F5344CB8AC3E}">
        <p14:creationId xmlns:p14="http://schemas.microsoft.com/office/powerpoint/2010/main" val="813024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A4AE35-17C1-9408-8BC2-B7B93E60813C}"/>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efinitions of abuse&#10;"/>
          <p:cNvSpPr txBox="1">
            <a:spLocks noGrp="1"/>
          </p:cNvSpPr>
          <p:nvPr>
            <p:ph type="title" idx="4294967295"/>
          </p:nvPr>
        </p:nvSpPr>
        <p:spPr>
          <a:xfrm>
            <a:off x="554182" y="2590801"/>
            <a:ext cx="242037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Arial" panose="020B0604020202020204" pitchFamily="34" charset="0"/>
              </a:rPr>
              <a:t>Definitions of abuse</a:t>
            </a:r>
          </a:p>
        </p:txBody>
      </p:sp>
      <p:sp>
        <p:nvSpPr>
          <p:cNvPr id="3" name="Content Placeholder 2"/>
          <p:cNvSpPr>
            <a:spLocks noGrp="1"/>
          </p:cNvSpPr>
          <p:nvPr>
            <p:ph idx="1"/>
          </p:nvPr>
        </p:nvSpPr>
        <p:spPr>
          <a:xfrm>
            <a:off x="3778298" y="1218686"/>
            <a:ext cx="7633855" cy="5270407"/>
          </a:xfrm>
        </p:spPr>
        <p:txBody>
          <a:bodyPr>
            <a:noAutofit/>
          </a:bodyPr>
          <a:lstStyle/>
          <a:p>
            <a:pPr marL="0" indent="0">
              <a:buNone/>
              <a:defRPr/>
            </a:pPr>
            <a:r>
              <a:rPr lang="en-GB" sz="2400" dirty="0">
                <a:solidFill>
                  <a:srgbClr val="C00000"/>
                </a:solidFill>
              </a:rPr>
              <a:t>Physical abuse </a:t>
            </a:r>
          </a:p>
          <a:p>
            <a:pPr marL="0" indent="0">
              <a:buNone/>
              <a:defRPr/>
            </a:pPr>
            <a:r>
              <a:rPr lang="en-GB" sz="2400" dirty="0">
                <a:solidFill>
                  <a:schemeClr val="tx1"/>
                </a:solidFill>
              </a:rPr>
              <a:t>Any physical pain, suffering or injury that is wilfully inflicted.</a:t>
            </a:r>
          </a:p>
          <a:p>
            <a:pPr marL="0" indent="0">
              <a:buNone/>
              <a:defRPr/>
            </a:pPr>
            <a:r>
              <a:rPr lang="en-GB" sz="2400" kern="0" dirty="0">
                <a:solidFill>
                  <a:schemeClr val="tx1"/>
                </a:solidFill>
                <a:cs typeface="Arial" panose="020B0604020202020204" pitchFamily="34" charset="0"/>
              </a:rPr>
              <a:t>End of defence of physical punishment in Wales. The law says</a:t>
            </a:r>
            <a:r>
              <a:rPr lang="en-GB" sz="2400" kern="0" dirty="0">
                <a:solidFill>
                  <a:schemeClr val="tx1"/>
                </a:solidFill>
                <a:effectLst/>
                <a:ea typeface="Times New Roman" panose="02020603050405020304" pitchFamily="18" charset="0"/>
                <a:cs typeface="Arial" panose="020B0604020202020204" pitchFamily="34" charset="0"/>
              </a:rPr>
              <a:t>:</a:t>
            </a:r>
            <a:endParaRPr lang="en-GB" sz="2400" kern="100" dirty="0">
              <a:solidFill>
                <a:schemeClr val="tx1"/>
              </a:solidFill>
              <a:effectLst/>
              <a:ea typeface="Calibri" panose="020F0502020204030204" pitchFamily="34" charset="0"/>
              <a:cs typeface="Arial" panose="020B0604020202020204" pitchFamily="34" charset="0"/>
            </a:endParaRPr>
          </a:p>
          <a:p>
            <a:pPr lvl="0">
              <a:lnSpc>
                <a:spcPct val="107000"/>
              </a:lnSpc>
              <a:spcAft>
                <a:spcPts val="800"/>
              </a:spcAft>
              <a:buSzPct val="80000"/>
              <a:buFont typeface="Arial" panose="020B0604020202020204" pitchFamily="34" charset="0"/>
              <a:buChar char="•"/>
              <a:tabLst>
                <a:tab pos="457200" algn="l"/>
              </a:tabLst>
            </a:pPr>
            <a:r>
              <a:rPr lang="en-GB" sz="2400" kern="0" dirty="0">
                <a:solidFill>
                  <a:schemeClr val="tx1"/>
                </a:solidFill>
                <a:effectLst/>
                <a:ea typeface="Times New Roman" panose="02020603050405020304" pitchFamily="18" charset="0"/>
                <a:cs typeface="Arial" panose="020B0604020202020204" pitchFamily="34" charset="0"/>
              </a:rPr>
              <a:t>all physical punishment is illegal in Wales</a:t>
            </a:r>
            <a:endParaRPr lang="en-GB" sz="2400" kern="100" dirty="0">
              <a:solidFill>
                <a:schemeClr val="tx1"/>
              </a:solidFill>
              <a:effectLst/>
              <a:ea typeface="Calibri" panose="020F0502020204030204" pitchFamily="34" charset="0"/>
              <a:cs typeface="Arial" panose="020B0604020202020204" pitchFamily="34" charset="0"/>
            </a:endParaRPr>
          </a:p>
          <a:p>
            <a:pPr lvl="0">
              <a:lnSpc>
                <a:spcPct val="107000"/>
              </a:lnSpc>
              <a:spcAft>
                <a:spcPts val="800"/>
              </a:spcAft>
              <a:buSzPct val="80000"/>
              <a:buFont typeface="Arial" panose="020B0604020202020204" pitchFamily="34" charset="0"/>
              <a:buChar char="•"/>
              <a:tabLst>
                <a:tab pos="457200" algn="l"/>
              </a:tabLst>
            </a:pPr>
            <a:r>
              <a:rPr lang="en-GB" sz="2400" kern="0" dirty="0">
                <a:solidFill>
                  <a:schemeClr val="tx1"/>
                </a:solidFill>
                <a:ea typeface="Times New Roman" panose="02020603050405020304" pitchFamily="18" charset="0"/>
                <a:cs typeface="Arial" panose="020B0604020202020204" pitchFamily="34" charset="0"/>
              </a:rPr>
              <a:t>c</a:t>
            </a:r>
            <a:r>
              <a:rPr lang="en-GB" sz="2400" kern="0" dirty="0">
                <a:solidFill>
                  <a:schemeClr val="tx1"/>
                </a:solidFill>
                <a:effectLst/>
                <a:ea typeface="Times New Roman" panose="02020603050405020304" pitchFamily="18" charset="0"/>
                <a:cs typeface="Arial" panose="020B0604020202020204" pitchFamily="34" charset="0"/>
              </a:rPr>
              <a:t>hildren have the same protection from assault as adults.</a:t>
            </a:r>
            <a:endParaRPr lang="en-GB" sz="2400" kern="100" dirty="0">
              <a:solidFill>
                <a:schemeClr val="tx1"/>
              </a:solidFill>
              <a:effectLst/>
              <a:ea typeface="Calibri" panose="020F0502020204030204" pitchFamily="34" charset="0"/>
              <a:cs typeface="Arial" panose="020B0604020202020204" pitchFamily="34" charset="0"/>
            </a:endParaRPr>
          </a:p>
          <a:p>
            <a:pPr marL="0" lvl="0" indent="0">
              <a:lnSpc>
                <a:spcPct val="107000"/>
              </a:lnSpc>
              <a:spcAft>
                <a:spcPts val="800"/>
              </a:spcAft>
              <a:buSzPts val="1000"/>
              <a:buNone/>
              <a:tabLst>
                <a:tab pos="457200" algn="l"/>
              </a:tabLst>
            </a:pPr>
            <a:r>
              <a:rPr lang="en-GB" sz="2400" kern="0" dirty="0">
                <a:solidFill>
                  <a:schemeClr val="tx1"/>
                </a:solidFill>
                <a:effectLst/>
                <a:ea typeface="Times New Roman" panose="02020603050405020304" pitchFamily="18" charset="0"/>
                <a:cs typeface="Arial" panose="020B0604020202020204" pitchFamily="34" charset="0"/>
              </a:rPr>
              <a:t>This means the law is clear – easy for children, parents, professionals and the public to understand.</a:t>
            </a:r>
          </a:p>
          <a:p>
            <a:pPr marL="0" lvl="0" indent="0">
              <a:lnSpc>
                <a:spcPct val="107000"/>
              </a:lnSpc>
              <a:spcAft>
                <a:spcPts val="800"/>
              </a:spcAft>
              <a:buSzPts val="1000"/>
              <a:buNone/>
              <a:tabLst>
                <a:tab pos="457200" algn="l"/>
              </a:tabLst>
            </a:pPr>
            <a:r>
              <a:rPr lang="en-GB" sz="2400" kern="100" dirty="0">
                <a:solidFill>
                  <a:schemeClr val="tx1"/>
                </a:solidFill>
                <a:ea typeface="Calibri" panose="020F0502020204030204" pitchFamily="34" charset="0"/>
                <a:cs typeface="Arial" panose="020B0604020202020204" pitchFamily="34" charset="0"/>
              </a:rPr>
              <a:t>The Welsh legislation removes a 160-year-old legal defence for parents of reasonable punishment and gives children the same protection from assault as adults.</a:t>
            </a:r>
            <a:endParaRPr lang="en-GB" sz="2400" dirty="0">
              <a:solidFill>
                <a:schemeClr val="tx1"/>
              </a:solidFill>
            </a:endParaRPr>
          </a:p>
          <a:p>
            <a:pPr>
              <a:defRPr/>
            </a:pPr>
            <a:endParaRPr lang="en-GB" sz="2400" dirty="0"/>
          </a:p>
        </p:txBody>
      </p:sp>
    </p:spTree>
    <p:custDataLst>
      <p:tags r:id="rId1"/>
    </p:custDataLst>
    <p:extLst>
      <p:ext uri="{BB962C8B-B14F-4D97-AF65-F5344CB8AC3E}">
        <p14:creationId xmlns:p14="http://schemas.microsoft.com/office/powerpoint/2010/main" val="414801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utcomes"/>
          <p:cNvSpPr>
            <a:spLocks noGrp="1"/>
          </p:cNvSpPr>
          <p:nvPr>
            <p:ph type="title"/>
          </p:nvPr>
        </p:nvSpPr>
        <p:spPr>
          <a:xfrm>
            <a:off x="629855" y="2602187"/>
            <a:ext cx="2263816" cy="1009114"/>
          </a:xfrm>
        </p:spPr>
        <p:txBody>
          <a:bodyPr>
            <a:noAutofit/>
          </a:bodyPr>
          <a:lstStyle/>
          <a:p>
            <a:pPr algn="ctr"/>
            <a:r>
              <a:rPr lang="en-GB" sz="3200" dirty="0">
                <a:solidFill>
                  <a:schemeClr val="bg1"/>
                </a:solidFill>
              </a:rPr>
              <a:t>Learning </a:t>
            </a:r>
            <a:br>
              <a:rPr lang="en-GB" sz="3200" dirty="0">
                <a:solidFill>
                  <a:schemeClr val="bg1"/>
                </a:solidFill>
              </a:rPr>
            </a:br>
            <a:r>
              <a:rPr lang="en-GB" sz="3200" dirty="0">
                <a:solidFill>
                  <a:schemeClr val="bg1"/>
                </a:solidFill>
              </a:rPr>
              <a:t>outcomes</a:t>
            </a:r>
          </a:p>
        </p:txBody>
      </p:sp>
      <p:sp>
        <p:nvSpPr>
          <p:cNvPr id="3" name="Content Placeholder 2"/>
          <p:cNvSpPr>
            <a:spLocks noGrp="1"/>
          </p:cNvSpPr>
          <p:nvPr>
            <p:ph idx="1"/>
          </p:nvPr>
        </p:nvSpPr>
        <p:spPr>
          <a:xfrm>
            <a:off x="3507128" y="1481560"/>
            <a:ext cx="7846671" cy="3958542"/>
          </a:xfrm>
        </p:spPr>
        <p:txBody>
          <a:bodyPr>
            <a:noAutofit/>
          </a:bodyPr>
          <a:lstStyle/>
          <a:p>
            <a:r>
              <a:rPr lang="en-GB" altLang="en-US" sz="2800" dirty="0">
                <a:solidFill>
                  <a:schemeClr val="tx1"/>
                </a:solidFill>
              </a:rPr>
              <a:t>Describe how to work in ways that safeguard people from abuse, harm and neglect.</a:t>
            </a:r>
          </a:p>
          <a:p>
            <a:r>
              <a:rPr lang="en-GB" altLang="en-US" sz="2800" dirty="0">
                <a:solidFill>
                  <a:schemeClr val="tx1"/>
                </a:solidFill>
              </a:rPr>
              <a:t>Explain factors, situations and actions that could lead or contribute to abuse, harm and neglect. </a:t>
            </a:r>
          </a:p>
          <a:p>
            <a:r>
              <a:rPr lang="en-GB" altLang="en-US" sz="2800" dirty="0">
                <a:solidFill>
                  <a:schemeClr val="tx1"/>
                </a:solidFill>
              </a:rPr>
              <a:t>Understand legislation, national policies, codes of conduct and professional practice in safeguarding. </a:t>
            </a:r>
          </a:p>
          <a:p>
            <a:r>
              <a:rPr lang="en-GB" sz="2800" dirty="0">
                <a:solidFill>
                  <a:schemeClr val="tx1"/>
                </a:solidFill>
              </a:rPr>
              <a:t>Know how to recognise and report different types of abuse, harm and neglect.</a:t>
            </a:r>
          </a:p>
        </p:txBody>
      </p:sp>
    </p:spTree>
    <p:custDataLst>
      <p:tags r:id="rId1"/>
    </p:custDataLst>
    <p:extLst>
      <p:ext uri="{BB962C8B-B14F-4D97-AF65-F5344CB8AC3E}">
        <p14:creationId xmlns:p14="http://schemas.microsoft.com/office/powerpoint/2010/main" val="2416373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539CAC-473C-3D84-D2DB-4EF30A4BB6F8}"/>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efinitions of abuse&#10;"/>
          <p:cNvSpPr txBox="1">
            <a:spLocks noGrp="1"/>
          </p:cNvSpPr>
          <p:nvPr>
            <p:ph type="title" idx="4294967295"/>
          </p:nvPr>
        </p:nvSpPr>
        <p:spPr>
          <a:xfrm>
            <a:off x="554182" y="2590801"/>
            <a:ext cx="242037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Definitions of abuse</a:t>
            </a:r>
          </a:p>
        </p:txBody>
      </p:sp>
      <p:sp>
        <p:nvSpPr>
          <p:cNvPr id="3" name="Content Placeholder 2"/>
          <p:cNvSpPr>
            <a:spLocks noGrp="1"/>
          </p:cNvSpPr>
          <p:nvPr>
            <p:ph idx="1"/>
          </p:nvPr>
        </p:nvSpPr>
        <p:spPr>
          <a:xfrm>
            <a:off x="3778298" y="862517"/>
            <a:ext cx="7633855" cy="5270407"/>
          </a:xfrm>
        </p:spPr>
        <p:txBody>
          <a:bodyPr>
            <a:noAutofit/>
          </a:bodyPr>
          <a:lstStyle/>
          <a:p>
            <a:pPr marL="0" indent="0">
              <a:buNone/>
              <a:defRPr/>
            </a:pPr>
            <a:r>
              <a:rPr lang="en-GB" sz="2800" dirty="0">
                <a:solidFill>
                  <a:srgbClr val="C00000"/>
                </a:solidFill>
              </a:rPr>
              <a:t>Sexual abuse</a:t>
            </a:r>
          </a:p>
          <a:p>
            <a:pPr>
              <a:defRPr/>
            </a:pPr>
            <a:r>
              <a:rPr lang="en-GB" sz="2400" dirty="0">
                <a:solidFill>
                  <a:schemeClr val="tx1"/>
                </a:solidFill>
              </a:rPr>
              <a:t>Abuse refers to a person being involved in sexual activity to which they are unwilling, or unable, to give informed consent, or which they don’t fully understand.</a:t>
            </a:r>
          </a:p>
          <a:p>
            <a:pPr>
              <a:defRPr/>
            </a:pPr>
            <a:r>
              <a:rPr lang="en-GB" sz="2400" dirty="0">
                <a:solidFill>
                  <a:schemeClr val="tx1"/>
                </a:solidFill>
              </a:rPr>
              <a:t>Can involve contact or non-contact acts. </a:t>
            </a:r>
          </a:p>
          <a:p>
            <a:pPr marL="0" indent="0">
              <a:buNone/>
              <a:defRPr/>
            </a:pPr>
            <a:endParaRPr lang="en-GB" sz="2800" dirty="0">
              <a:solidFill>
                <a:srgbClr val="C00000"/>
              </a:solidFill>
            </a:endParaRPr>
          </a:p>
          <a:p>
            <a:pPr marL="0" indent="0">
              <a:buNone/>
              <a:defRPr/>
            </a:pPr>
            <a:r>
              <a:rPr lang="en-GB" sz="2800" dirty="0">
                <a:solidFill>
                  <a:srgbClr val="C00000"/>
                </a:solidFill>
              </a:rPr>
              <a:t>Emotional or psychological abuse</a:t>
            </a:r>
          </a:p>
          <a:p>
            <a:pPr>
              <a:defRPr/>
            </a:pPr>
            <a:r>
              <a:rPr lang="en-GB" sz="2400" dirty="0">
                <a:solidFill>
                  <a:schemeClr val="tx1"/>
                </a:solidFill>
              </a:rPr>
              <a:t>Persistent emotional ill treatment.</a:t>
            </a:r>
          </a:p>
          <a:p>
            <a:pPr>
              <a:defRPr/>
            </a:pPr>
            <a:r>
              <a:rPr lang="en-GB" sz="2400" dirty="0">
                <a:solidFill>
                  <a:schemeClr val="tx1"/>
                </a:solidFill>
              </a:rPr>
              <a:t>Wilful infliction of mental suffering.</a:t>
            </a:r>
          </a:p>
          <a:p>
            <a:pPr>
              <a:defRPr/>
            </a:pPr>
            <a:r>
              <a:rPr lang="en-GB" sz="2400" dirty="0">
                <a:solidFill>
                  <a:schemeClr val="tx1"/>
                </a:solidFill>
              </a:rPr>
              <a:t>Can be experienced on its own, or often overlaps with other types of abuse.</a:t>
            </a:r>
            <a:endParaRPr lang="en-GB" sz="2800" dirty="0">
              <a:solidFill>
                <a:schemeClr val="tx1"/>
              </a:solidFill>
            </a:endParaRPr>
          </a:p>
        </p:txBody>
      </p:sp>
    </p:spTree>
    <p:custDataLst>
      <p:tags r:id="rId1"/>
    </p:custDataLst>
    <p:extLst>
      <p:ext uri="{BB962C8B-B14F-4D97-AF65-F5344CB8AC3E}">
        <p14:creationId xmlns:p14="http://schemas.microsoft.com/office/powerpoint/2010/main" val="1685295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6A8AE8-B9F2-4396-1756-FB979A7272F1}"/>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70" name="Definitions of abuse (continued)"/>
          <p:cNvSpPr>
            <a:spLocks noGrp="1"/>
          </p:cNvSpPr>
          <p:nvPr>
            <p:ph type="title"/>
          </p:nvPr>
        </p:nvSpPr>
        <p:spPr>
          <a:xfrm>
            <a:off x="516599" y="2164089"/>
            <a:ext cx="2490281" cy="2127578"/>
          </a:xfrm>
        </p:spPr>
        <p:txBody>
          <a:bodyPr>
            <a:normAutofit/>
          </a:bodyPr>
          <a:lstStyle/>
          <a:p>
            <a:pPr algn="ctr"/>
            <a:r>
              <a:rPr lang="en-GB" altLang="en-US" sz="3200" dirty="0">
                <a:solidFill>
                  <a:schemeClr val="tx1"/>
                </a:solidFill>
              </a:rPr>
              <a:t>Definitions of abuse (continued)</a:t>
            </a:r>
          </a:p>
        </p:txBody>
      </p:sp>
      <p:sp>
        <p:nvSpPr>
          <p:cNvPr id="3" name="Content Placeholder 2"/>
          <p:cNvSpPr>
            <a:spLocks noGrp="1"/>
          </p:cNvSpPr>
          <p:nvPr>
            <p:ph idx="1"/>
          </p:nvPr>
        </p:nvSpPr>
        <p:spPr>
          <a:xfrm>
            <a:off x="3622333" y="731004"/>
            <a:ext cx="8053068" cy="5915890"/>
          </a:xfrm>
        </p:spPr>
        <p:txBody>
          <a:bodyPr>
            <a:noAutofit/>
          </a:bodyPr>
          <a:lstStyle/>
          <a:p>
            <a:pPr marL="0" indent="0">
              <a:buNone/>
              <a:defRPr/>
            </a:pPr>
            <a:r>
              <a:rPr lang="en-GB" sz="2800" dirty="0">
                <a:solidFill>
                  <a:srgbClr val="C00000"/>
                </a:solidFill>
              </a:rPr>
              <a:t>Financial abuse</a:t>
            </a:r>
          </a:p>
          <a:p>
            <a:pPr>
              <a:defRPr/>
            </a:pPr>
            <a:r>
              <a:rPr lang="en-GB" sz="2400" dirty="0">
                <a:solidFill>
                  <a:schemeClr val="tx1"/>
                </a:solidFill>
              </a:rPr>
              <a:t>Affects both children and adults </a:t>
            </a:r>
          </a:p>
          <a:p>
            <a:pPr>
              <a:defRPr/>
            </a:pPr>
            <a:r>
              <a:rPr lang="en-GB" sz="2400" dirty="0">
                <a:solidFill>
                  <a:schemeClr val="tx1"/>
                </a:solidFill>
              </a:rPr>
              <a:t>Theft or misuse of a person’s money, property or resources.</a:t>
            </a:r>
          </a:p>
          <a:p>
            <a:pPr>
              <a:defRPr/>
            </a:pPr>
            <a:r>
              <a:rPr lang="en-GB" sz="2400" dirty="0">
                <a:solidFill>
                  <a:schemeClr val="tx1"/>
                </a:solidFill>
              </a:rPr>
              <a:t>Getting money or possessions by threat, persuasion or exploitation.</a:t>
            </a:r>
          </a:p>
          <a:p>
            <a:pPr marL="0" indent="0">
              <a:buNone/>
              <a:defRPr/>
            </a:pPr>
            <a:endParaRPr lang="en-GB" sz="2400" dirty="0"/>
          </a:p>
          <a:p>
            <a:pPr marL="0" indent="0">
              <a:buNone/>
              <a:defRPr/>
            </a:pPr>
            <a:r>
              <a:rPr lang="en-GB" sz="2800" dirty="0">
                <a:solidFill>
                  <a:srgbClr val="C00000"/>
                </a:solidFill>
              </a:rPr>
              <a:t>Neglect</a:t>
            </a:r>
          </a:p>
          <a:p>
            <a:pPr>
              <a:defRPr/>
            </a:pPr>
            <a:r>
              <a:rPr lang="en-GB" sz="2400" dirty="0">
                <a:solidFill>
                  <a:schemeClr val="tx1"/>
                </a:solidFill>
              </a:rPr>
              <a:t>Not meeting a person’s basic needs: physical, emotional, social needs</a:t>
            </a:r>
          </a:p>
          <a:p>
            <a:pPr>
              <a:defRPr/>
            </a:pPr>
            <a:r>
              <a:rPr lang="en-GB" sz="2400" dirty="0">
                <a:solidFill>
                  <a:schemeClr val="tx1"/>
                </a:solidFill>
              </a:rPr>
              <a:t>Not giving an adequate level of care</a:t>
            </a:r>
          </a:p>
          <a:p>
            <a:pPr marL="0" indent="0">
              <a:buNone/>
              <a:defRPr/>
            </a:pPr>
            <a:endParaRPr lang="en-GB" sz="2400" dirty="0"/>
          </a:p>
          <a:p>
            <a:pPr marL="0" indent="0">
              <a:buNone/>
              <a:defRPr/>
            </a:pPr>
            <a:r>
              <a:rPr lang="en-GB" sz="2400" dirty="0">
                <a:solidFill>
                  <a:srgbClr val="C00000"/>
                </a:solidFill>
              </a:rPr>
              <a:t>All types of abuse and neglect have a negative impact on a person and can have short-term or long-term effects.</a:t>
            </a:r>
            <a:endParaRPr lang="en-GB" sz="2400" dirty="0"/>
          </a:p>
        </p:txBody>
      </p:sp>
    </p:spTree>
    <p:custDataLst>
      <p:tags r:id="rId1"/>
    </p:custDataLst>
    <p:extLst>
      <p:ext uri="{BB962C8B-B14F-4D97-AF65-F5344CB8AC3E}">
        <p14:creationId xmlns:p14="http://schemas.microsoft.com/office/powerpoint/2010/main" val="2230667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
          <p:cNvSpPr>
            <a:spLocks noGrp="1"/>
          </p:cNvSpPr>
          <p:nvPr>
            <p:ph type="title"/>
          </p:nvPr>
        </p:nvSpPr>
        <p:spPr>
          <a:xfrm>
            <a:off x="195046" y="1068473"/>
            <a:ext cx="2947482" cy="4601183"/>
          </a:xfrm>
        </p:spPr>
        <p:txBody>
          <a:bodyPr>
            <a:normAutofit/>
          </a:bodyPr>
          <a:lstStyle/>
          <a:p>
            <a:pPr algn="ctr"/>
            <a:r>
              <a:rPr lang="en-GB" altLang="en-US" sz="3200" dirty="0">
                <a:solidFill>
                  <a:schemeClr val="bg1"/>
                </a:solidFill>
              </a:rPr>
              <a:t>Exercise </a:t>
            </a:r>
            <a:br>
              <a:rPr lang="en-GB" altLang="en-US" sz="3200" dirty="0">
                <a:solidFill>
                  <a:schemeClr val="bg1"/>
                </a:solidFill>
              </a:rPr>
            </a:br>
            <a:br>
              <a:rPr lang="en-GB" altLang="en-US" sz="3200" dirty="0">
                <a:solidFill>
                  <a:schemeClr val="bg1"/>
                </a:solidFill>
              </a:rPr>
            </a:br>
            <a:br>
              <a:rPr lang="en-GB" altLang="en-US" sz="3200" dirty="0">
                <a:solidFill>
                  <a:schemeClr val="bg1"/>
                </a:solidFill>
              </a:rPr>
            </a:br>
            <a:r>
              <a:rPr lang="en-GB" altLang="en-US" sz="3200" dirty="0">
                <a:solidFill>
                  <a:schemeClr val="bg1"/>
                </a:solidFill>
              </a:rPr>
              <a:t> What does the word ‘neglect’ mean to you?</a:t>
            </a:r>
            <a:endParaRPr lang="en-GB" sz="3200" dirty="0">
              <a:solidFill>
                <a:schemeClr val="bg1"/>
              </a:solidFill>
            </a:endParaRPr>
          </a:p>
        </p:txBody>
      </p:sp>
      <p:sp>
        <p:nvSpPr>
          <p:cNvPr id="3" name="Content Placeholder 2"/>
          <p:cNvSpPr>
            <a:spLocks noGrp="1"/>
          </p:cNvSpPr>
          <p:nvPr>
            <p:ph idx="1"/>
          </p:nvPr>
        </p:nvSpPr>
        <p:spPr>
          <a:xfrm>
            <a:off x="3620033" y="1128408"/>
            <a:ext cx="8051157" cy="4601183"/>
          </a:xfrm>
        </p:spPr>
        <p:txBody>
          <a:bodyPr>
            <a:normAutofit/>
          </a:bodyPr>
          <a:lstStyle/>
          <a:p>
            <a:pPr marL="0" indent="0" algn="ctr">
              <a:buNone/>
            </a:pPr>
            <a:r>
              <a:rPr lang="en-GB" sz="2800" dirty="0">
                <a:solidFill>
                  <a:schemeClr val="tx1"/>
                </a:solidFill>
              </a:rPr>
              <a:t>“Neglect” means a failure to meet a person's basic physical, emotional, social or psychological needs, which is likely to result in an impairment of the person's well-being. For example, an impairment of the person's health or, in the case of a child, an impairment of the child's development.</a:t>
            </a:r>
          </a:p>
          <a:p>
            <a:pPr marL="0" indent="0" algn="ctr">
              <a:buNone/>
            </a:pPr>
            <a:r>
              <a:rPr lang="en-GB" sz="2800" dirty="0">
                <a:solidFill>
                  <a:schemeClr val="tx1"/>
                </a:solidFill>
              </a:rPr>
              <a:t> (SSWBA, s126 and Wales Safeguarding Procedures 2019)</a:t>
            </a:r>
          </a:p>
          <a:p>
            <a:pPr marL="0" indent="0" algn="ctr">
              <a:buNone/>
            </a:pPr>
            <a:endParaRPr lang="en-GB" sz="2800" dirty="0"/>
          </a:p>
          <a:p>
            <a:pPr marL="0" indent="0" algn="ctr">
              <a:buNone/>
            </a:pPr>
            <a:r>
              <a:rPr lang="en-GB" sz="2800" dirty="0">
                <a:hlinkClick r:id="rId4"/>
              </a:rPr>
              <a:t>Safeguarding | Law Wales (</a:t>
            </a:r>
            <a:r>
              <a:rPr lang="en-GB" sz="2800" dirty="0" err="1">
                <a:hlinkClick r:id="rId4"/>
              </a:rPr>
              <a:t>gov.wales</a:t>
            </a:r>
            <a:r>
              <a:rPr lang="en-GB" sz="2800" dirty="0">
                <a:hlinkClick r:id="rId4"/>
              </a:rPr>
              <a:t>)</a:t>
            </a:r>
            <a:endParaRPr lang="en-GB" sz="2800" dirty="0"/>
          </a:p>
        </p:txBody>
      </p:sp>
    </p:spTree>
    <p:custDataLst>
      <p:tags r:id="rId1"/>
    </p:custDataLst>
    <p:extLst>
      <p:ext uri="{BB962C8B-B14F-4D97-AF65-F5344CB8AC3E}">
        <p14:creationId xmlns:p14="http://schemas.microsoft.com/office/powerpoint/2010/main" val="30201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x types of neglect in children and young people"/>
          <p:cNvSpPr>
            <a:spLocks noGrp="1"/>
          </p:cNvSpPr>
          <p:nvPr>
            <p:ph type="title"/>
          </p:nvPr>
        </p:nvSpPr>
        <p:spPr/>
        <p:txBody>
          <a:bodyPr>
            <a:normAutofit/>
          </a:bodyPr>
          <a:lstStyle/>
          <a:p>
            <a:pPr algn="ctr"/>
            <a:r>
              <a:rPr lang="en-GB" sz="3200" dirty="0">
                <a:solidFill>
                  <a:schemeClr val="bg1"/>
                </a:solidFill>
              </a:rPr>
              <a:t>Six types of neglect in children and young people</a:t>
            </a:r>
          </a:p>
        </p:txBody>
      </p:sp>
      <p:sp>
        <p:nvSpPr>
          <p:cNvPr id="3" name="Content Placeholder 2"/>
          <p:cNvSpPr>
            <a:spLocks noGrp="1"/>
          </p:cNvSpPr>
          <p:nvPr>
            <p:ph idx="1"/>
          </p:nvPr>
        </p:nvSpPr>
        <p:spPr>
          <a:xfrm>
            <a:off x="4607398" y="969601"/>
            <a:ext cx="5605238" cy="5120640"/>
          </a:xfrm>
        </p:spPr>
        <p:txBody>
          <a:bodyPr>
            <a:noAutofit/>
          </a:bodyPr>
          <a:lstStyle/>
          <a:p>
            <a:pPr>
              <a:lnSpc>
                <a:spcPct val="150000"/>
              </a:lnSpc>
            </a:pPr>
            <a:r>
              <a:rPr lang="en-GB" sz="2800" dirty="0">
                <a:solidFill>
                  <a:schemeClr val="tx1"/>
                </a:solidFill>
              </a:rPr>
              <a:t>Physical neglect</a:t>
            </a:r>
          </a:p>
          <a:p>
            <a:pPr>
              <a:lnSpc>
                <a:spcPct val="150000"/>
              </a:lnSpc>
            </a:pPr>
            <a:r>
              <a:rPr lang="en-GB" sz="2800" dirty="0">
                <a:solidFill>
                  <a:schemeClr val="tx1"/>
                </a:solidFill>
              </a:rPr>
              <a:t>Supervisory neglect</a:t>
            </a:r>
          </a:p>
          <a:p>
            <a:pPr>
              <a:lnSpc>
                <a:spcPct val="150000"/>
              </a:lnSpc>
            </a:pPr>
            <a:r>
              <a:rPr lang="en-GB" sz="2800" dirty="0">
                <a:solidFill>
                  <a:schemeClr val="tx1"/>
                </a:solidFill>
              </a:rPr>
              <a:t>Nutritional neglect</a:t>
            </a:r>
          </a:p>
          <a:p>
            <a:pPr>
              <a:lnSpc>
                <a:spcPct val="150000"/>
              </a:lnSpc>
            </a:pPr>
            <a:r>
              <a:rPr lang="en-GB" sz="2800" dirty="0">
                <a:solidFill>
                  <a:schemeClr val="tx1"/>
                </a:solidFill>
                <a:latin typeface="Gibson"/>
              </a:rPr>
              <a:t>Identity neglect</a:t>
            </a:r>
          </a:p>
          <a:p>
            <a:pPr>
              <a:lnSpc>
                <a:spcPct val="150000"/>
              </a:lnSpc>
            </a:pPr>
            <a:r>
              <a:rPr lang="en-GB" sz="2800" dirty="0">
                <a:solidFill>
                  <a:schemeClr val="tx1"/>
                </a:solidFill>
              </a:rPr>
              <a:t>Medical neglect</a:t>
            </a:r>
          </a:p>
          <a:p>
            <a:pPr>
              <a:lnSpc>
                <a:spcPct val="150000"/>
              </a:lnSpc>
            </a:pPr>
            <a:r>
              <a:rPr lang="en-GB" sz="2800" dirty="0">
                <a:solidFill>
                  <a:schemeClr val="tx1"/>
                </a:solidFill>
              </a:rPr>
              <a:t>Educational neglect</a:t>
            </a:r>
          </a:p>
        </p:txBody>
      </p:sp>
    </p:spTree>
    <p:custDataLst>
      <p:tags r:id="rId1"/>
    </p:custDataLst>
    <p:extLst>
      <p:ext uri="{BB962C8B-B14F-4D97-AF65-F5344CB8AC3E}">
        <p14:creationId xmlns:p14="http://schemas.microsoft.com/office/powerpoint/2010/main" val="40593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2289-2394-884C-3987-601F09DDB9D1}"/>
              </a:ext>
            </a:extLst>
          </p:cNvPr>
          <p:cNvSpPr>
            <a:spLocks noGrp="1"/>
          </p:cNvSpPr>
          <p:nvPr>
            <p:ph type="title"/>
          </p:nvPr>
        </p:nvSpPr>
        <p:spPr/>
        <p:txBody>
          <a:bodyPr/>
          <a:lstStyle/>
          <a:p>
            <a:r>
              <a:rPr lang="en-US" dirty="0">
                <a:solidFill>
                  <a:schemeClr val="bg1"/>
                </a:solidFill>
                <a:latin typeface="Gibson"/>
              </a:rPr>
              <a:t>Self-neglect (adults only)</a:t>
            </a:r>
            <a:endParaRPr lang="en-US" dirty="0">
              <a:solidFill>
                <a:schemeClr val="bg1"/>
              </a:solidFill>
            </a:endParaRPr>
          </a:p>
        </p:txBody>
      </p:sp>
      <p:sp>
        <p:nvSpPr>
          <p:cNvPr id="3" name="Content Placeholder 2">
            <a:extLst>
              <a:ext uri="{FF2B5EF4-FFF2-40B4-BE49-F238E27FC236}">
                <a16:creationId xmlns:a16="http://schemas.microsoft.com/office/drawing/2014/main" id="{A3FA830E-C72C-2D6F-328B-CB8DEA84DE33}"/>
              </a:ext>
            </a:extLst>
          </p:cNvPr>
          <p:cNvSpPr>
            <a:spLocks noGrp="1"/>
          </p:cNvSpPr>
          <p:nvPr>
            <p:ph idx="1"/>
          </p:nvPr>
        </p:nvSpPr>
        <p:spPr>
          <a:xfrm>
            <a:off x="3869268" y="864108"/>
            <a:ext cx="7315200" cy="4122420"/>
          </a:xfrm>
        </p:spPr>
        <p:txBody>
          <a:bodyPr>
            <a:normAutofit/>
          </a:bodyPr>
          <a:lstStyle/>
          <a:p>
            <a:pPr marL="0" indent="0">
              <a:buNone/>
            </a:pPr>
            <a:r>
              <a:rPr lang="en-US" dirty="0">
                <a:latin typeface="Gibson"/>
              </a:rPr>
              <a:t>There are three main forms of self -neglect: </a:t>
            </a:r>
            <a:endParaRPr lang="en-US" dirty="0"/>
          </a:p>
          <a:p>
            <a:r>
              <a:rPr lang="en-US" dirty="0">
                <a:latin typeface="Gibson"/>
              </a:rPr>
              <a:t>lack of self-care </a:t>
            </a:r>
          </a:p>
          <a:p>
            <a:r>
              <a:rPr lang="en-US" dirty="0">
                <a:latin typeface="Gibson"/>
              </a:rPr>
              <a:t>lack of care of a person's environment </a:t>
            </a:r>
          </a:p>
          <a:p>
            <a:r>
              <a:rPr lang="en-US" dirty="0">
                <a:latin typeface="Gibson"/>
              </a:rPr>
              <a:t>refusal of services.</a:t>
            </a:r>
          </a:p>
          <a:p>
            <a:pPr marL="0" indent="0">
              <a:buNone/>
            </a:pPr>
            <a:r>
              <a:rPr lang="en-US" dirty="0">
                <a:latin typeface="Gibson"/>
              </a:rPr>
              <a:t>Self-neglect can happen because:</a:t>
            </a:r>
            <a:br>
              <a:rPr lang="en-US" dirty="0">
                <a:latin typeface="Gibson"/>
              </a:rPr>
            </a:br>
            <a:endParaRPr lang="en-US" dirty="0">
              <a:latin typeface="Gibson"/>
            </a:endParaRPr>
          </a:p>
          <a:p>
            <a:pPr lvl="1"/>
            <a:r>
              <a:rPr lang="en-US" dirty="0">
                <a:latin typeface="Gibson"/>
              </a:rPr>
              <a:t> of an individual's choice of lifestyle</a:t>
            </a:r>
          </a:p>
          <a:p>
            <a:pPr lvl="1"/>
            <a:r>
              <a:rPr lang="en-US" dirty="0">
                <a:latin typeface="Gibson"/>
              </a:rPr>
              <a:t>the person may be depressed, have poor health, have cognitive problems, or be physically unable to care for themselves. </a:t>
            </a:r>
          </a:p>
          <a:p>
            <a:endParaRPr lang="en-US" dirty="0"/>
          </a:p>
          <a:p>
            <a:pPr marL="0" indent="0">
              <a:buNone/>
            </a:pPr>
            <a:r>
              <a:rPr lang="en-US" dirty="0">
                <a:latin typeface="Gibson"/>
              </a:rPr>
              <a:t>What actions do you think you can take? </a:t>
            </a:r>
            <a:endParaRPr lang="en-US" dirty="0"/>
          </a:p>
        </p:txBody>
      </p:sp>
      <p:sp>
        <p:nvSpPr>
          <p:cNvPr id="5" name="TextBox 4">
            <a:extLst>
              <a:ext uri="{FF2B5EF4-FFF2-40B4-BE49-F238E27FC236}">
                <a16:creationId xmlns:a16="http://schemas.microsoft.com/office/drawing/2014/main" id="{0E47ADEC-D13D-F6CE-B1F1-9F2EFCA6007A}"/>
              </a:ext>
            </a:extLst>
          </p:cNvPr>
          <p:cNvSpPr txBox="1"/>
          <p:nvPr/>
        </p:nvSpPr>
        <p:spPr>
          <a:xfrm>
            <a:off x="3869268" y="5157323"/>
            <a:ext cx="6102096" cy="1200329"/>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dirty="0">
                <a:solidFill>
                  <a:schemeClr val="tx1">
                    <a:lumMod val="65000"/>
                    <a:lumOff val="35000"/>
                  </a:schemeClr>
                </a:solidFill>
                <a:latin typeface="Gibson"/>
              </a:rPr>
              <a:t>Talk to the person.</a:t>
            </a:r>
            <a:endParaRPr lang="en-US" dirty="0">
              <a:solidFill>
                <a:schemeClr val="tx1">
                  <a:lumMod val="65000"/>
                  <a:lumOff val="35000"/>
                </a:schemeClr>
              </a:solidFill>
            </a:endParaRPr>
          </a:p>
          <a:p>
            <a:pPr marL="285750" indent="-285750">
              <a:buClr>
                <a:schemeClr val="accent1"/>
              </a:buClr>
              <a:buFont typeface="Arial" panose="020B0604020202020204" pitchFamily="34" charset="0"/>
              <a:buChar char="•"/>
            </a:pPr>
            <a:r>
              <a:rPr lang="en-US" dirty="0">
                <a:solidFill>
                  <a:schemeClr val="tx1">
                    <a:lumMod val="65000"/>
                    <a:lumOff val="35000"/>
                  </a:schemeClr>
                </a:solidFill>
                <a:latin typeface="Gibson"/>
              </a:rPr>
              <a:t>Make a report to social services if there are significant concerns.</a:t>
            </a:r>
          </a:p>
          <a:p>
            <a:pPr marL="285750" indent="-285750">
              <a:buClr>
                <a:schemeClr val="accent1"/>
              </a:buClr>
              <a:buFont typeface="Arial" panose="020B0604020202020204" pitchFamily="34" charset="0"/>
              <a:buChar char="•"/>
            </a:pPr>
            <a:endParaRPr lang="en-US" dirty="0">
              <a:solidFill>
                <a:schemeClr val="tx1">
                  <a:lumMod val="65000"/>
                  <a:lumOff val="35000"/>
                </a:schemeClr>
              </a:solidFill>
            </a:endParaRPr>
          </a:p>
        </p:txBody>
      </p:sp>
    </p:spTree>
    <p:extLst>
      <p:ext uri="{BB962C8B-B14F-4D97-AF65-F5344CB8AC3E}">
        <p14:creationId xmlns:p14="http://schemas.microsoft.com/office/powerpoint/2010/main" val="74802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76982" y="1123836"/>
            <a:ext cx="2947482" cy="4601183"/>
          </a:xfrm>
        </p:spPr>
        <p:txBody>
          <a:bodyPr>
            <a:normAutofit/>
          </a:bodyPr>
          <a:lstStyle/>
          <a:p>
            <a:pPr algn="ctr"/>
            <a:r>
              <a:rPr lang="en-GB" altLang="en-US" sz="3200" dirty="0">
                <a:solidFill>
                  <a:schemeClr val="bg1"/>
                </a:solidFill>
              </a:rPr>
              <a:t>Situational risk areas</a:t>
            </a:r>
          </a:p>
        </p:txBody>
      </p:sp>
      <p:sp>
        <p:nvSpPr>
          <p:cNvPr id="38915" name="Content Placeholder 2"/>
          <p:cNvSpPr>
            <a:spLocks noGrp="1"/>
          </p:cNvSpPr>
          <p:nvPr>
            <p:ph idx="1"/>
          </p:nvPr>
        </p:nvSpPr>
        <p:spPr>
          <a:xfrm>
            <a:off x="3934623" y="931258"/>
            <a:ext cx="5517602" cy="4986338"/>
          </a:xfrm>
        </p:spPr>
        <p:txBody>
          <a:bodyPr>
            <a:noAutofit/>
          </a:bodyPr>
          <a:lstStyle/>
          <a:p>
            <a:pPr>
              <a:lnSpc>
                <a:spcPct val="150000"/>
              </a:lnSpc>
              <a:buFont typeface="Wingdings" panose="05000000000000000000" pitchFamily="2" charset="2"/>
              <a:buChar char="§"/>
            </a:pPr>
            <a:r>
              <a:rPr lang="en-GB" altLang="en-US" sz="2400" dirty="0">
                <a:solidFill>
                  <a:schemeClr val="tx1"/>
                </a:solidFill>
              </a:rPr>
              <a:t>Modern slavery and human trafficking</a:t>
            </a:r>
          </a:p>
          <a:p>
            <a:pPr>
              <a:lnSpc>
                <a:spcPct val="150000"/>
              </a:lnSpc>
              <a:buFont typeface="Wingdings" panose="05000000000000000000" pitchFamily="2" charset="2"/>
              <a:buChar char="§"/>
            </a:pPr>
            <a:r>
              <a:rPr lang="en-GB" altLang="en-US" sz="2400" dirty="0">
                <a:solidFill>
                  <a:schemeClr val="tx1"/>
                </a:solidFill>
              </a:rPr>
              <a:t>County lines</a:t>
            </a:r>
          </a:p>
          <a:p>
            <a:pPr>
              <a:lnSpc>
                <a:spcPct val="150000"/>
              </a:lnSpc>
              <a:buFont typeface="Wingdings" panose="05000000000000000000" pitchFamily="2" charset="2"/>
              <a:buChar char="§"/>
            </a:pPr>
            <a:r>
              <a:rPr lang="en-GB" altLang="en-US" sz="2400" dirty="0">
                <a:solidFill>
                  <a:schemeClr val="tx1"/>
                </a:solidFill>
              </a:rPr>
              <a:t>Female genital mutilation (FGM)</a:t>
            </a:r>
          </a:p>
          <a:p>
            <a:pPr>
              <a:lnSpc>
                <a:spcPct val="150000"/>
              </a:lnSpc>
              <a:buFont typeface="Wingdings" panose="05000000000000000000" pitchFamily="2" charset="2"/>
              <a:buChar char="§"/>
            </a:pPr>
            <a:r>
              <a:rPr lang="en-GB" altLang="en-US" sz="2400" dirty="0">
                <a:solidFill>
                  <a:schemeClr val="tx1"/>
                </a:solidFill>
              </a:rPr>
              <a:t>Forced marriage</a:t>
            </a:r>
          </a:p>
          <a:p>
            <a:pPr>
              <a:lnSpc>
                <a:spcPct val="150000"/>
              </a:lnSpc>
              <a:buFont typeface="Wingdings" panose="05000000000000000000" pitchFamily="2" charset="2"/>
              <a:buChar char="§"/>
            </a:pPr>
            <a:r>
              <a:rPr lang="en-GB" altLang="en-US" sz="2400" dirty="0">
                <a:solidFill>
                  <a:schemeClr val="tx1"/>
                </a:solidFill>
              </a:rPr>
              <a:t>Radicalisation </a:t>
            </a:r>
          </a:p>
          <a:p>
            <a:pPr>
              <a:lnSpc>
                <a:spcPct val="150000"/>
              </a:lnSpc>
              <a:buFont typeface="Wingdings" panose="05000000000000000000" pitchFamily="2" charset="2"/>
              <a:buChar char="§"/>
            </a:pPr>
            <a:r>
              <a:rPr lang="en-GB" altLang="en-US" sz="2400" dirty="0">
                <a:solidFill>
                  <a:schemeClr val="tx1"/>
                </a:solidFill>
              </a:rPr>
              <a:t>Domestic abuse</a:t>
            </a:r>
          </a:p>
          <a:p>
            <a:pPr>
              <a:lnSpc>
                <a:spcPct val="150000"/>
              </a:lnSpc>
              <a:buFont typeface="Wingdings" panose="05000000000000000000" pitchFamily="2" charset="2"/>
              <a:buChar char="§"/>
            </a:pPr>
            <a:r>
              <a:rPr lang="en-GB" altLang="en-US" sz="2400" dirty="0">
                <a:solidFill>
                  <a:schemeClr val="tx1"/>
                </a:solidFill>
              </a:rPr>
              <a:t>Hate crime</a:t>
            </a:r>
          </a:p>
          <a:p>
            <a:pPr>
              <a:lnSpc>
                <a:spcPct val="150000"/>
              </a:lnSpc>
              <a:buFont typeface="Wingdings" panose="05000000000000000000" pitchFamily="2" charset="2"/>
              <a:buChar char="§"/>
            </a:pPr>
            <a:r>
              <a:rPr lang="en-GB" altLang="en-US" sz="2400" dirty="0">
                <a:solidFill>
                  <a:schemeClr val="tx1"/>
                </a:solidFill>
              </a:rPr>
              <a:t>Institutional abuse</a:t>
            </a:r>
          </a:p>
        </p:txBody>
      </p:sp>
    </p:spTree>
    <p:custDataLst>
      <p:tags r:id="rId1"/>
    </p:custDataLst>
    <p:extLst>
      <p:ext uri="{BB962C8B-B14F-4D97-AF65-F5344CB8AC3E}">
        <p14:creationId xmlns:p14="http://schemas.microsoft.com/office/powerpoint/2010/main" val="8562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chemeClr val="bg1"/>
                </a:solidFill>
              </a:rPr>
              <a:t>What is domestic abuse?</a:t>
            </a:r>
          </a:p>
        </p:txBody>
      </p:sp>
      <p:sp>
        <p:nvSpPr>
          <p:cNvPr id="3" name="Content Placeholder 2"/>
          <p:cNvSpPr>
            <a:spLocks noGrp="1"/>
          </p:cNvSpPr>
          <p:nvPr>
            <p:ph idx="1"/>
          </p:nvPr>
        </p:nvSpPr>
        <p:spPr>
          <a:xfrm>
            <a:off x="3643033" y="356668"/>
            <a:ext cx="8077912" cy="6501331"/>
          </a:xfrm>
        </p:spPr>
        <p:txBody>
          <a:bodyPr>
            <a:normAutofit fontScale="85000" lnSpcReduction="20000"/>
          </a:bodyPr>
          <a:lstStyle/>
          <a:p>
            <a:pPr marL="0" indent="0">
              <a:lnSpc>
                <a:spcPct val="120000"/>
              </a:lnSpc>
              <a:buNone/>
            </a:pPr>
            <a:r>
              <a:rPr lang="en-GB" sz="2600" dirty="0">
                <a:solidFill>
                  <a:schemeClr val="tx1"/>
                </a:solidFill>
              </a:rPr>
              <a:t>Domestic abuse is: </a:t>
            </a:r>
          </a:p>
          <a:p>
            <a:pPr>
              <a:lnSpc>
                <a:spcPct val="120000"/>
              </a:lnSpc>
            </a:pPr>
            <a:r>
              <a:rPr lang="en-GB" sz="2600" dirty="0">
                <a:solidFill>
                  <a:schemeClr val="tx1"/>
                </a:solidFill>
              </a:rPr>
              <a:t>“…the behaviour of a person towards another person  is “domestic abuse” if  each aged 16 or over and are personally connected to each other, and the behaviour is abusive....It does not matter whether the behaviour consists of a single incident or course of conduct..”  This is irrespective of gender or sexuality. (Domestic Abuse Act, 2021)</a:t>
            </a:r>
          </a:p>
          <a:p>
            <a:pPr marL="0" indent="0">
              <a:lnSpc>
                <a:spcPct val="120000"/>
              </a:lnSpc>
              <a:buNone/>
            </a:pPr>
            <a:r>
              <a:rPr lang="en-GB" sz="2600" dirty="0">
                <a:solidFill>
                  <a:schemeClr val="tx1"/>
                </a:solidFill>
              </a:rPr>
              <a:t>Domestic abuse can involve some or all of the following types of abuse:</a:t>
            </a:r>
          </a:p>
          <a:p>
            <a:pPr>
              <a:lnSpc>
                <a:spcPct val="120000"/>
              </a:lnSpc>
            </a:pPr>
            <a:r>
              <a:rPr lang="en-GB" sz="2600" dirty="0">
                <a:solidFill>
                  <a:schemeClr val="tx1"/>
                </a:solidFill>
              </a:rPr>
              <a:t>Emotional/psychological</a:t>
            </a:r>
          </a:p>
          <a:p>
            <a:pPr>
              <a:lnSpc>
                <a:spcPct val="120000"/>
              </a:lnSpc>
            </a:pPr>
            <a:r>
              <a:rPr lang="en-GB" sz="2600" dirty="0">
                <a:solidFill>
                  <a:schemeClr val="tx1"/>
                </a:solidFill>
              </a:rPr>
              <a:t>Financial</a:t>
            </a:r>
          </a:p>
          <a:p>
            <a:pPr>
              <a:lnSpc>
                <a:spcPct val="120000"/>
              </a:lnSpc>
            </a:pPr>
            <a:r>
              <a:rPr lang="en-GB" sz="2600" dirty="0">
                <a:solidFill>
                  <a:schemeClr val="tx1"/>
                </a:solidFill>
              </a:rPr>
              <a:t>Sexual</a:t>
            </a:r>
          </a:p>
          <a:p>
            <a:pPr>
              <a:lnSpc>
                <a:spcPct val="120000"/>
              </a:lnSpc>
            </a:pPr>
            <a:r>
              <a:rPr lang="en-GB" sz="2600" dirty="0">
                <a:solidFill>
                  <a:schemeClr val="tx1"/>
                </a:solidFill>
              </a:rPr>
              <a:t>Physical</a:t>
            </a:r>
          </a:p>
          <a:p>
            <a:pPr>
              <a:lnSpc>
                <a:spcPct val="120000"/>
              </a:lnSpc>
            </a:pPr>
            <a:r>
              <a:rPr lang="en-GB" sz="2600" dirty="0">
                <a:solidFill>
                  <a:schemeClr val="tx1"/>
                </a:solidFill>
              </a:rPr>
              <a:t>Neglect</a:t>
            </a:r>
          </a:p>
          <a:p>
            <a:pPr marL="0" indent="0">
              <a:lnSpc>
                <a:spcPct val="120000"/>
              </a:lnSpc>
              <a:buNone/>
            </a:pPr>
            <a:r>
              <a:rPr lang="en-GB" sz="2600" dirty="0">
                <a:solidFill>
                  <a:schemeClr val="tx1"/>
                </a:solidFill>
              </a:rPr>
              <a:t>  Coercion and control is also often present.</a:t>
            </a:r>
          </a:p>
        </p:txBody>
      </p:sp>
    </p:spTree>
    <p:custDataLst>
      <p:tags r:id="rId1"/>
    </p:custDataLst>
    <p:extLst>
      <p:ext uri="{BB962C8B-B14F-4D97-AF65-F5344CB8AC3E}">
        <p14:creationId xmlns:p14="http://schemas.microsoft.com/office/powerpoint/2010/main" val="34512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94" y="1019665"/>
            <a:ext cx="2947482" cy="4601183"/>
          </a:xfrm>
        </p:spPr>
        <p:txBody>
          <a:bodyPr>
            <a:normAutofit/>
          </a:bodyPr>
          <a:lstStyle/>
          <a:p>
            <a:pPr algn="ctr"/>
            <a:r>
              <a:rPr lang="en-GB" sz="3200" dirty="0">
                <a:solidFill>
                  <a:schemeClr val="bg1"/>
                </a:solidFill>
              </a:rPr>
              <a:t>Children are victims too! </a:t>
            </a:r>
          </a:p>
        </p:txBody>
      </p:sp>
      <p:sp>
        <p:nvSpPr>
          <p:cNvPr id="3" name="Content Placeholder 2"/>
          <p:cNvSpPr>
            <a:spLocks noGrp="1"/>
          </p:cNvSpPr>
          <p:nvPr>
            <p:ph idx="1"/>
          </p:nvPr>
        </p:nvSpPr>
        <p:spPr>
          <a:xfrm>
            <a:off x="3777858" y="805912"/>
            <a:ext cx="7719349" cy="5890347"/>
          </a:xfrm>
        </p:spPr>
        <p:txBody>
          <a:bodyPr>
            <a:normAutofit fontScale="92500" lnSpcReduction="10000"/>
          </a:bodyPr>
          <a:lstStyle/>
          <a:p>
            <a:r>
              <a:rPr lang="en-GB" sz="2600" dirty="0">
                <a:solidFill>
                  <a:schemeClr val="tx1"/>
                </a:solidFill>
              </a:rPr>
              <a:t>The Domestic Abuse Act 2021 officially recognised, for the first time, that children who both witness domestic abuse between family members, or directly experience violence, should be classed as victims in their own right.</a:t>
            </a:r>
          </a:p>
          <a:p>
            <a:endParaRPr lang="en-GB" sz="2600" dirty="0">
              <a:solidFill>
                <a:schemeClr val="tx1"/>
              </a:solidFill>
            </a:endParaRPr>
          </a:p>
          <a:p>
            <a:r>
              <a:rPr lang="en-GB" sz="2600" dirty="0">
                <a:solidFill>
                  <a:schemeClr val="tx1"/>
                </a:solidFill>
              </a:rPr>
              <a:t>Research has shown that witnessing domestic abuse can have a hugely negative impact (known as adverse childhood experiences or ACEs) on a child’s long-term physical, emotional and social development that can last into adulthood.</a:t>
            </a:r>
          </a:p>
          <a:p>
            <a:endParaRPr lang="en-GB" sz="2600" dirty="0">
              <a:solidFill>
                <a:schemeClr val="tx1"/>
              </a:solidFill>
            </a:endParaRPr>
          </a:p>
          <a:p>
            <a:r>
              <a:rPr lang="en-GB" sz="2600" dirty="0">
                <a:solidFill>
                  <a:schemeClr val="tx1"/>
                </a:solidFill>
              </a:rPr>
              <a:t>Because of this, we should consider a “whole family” approach. This means recognising that all members of the family will be affected, and that they’ll all have a unique response to their situation, and need individualised support.</a:t>
            </a:r>
          </a:p>
          <a:p>
            <a:endParaRPr lang="en-GB" dirty="0">
              <a:solidFill>
                <a:schemeClr val="tx1"/>
              </a:solidFill>
            </a:endParaRPr>
          </a:p>
        </p:txBody>
      </p:sp>
    </p:spTree>
    <p:custDataLst>
      <p:tags r:id="rId1"/>
    </p:custDataLst>
    <p:extLst>
      <p:ext uri="{BB962C8B-B14F-4D97-AF65-F5344CB8AC3E}">
        <p14:creationId xmlns:p14="http://schemas.microsoft.com/office/powerpoint/2010/main" val="100022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1C390-6BD8-0F52-A7C1-15A5231F7EA4}"/>
              </a:ext>
            </a:extLst>
          </p:cNvPr>
          <p:cNvSpPr>
            <a:spLocks noGrp="1"/>
          </p:cNvSpPr>
          <p:nvPr>
            <p:ph type="title" idx="4294967295"/>
          </p:nvPr>
        </p:nvSpPr>
        <p:spPr>
          <a:xfrm>
            <a:off x="3868738" y="863600"/>
            <a:ext cx="7315200" cy="5121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182880" marR="0" lvl="0" indent="-182880" algn="l" defTabSz="914400" rtl="0" eaLnBrk="1" fontAlgn="auto" latinLnBrk="0" hangingPunct="1">
              <a:lnSpc>
                <a:spcPct val="90000"/>
              </a:lnSpc>
              <a:spcBef>
                <a:spcPts val="1200"/>
              </a:spcBef>
              <a:spcAft>
                <a:spcPts val="0"/>
              </a:spcAft>
              <a:buClr>
                <a:schemeClr val="accent1"/>
              </a:buClr>
              <a:buSzTx/>
              <a:buFont typeface="Wingdings 2" pitchFamily="18" charset="2"/>
              <a:buChar char=""/>
              <a:tabLst/>
              <a:defRPr/>
            </a:pPr>
            <a:r>
              <a:rPr kumimoji="0" lang="en-GB" sz="28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Lunch break</a:t>
            </a:r>
          </a:p>
        </p:txBody>
      </p:sp>
    </p:spTree>
    <p:custDataLst>
      <p:tags r:id="rId1"/>
    </p:custDataLst>
    <p:extLst>
      <p:ext uri="{BB962C8B-B14F-4D97-AF65-F5344CB8AC3E}">
        <p14:creationId xmlns:p14="http://schemas.microsoft.com/office/powerpoint/2010/main" val="481518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xercise "/>
          <p:cNvSpPr>
            <a:spLocks noGrp="1"/>
          </p:cNvSpPr>
          <p:nvPr>
            <p:ph type="title"/>
          </p:nvPr>
        </p:nvSpPr>
        <p:spPr>
          <a:xfrm>
            <a:off x="252919" y="903918"/>
            <a:ext cx="2947482" cy="4601183"/>
          </a:xfrm>
        </p:spPr>
        <p:txBody>
          <a:bodyPr>
            <a:normAutofit/>
          </a:bodyPr>
          <a:lstStyle/>
          <a:p>
            <a:pPr algn="ctr"/>
            <a:r>
              <a:rPr lang="en-GB" altLang="en-US" sz="3200" dirty="0">
                <a:solidFill>
                  <a:schemeClr val="bg1"/>
                </a:solidFill>
              </a:rPr>
              <a:t>Exercise </a:t>
            </a:r>
            <a:br>
              <a:rPr lang="en-GB" altLang="en-US" sz="3200" dirty="0">
                <a:solidFill>
                  <a:schemeClr val="bg1"/>
                </a:solidFill>
              </a:rPr>
            </a:br>
            <a:br>
              <a:rPr lang="en-GB" altLang="en-US" sz="3200" dirty="0">
                <a:solidFill>
                  <a:schemeClr val="bg1"/>
                </a:solidFill>
              </a:rPr>
            </a:br>
            <a:r>
              <a:rPr lang="en-GB" altLang="en-US" sz="3200" dirty="0">
                <a:solidFill>
                  <a:schemeClr val="bg1"/>
                </a:solidFill>
              </a:rPr>
              <a:t>What situations could increase the risk of abuse, harm and neglect?</a:t>
            </a:r>
          </a:p>
        </p:txBody>
      </p:sp>
      <p:sp>
        <p:nvSpPr>
          <p:cNvPr id="45059" name="Content Placeholder 2"/>
          <p:cNvSpPr>
            <a:spLocks noGrp="1"/>
          </p:cNvSpPr>
          <p:nvPr>
            <p:ph idx="1"/>
          </p:nvPr>
        </p:nvSpPr>
        <p:spPr>
          <a:xfrm>
            <a:off x="4005243" y="986320"/>
            <a:ext cx="6628511" cy="5036651"/>
          </a:xfrm>
        </p:spPr>
        <p:txBody>
          <a:bodyPr>
            <a:noAutofit/>
          </a:bodyPr>
          <a:lstStyle/>
          <a:p>
            <a:r>
              <a:rPr lang="en-GB" altLang="en-US" sz="2800" dirty="0">
                <a:solidFill>
                  <a:schemeClr val="tx1"/>
                </a:solidFill>
              </a:rPr>
              <a:t>Drug or alcohol misuse</a:t>
            </a:r>
          </a:p>
          <a:p>
            <a:r>
              <a:rPr lang="en-GB" altLang="en-US" sz="2800" dirty="0">
                <a:solidFill>
                  <a:schemeClr val="tx1"/>
                </a:solidFill>
              </a:rPr>
              <a:t>Age (young or old)</a:t>
            </a:r>
          </a:p>
          <a:p>
            <a:r>
              <a:rPr lang="en-GB" altLang="en-US" sz="2800" dirty="0">
                <a:solidFill>
                  <a:schemeClr val="tx1"/>
                </a:solidFill>
              </a:rPr>
              <a:t>Mental health</a:t>
            </a:r>
          </a:p>
          <a:p>
            <a:r>
              <a:rPr lang="en-GB" altLang="en-US" sz="2800" dirty="0">
                <a:solidFill>
                  <a:schemeClr val="tx1"/>
                </a:solidFill>
              </a:rPr>
              <a:t>Physical learning disabilities</a:t>
            </a:r>
          </a:p>
          <a:p>
            <a:r>
              <a:rPr lang="en-GB" altLang="en-US" sz="2800" dirty="0">
                <a:solidFill>
                  <a:schemeClr val="tx1"/>
                </a:solidFill>
              </a:rPr>
              <a:t>Being isolated</a:t>
            </a:r>
          </a:p>
          <a:p>
            <a:r>
              <a:rPr lang="en-GB" altLang="en-US" sz="2800" dirty="0">
                <a:solidFill>
                  <a:schemeClr val="tx1"/>
                </a:solidFill>
              </a:rPr>
              <a:t>Domestic abuse </a:t>
            </a:r>
          </a:p>
          <a:p>
            <a:r>
              <a:rPr lang="en-GB" altLang="en-US" sz="2800" dirty="0">
                <a:solidFill>
                  <a:schemeClr val="tx1"/>
                </a:solidFill>
              </a:rPr>
              <a:t>Abused or Neglected before</a:t>
            </a:r>
          </a:p>
          <a:p>
            <a:r>
              <a:rPr lang="en-GB" altLang="en-US" sz="2800" dirty="0">
                <a:solidFill>
                  <a:schemeClr val="tx1"/>
                </a:solidFill>
              </a:rPr>
              <a:t>Lonely or bullied</a:t>
            </a:r>
          </a:p>
          <a:p>
            <a:r>
              <a:rPr lang="en-GB" altLang="en-US" sz="2800" dirty="0">
                <a:solidFill>
                  <a:schemeClr val="tx1"/>
                </a:solidFill>
              </a:rPr>
              <a:t>Under stress because of low income or poor housing </a:t>
            </a:r>
          </a:p>
        </p:txBody>
      </p:sp>
    </p:spTree>
    <p:custDataLst>
      <p:tags r:id="rId1"/>
    </p:custDataLst>
    <p:extLst>
      <p:ext uri="{BB962C8B-B14F-4D97-AF65-F5344CB8AC3E}">
        <p14:creationId xmlns:p14="http://schemas.microsoft.com/office/powerpoint/2010/main" val="1053727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earning outcomes"/>
          <p:cNvSpPr>
            <a:spLocks noGrp="1"/>
          </p:cNvSpPr>
          <p:nvPr>
            <p:ph type="title"/>
          </p:nvPr>
        </p:nvSpPr>
        <p:spPr>
          <a:xfrm>
            <a:off x="0" y="2579247"/>
            <a:ext cx="3356659" cy="1325563"/>
          </a:xfrm>
        </p:spPr>
        <p:txBody>
          <a:bodyPr>
            <a:normAutofit fontScale="90000"/>
          </a:bodyPr>
          <a:lstStyle/>
          <a:p>
            <a:pPr algn="ctr"/>
            <a:r>
              <a:rPr lang="en-GB" altLang="en-US" dirty="0">
                <a:solidFill>
                  <a:schemeClr val="bg1"/>
                </a:solidFill>
                <a:latin typeface="Gibson"/>
              </a:rPr>
              <a:t>Your thoughts, ideas and reflections</a:t>
            </a:r>
          </a:p>
        </p:txBody>
      </p:sp>
      <p:sp>
        <p:nvSpPr>
          <p:cNvPr id="5" name="TextBox 4">
            <a:extLst>
              <a:ext uri="{FF2B5EF4-FFF2-40B4-BE49-F238E27FC236}">
                <a16:creationId xmlns:a16="http://schemas.microsoft.com/office/drawing/2014/main" id="{7E5B72C2-C38A-7C3F-3892-84F15802F5A7}"/>
              </a:ext>
            </a:extLst>
          </p:cNvPr>
          <p:cNvSpPr txBox="1"/>
          <p:nvPr/>
        </p:nvSpPr>
        <p:spPr>
          <a:xfrm>
            <a:off x="4518933" y="2457198"/>
            <a:ext cx="6098720" cy="954107"/>
          </a:xfrm>
          <a:prstGeom prst="rect">
            <a:avLst/>
          </a:prstGeom>
          <a:noFill/>
        </p:spPr>
        <p:txBody>
          <a:bodyPr wrap="square">
            <a:spAutoFit/>
          </a:bodyPr>
          <a:lstStyle/>
          <a:p>
            <a:r>
              <a:rPr lang="en-GB" altLang="en-US" sz="2800" dirty="0">
                <a:solidFill>
                  <a:schemeClr val="tx1"/>
                </a:solidFill>
                <a:latin typeface="Gibson" panose="02000000000000000000" pitchFamily="2" charset="77"/>
              </a:rPr>
              <a:t>Add your thoughts, ideas, reflections or questions  to discuss.</a:t>
            </a:r>
          </a:p>
        </p:txBody>
      </p:sp>
    </p:spTree>
    <p:custDataLst>
      <p:tags r:id="rId1"/>
    </p:custDataLst>
    <p:extLst>
      <p:ext uri="{BB962C8B-B14F-4D97-AF65-F5344CB8AC3E}">
        <p14:creationId xmlns:p14="http://schemas.microsoft.com/office/powerpoint/2010/main" val="3251031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ussion point: life journey  "/>
          <p:cNvSpPr>
            <a:spLocks noGrp="1"/>
          </p:cNvSpPr>
          <p:nvPr>
            <p:ph type="title"/>
          </p:nvPr>
        </p:nvSpPr>
        <p:spPr>
          <a:xfrm>
            <a:off x="96316" y="1956234"/>
            <a:ext cx="3231723" cy="2459908"/>
          </a:xfrm>
        </p:spPr>
        <p:txBody>
          <a:bodyPr>
            <a:normAutofit/>
          </a:bodyPr>
          <a:lstStyle/>
          <a:p>
            <a:pPr algn="ctr"/>
            <a:r>
              <a:rPr lang="en-GB" altLang="en-US" sz="3200" dirty="0">
                <a:solidFill>
                  <a:schemeClr val="bg1"/>
                </a:solidFill>
              </a:rPr>
              <a:t>Discussion point: life journey</a:t>
            </a:r>
          </a:p>
        </p:txBody>
      </p:sp>
      <p:sp>
        <p:nvSpPr>
          <p:cNvPr id="9" name="TextBox 1"/>
          <p:cNvSpPr txBox="1">
            <a:spLocks noChangeArrowheads="1"/>
          </p:cNvSpPr>
          <p:nvPr/>
        </p:nvSpPr>
        <p:spPr bwMode="auto">
          <a:xfrm>
            <a:off x="3852799" y="636742"/>
            <a:ext cx="775587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200">
                <a:solidFill>
                  <a:schemeClr val="bg1"/>
                </a:solidFill>
                <a:latin typeface="Arial" panose="020B0604020202020204" pitchFamily="34" charset="0"/>
                <a:ea typeface="ヒラギノ角ゴ ProN W3"/>
                <a:cs typeface="ヒラギノ角ゴ ProN W3"/>
              </a:defRPr>
            </a:lvl1pPr>
            <a:lvl2pPr>
              <a:defRPr sz="1200">
                <a:solidFill>
                  <a:schemeClr val="bg1"/>
                </a:solidFill>
                <a:latin typeface="Arial" panose="020B0604020202020204" pitchFamily="34" charset="0"/>
                <a:ea typeface="ヒラギノ角ゴ ProN W3"/>
                <a:cs typeface="ヒラギノ角ゴ ProN W3"/>
              </a:defRPr>
            </a:lvl2pPr>
            <a:lvl3pPr>
              <a:defRPr sz="1200">
                <a:solidFill>
                  <a:schemeClr val="bg1"/>
                </a:solidFill>
                <a:latin typeface="Arial" panose="020B0604020202020204" pitchFamily="34" charset="0"/>
                <a:ea typeface="ヒラギノ角ゴ ProN W3"/>
                <a:cs typeface="ヒラギノ角ゴ ProN W3"/>
              </a:defRPr>
            </a:lvl3pPr>
            <a:lvl4pPr>
              <a:defRPr sz="1200">
                <a:solidFill>
                  <a:schemeClr val="bg1"/>
                </a:solidFill>
                <a:latin typeface="Arial" panose="020B0604020202020204" pitchFamily="34" charset="0"/>
                <a:ea typeface="ヒラギノ角ゴ ProN W3"/>
                <a:cs typeface="ヒラギノ角ゴ ProN W3"/>
              </a:defRPr>
            </a:lvl4pPr>
            <a:lvl5pPr>
              <a:defRPr sz="1200">
                <a:solidFill>
                  <a:schemeClr val="bg1"/>
                </a:solidFill>
                <a:latin typeface="Arial" panose="020B0604020202020204" pitchFamily="34" charset="0"/>
                <a:ea typeface="ヒラギノ角ゴ ProN W3"/>
                <a:cs typeface="ヒラギノ角ゴ ProN W3"/>
              </a:defRPr>
            </a:lvl5pPr>
            <a:lvl6pPr marL="25146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6pPr>
            <a:lvl7pPr marL="29718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7pPr>
            <a:lvl8pPr marL="34290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8pPr>
            <a:lvl9pPr marL="38862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9pPr>
          </a:lstStyle>
          <a:p>
            <a:pPr>
              <a:buClr>
                <a:srgbClr val="11846A"/>
              </a:buClr>
              <a:buFont typeface="Arial" panose="020B0604020202020204" pitchFamily="34" charset="0"/>
              <a:buChar char="•"/>
            </a:pPr>
            <a:r>
              <a:rPr lang="en-GB" altLang="en-US" sz="2800" dirty="0">
                <a:solidFill>
                  <a:schemeClr val="tx1"/>
                </a:solidFill>
                <a:latin typeface="Gibson" panose="02000000000000000000" pitchFamily="2" charset="77"/>
              </a:rPr>
              <a:t>Think about part of a life journey</a:t>
            </a:r>
          </a:p>
          <a:p>
            <a:pPr marL="0" indent="0">
              <a:buClr>
                <a:srgbClr val="11846A"/>
              </a:buClr>
            </a:pPr>
            <a:endParaRPr lang="en-GB" altLang="en-US" sz="2800" dirty="0">
              <a:solidFill>
                <a:schemeClr val="tx1"/>
              </a:solidFill>
              <a:latin typeface="Gibson" panose="02000000000000000000" pitchFamily="2" charset="77"/>
            </a:endParaRPr>
          </a:p>
          <a:p>
            <a:pPr>
              <a:buClr>
                <a:srgbClr val="11846A"/>
              </a:buClr>
              <a:buFont typeface="Arial" panose="020B0604020202020204" pitchFamily="34" charset="0"/>
              <a:buChar char="•"/>
            </a:pPr>
            <a:r>
              <a:rPr lang="en-GB" altLang="en-US" sz="2800" dirty="0">
                <a:solidFill>
                  <a:schemeClr val="tx1"/>
                </a:solidFill>
                <a:latin typeface="Gibson" panose="02000000000000000000" pitchFamily="2" charset="77"/>
              </a:rPr>
              <a:t>Are there times or events that might increase a person’s vulnerability?</a:t>
            </a:r>
          </a:p>
          <a:p>
            <a:pPr>
              <a:buClr>
                <a:srgbClr val="11846A"/>
              </a:buClr>
              <a:buFont typeface="Arial" panose="020B0604020202020204" pitchFamily="34" charset="0"/>
              <a:buChar char="•"/>
            </a:pPr>
            <a:endParaRPr lang="en-GB" altLang="en-US" sz="2800" dirty="0">
              <a:solidFill>
                <a:schemeClr val="tx1"/>
              </a:solidFill>
              <a:latin typeface="Gibson" panose="02000000000000000000" pitchFamily="2" charset="77"/>
            </a:endParaRPr>
          </a:p>
          <a:p>
            <a:pPr>
              <a:buClr>
                <a:srgbClr val="11846A"/>
              </a:buClr>
              <a:buFont typeface="Arial" panose="020B0604020202020204" pitchFamily="34" charset="0"/>
              <a:buChar char="•"/>
            </a:pPr>
            <a:r>
              <a:rPr lang="en-GB" altLang="en-US" sz="2800" dirty="0">
                <a:solidFill>
                  <a:schemeClr val="tx1"/>
                </a:solidFill>
                <a:latin typeface="Gibson" panose="02000000000000000000" pitchFamily="2" charset="77"/>
              </a:rPr>
              <a:t>Why?</a:t>
            </a:r>
          </a:p>
        </p:txBody>
      </p:sp>
      <p:sp>
        <p:nvSpPr>
          <p:cNvPr id="10" name="TextBox 10"/>
          <p:cNvSpPr txBox="1">
            <a:spLocks noChangeArrowheads="1"/>
          </p:cNvSpPr>
          <p:nvPr/>
        </p:nvSpPr>
        <p:spPr bwMode="auto">
          <a:xfrm>
            <a:off x="4202206" y="3742243"/>
            <a:ext cx="11729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dirty="0">
                <a:solidFill>
                  <a:srgbClr val="11846A"/>
                </a:solidFill>
                <a:latin typeface="Gibson" panose="02000000000000000000" pitchFamily="2" charset="77"/>
              </a:rPr>
              <a:t>Birth</a:t>
            </a:r>
          </a:p>
        </p:txBody>
      </p:sp>
      <p:sp>
        <p:nvSpPr>
          <p:cNvPr id="11" name="TextBox 10" descr="A curved line that gets thinner, and fades as it moves from birth to death"/>
          <p:cNvSpPr txBox="1">
            <a:spLocks noChangeArrowheads="1"/>
          </p:cNvSpPr>
          <p:nvPr/>
        </p:nvSpPr>
        <p:spPr bwMode="auto">
          <a:xfrm>
            <a:off x="10151277" y="3742243"/>
            <a:ext cx="1502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dirty="0">
                <a:solidFill>
                  <a:srgbClr val="11846A"/>
                </a:solidFill>
                <a:latin typeface="Gibson" panose="02000000000000000000" pitchFamily="2" charset="77"/>
              </a:rPr>
              <a:t>Death</a:t>
            </a:r>
          </a:p>
        </p:txBody>
      </p:sp>
      <p:pic>
        <p:nvPicPr>
          <p:cNvPr id="6" name="Picture 3" descr="A curved line that gets thinner, and fades as it moves from birth to death"/>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428577">
            <a:off x="4689562" y="4563535"/>
            <a:ext cx="5743517" cy="117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08144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Perpetrators of abuse"/>
          <p:cNvSpPr>
            <a:spLocks noGrp="1" noChangeArrowheads="1"/>
          </p:cNvSpPr>
          <p:nvPr>
            <p:ph type="title"/>
          </p:nvPr>
        </p:nvSpPr>
        <p:spPr>
          <a:xfrm>
            <a:off x="263936" y="1898673"/>
            <a:ext cx="2947482" cy="2401561"/>
          </a:xfrm>
        </p:spPr>
        <p:txBody>
          <a:bodyPr>
            <a:normAutofit/>
          </a:bodyPr>
          <a:lstStyle/>
          <a:p>
            <a:pPr algn="ctr">
              <a:defRPr/>
            </a:pPr>
            <a:r>
              <a:rPr lang="en-GB" altLang="en-US" sz="3200" dirty="0">
                <a:solidFill>
                  <a:schemeClr val="bg1"/>
                </a:solidFill>
              </a:rPr>
              <a:t>Perpetrators of abuse</a:t>
            </a:r>
          </a:p>
        </p:txBody>
      </p:sp>
      <p:sp>
        <p:nvSpPr>
          <p:cNvPr id="87044" name="Rectangle 3"/>
          <p:cNvSpPr>
            <a:spLocks noGrp="1" noChangeArrowheads="1"/>
          </p:cNvSpPr>
          <p:nvPr>
            <p:ph idx="1"/>
          </p:nvPr>
        </p:nvSpPr>
        <p:spPr>
          <a:xfrm>
            <a:off x="3735273" y="1037195"/>
            <a:ext cx="7818437" cy="4535487"/>
          </a:xfrm>
        </p:spPr>
        <p:txBody>
          <a:bodyPr>
            <a:normAutofit/>
          </a:bodyPr>
          <a:lstStyle/>
          <a:p>
            <a:pPr>
              <a:lnSpc>
                <a:spcPct val="80000"/>
              </a:lnSpc>
            </a:pPr>
            <a:r>
              <a:rPr lang="en-GB" altLang="en-US" sz="2800" dirty="0">
                <a:solidFill>
                  <a:schemeClr val="tx1"/>
                </a:solidFill>
              </a:rPr>
              <a:t>People may be abused regardless of their age, racial origin, social class, gender, culture, religious beliefs, disability or sexual identity.</a:t>
            </a:r>
          </a:p>
          <a:p>
            <a:pPr>
              <a:lnSpc>
                <a:spcPct val="80000"/>
              </a:lnSpc>
            </a:pPr>
            <a:endParaRPr lang="en-GB" altLang="en-US" sz="2800" dirty="0">
              <a:solidFill>
                <a:schemeClr val="tx1"/>
              </a:solidFill>
            </a:endParaRPr>
          </a:p>
          <a:p>
            <a:pPr>
              <a:lnSpc>
                <a:spcPct val="80000"/>
              </a:lnSpc>
            </a:pPr>
            <a:r>
              <a:rPr lang="en-GB" altLang="en-US" sz="2800" dirty="0">
                <a:solidFill>
                  <a:schemeClr val="tx1"/>
                </a:solidFill>
              </a:rPr>
              <a:t>They’re usually abused by people they know and trust.</a:t>
            </a:r>
          </a:p>
          <a:p>
            <a:pPr>
              <a:lnSpc>
                <a:spcPct val="80000"/>
              </a:lnSpc>
            </a:pPr>
            <a:endParaRPr lang="en-GB" altLang="en-US" sz="2800" dirty="0">
              <a:solidFill>
                <a:schemeClr val="tx1"/>
              </a:solidFill>
            </a:endParaRPr>
          </a:p>
          <a:p>
            <a:pPr>
              <a:lnSpc>
                <a:spcPct val="80000"/>
              </a:lnSpc>
            </a:pPr>
            <a:r>
              <a:rPr lang="en-GB" altLang="en-US" sz="2800" dirty="0">
                <a:solidFill>
                  <a:schemeClr val="tx1"/>
                </a:solidFill>
              </a:rPr>
              <a:t>This could be from within or outside the family.</a:t>
            </a:r>
          </a:p>
        </p:txBody>
      </p:sp>
    </p:spTree>
    <p:custDataLst>
      <p:tags r:id="rId1"/>
    </p:custDataLst>
    <p:extLst>
      <p:ext uri="{BB962C8B-B14F-4D97-AF65-F5344CB8AC3E}">
        <p14:creationId xmlns:p14="http://schemas.microsoft.com/office/powerpoint/2010/main" val="375107557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xercise"/>
          <p:cNvSpPr>
            <a:spLocks noGrp="1"/>
          </p:cNvSpPr>
          <p:nvPr>
            <p:ph type="title"/>
          </p:nvPr>
        </p:nvSpPr>
        <p:spPr>
          <a:xfrm>
            <a:off x="409936" y="1904558"/>
            <a:ext cx="2761527" cy="1031189"/>
          </a:xfrm>
        </p:spPr>
        <p:txBody>
          <a:bodyPr>
            <a:noAutofit/>
          </a:bodyPr>
          <a:lstStyle/>
          <a:p>
            <a:pPr algn="ctr"/>
            <a:br>
              <a:rPr lang="en-GB" altLang="en-US" sz="3200" dirty="0">
                <a:solidFill>
                  <a:schemeClr val="tx1"/>
                </a:solidFill>
              </a:rPr>
            </a:br>
            <a:br>
              <a:rPr lang="en-GB" altLang="en-US" sz="3200" dirty="0">
                <a:solidFill>
                  <a:schemeClr val="bg1"/>
                </a:solidFill>
              </a:rPr>
            </a:br>
            <a:r>
              <a:rPr lang="en-GB" altLang="en-US" sz="3200" dirty="0">
                <a:solidFill>
                  <a:schemeClr val="bg1"/>
                </a:solidFill>
              </a:rPr>
              <a:t>Exercise </a:t>
            </a:r>
            <a:br>
              <a:rPr lang="en-GB" altLang="en-US" sz="3200" dirty="0">
                <a:solidFill>
                  <a:schemeClr val="bg1"/>
                </a:solidFill>
              </a:rPr>
            </a:br>
            <a:br>
              <a:rPr lang="en-GB" altLang="en-US" sz="3200" dirty="0">
                <a:solidFill>
                  <a:schemeClr val="bg1"/>
                </a:solidFill>
              </a:rPr>
            </a:br>
            <a:r>
              <a:rPr lang="en-GB" altLang="en-US" sz="3200" dirty="0">
                <a:solidFill>
                  <a:schemeClr val="bg1"/>
                </a:solidFill>
              </a:rPr>
              <a:t>Who may be a perpetrator of abuse?</a:t>
            </a:r>
          </a:p>
        </p:txBody>
      </p:sp>
      <p:sp>
        <p:nvSpPr>
          <p:cNvPr id="3" name="Content Placeholder 2"/>
          <p:cNvSpPr>
            <a:spLocks noGrp="1"/>
          </p:cNvSpPr>
          <p:nvPr>
            <p:ph idx="1"/>
          </p:nvPr>
        </p:nvSpPr>
        <p:spPr>
          <a:xfrm>
            <a:off x="3878179" y="1233124"/>
            <a:ext cx="7741893" cy="4773099"/>
          </a:xfrm>
        </p:spPr>
        <p:txBody>
          <a:bodyPr>
            <a:noAutofit/>
          </a:bodyPr>
          <a:lstStyle/>
          <a:p>
            <a:r>
              <a:rPr lang="en-GB" altLang="en-US" sz="2800" dirty="0">
                <a:solidFill>
                  <a:schemeClr val="tx1"/>
                </a:solidFill>
              </a:rPr>
              <a:t>Males</a:t>
            </a:r>
          </a:p>
          <a:p>
            <a:r>
              <a:rPr lang="en-GB" altLang="en-US" sz="2800" dirty="0">
                <a:solidFill>
                  <a:schemeClr val="tx1"/>
                </a:solidFill>
              </a:rPr>
              <a:t>Females</a:t>
            </a:r>
          </a:p>
          <a:p>
            <a:r>
              <a:rPr lang="en-GB" altLang="en-US" sz="2800" dirty="0">
                <a:solidFill>
                  <a:schemeClr val="tx1"/>
                </a:solidFill>
              </a:rPr>
              <a:t>Health professionals</a:t>
            </a:r>
          </a:p>
          <a:p>
            <a:r>
              <a:rPr lang="en-GB" altLang="en-US" sz="2800" dirty="0">
                <a:solidFill>
                  <a:schemeClr val="tx1"/>
                </a:solidFill>
              </a:rPr>
              <a:t>Police officers</a:t>
            </a:r>
          </a:p>
          <a:p>
            <a:r>
              <a:rPr lang="en-GB" altLang="en-US" sz="2800" dirty="0">
                <a:solidFill>
                  <a:schemeClr val="tx1"/>
                </a:solidFill>
              </a:rPr>
              <a:t>Social workers</a:t>
            </a:r>
          </a:p>
          <a:p>
            <a:r>
              <a:rPr lang="en-GB" altLang="en-US" sz="2800" dirty="0">
                <a:solidFill>
                  <a:schemeClr val="tx1"/>
                </a:solidFill>
              </a:rPr>
              <a:t>Teachers</a:t>
            </a:r>
          </a:p>
          <a:p>
            <a:r>
              <a:rPr lang="en-GB" altLang="en-US" sz="2800" dirty="0">
                <a:solidFill>
                  <a:schemeClr val="tx1"/>
                </a:solidFill>
              </a:rPr>
              <a:t>Religious figures </a:t>
            </a:r>
          </a:p>
          <a:p>
            <a:r>
              <a:rPr lang="en-GB" altLang="en-US" sz="2800" dirty="0">
                <a:solidFill>
                  <a:schemeClr val="tx1"/>
                </a:solidFill>
              </a:rPr>
              <a:t>Family and friends</a:t>
            </a:r>
          </a:p>
          <a:p>
            <a:r>
              <a:rPr lang="en-GB" altLang="en-US" sz="2800" dirty="0">
                <a:solidFill>
                  <a:schemeClr val="tx1"/>
                </a:solidFill>
              </a:rPr>
              <a:t>Anyone including a colleague or another staff member.</a:t>
            </a:r>
          </a:p>
          <a:p>
            <a:endParaRPr lang="en-GB" altLang="en-US" sz="2400" dirty="0"/>
          </a:p>
        </p:txBody>
      </p:sp>
    </p:spTree>
    <p:custDataLst>
      <p:tags r:id="rId1"/>
    </p:custDataLst>
    <p:extLst>
      <p:ext uri="{BB962C8B-B14F-4D97-AF65-F5344CB8AC3E}">
        <p14:creationId xmlns:p14="http://schemas.microsoft.com/office/powerpoint/2010/main" val="2386327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119563" y="1285875"/>
            <a:ext cx="6042025" cy="4276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4400" b="0" i="0" u="none" strike="noStrike" kern="1200" cap="none" spc="0" normalizeH="0" baseline="0" noProof="0" dirty="0">
                <a:ln>
                  <a:noFill/>
                </a:ln>
                <a:solidFill>
                  <a:srgbClr val="C00000"/>
                </a:solidFill>
                <a:effectLst/>
                <a:uLnTx/>
                <a:uFillTx/>
                <a:latin typeface="Gibson" panose="02000000000000000000" pitchFamily="2" charset="77"/>
                <a:ea typeface="+mn-ea"/>
                <a:cs typeface="+mn-cs"/>
              </a:rPr>
              <a:t>Trigger warning</a:t>
            </a:r>
          </a:p>
        </p:txBody>
      </p:sp>
    </p:spTree>
    <p:extLst>
      <p:ext uri="{BB962C8B-B14F-4D97-AF65-F5344CB8AC3E}">
        <p14:creationId xmlns:p14="http://schemas.microsoft.com/office/powerpoint/2010/main" val="1223006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vid and Kim Crapper, Barry South Wales "/>
          <p:cNvSpPr>
            <a:spLocks noGrp="1"/>
          </p:cNvSpPr>
          <p:nvPr>
            <p:ph type="title"/>
          </p:nvPr>
        </p:nvSpPr>
        <p:spPr/>
        <p:txBody>
          <a:bodyPr>
            <a:normAutofit/>
          </a:bodyPr>
          <a:lstStyle/>
          <a:p>
            <a:pPr algn="ctr"/>
            <a:r>
              <a:rPr lang="en-GB" sz="3200" dirty="0">
                <a:solidFill>
                  <a:schemeClr val="bg1"/>
                </a:solidFill>
              </a:rPr>
              <a:t>David and Kim Crapper, Barry South Wales </a:t>
            </a:r>
          </a:p>
        </p:txBody>
      </p:sp>
      <p:pic>
        <p:nvPicPr>
          <p:cNvPr id="4" name="Content Placeholder 3" descr="David and Kim Crapper, Barry South Wales "/>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2275983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ama teacher Kelly Burgess, Newport "/>
          <p:cNvSpPr>
            <a:spLocks noGrp="1"/>
          </p:cNvSpPr>
          <p:nvPr>
            <p:ph type="title"/>
          </p:nvPr>
        </p:nvSpPr>
        <p:spPr/>
        <p:txBody>
          <a:bodyPr>
            <a:normAutofit/>
          </a:bodyPr>
          <a:lstStyle/>
          <a:p>
            <a:pPr algn="ctr"/>
            <a:r>
              <a:rPr lang="en-GB" sz="3200" dirty="0">
                <a:solidFill>
                  <a:schemeClr val="bg1"/>
                </a:solidFill>
              </a:rPr>
              <a:t>Drama teacher </a:t>
            </a:r>
            <a:br>
              <a:rPr lang="en-GB" sz="3200" dirty="0">
                <a:solidFill>
                  <a:schemeClr val="bg1"/>
                </a:solidFill>
              </a:rPr>
            </a:br>
            <a:r>
              <a:rPr lang="en-GB" sz="3200" dirty="0">
                <a:solidFill>
                  <a:schemeClr val="bg1"/>
                </a:solidFill>
              </a:rPr>
              <a:t>Kelly Burgess, Newport </a:t>
            </a:r>
          </a:p>
        </p:txBody>
      </p:sp>
      <p:pic>
        <p:nvPicPr>
          <p:cNvPr id="4" name="Content Placeholder 3" descr="Drama teacher Kelly Burgess, Newport "/>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2450204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hian Nokes, Port Talbot" descr="Rhian Nokes, Port Talbot"/>
          <p:cNvSpPr>
            <a:spLocks noGrp="1"/>
          </p:cNvSpPr>
          <p:nvPr>
            <p:ph type="title"/>
          </p:nvPr>
        </p:nvSpPr>
        <p:spPr>
          <a:xfrm>
            <a:off x="85846" y="2612886"/>
            <a:ext cx="3398134" cy="1622701"/>
          </a:xfrm>
        </p:spPr>
        <p:txBody>
          <a:bodyPr>
            <a:normAutofit/>
          </a:bodyPr>
          <a:lstStyle/>
          <a:p>
            <a:pPr algn="ctr"/>
            <a:r>
              <a:rPr lang="en-GB" sz="3200" dirty="0">
                <a:solidFill>
                  <a:schemeClr val="bg1"/>
                </a:solidFill>
              </a:rPr>
              <a:t>Rhian </a:t>
            </a:r>
            <a:r>
              <a:rPr lang="en-GB" sz="3200" dirty="0" err="1">
                <a:solidFill>
                  <a:schemeClr val="bg1"/>
                </a:solidFill>
              </a:rPr>
              <a:t>Nokes</a:t>
            </a:r>
            <a:r>
              <a:rPr lang="en-GB" sz="3200" dirty="0">
                <a:solidFill>
                  <a:schemeClr val="bg1"/>
                </a:solidFill>
              </a:rPr>
              <a:t>, Port Talbot</a:t>
            </a:r>
            <a:br>
              <a:rPr lang="en-GB" sz="3200" dirty="0">
                <a:solidFill>
                  <a:schemeClr val="tx1"/>
                </a:solidFill>
              </a:rPr>
            </a:br>
            <a:endParaRPr lang="en-GB" sz="3200" dirty="0">
              <a:solidFill>
                <a:schemeClr val="tx1"/>
              </a:solidFill>
            </a:endParaRPr>
          </a:p>
        </p:txBody>
      </p:sp>
      <p:pic>
        <p:nvPicPr>
          <p:cNvPr id="4" name="Content Placeholder 3" descr="Rhian Nokes, Port Talbot"/>
          <p:cNvPicPr>
            <a:picLocks noGrp="1" noChangeAspect="1"/>
          </p:cNvPicPr>
          <p:nvPr>
            <p:ph idx="1"/>
          </p:nvPr>
        </p:nvPicPr>
        <p:blipFill>
          <a:blip r:embed="rId4"/>
          <a:stretch>
            <a:fillRect/>
          </a:stretch>
        </p:blipFill>
        <p:spPr>
          <a:xfrm>
            <a:off x="4764088" y="1871662"/>
            <a:ext cx="5524500" cy="3105150"/>
          </a:xfrm>
          <a:prstGeom prst="rect">
            <a:avLst/>
          </a:prstGeom>
        </p:spPr>
      </p:pic>
    </p:spTree>
    <p:custDataLst>
      <p:tags r:id="rId1"/>
    </p:custDataLst>
    <p:extLst>
      <p:ext uri="{BB962C8B-B14F-4D97-AF65-F5344CB8AC3E}">
        <p14:creationId xmlns:p14="http://schemas.microsoft.com/office/powerpoint/2010/main" val="389317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C Andrea Griffiths, North Wales"/>
          <p:cNvSpPr>
            <a:spLocks noGrp="1"/>
          </p:cNvSpPr>
          <p:nvPr>
            <p:ph type="title"/>
          </p:nvPr>
        </p:nvSpPr>
        <p:spPr/>
        <p:txBody>
          <a:bodyPr>
            <a:normAutofit/>
          </a:bodyPr>
          <a:lstStyle/>
          <a:p>
            <a:pPr algn="ctr"/>
            <a:r>
              <a:rPr lang="en-GB" sz="3200" dirty="0">
                <a:solidFill>
                  <a:schemeClr val="bg1"/>
                </a:solidFill>
              </a:rPr>
              <a:t>PC Andrea Griffiths, North Wales</a:t>
            </a:r>
          </a:p>
        </p:txBody>
      </p:sp>
      <p:pic>
        <p:nvPicPr>
          <p:cNvPr id="4" name="Content Placeholder 3" descr="PC Andrea Griffiths, North Wales"/>
          <p:cNvPicPr>
            <a:picLocks noGrp="1" noChangeAspect="1"/>
          </p:cNvPicPr>
          <p:nvPr>
            <p:ph idx="1"/>
          </p:nvPr>
        </p:nvPicPr>
        <p:blipFill>
          <a:blip r:embed="rId3"/>
          <a:stretch>
            <a:fillRect/>
          </a:stretch>
        </p:blipFill>
        <p:spPr>
          <a:xfrm>
            <a:off x="4597400" y="1476375"/>
            <a:ext cx="5857875" cy="3895725"/>
          </a:xfrm>
          <a:prstGeom prst="rect">
            <a:avLst/>
          </a:prstGeom>
        </p:spPr>
      </p:pic>
    </p:spTree>
    <p:extLst>
      <p:ext uri="{BB962C8B-B14F-4D97-AF65-F5344CB8AC3E}">
        <p14:creationId xmlns:p14="http://schemas.microsoft.com/office/powerpoint/2010/main" val="994747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glas Stephens and Anthony Thomas,Swansea"/>
          <p:cNvSpPr>
            <a:spLocks noGrp="1"/>
          </p:cNvSpPr>
          <p:nvPr>
            <p:ph type="title"/>
          </p:nvPr>
        </p:nvSpPr>
        <p:spPr/>
        <p:txBody>
          <a:bodyPr>
            <a:normAutofit/>
          </a:bodyPr>
          <a:lstStyle/>
          <a:p>
            <a:pPr algn="ctr"/>
            <a:r>
              <a:rPr lang="en-GB" sz="3200" dirty="0">
                <a:solidFill>
                  <a:schemeClr val="bg1"/>
                </a:solidFill>
              </a:rPr>
              <a:t>Douglas Stephens and Anthony Thomas,</a:t>
            </a:r>
            <a:br>
              <a:rPr lang="en-GB" sz="3200" dirty="0">
                <a:solidFill>
                  <a:schemeClr val="bg1"/>
                </a:solidFill>
              </a:rPr>
            </a:br>
            <a:r>
              <a:rPr lang="en-GB" sz="3200" dirty="0">
                <a:solidFill>
                  <a:schemeClr val="bg1"/>
                </a:solidFill>
              </a:rPr>
              <a:t>Swansea</a:t>
            </a:r>
          </a:p>
        </p:txBody>
      </p:sp>
      <p:pic>
        <p:nvPicPr>
          <p:cNvPr id="4" name="Content Placeholder 3" descr="Douglas Stephens and Anthony Thomas,Swansea"/>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3087522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FAAF4B-0374-FE6F-2CAA-9669668A0C33}"/>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erpetrator characteristics">
            <a:extLst>
              <a:ext uri="{FF2B5EF4-FFF2-40B4-BE49-F238E27FC236}">
                <a16:creationId xmlns:a16="http://schemas.microsoft.com/office/drawing/2014/main" id="{7CF1F708-4921-499A-ADBC-623D262FAFC5}"/>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Perpetrator characteristics</a:t>
            </a:r>
            <a:endParaRPr lang="en-GB" sz="3200" dirty="0">
              <a:solidFill>
                <a:schemeClr val="tx1"/>
              </a:solidFill>
            </a:endParaRPr>
          </a:p>
        </p:txBody>
      </p:sp>
      <p:sp>
        <p:nvSpPr>
          <p:cNvPr id="3" name="Content Placeholder 2">
            <a:extLst>
              <a:ext uri="{FF2B5EF4-FFF2-40B4-BE49-F238E27FC236}">
                <a16:creationId xmlns:a16="http://schemas.microsoft.com/office/drawing/2014/main" id="{E561A1D8-1A78-4CD6-A7ED-458A555328F1}"/>
              </a:ext>
            </a:extLst>
          </p:cNvPr>
          <p:cNvSpPr>
            <a:spLocks noGrp="1"/>
          </p:cNvSpPr>
          <p:nvPr>
            <p:ph idx="1"/>
          </p:nvPr>
        </p:nvSpPr>
        <p:spPr>
          <a:xfrm>
            <a:off x="3552173" y="864108"/>
            <a:ext cx="8063177" cy="5505870"/>
          </a:xfrm>
        </p:spPr>
        <p:txBody>
          <a:bodyPr>
            <a:noAutofit/>
          </a:bodyPr>
          <a:lstStyle/>
          <a:p>
            <a:pPr marL="0" indent="0">
              <a:lnSpc>
                <a:spcPct val="120000"/>
              </a:lnSpc>
              <a:spcBef>
                <a:spcPts val="600"/>
              </a:spcBef>
              <a:spcAft>
                <a:spcPts val="600"/>
              </a:spcAft>
              <a:buNone/>
            </a:pPr>
            <a:r>
              <a:rPr lang="en-GB" altLang="en-US" dirty="0">
                <a:solidFill>
                  <a:schemeClr val="tx1"/>
                </a:solidFill>
                <a:cs typeface="Arial" panose="020B0604020202020204" pitchFamily="34" charset="0"/>
              </a:rPr>
              <a:t>Beware of stereotypes and prejudices. As you’ve seen from the previous slides, perpetrators come from all backgrounds and will:</a:t>
            </a:r>
          </a:p>
          <a:p>
            <a:pPr lvl="1">
              <a:lnSpc>
                <a:spcPct val="120000"/>
              </a:lnSpc>
              <a:spcBef>
                <a:spcPts val="600"/>
              </a:spcBef>
              <a:spcAft>
                <a:spcPts val="600"/>
              </a:spcAft>
            </a:pPr>
            <a:r>
              <a:rPr lang="en-GB" altLang="en-US" sz="2000" dirty="0">
                <a:solidFill>
                  <a:schemeClr val="tx1"/>
                </a:solidFill>
                <a:cs typeface="Arial" panose="020B0604020202020204" pitchFamily="34" charset="0"/>
              </a:rPr>
              <a:t>go to great lengths to present themselves in a positive light</a:t>
            </a:r>
          </a:p>
          <a:p>
            <a:pPr lvl="1">
              <a:lnSpc>
                <a:spcPct val="120000"/>
              </a:lnSpc>
              <a:spcBef>
                <a:spcPts val="600"/>
              </a:spcBef>
              <a:spcAft>
                <a:spcPts val="600"/>
              </a:spcAft>
            </a:pPr>
            <a:r>
              <a:rPr lang="en-GB" altLang="en-US" sz="2000" dirty="0">
                <a:solidFill>
                  <a:schemeClr val="tx1"/>
                </a:solidFill>
                <a:cs typeface="Arial" panose="020B0604020202020204" pitchFamily="34" charset="0"/>
              </a:rPr>
              <a:t>sometimes be both charming and very manipulative</a:t>
            </a:r>
          </a:p>
          <a:p>
            <a:pPr lvl="1">
              <a:lnSpc>
                <a:spcPct val="120000"/>
              </a:lnSpc>
              <a:spcBef>
                <a:spcPts val="600"/>
              </a:spcBef>
              <a:spcAft>
                <a:spcPts val="600"/>
              </a:spcAft>
            </a:pPr>
            <a:r>
              <a:rPr lang="en-GB" altLang="en-US" sz="2000" dirty="0">
                <a:solidFill>
                  <a:schemeClr val="tx1"/>
                </a:solidFill>
                <a:cs typeface="Arial" panose="020B0604020202020204" pitchFamily="34" charset="0"/>
              </a:rPr>
              <a:t>pretend to follow rules or laws.</a:t>
            </a:r>
          </a:p>
          <a:p>
            <a:pPr marL="0" indent="0">
              <a:lnSpc>
                <a:spcPct val="110000"/>
              </a:lnSpc>
              <a:spcBef>
                <a:spcPts val="600"/>
              </a:spcBef>
              <a:buNone/>
            </a:pPr>
            <a:r>
              <a:rPr lang="en-GB" altLang="en-US" dirty="0">
                <a:solidFill>
                  <a:schemeClr val="tx1"/>
                </a:solidFill>
                <a:cs typeface="Arial" panose="020B0604020202020204" pitchFamily="34" charset="0"/>
              </a:rPr>
              <a:t>Common features of perpetrator behaviour can include any or all of the following:</a:t>
            </a:r>
          </a:p>
          <a:p>
            <a:pPr marL="914400" lvl="1" indent="-457200">
              <a:lnSpc>
                <a:spcPct val="110000"/>
              </a:lnSpc>
              <a:spcBef>
                <a:spcPts val="600"/>
              </a:spcBef>
            </a:pPr>
            <a:r>
              <a:rPr lang="en-GB" sz="2000" kern="100" dirty="0">
                <a:solidFill>
                  <a:schemeClr val="tx1"/>
                </a:solidFill>
                <a:effectLst/>
                <a:ea typeface="Calibri" panose="020F0502020204030204" pitchFamily="34" charset="0"/>
                <a:cs typeface="Arial" panose="020B0604020202020204" pitchFamily="34" charset="0"/>
              </a:rPr>
              <a:t>grooming       </a:t>
            </a:r>
          </a:p>
          <a:p>
            <a:pPr marL="914400" lvl="1" indent="-457200">
              <a:lnSpc>
                <a:spcPct val="110000"/>
              </a:lnSpc>
              <a:spcBef>
                <a:spcPts val="600"/>
              </a:spcBef>
            </a:pPr>
            <a:r>
              <a:rPr lang="en-GB" sz="2000" kern="100" dirty="0">
                <a:solidFill>
                  <a:schemeClr val="tx1"/>
                </a:solidFill>
                <a:ea typeface="Calibri" panose="020F0502020204030204" pitchFamily="34" charset="0"/>
                <a:cs typeface="Arial" panose="020B0604020202020204" pitchFamily="34" charset="0"/>
              </a:rPr>
              <a:t>b</a:t>
            </a:r>
            <a:r>
              <a:rPr lang="en-GB" sz="2000" kern="100" dirty="0">
                <a:solidFill>
                  <a:schemeClr val="tx1"/>
                </a:solidFill>
                <a:effectLst/>
                <a:ea typeface="Calibri" panose="020F0502020204030204" pitchFamily="34" charset="0"/>
                <a:cs typeface="Arial" panose="020B0604020202020204" pitchFamily="34" charset="0"/>
              </a:rPr>
              <a:t>ullying</a:t>
            </a:r>
          </a:p>
          <a:p>
            <a:pPr marL="914400" lvl="1" indent="-457200">
              <a:lnSpc>
                <a:spcPct val="110000"/>
              </a:lnSpc>
              <a:spcBef>
                <a:spcPts val="600"/>
              </a:spcBef>
            </a:pPr>
            <a:r>
              <a:rPr lang="en-GB" sz="2000" kern="100" dirty="0">
                <a:solidFill>
                  <a:schemeClr val="tx1"/>
                </a:solidFill>
                <a:ea typeface="Calibri" panose="020F0502020204030204" pitchFamily="34" charset="0"/>
                <a:cs typeface="Arial" panose="020B0604020202020204" pitchFamily="34" charset="0"/>
              </a:rPr>
              <a:t>i</a:t>
            </a:r>
            <a:r>
              <a:rPr lang="en-GB" sz="2000" kern="100" dirty="0">
                <a:solidFill>
                  <a:schemeClr val="tx1"/>
                </a:solidFill>
                <a:effectLst/>
                <a:ea typeface="Calibri" panose="020F0502020204030204" pitchFamily="34" charset="0"/>
                <a:cs typeface="Arial" panose="020B0604020202020204" pitchFamily="34" charset="0"/>
              </a:rPr>
              <a:t>ntimidation or threats</a:t>
            </a:r>
          </a:p>
          <a:p>
            <a:pPr marL="914400" lvl="1" indent="-457200">
              <a:lnSpc>
                <a:spcPct val="110000"/>
              </a:lnSpc>
              <a:spcBef>
                <a:spcPts val="600"/>
              </a:spcBef>
            </a:pPr>
            <a:r>
              <a:rPr lang="en-GB" sz="2000" kern="100" dirty="0">
                <a:solidFill>
                  <a:schemeClr val="tx1"/>
                </a:solidFill>
                <a:effectLst/>
                <a:ea typeface="Calibri" panose="020F0502020204030204" pitchFamily="34" charset="0"/>
                <a:cs typeface="Arial" panose="020B0604020202020204" pitchFamily="34" charset="0"/>
              </a:rPr>
              <a:t>shaming</a:t>
            </a:r>
          </a:p>
          <a:p>
            <a:pPr marL="914400" lvl="1" indent="-457200">
              <a:lnSpc>
                <a:spcPct val="110000"/>
              </a:lnSpc>
              <a:spcBef>
                <a:spcPts val="600"/>
              </a:spcBef>
            </a:pPr>
            <a:r>
              <a:rPr lang="en-GB" sz="2000" kern="100" dirty="0">
                <a:solidFill>
                  <a:schemeClr val="tx1"/>
                </a:solidFill>
                <a:ea typeface="Calibri" panose="020F0502020204030204" pitchFamily="34" charset="0"/>
                <a:cs typeface="Arial" panose="020B0604020202020204" pitchFamily="34" charset="0"/>
              </a:rPr>
              <a:t>c</a:t>
            </a:r>
            <a:r>
              <a:rPr lang="en-GB" sz="2000" kern="100" dirty="0">
                <a:solidFill>
                  <a:schemeClr val="tx1"/>
                </a:solidFill>
                <a:effectLst/>
                <a:ea typeface="Calibri" panose="020F0502020204030204" pitchFamily="34" charset="0"/>
                <a:cs typeface="Arial" panose="020B0604020202020204" pitchFamily="34" charset="0"/>
              </a:rPr>
              <a:t>oercive control and controlling behaviour</a:t>
            </a:r>
          </a:p>
          <a:p>
            <a:pPr marL="914400" lvl="1" indent="-457200">
              <a:lnSpc>
                <a:spcPct val="110000"/>
              </a:lnSpc>
              <a:spcBef>
                <a:spcPts val="600"/>
              </a:spcBef>
            </a:pPr>
            <a:r>
              <a:rPr lang="en-GB" sz="2000" kern="100" dirty="0">
                <a:solidFill>
                  <a:schemeClr val="tx1"/>
                </a:solidFill>
                <a:ea typeface="Calibri" panose="020F0502020204030204" pitchFamily="34" charset="0"/>
                <a:cs typeface="Arial" panose="020B0604020202020204" pitchFamily="34" charset="0"/>
              </a:rPr>
              <a:t>o</a:t>
            </a:r>
            <a:r>
              <a:rPr lang="en-GB" sz="2000" kern="100" dirty="0">
                <a:solidFill>
                  <a:schemeClr val="tx1"/>
                </a:solidFill>
                <a:effectLst/>
                <a:ea typeface="Calibri" panose="020F0502020204030204" pitchFamily="34" charset="0"/>
                <a:cs typeface="Arial" panose="020B0604020202020204" pitchFamily="34" charset="0"/>
              </a:rPr>
              <a:t>ften </a:t>
            </a:r>
            <a:r>
              <a:rPr lang="en-GB" sz="2000" kern="100" dirty="0">
                <a:solidFill>
                  <a:schemeClr val="tx1"/>
                </a:solidFill>
                <a:ea typeface="Calibri" panose="020F0502020204030204" pitchFamily="34" charset="0"/>
                <a:cs typeface="Arial" panose="020B0604020202020204" pitchFamily="34" charset="0"/>
              </a:rPr>
              <a:t>i</a:t>
            </a:r>
            <a:r>
              <a:rPr lang="en-GB" sz="2000" kern="100" dirty="0">
                <a:solidFill>
                  <a:schemeClr val="tx1"/>
                </a:solidFill>
                <a:effectLst/>
                <a:ea typeface="Calibri" panose="020F0502020204030204" pitchFamily="34" charset="0"/>
                <a:cs typeface="Arial" panose="020B0604020202020204" pitchFamily="34" charset="0"/>
              </a:rPr>
              <a:t>solates victim</a:t>
            </a:r>
          </a:p>
          <a:p>
            <a:pPr marL="914400" lvl="1" indent="-457200">
              <a:lnSpc>
                <a:spcPct val="110000"/>
              </a:lnSpc>
              <a:spcBef>
                <a:spcPts val="600"/>
              </a:spcBef>
            </a:pPr>
            <a:r>
              <a:rPr lang="en-GB" sz="2000" kern="100" dirty="0">
                <a:solidFill>
                  <a:schemeClr val="tx1"/>
                </a:solidFill>
                <a:effectLst/>
                <a:ea typeface="Calibri" panose="020F0502020204030204" pitchFamily="34" charset="0"/>
                <a:cs typeface="Arial" panose="020B0604020202020204" pitchFamily="34" charset="0"/>
              </a:rPr>
              <a:t>other psychological tactics.</a:t>
            </a:r>
          </a:p>
        </p:txBody>
      </p:sp>
    </p:spTree>
    <p:extLst>
      <p:ext uri="{BB962C8B-B14F-4D97-AF65-F5344CB8AC3E}">
        <p14:creationId xmlns:p14="http://schemas.microsoft.com/office/powerpoint/2010/main" val="97727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Introductions"/>
          <p:cNvSpPr>
            <a:spLocks noGrp="1"/>
          </p:cNvSpPr>
          <p:nvPr>
            <p:ph type="title"/>
          </p:nvPr>
        </p:nvSpPr>
        <p:spPr>
          <a:xfrm>
            <a:off x="228805" y="2294883"/>
            <a:ext cx="3045736" cy="1517919"/>
          </a:xfrm>
        </p:spPr>
        <p:txBody>
          <a:bodyPr>
            <a:normAutofit/>
          </a:bodyPr>
          <a:lstStyle/>
          <a:p>
            <a:pPr algn="ctr"/>
            <a:r>
              <a:rPr lang="en-GB" altLang="en-US" sz="3200" dirty="0">
                <a:solidFill>
                  <a:schemeClr val="bg1"/>
                </a:solidFill>
              </a:rPr>
              <a:t>Introductions</a:t>
            </a:r>
          </a:p>
        </p:txBody>
      </p:sp>
    </p:spTree>
    <p:custDataLst>
      <p:tags r:id="rId1"/>
    </p:custDataLst>
    <p:extLst>
      <p:ext uri="{BB962C8B-B14F-4D97-AF65-F5344CB8AC3E}">
        <p14:creationId xmlns:p14="http://schemas.microsoft.com/office/powerpoint/2010/main" val="1187301340"/>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F21EA9-D0EE-894D-7D63-2CBC70DA3886}"/>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Whistleblowing and Section 5 procedures">
            <a:extLst>
              <a:ext uri="{FF2B5EF4-FFF2-40B4-BE49-F238E27FC236}">
                <a16:creationId xmlns:a16="http://schemas.microsoft.com/office/drawing/2014/main" id="{28914AA4-0234-4B53-8B07-3AB74BE7A591}"/>
              </a:ext>
            </a:extLst>
          </p:cNvPr>
          <p:cNvSpPr>
            <a:spLocks noGrp="1"/>
          </p:cNvSpPr>
          <p:nvPr>
            <p:ph type="title"/>
          </p:nvPr>
        </p:nvSpPr>
        <p:spPr/>
        <p:txBody>
          <a:bodyPr>
            <a:normAutofit/>
          </a:bodyPr>
          <a:lstStyle/>
          <a:p>
            <a:pPr algn="ctr"/>
            <a:r>
              <a:rPr lang="en-GB" altLang="en-US" sz="3200">
                <a:solidFill>
                  <a:schemeClr val="tx1"/>
                </a:solidFill>
                <a:ea typeface="Tahoma" panose="020B0604030504040204" pitchFamily="34" charset="0"/>
                <a:cs typeface="Arial" panose="020B0604020202020204" pitchFamily="34" charset="0"/>
              </a:rPr>
              <a:t>Section </a:t>
            </a:r>
            <a:r>
              <a:rPr lang="en-GB" altLang="en-US" sz="3200" dirty="0">
                <a:solidFill>
                  <a:schemeClr val="tx1"/>
                </a:solidFill>
                <a:ea typeface="Tahoma" panose="020B0604030504040204" pitchFamily="34" charset="0"/>
                <a:cs typeface="Arial" panose="020B0604020202020204" pitchFamily="34" charset="0"/>
              </a:rPr>
              <a:t>5 procedures</a:t>
            </a:r>
            <a:endParaRPr lang="en-GB" sz="3200" dirty="0">
              <a:solidFill>
                <a:schemeClr val="tx1"/>
              </a:solidFill>
            </a:endParaRPr>
          </a:p>
        </p:txBody>
      </p:sp>
      <p:sp>
        <p:nvSpPr>
          <p:cNvPr id="3" name="Content Placeholder 2">
            <a:extLst>
              <a:ext uri="{FF2B5EF4-FFF2-40B4-BE49-F238E27FC236}">
                <a16:creationId xmlns:a16="http://schemas.microsoft.com/office/drawing/2014/main" id="{5482ECCC-1CA0-4B1B-851C-8B2B87A60D80}"/>
              </a:ext>
            </a:extLst>
          </p:cNvPr>
          <p:cNvSpPr>
            <a:spLocks noGrp="1"/>
          </p:cNvSpPr>
          <p:nvPr>
            <p:ph idx="1"/>
          </p:nvPr>
        </p:nvSpPr>
        <p:spPr>
          <a:xfrm>
            <a:off x="3669957" y="715931"/>
            <a:ext cx="8118389" cy="5549049"/>
          </a:xfrm>
        </p:spPr>
        <p:txBody>
          <a:bodyPr>
            <a:noAutofit/>
          </a:bodyPr>
          <a:lstStyle/>
          <a:p>
            <a:r>
              <a:rPr lang="en-GB" altLang="en-US" sz="2400" dirty="0">
                <a:solidFill>
                  <a:schemeClr val="tx1"/>
                </a:solidFill>
                <a:ea typeface="Tahoma" panose="020B0604030504040204" pitchFamily="34" charset="0"/>
                <a:cs typeface="Arial" panose="020B0604020202020204" pitchFamily="34" charset="0"/>
              </a:rPr>
              <a:t>Some perpetrators are also practitioners. </a:t>
            </a:r>
          </a:p>
          <a:p>
            <a:r>
              <a:rPr lang="en-GB" altLang="en-US" sz="2400" dirty="0">
                <a:solidFill>
                  <a:schemeClr val="tx1"/>
                </a:solidFill>
                <a:ea typeface="Tahoma" panose="020B0604030504040204" pitchFamily="34" charset="0"/>
                <a:cs typeface="Arial" panose="020B0604020202020204" pitchFamily="34" charset="0"/>
              </a:rPr>
              <a:t>Section 5 of the Wales Safeguarding Procedures covers safeguarding concerns involving ‘people in positions of trust’. The procedures include all ‘practitioners’ including volunteers or sports coaches</a:t>
            </a:r>
            <a:r>
              <a:rPr lang="en-GB" altLang="en-US" sz="2400">
                <a:solidFill>
                  <a:schemeClr val="tx1"/>
                </a:solidFill>
                <a:ea typeface="Tahoma" panose="020B0604030504040204" pitchFamily="34" charset="0"/>
                <a:cs typeface="Arial" panose="020B0604020202020204" pitchFamily="34" charset="0"/>
              </a:rPr>
              <a:t>. </a:t>
            </a:r>
            <a:endParaRPr lang="en-GB" altLang="en-US" sz="2400" dirty="0">
              <a:solidFill>
                <a:schemeClr val="tx1"/>
              </a:solidFill>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25972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F1430-2A77-A3C8-88F4-0695D659AE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7600E4-5506-0C98-6DB4-0356415EB57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Whistleblowing and Section 5 procedures">
            <a:extLst>
              <a:ext uri="{FF2B5EF4-FFF2-40B4-BE49-F238E27FC236}">
                <a16:creationId xmlns:a16="http://schemas.microsoft.com/office/drawing/2014/main" id="{846FA081-6444-7374-2D58-19A856A3EF80}"/>
              </a:ext>
            </a:extLst>
          </p:cNvPr>
          <p:cNvSpPr>
            <a:spLocks noGrp="1"/>
          </p:cNvSpPr>
          <p:nvPr>
            <p:ph type="title"/>
          </p:nvPr>
        </p:nvSpPr>
        <p:spPr/>
        <p:txBody>
          <a:bodyPr>
            <a:normAutofit/>
          </a:bodyPr>
          <a:lstStyle/>
          <a:p>
            <a:pPr algn="ctr"/>
            <a:r>
              <a:rPr lang="en-GB" altLang="en-US" sz="3200">
                <a:solidFill>
                  <a:schemeClr val="tx1"/>
                </a:solidFill>
                <a:ea typeface="Tahoma" panose="020B0604030504040204" pitchFamily="34" charset="0"/>
                <a:cs typeface="Arial" panose="020B0604020202020204" pitchFamily="34" charset="0"/>
              </a:rPr>
              <a:t>Whistleblowing</a:t>
            </a:r>
            <a:endParaRPr lang="en-GB" sz="3200" strike="sngStrike" dirty="0">
              <a:solidFill>
                <a:schemeClr val="tx1"/>
              </a:solidFill>
            </a:endParaRPr>
          </a:p>
        </p:txBody>
      </p:sp>
      <p:sp>
        <p:nvSpPr>
          <p:cNvPr id="3" name="Content Placeholder 2">
            <a:extLst>
              <a:ext uri="{FF2B5EF4-FFF2-40B4-BE49-F238E27FC236}">
                <a16:creationId xmlns:a16="http://schemas.microsoft.com/office/drawing/2014/main" id="{F997A467-93F9-522D-441B-87090D6ADD57}"/>
              </a:ext>
            </a:extLst>
          </p:cNvPr>
          <p:cNvSpPr>
            <a:spLocks noGrp="1"/>
          </p:cNvSpPr>
          <p:nvPr>
            <p:ph idx="1"/>
          </p:nvPr>
        </p:nvSpPr>
        <p:spPr>
          <a:xfrm>
            <a:off x="3669957" y="715931"/>
            <a:ext cx="8118389" cy="5549049"/>
          </a:xfrm>
        </p:spPr>
        <p:txBody>
          <a:bodyPr>
            <a:noAutofit/>
          </a:bodyPr>
          <a:lstStyle/>
          <a:p>
            <a:pPr fontAlgn="base">
              <a:lnSpc>
                <a:spcPct val="80000"/>
              </a:lnSpc>
              <a:spcAft>
                <a:spcPts val="1800"/>
              </a:spcAft>
            </a:pPr>
            <a:r>
              <a:rPr lang="en-GB" sz="2400">
                <a:solidFill>
                  <a:schemeClr val="tx1"/>
                </a:solidFill>
                <a:ea typeface="Tahoma" panose="020B0604030504040204" pitchFamily="34" charset="0"/>
                <a:cs typeface="Arial" panose="020B0604020202020204" pitchFamily="34" charset="0"/>
              </a:rPr>
              <a:t>Whistleblowing </a:t>
            </a:r>
            <a:r>
              <a:rPr lang="en-GB" sz="2400" dirty="0">
                <a:solidFill>
                  <a:schemeClr val="tx1"/>
                </a:solidFill>
                <a:ea typeface="Tahoma" panose="020B0604030504040204" pitchFamily="34" charset="0"/>
                <a:cs typeface="Arial" panose="020B0604020202020204" pitchFamily="34" charset="0"/>
              </a:rPr>
              <a:t>is when someone raises a concern about a dangerous or illegal activity, or any wrongdoing, in their organisation. Raising a concern is known as "blowing the whistle" and is a vital process for identifying risks to people's safety.</a:t>
            </a:r>
          </a:p>
          <a:p>
            <a:pPr fontAlgn="base">
              <a:lnSpc>
                <a:spcPct val="80000"/>
              </a:lnSpc>
              <a:spcAft>
                <a:spcPts val="1800"/>
              </a:spcAft>
            </a:pPr>
            <a:r>
              <a:rPr lang="en-GB" sz="2400" dirty="0">
                <a:solidFill>
                  <a:schemeClr val="tx1"/>
                </a:solidFill>
                <a:ea typeface="Tahoma" panose="020B0604030504040204" pitchFamily="34" charset="0"/>
                <a:cs typeface="Arial" panose="020B0604020202020204" pitchFamily="34" charset="0"/>
              </a:rPr>
              <a:t>We all have a responsibility to report safeguarding concerns, regardless of a person’s status, profession or authority. </a:t>
            </a:r>
          </a:p>
          <a:p>
            <a:pPr fontAlgn="base">
              <a:lnSpc>
                <a:spcPct val="80000"/>
              </a:lnSpc>
              <a:spcAft>
                <a:spcPts val="1800"/>
              </a:spcAft>
            </a:pPr>
            <a:r>
              <a:rPr lang="en-GB" altLang="en-US" sz="2400" dirty="0">
                <a:solidFill>
                  <a:schemeClr val="tx1"/>
                </a:solidFill>
                <a:ea typeface="Tahoma" panose="020B0604030504040204" pitchFamily="34" charset="0"/>
                <a:cs typeface="Arial" panose="020B0604020202020204" pitchFamily="34" charset="0"/>
              </a:rPr>
              <a:t>The NHS and social care whistleblowing helpline can advise on the whistleblowing process: 08000 724 725.</a:t>
            </a:r>
            <a:endParaRPr lang="en-GB" sz="2400" dirty="0">
              <a:solidFill>
                <a:schemeClr val="tx1"/>
              </a:solidFill>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635041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774696" y="1033422"/>
            <a:ext cx="6466936" cy="868958"/>
          </a:xfrm>
        </p:spPr>
        <p:txBody>
          <a:bodyPr>
            <a:noAutofit/>
          </a:bodyPr>
          <a:lstStyle/>
          <a:p>
            <a:r>
              <a:rPr lang="en-GB" altLang="en-US" dirty="0">
                <a:solidFill>
                  <a:srgbClr val="C00000"/>
                </a:solidFill>
                <a:cs typeface="Calibri" panose="020F0502020204030204" pitchFamily="34" charset="0"/>
              </a:rPr>
              <a:t>What are adverse childhood experiences?</a:t>
            </a:r>
            <a:br>
              <a:rPr lang="en-GB" altLang="en-US" dirty="0">
                <a:solidFill>
                  <a:srgbClr val="FF0000"/>
                </a:solidFill>
                <a:cs typeface="Calibri" panose="020F0502020204030204" pitchFamily="34" charset="0"/>
              </a:rPr>
            </a:br>
            <a:endParaRPr lang="en-GB" altLang="en-US" dirty="0">
              <a:solidFill>
                <a:srgbClr val="FF0000"/>
              </a:solidFill>
              <a:cs typeface="Calibri" panose="020F0502020204030204" pitchFamily="34" charset="0"/>
            </a:endParaRPr>
          </a:p>
        </p:txBody>
      </p:sp>
      <p:sp>
        <p:nvSpPr>
          <p:cNvPr id="18435" name="Content Placeholder 2"/>
          <p:cNvSpPr>
            <a:spLocks noGrp="1"/>
          </p:cNvSpPr>
          <p:nvPr>
            <p:ph idx="1"/>
          </p:nvPr>
        </p:nvSpPr>
        <p:spPr>
          <a:xfrm>
            <a:off x="4008269" y="2635959"/>
            <a:ext cx="7313852" cy="2929544"/>
          </a:xfrm>
        </p:spPr>
        <p:txBody>
          <a:bodyPr>
            <a:normAutofit lnSpcReduction="10000"/>
          </a:bodyPr>
          <a:lstStyle/>
          <a:p>
            <a:pPr marL="0" indent="0">
              <a:buNone/>
              <a:defRPr/>
            </a:pPr>
            <a:r>
              <a:rPr lang="en-GB" altLang="en-US" sz="2800" dirty="0">
                <a:solidFill>
                  <a:schemeClr val="tx1"/>
                </a:solidFill>
                <a:cs typeface="Calibri" panose="020F0502020204030204" pitchFamily="34" charset="0"/>
              </a:rPr>
              <a:t>‘Adverse childhood experiences (ACEs) are stressful experiences occurring during childhood that directly harm a child (for example: sexual or physical abuse) or affect the environment in which they live (for example: growing up in a house with domestic violence)’</a:t>
            </a:r>
          </a:p>
          <a:p>
            <a:pPr marL="0" indent="0">
              <a:buNone/>
              <a:defRPr/>
            </a:pPr>
            <a:r>
              <a:rPr lang="en-GB" sz="2800" dirty="0">
                <a:solidFill>
                  <a:schemeClr val="tx1"/>
                </a:solidFill>
                <a:cs typeface="Calibri" panose="020F0502020204030204" pitchFamily="34" charset="0"/>
              </a:rPr>
              <a:t>				Bellis et al 2016</a:t>
            </a:r>
          </a:p>
          <a:p>
            <a:pPr marL="0" indent="0">
              <a:buNone/>
              <a:defRPr/>
            </a:pPr>
            <a:endParaRPr lang="en-GB" altLang="en-US" sz="2370" dirty="0">
              <a:solidFill>
                <a:schemeClr val="tx1"/>
              </a:solidFill>
              <a:cs typeface="Calibri" panose="020F0502020204030204" pitchFamily="34" charset="0"/>
            </a:endParaRPr>
          </a:p>
        </p:txBody>
      </p:sp>
    </p:spTree>
    <p:extLst>
      <p:ext uri="{BB962C8B-B14F-4D97-AF65-F5344CB8AC3E}">
        <p14:creationId xmlns:p14="http://schemas.microsoft.com/office/powerpoint/2010/main" val="59417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1223" y="2302642"/>
            <a:ext cx="2512315" cy="2120497"/>
          </a:xfrm>
        </p:spPr>
        <p:txBody>
          <a:bodyPr>
            <a:normAutofit/>
          </a:bodyPr>
          <a:lstStyle/>
          <a:p>
            <a:pPr algn="ctr"/>
            <a:r>
              <a:rPr lang="en-GB" altLang="en-US" sz="3200" dirty="0">
                <a:solidFill>
                  <a:schemeClr val="bg1"/>
                </a:solidFill>
                <a:cs typeface="Calibri" panose="020F0502020204030204" pitchFamily="34" charset="0"/>
              </a:rPr>
              <a:t>ACEs film</a:t>
            </a:r>
          </a:p>
        </p:txBody>
      </p:sp>
      <p:sp>
        <p:nvSpPr>
          <p:cNvPr id="3" name="Rectangle 2"/>
          <p:cNvSpPr/>
          <p:nvPr/>
        </p:nvSpPr>
        <p:spPr>
          <a:xfrm>
            <a:off x="3959047" y="2302642"/>
            <a:ext cx="6667763" cy="1815882"/>
          </a:xfrm>
          <a:prstGeom prst="rect">
            <a:avLst/>
          </a:prstGeom>
        </p:spPr>
        <p:txBody>
          <a:bodyPr wrap="square">
            <a:spAutoFit/>
          </a:bodyPr>
          <a:lstStyle/>
          <a:p>
            <a:endParaRPr lang="en-GB" sz="2800" dirty="0">
              <a:latin typeface="Gibson" panose="02000000000000000000" pitchFamily="2" charset="77"/>
            </a:endParaRPr>
          </a:p>
          <a:p>
            <a:r>
              <a:rPr lang="en-GB" sz="2800" dirty="0">
                <a:latin typeface="Gibson" panose="02000000000000000000" pitchFamily="2" charset="77"/>
                <a:hlinkClick r:id="rId4"/>
              </a:rPr>
              <a:t>https://www.youtube.com/watch?v=YiMjTzCnbNQ</a:t>
            </a:r>
            <a:endParaRPr lang="en-GB" sz="2800" dirty="0">
              <a:latin typeface="Gibson" panose="02000000000000000000" pitchFamily="2" charset="77"/>
            </a:endParaRPr>
          </a:p>
          <a:p>
            <a:endParaRPr lang="en-GB" sz="2800" dirty="0">
              <a:latin typeface="Gibson" panose="02000000000000000000" pitchFamily="2" charset="77"/>
            </a:endParaRPr>
          </a:p>
        </p:txBody>
      </p:sp>
    </p:spTree>
    <p:custDataLst>
      <p:tags r:id="rId1"/>
    </p:custDataLst>
    <p:extLst>
      <p:ext uri="{BB962C8B-B14F-4D97-AF65-F5344CB8AC3E}">
        <p14:creationId xmlns:p14="http://schemas.microsoft.com/office/powerpoint/2010/main" val="2512976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7A3415-B7C2-8EDC-134E-D27AFC5F3049}"/>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4BA3625-B5DE-4BF6-9B1A-B0DCAE93A66C}"/>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Transitional safeguarding (18 to 25 years)</a:t>
            </a:r>
            <a:endParaRPr lang="en-GB" sz="3200" dirty="0">
              <a:solidFill>
                <a:schemeClr val="tx1"/>
              </a:solidFill>
            </a:endParaRPr>
          </a:p>
        </p:txBody>
      </p:sp>
      <p:sp>
        <p:nvSpPr>
          <p:cNvPr id="3" name="Content Placeholder 2">
            <a:extLst>
              <a:ext uri="{FF2B5EF4-FFF2-40B4-BE49-F238E27FC236}">
                <a16:creationId xmlns:a16="http://schemas.microsoft.com/office/drawing/2014/main" id="{813F1E49-4DA5-4FD3-9AB8-A92DB8DBD51C}"/>
              </a:ext>
            </a:extLst>
          </p:cNvPr>
          <p:cNvSpPr>
            <a:spLocks noGrp="1"/>
          </p:cNvSpPr>
          <p:nvPr>
            <p:ph idx="1"/>
          </p:nvPr>
        </p:nvSpPr>
        <p:spPr/>
        <p:txBody>
          <a:bodyPr>
            <a:normAutofit/>
          </a:bodyPr>
          <a:lstStyle/>
          <a:p>
            <a:r>
              <a:rPr lang="en-GB" sz="2400" dirty="0">
                <a:solidFill>
                  <a:schemeClr val="tx1"/>
                </a:solidFill>
                <a:cs typeface="Arial" panose="020B0604020202020204" pitchFamily="34" charset="0"/>
              </a:rPr>
              <a:t>An emerging area.</a:t>
            </a:r>
          </a:p>
          <a:p>
            <a:r>
              <a:rPr lang="en-GB" sz="2400" dirty="0">
                <a:solidFill>
                  <a:schemeClr val="tx1"/>
                </a:solidFill>
                <a:cs typeface="Arial" panose="020B0604020202020204" pitchFamily="34" charset="0"/>
              </a:rPr>
              <a:t>Links with ‘contextual safeguarding’ acknowledges 18 to 25 years as a fundamentally                             important developmental stage (like 0 to five years).</a:t>
            </a:r>
          </a:p>
          <a:p>
            <a:r>
              <a:rPr lang="en-GB" sz="2400" dirty="0">
                <a:solidFill>
                  <a:schemeClr val="tx1"/>
                </a:solidFill>
                <a:cs typeface="Arial" panose="020B0604020202020204" pitchFamily="34" charset="0"/>
              </a:rPr>
              <a:t>Acknowledges current systemic shortfalls                                  within children and adult services.</a:t>
            </a:r>
          </a:p>
          <a:p>
            <a:r>
              <a:rPr lang="en-GB" sz="2400" dirty="0">
                <a:solidFill>
                  <a:schemeClr val="tx1"/>
                </a:solidFill>
                <a:cs typeface="Arial" panose="020B0604020202020204" pitchFamily="34" charset="0"/>
              </a:rPr>
              <a:t>Exposure to specific risks (including contextual).</a:t>
            </a:r>
          </a:p>
          <a:p>
            <a:r>
              <a:rPr lang="en-GB" sz="2400" dirty="0">
                <a:solidFill>
                  <a:schemeClr val="tx1"/>
                </a:solidFill>
                <a:cs typeface="Arial" panose="020B0604020202020204" pitchFamily="34" charset="0"/>
              </a:rPr>
              <a:t>A more person-centred approach involves children and adult services working more closely together. </a:t>
            </a:r>
          </a:p>
          <a:p>
            <a:pPr lvl="1"/>
            <a:r>
              <a:rPr lang="en-GB" sz="2400" dirty="0">
                <a:solidFill>
                  <a:schemeClr val="tx1"/>
                </a:solidFill>
                <a:cs typeface="Arial" panose="020B0604020202020204" pitchFamily="34" charset="0"/>
              </a:rPr>
              <a:t>It means children practitioners look forwards and prepare the young person for the adult world and adult practitioners looking backwards to where the young person has come from.</a:t>
            </a:r>
          </a:p>
        </p:txBody>
      </p:sp>
    </p:spTree>
    <p:extLst>
      <p:ext uri="{BB962C8B-B14F-4D97-AF65-F5344CB8AC3E}">
        <p14:creationId xmlns:p14="http://schemas.microsoft.com/office/powerpoint/2010/main" val="1638483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B1B42-B480-E55A-50E8-9E883B309A32}"/>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83F9FA6-7D83-48B0-993B-279CEA1FDBD6}"/>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Transitional safeguarding</a:t>
            </a:r>
            <a:endParaRPr lang="en-GB" sz="3200" dirty="0">
              <a:solidFill>
                <a:schemeClr val="tx1"/>
              </a:solidFill>
            </a:endParaRPr>
          </a:p>
        </p:txBody>
      </p:sp>
      <p:sp>
        <p:nvSpPr>
          <p:cNvPr id="3" name="Content Placeholder 2">
            <a:extLst>
              <a:ext uri="{FF2B5EF4-FFF2-40B4-BE49-F238E27FC236}">
                <a16:creationId xmlns:a16="http://schemas.microsoft.com/office/drawing/2014/main" id="{6B9BF962-0D35-48BA-8F47-43999A5D4B1A}"/>
              </a:ext>
            </a:extLst>
          </p:cNvPr>
          <p:cNvSpPr>
            <a:spLocks noGrp="1"/>
          </p:cNvSpPr>
          <p:nvPr>
            <p:ph idx="1"/>
          </p:nvPr>
        </p:nvSpPr>
        <p:spPr/>
        <p:txBody>
          <a:bodyPr>
            <a:noAutofit/>
          </a:bodyPr>
          <a:lstStyle/>
          <a:p>
            <a:pPr marL="0" indent="0">
              <a:buNone/>
            </a:pPr>
            <a:r>
              <a:rPr lang="en-GB" sz="2400" dirty="0">
                <a:solidFill>
                  <a:schemeClr val="tx1"/>
                </a:solidFill>
                <a:ea typeface="Calibri" panose="020F0502020204030204" pitchFamily="34" charset="0"/>
                <a:cs typeface="Arial" panose="020B0604020202020204" pitchFamily="34" charset="0"/>
              </a:rPr>
              <a:t>T</a:t>
            </a:r>
            <a:r>
              <a:rPr lang="en-GB" sz="2400" dirty="0">
                <a:solidFill>
                  <a:schemeClr val="tx1"/>
                </a:solidFill>
                <a:effectLst/>
                <a:ea typeface="Calibri" panose="020F0502020204030204" pitchFamily="34" charset="0"/>
                <a:cs typeface="Arial" panose="020B0604020202020204" pitchFamily="34" charset="0"/>
              </a:rPr>
              <a:t>ransitional safeguarding involves ‘bridging the gap’ between adult and children services. It </a:t>
            </a:r>
            <a:r>
              <a:rPr lang="en-GB" sz="2400" dirty="0">
                <a:solidFill>
                  <a:schemeClr val="tx1"/>
                </a:solidFill>
                <a:effectLst/>
                <a:ea typeface="Calibri" panose="020F0502020204030204" pitchFamily="34" charset="0"/>
              </a:rPr>
              <a:t>recognises that young peoples’ needs don’t change or stop when they reach 18, although the laws and services supporting them often do. </a:t>
            </a:r>
            <a:endParaRPr lang="en-GB" sz="2400" dirty="0">
              <a:solidFill>
                <a:schemeClr val="accent5">
                  <a:lumMod val="75000"/>
                </a:schemeClr>
              </a:solidFill>
              <a:effectLst/>
              <a:ea typeface="Calibri" panose="020F0502020204030204" pitchFamily="34" charset="0"/>
            </a:endParaRPr>
          </a:p>
          <a:p>
            <a:pPr marL="0" indent="0">
              <a:buNone/>
            </a:pPr>
            <a:r>
              <a:rPr lang="en-GB" sz="2400" dirty="0">
                <a:solidFill>
                  <a:schemeClr val="accent5">
                    <a:lumMod val="75000"/>
                  </a:schemeClr>
                </a:solidFill>
                <a:ea typeface="Calibri" panose="020F0502020204030204" pitchFamily="34" charset="0"/>
              </a:rPr>
              <a:t>“</a:t>
            </a:r>
            <a:r>
              <a:rPr lang="en-GB" sz="2400" dirty="0">
                <a:solidFill>
                  <a:schemeClr val="accent5">
                    <a:lumMod val="75000"/>
                  </a:schemeClr>
                </a:solidFill>
                <a:effectLst/>
                <a:ea typeface="Calibri" panose="020F0502020204030204" pitchFamily="34" charset="0"/>
              </a:rPr>
              <a:t>It is an approach to safeguarding that moves through developmental stages, rather than just focusing on chronological age, building on best practice and learning from both adult and children’s services.</a:t>
            </a:r>
          </a:p>
          <a:p>
            <a:pPr marL="0" indent="0">
              <a:buNone/>
            </a:pPr>
            <a:r>
              <a:rPr lang="en-GB" sz="2400" dirty="0">
                <a:solidFill>
                  <a:schemeClr val="accent5">
                    <a:lumMod val="75000"/>
                  </a:schemeClr>
                </a:solidFill>
                <a:effectLst/>
                <a:ea typeface="Calibri" panose="020F0502020204030204" pitchFamily="34" charset="0"/>
              </a:rPr>
              <a:t>“Those working with adults should be curious about the childhood of the adult they are supporting and those working with children should be ambitious about the adult they are helping to create” </a:t>
            </a:r>
          </a:p>
          <a:p>
            <a:pPr marL="0" indent="0">
              <a:buNone/>
            </a:pPr>
            <a:r>
              <a:rPr lang="en-GB" sz="2400" dirty="0">
                <a:solidFill>
                  <a:schemeClr val="tx1"/>
                </a:solidFill>
                <a:ea typeface="Calibri" panose="020F0502020204030204" pitchFamily="34" charset="0"/>
                <a:cs typeface="Arial" panose="020B0604020202020204" pitchFamily="34" charset="0"/>
              </a:rPr>
              <a:t>Des Holmes 2021</a:t>
            </a:r>
          </a:p>
        </p:txBody>
      </p:sp>
    </p:spTree>
    <p:extLst>
      <p:ext uri="{BB962C8B-B14F-4D97-AF65-F5344CB8AC3E}">
        <p14:creationId xmlns:p14="http://schemas.microsoft.com/office/powerpoint/2010/main" val="3816429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96C233-9D34-2515-5F3F-4CF9DD2ACF1D}"/>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23214A-A757-4284-8C80-ACD5B529307A}"/>
              </a:ext>
            </a:extLst>
          </p:cNvPr>
          <p:cNvSpPr>
            <a:spLocks noGrp="1"/>
          </p:cNvSpPr>
          <p:nvPr>
            <p:ph type="title"/>
          </p:nvPr>
        </p:nvSpPr>
        <p:spPr>
          <a:xfrm>
            <a:off x="252919" y="1123837"/>
            <a:ext cx="2947482" cy="4601183"/>
          </a:xfrm>
        </p:spPr>
        <p:txBody>
          <a:bodyPr>
            <a:normAutofit/>
          </a:bodyPr>
          <a:lstStyle/>
          <a:p>
            <a:pPr algn="ctr"/>
            <a:r>
              <a:rPr lang="en-GB" sz="3200" dirty="0">
                <a:solidFill>
                  <a:schemeClr val="tx1"/>
                </a:solidFill>
                <a:cs typeface="Arial" panose="020B0604020202020204" pitchFamily="34" charset="0"/>
              </a:rPr>
              <a:t>Contextual safeguarding</a:t>
            </a:r>
          </a:p>
        </p:txBody>
      </p:sp>
      <p:sp>
        <p:nvSpPr>
          <p:cNvPr id="3" name="Content Placeholder 2">
            <a:extLst>
              <a:ext uri="{FF2B5EF4-FFF2-40B4-BE49-F238E27FC236}">
                <a16:creationId xmlns:a16="http://schemas.microsoft.com/office/drawing/2014/main" id="{BEA7DE9E-01FF-4411-8F98-4CC8F83DBC7A}"/>
              </a:ext>
            </a:extLst>
          </p:cNvPr>
          <p:cNvSpPr>
            <a:spLocks noGrp="1"/>
          </p:cNvSpPr>
          <p:nvPr>
            <p:ph idx="1"/>
          </p:nvPr>
        </p:nvSpPr>
        <p:spPr>
          <a:xfrm>
            <a:off x="3656994" y="864108"/>
            <a:ext cx="2853007" cy="5120640"/>
          </a:xfrm>
        </p:spPr>
        <p:txBody>
          <a:bodyPr>
            <a:normAutofit/>
          </a:bodyPr>
          <a:lstStyle/>
          <a:p>
            <a:pPr marL="0" indent="0">
              <a:buNone/>
            </a:pPr>
            <a:r>
              <a:rPr lang="en-GB" sz="2400" dirty="0">
                <a:solidFill>
                  <a:schemeClr val="tx1"/>
                </a:solidFill>
                <a:cs typeface="Arial" panose="020B0604020202020204" pitchFamily="34" charset="0"/>
              </a:rPr>
              <a:t>“Contextual safeguarding highlights a need to consider risks that a child or young adolescent may face in the community and from peers.”</a:t>
            </a:r>
          </a:p>
          <a:p>
            <a:pPr marL="0" indent="0">
              <a:buNone/>
            </a:pPr>
            <a:r>
              <a:rPr lang="en-GB" sz="2400" dirty="0">
                <a:solidFill>
                  <a:schemeClr val="tx1"/>
                </a:solidFill>
                <a:cs typeface="Arial" panose="020B0604020202020204" pitchFamily="34" charset="0"/>
              </a:rPr>
              <a:t>Lloyd and Firmin, 2019</a:t>
            </a:r>
          </a:p>
          <a:p>
            <a:endParaRPr lang="en-GB" sz="2400" dirty="0">
              <a:solidFill>
                <a:schemeClr val="tx1"/>
              </a:solidFill>
            </a:endParaRPr>
          </a:p>
        </p:txBody>
      </p:sp>
      <p:graphicFrame>
        <p:nvGraphicFramePr>
          <p:cNvPr id="6" name="Diagram 5" descr="A diagram of contextual safeguarding">
            <a:extLst>
              <a:ext uri="{FF2B5EF4-FFF2-40B4-BE49-F238E27FC236}">
                <a16:creationId xmlns:a16="http://schemas.microsoft.com/office/drawing/2014/main" id="{2E30726B-95DA-5ABE-4923-BA535BC4EF8B}"/>
              </a:ext>
            </a:extLst>
          </p:cNvPr>
          <p:cNvGraphicFramePr/>
          <p:nvPr>
            <p:extLst>
              <p:ext uri="{D42A27DB-BD31-4B8C-83A1-F6EECF244321}">
                <p14:modId xmlns:p14="http://schemas.microsoft.com/office/powerpoint/2010/main" val="2864015529"/>
              </p:ext>
            </p:extLst>
          </p:nvPr>
        </p:nvGraphicFramePr>
        <p:xfrm>
          <a:off x="6547755" y="979395"/>
          <a:ext cx="5431971" cy="5005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4422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90" y="2747956"/>
            <a:ext cx="2916549" cy="1460500"/>
          </a:xfrm>
        </p:spPr>
        <p:txBody>
          <a:bodyPr>
            <a:noAutofit/>
          </a:bodyPr>
          <a:lstStyle/>
          <a:p>
            <a:pPr algn="ctr"/>
            <a:br>
              <a:rPr lang="en-GB" sz="3200" dirty="0">
                <a:solidFill>
                  <a:schemeClr val="tx1"/>
                </a:solidFill>
              </a:rPr>
            </a:br>
            <a:r>
              <a:rPr lang="en-GB" sz="3200" dirty="0">
                <a:solidFill>
                  <a:schemeClr val="bg1"/>
                </a:solidFill>
              </a:rPr>
              <a:t>Exercise </a:t>
            </a:r>
            <a:br>
              <a:rPr lang="en-GB" sz="3200" dirty="0">
                <a:solidFill>
                  <a:schemeClr val="bg1"/>
                </a:solidFill>
              </a:rPr>
            </a:br>
            <a:br>
              <a:rPr lang="en-GB" sz="3200" dirty="0">
                <a:solidFill>
                  <a:schemeClr val="bg1"/>
                </a:solidFill>
              </a:rPr>
            </a:br>
            <a:r>
              <a:rPr lang="en-GB" sz="3200" dirty="0">
                <a:solidFill>
                  <a:schemeClr val="bg1"/>
                </a:solidFill>
              </a:rPr>
              <a:t>What is professional curiosity and why is it important in safeguarding?</a:t>
            </a:r>
            <a:br>
              <a:rPr lang="en-GB" sz="3200" dirty="0">
                <a:solidFill>
                  <a:schemeClr val="bg1"/>
                </a:solidFill>
              </a:rPr>
            </a:br>
            <a:endParaRPr lang="en-GB" sz="3200" dirty="0">
              <a:solidFill>
                <a:schemeClr val="bg1"/>
              </a:solidFill>
            </a:endParaRPr>
          </a:p>
        </p:txBody>
      </p:sp>
      <p:sp>
        <p:nvSpPr>
          <p:cNvPr id="3" name="Content Placeholder 2"/>
          <p:cNvSpPr>
            <a:spLocks noGrp="1"/>
          </p:cNvSpPr>
          <p:nvPr>
            <p:ph idx="1"/>
          </p:nvPr>
        </p:nvSpPr>
        <p:spPr>
          <a:xfrm>
            <a:off x="3511952" y="1164196"/>
            <a:ext cx="8132179" cy="4628019"/>
          </a:xfrm>
        </p:spPr>
        <p:txBody>
          <a:bodyPr>
            <a:noAutofit/>
          </a:bodyPr>
          <a:lstStyle/>
          <a:p>
            <a:r>
              <a:rPr lang="en-GB" sz="2400" dirty="0">
                <a:solidFill>
                  <a:schemeClr val="tx1"/>
                </a:solidFill>
              </a:rPr>
              <a:t>Professional curiosity is where a person explores and understands what’s happening for an individual or within a family.</a:t>
            </a:r>
          </a:p>
          <a:p>
            <a:r>
              <a:rPr lang="en-GB" sz="2400" dirty="0">
                <a:solidFill>
                  <a:schemeClr val="tx1"/>
                </a:solidFill>
              </a:rPr>
              <a:t>Professional curiosity is a combination of:</a:t>
            </a:r>
          </a:p>
          <a:p>
            <a:pPr lvl="1"/>
            <a:r>
              <a:rPr lang="en-GB" sz="2400" dirty="0">
                <a:solidFill>
                  <a:srgbClr val="11846A"/>
                </a:solidFill>
              </a:rPr>
              <a:t>looking</a:t>
            </a:r>
          </a:p>
          <a:p>
            <a:pPr lvl="1"/>
            <a:r>
              <a:rPr lang="en-GB" sz="2400" dirty="0">
                <a:solidFill>
                  <a:srgbClr val="11846A"/>
                </a:solidFill>
              </a:rPr>
              <a:t>listening</a:t>
            </a:r>
          </a:p>
          <a:p>
            <a:pPr lvl="1"/>
            <a:r>
              <a:rPr lang="en-GB" sz="2400" dirty="0">
                <a:solidFill>
                  <a:srgbClr val="11846A"/>
                </a:solidFill>
              </a:rPr>
              <a:t>asking direct questions</a:t>
            </a:r>
          </a:p>
          <a:p>
            <a:pPr lvl="1"/>
            <a:r>
              <a:rPr lang="en-GB" sz="2400" dirty="0">
                <a:solidFill>
                  <a:srgbClr val="11846A"/>
                </a:solidFill>
              </a:rPr>
              <a:t>checking information</a:t>
            </a:r>
          </a:p>
          <a:p>
            <a:pPr lvl="1"/>
            <a:r>
              <a:rPr lang="en-GB" sz="2400" dirty="0">
                <a:solidFill>
                  <a:srgbClr val="11846A"/>
                </a:solidFill>
              </a:rPr>
              <a:t>reflecting on information. </a:t>
            </a:r>
          </a:p>
          <a:p>
            <a:pPr marL="502920" lvl="1" indent="0">
              <a:buNone/>
            </a:pPr>
            <a:br>
              <a:rPr lang="en-GB" sz="2400" dirty="0">
                <a:solidFill>
                  <a:schemeClr val="tx1"/>
                </a:solidFill>
              </a:rPr>
            </a:br>
            <a:r>
              <a:rPr lang="en-GB" sz="2400" dirty="0">
                <a:solidFill>
                  <a:schemeClr val="tx1"/>
                </a:solidFill>
              </a:rPr>
              <a:t>It means not taking a single source of information and accepting it at face value. </a:t>
            </a:r>
          </a:p>
          <a:p>
            <a:pPr marL="502920" lvl="1" indent="0">
              <a:buNone/>
            </a:pPr>
            <a:endParaRPr lang="en-GB" sz="2400" dirty="0">
              <a:solidFill>
                <a:schemeClr val="tx1"/>
              </a:solidFill>
            </a:endParaRPr>
          </a:p>
          <a:p>
            <a:pPr marL="502920" lvl="1" indent="0">
              <a:buNone/>
            </a:pPr>
            <a:r>
              <a:rPr lang="en-GB" sz="2400" dirty="0">
                <a:solidFill>
                  <a:schemeClr val="tx1"/>
                </a:solidFill>
              </a:rPr>
              <a:t>It also means testing out your professional assumptions about different types of families.</a:t>
            </a:r>
          </a:p>
        </p:txBody>
      </p:sp>
    </p:spTree>
    <p:custDataLst>
      <p:tags r:id="rId1"/>
    </p:custDataLst>
    <p:extLst>
      <p:ext uri="{BB962C8B-B14F-4D97-AF65-F5344CB8AC3E}">
        <p14:creationId xmlns:p14="http://schemas.microsoft.com/office/powerpoint/2010/main" val="13931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70" y="197863"/>
            <a:ext cx="2947482" cy="4601183"/>
          </a:xfrm>
        </p:spPr>
        <p:txBody>
          <a:bodyPr>
            <a:normAutofit/>
          </a:bodyPr>
          <a:lstStyle/>
          <a:p>
            <a:pPr algn="ctr"/>
            <a:br>
              <a:rPr lang="en-GB" sz="3200" dirty="0">
                <a:solidFill>
                  <a:schemeClr val="tx1"/>
                </a:solidFill>
              </a:rPr>
            </a:br>
            <a:br>
              <a:rPr lang="en-GB" sz="3200" dirty="0">
                <a:solidFill>
                  <a:schemeClr val="tx1"/>
                </a:solidFill>
              </a:rPr>
            </a:br>
            <a:r>
              <a:rPr lang="en-GB" sz="3200" dirty="0">
                <a:solidFill>
                  <a:schemeClr val="bg1"/>
                </a:solidFill>
              </a:rPr>
              <a:t>Exercise</a:t>
            </a:r>
            <a:br>
              <a:rPr lang="en-GB" sz="3200" dirty="0">
                <a:solidFill>
                  <a:schemeClr val="bg1"/>
                </a:solidFill>
              </a:rPr>
            </a:br>
            <a:br>
              <a:rPr lang="en-GB" sz="3200" dirty="0">
                <a:solidFill>
                  <a:schemeClr val="bg1"/>
                </a:solidFill>
              </a:rPr>
            </a:br>
            <a:r>
              <a:rPr lang="en-GB" sz="3200" dirty="0">
                <a:solidFill>
                  <a:schemeClr val="bg1"/>
                </a:solidFill>
              </a:rPr>
              <a:t>Professional curiosity  </a:t>
            </a:r>
          </a:p>
        </p:txBody>
      </p:sp>
      <p:sp>
        <p:nvSpPr>
          <p:cNvPr id="3" name="Content Placeholder 2"/>
          <p:cNvSpPr>
            <a:spLocks noGrp="1"/>
          </p:cNvSpPr>
          <p:nvPr>
            <p:ph idx="1"/>
          </p:nvPr>
        </p:nvSpPr>
        <p:spPr>
          <a:xfrm>
            <a:off x="3841678" y="1390004"/>
            <a:ext cx="8193911" cy="3987216"/>
          </a:xfrm>
        </p:spPr>
        <p:txBody>
          <a:bodyPr/>
          <a:lstStyle/>
          <a:p>
            <a:r>
              <a:rPr lang="en-GB" sz="2800" dirty="0">
                <a:solidFill>
                  <a:schemeClr val="tx1"/>
                </a:solidFill>
              </a:rPr>
              <a:t>Is this a child protection or adult protection concern? (Yes/No)</a:t>
            </a:r>
          </a:p>
          <a:p>
            <a:endParaRPr lang="en-GB" sz="2800" dirty="0">
              <a:solidFill>
                <a:schemeClr val="tx1"/>
              </a:solidFill>
            </a:endParaRPr>
          </a:p>
          <a:p>
            <a:r>
              <a:rPr lang="en-GB" sz="2800" dirty="0">
                <a:solidFill>
                  <a:schemeClr val="tx1"/>
                </a:solidFill>
              </a:rPr>
              <a:t>What is it that makes you worried?</a:t>
            </a:r>
          </a:p>
          <a:p>
            <a:endParaRPr lang="en-GB" sz="2800" dirty="0">
              <a:solidFill>
                <a:schemeClr val="tx1"/>
              </a:solidFill>
            </a:endParaRPr>
          </a:p>
          <a:p>
            <a:r>
              <a:rPr lang="en-GB" sz="2800" dirty="0">
                <a:solidFill>
                  <a:schemeClr val="tx1"/>
                </a:solidFill>
              </a:rPr>
              <a:t>What would you do next?</a:t>
            </a:r>
          </a:p>
          <a:p>
            <a:endParaRPr lang="en-GB" dirty="0"/>
          </a:p>
        </p:txBody>
      </p:sp>
    </p:spTree>
    <p:custDataLst>
      <p:tags r:id="rId1"/>
    </p:custDataLst>
    <p:extLst>
      <p:ext uri="{BB962C8B-B14F-4D97-AF65-F5344CB8AC3E}">
        <p14:creationId xmlns:p14="http://schemas.microsoft.com/office/powerpoint/2010/main" val="638295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chemeClr val="bg1"/>
                </a:solidFill>
                <a:latin typeface="Gibson"/>
              </a:rPr>
              <a:t>Do you need consent to make a safeguarding report to Children’s Services?</a:t>
            </a:r>
          </a:p>
        </p:txBody>
      </p:sp>
      <p:sp>
        <p:nvSpPr>
          <p:cNvPr id="3" name="Content Placeholder 2"/>
          <p:cNvSpPr>
            <a:spLocks noGrp="1"/>
          </p:cNvSpPr>
          <p:nvPr>
            <p:ph idx="1"/>
          </p:nvPr>
        </p:nvSpPr>
        <p:spPr>
          <a:xfrm>
            <a:off x="4056554" y="1549628"/>
            <a:ext cx="7315200" cy="4175392"/>
          </a:xfrm>
        </p:spPr>
        <p:txBody>
          <a:bodyPr>
            <a:noAutofit/>
          </a:bodyPr>
          <a:lstStyle/>
          <a:p>
            <a:r>
              <a:rPr lang="en-GB" sz="2800" dirty="0">
                <a:solidFill>
                  <a:schemeClr val="tx1"/>
                </a:solidFill>
                <a:latin typeface="Gibson"/>
                <a:cs typeface="Arial"/>
              </a:rPr>
              <a:t>Practitioners have a </a:t>
            </a:r>
            <a:r>
              <a:rPr lang="en-GB" sz="2800" dirty="0">
                <a:solidFill>
                  <a:srgbClr val="11846A"/>
                </a:solidFill>
                <a:latin typeface="Gibson"/>
                <a:cs typeface="Arial"/>
              </a:rPr>
              <a:t>duty to report </a:t>
            </a:r>
            <a:r>
              <a:rPr lang="en-GB" sz="2800" dirty="0">
                <a:solidFill>
                  <a:schemeClr val="tx1"/>
                </a:solidFill>
                <a:latin typeface="Gibson"/>
                <a:cs typeface="Arial"/>
              </a:rPr>
              <a:t>suspected abuse and neglect </a:t>
            </a:r>
            <a:r>
              <a:rPr lang="en-GB" sz="2800" dirty="0">
                <a:solidFill>
                  <a:srgbClr val="11846A"/>
                </a:solidFill>
                <a:latin typeface="Gibson"/>
                <a:cs typeface="Arial"/>
              </a:rPr>
              <a:t>with or without</a:t>
            </a:r>
            <a:r>
              <a:rPr lang="en-GB" sz="2800" dirty="0">
                <a:solidFill>
                  <a:schemeClr val="tx1"/>
                </a:solidFill>
                <a:latin typeface="Gibson"/>
                <a:cs typeface="Arial"/>
              </a:rPr>
              <a:t> the child’s consent. But it’s </a:t>
            </a:r>
            <a:r>
              <a:rPr lang="en-GB" sz="2800" dirty="0">
                <a:solidFill>
                  <a:srgbClr val="11846A"/>
                </a:solidFill>
                <a:latin typeface="Gibson"/>
                <a:cs typeface="Arial"/>
              </a:rPr>
              <a:t>best practice </a:t>
            </a:r>
            <a:r>
              <a:rPr lang="en-GB" sz="2800" dirty="0">
                <a:solidFill>
                  <a:schemeClr val="tx1"/>
                </a:solidFill>
                <a:latin typeface="Gibson"/>
                <a:cs typeface="Arial"/>
              </a:rPr>
              <a:t>to get the child’s consent to report, unless it would place the child at risk of harm.</a:t>
            </a:r>
          </a:p>
          <a:p>
            <a:pPr marL="0" indent="0">
              <a:buNone/>
            </a:pPr>
            <a:endParaRPr lang="en-GB" sz="2800" dirty="0">
              <a:solidFill>
                <a:schemeClr val="tx1"/>
              </a:solidFill>
              <a:cs typeface="Arial" panose="020B0604020202020204" pitchFamily="34" charset="0"/>
            </a:endParaRPr>
          </a:p>
          <a:p>
            <a:r>
              <a:rPr lang="en-GB" sz="2800" dirty="0">
                <a:solidFill>
                  <a:schemeClr val="tx1"/>
                </a:solidFill>
                <a:latin typeface="Gibson"/>
                <a:cs typeface="Arial"/>
              </a:rPr>
              <a:t>The </a:t>
            </a:r>
            <a:r>
              <a:rPr lang="en-GB" sz="2800" dirty="0">
                <a:solidFill>
                  <a:srgbClr val="11846A"/>
                </a:solidFill>
                <a:latin typeface="Gibson"/>
                <a:cs typeface="Arial"/>
              </a:rPr>
              <a:t>overriding consideration </a:t>
            </a:r>
            <a:r>
              <a:rPr lang="en-GB" sz="2800" dirty="0">
                <a:solidFill>
                  <a:schemeClr val="tx1"/>
                </a:solidFill>
                <a:latin typeface="Gibson"/>
                <a:cs typeface="Arial"/>
              </a:rPr>
              <a:t>when you decide whether to try to get parental consent before making a report is the </a:t>
            </a:r>
            <a:r>
              <a:rPr lang="en-GB" sz="2800" dirty="0">
                <a:solidFill>
                  <a:srgbClr val="11846A"/>
                </a:solidFill>
                <a:latin typeface="Gibson"/>
                <a:cs typeface="Arial"/>
              </a:rPr>
              <a:t>interests of the child at risk of harm</a:t>
            </a:r>
            <a:r>
              <a:rPr lang="en-GB" sz="2800" dirty="0">
                <a:solidFill>
                  <a:schemeClr val="tx1"/>
                </a:solidFill>
                <a:latin typeface="Gibson"/>
                <a:cs typeface="Arial"/>
              </a:rPr>
              <a:t>.</a:t>
            </a:r>
          </a:p>
        </p:txBody>
      </p:sp>
    </p:spTree>
    <p:custDataLst>
      <p:tags r:id="rId1"/>
    </p:custDataLst>
    <p:extLst>
      <p:ext uri="{BB962C8B-B14F-4D97-AF65-F5344CB8AC3E}">
        <p14:creationId xmlns:p14="http://schemas.microsoft.com/office/powerpoint/2010/main" val="56279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73897B-9D53-5320-7511-85427E1B2F31}"/>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Multi-agency training">
            <a:extLst>
              <a:ext uri="{FF2B5EF4-FFF2-40B4-BE49-F238E27FC236}">
                <a16:creationId xmlns:a16="http://schemas.microsoft.com/office/drawing/2014/main" id="{6DCA2677-B946-6110-4BB0-26395052F71D}"/>
              </a:ext>
            </a:extLst>
          </p:cNvPr>
          <p:cNvSpPr>
            <a:spLocks noGrp="1"/>
          </p:cNvSpPr>
          <p:nvPr>
            <p:ph type="title"/>
          </p:nvPr>
        </p:nvSpPr>
        <p:spPr/>
        <p:txBody>
          <a:bodyPr>
            <a:normAutofit/>
          </a:bodyPr>
          <a:lstStyle/>
          <a:p>
            <a:pPr algn="ctr"/>
            <a:r>
              <a:rPr lang="en-GB" sz="3200" dirty="0">
                <a:solidFill>
                  <a:sysClr val="windowText" lastClr="000000"/>
                </a:solidFill>
                <a:effectLst/>
                <a:cs typeface="Arial" panose="020B0604020202020204" pitchFamily="34" charset="0"/>
              </a:rPr>
              <a:t>Multi-agency </a:t>
            </a:r>
            <a:r>
              <a:rPr lang="en-GB" sz="3200" dirty="0">
                <a:solidFill>
                  <a:sysClr val="windowText" lastClr="000000"/>
                </a:solidFill>
                <a:cs typeface="Arial" panose="020B0604020202020204" pitchFamily="34" charset="0"/>
              </a:rPr>
              <a:t>t</a:t>
            </a:r>
            <a:r>
              <a:rPr lang="en-GB" sz="3200" dirty="0">
                <a:solidFill>
                  <a:sysClr val="windowText" lastClr="000000"/>
                </a:solidFill>
                <a:effectLst/>
                <a:cs typeface="Arial" panose="020B0604020202020204" pitchFamily="34" charset="0"/>
              </a:rPr>
              <a:t>raining</a:t>
            </a:r>
            <a:endParaRPr lang="en-GB" sz="3200" dirty="0">
              <a:solidFill>
                <a:sysClr val="windowText" lastClr="000000"/>
              </a:solidFill>
            </a:endParaRPr>
          </a:p>
        </p:txBody>
      </p:sp>
      <p:sp>
        <p:nvSpPr>
          <p:cNvPr id="3" name="Content Placeholder 2">
            <a:extLst>
              <a:ext uri="{FF2B5EF4-FFF2-40B4-BE49-F238E27FC236}">
                <a16:creationId xmlns:a16="http://schemas.microsoft.com/office/drawing/2014/main" id="{07DC5F87-0084-03F4-EF70-04742AD19260}"/>
              </a:ext>
            </a:extLst>
          </p:cNvPr>
          <p:cNvSpPr>
            <a:spLocks noGrp="1"/>
          </p:cNvSpPr>
          <p:nvPr>
            <p:ph idx="1"/>
          </p:nvPr>
        </p:nvSpPr>
        <p:spPr>
          <a:xfrm>
            <a:off x="3524893" y="773742"/>
            <a:ext cx="8190029" cy="5322258"/>
          </a:xfrm>
        </p:spPr>
        <p:txBody>
          <a:bodyPr>
            <a:normAutofit fontScale="92500" lnSpcReduction="10000"/>
          </a:bodyPr>
          <a:lstStyle/>
          <a:p>
            <a:pPr marL="0" indent="0" algn="l" rtl="0">
              <a:buNone/>
            </a:pPr>
            <a:endParaRPr lang="en-GB" sz="3000" dirty="0">
              <a:solidFill>
                <a:schemeClr val="tx1"/>
              </a:solidFill>
            </a:endParaRPr>
          </a:p>
          <a:p>
            <a:pPr marL="0" indent="0" algn="l" rtl="0">
              <a:buNone/>
            </a:pPr>
            <a:r>
              <a:rPr lang="en-GB" sz="3000" dirty="0">
                <a:solidFill>
                  <a:schemeClr val="tx1"/>
                </a:solidFill>
              </a:rPr>
              <a:t>Agencies need to work together to safeguard children, adults and families.</a:t>
            </a:r>
          </a:p>
          <a:p>
            <a:pPr marL="0" indent="0" algn="l" rtl="0">
              <a:buNone/>
            </a:pPr>
            <a:r>
              <a:rPr lang="en-GB" sz="3000" dirty="0">
                <a:solidFill>
                  <a:schemeClr val="tx1"/>
                </a:solidFill>
              </a:rPr>
              <a:t>In a 2023 report, Care Inspectorate Wales (CIW) found that training with other agencies (called ‘multi-agency training) is key to having collective responsibility for safeguarding. </a:t>
            </a:r>
            <a:br>
              <a:rPr lang="en-GB" sz="3000" dirty="0">
                <a:solidFill>
                  <a:schemeClr val="tx1"/>
                </a:solidFill>
              </a:rPr>
            </a:br>
            <a:br>
              <a:rPr lang="en-GB" sz="3000" dirty="0">
                <a:solidFill>
                  <a:schemeClr val="tx1"/>
                </a:solidFill>
              </a:rPr>
            </a:br>
            <a:r>
              <a:rPr lang="en-GB" sz="3000" dirty="0">
                <a:solidFill>
                  <a:schemeClr val="tx1"/>
                </a:solidFill>
              </a:rPr>
              <a:t>This session will help agencies to:</a:t>
            </a:r>
          </a:p>
          <a:p>
            <a:r>
              <a:rPr lang="en-GB" sz="3000" dirty="0">
                <a:solidFill>
                  <a:schemeClr val="tx1"/>
                </a:solidFill>
              </a:rPr>
              <a:t>understand what the process is for multi-agency training</a:t>
            </a:r>
          </a:p>
          <a:p>
            <a:r>
              <a:rPr lang="en-GB" sz="3000" dirty="0">
                <a:solidFill>
                  <a:schemeClr val="tx1"/>
                </a:solidFill>
              </a:rPr>
              <a:t>understand what their responsibilities are </a:t>
            </a:r>
          </a:p>
          <a:p>
            <a:r>
              <a:rPr lang="en-GB" sz="3000" dirty="0">
                <a:solidFill>
                  <a:schemeClr val="tx1"/>
                </a:solidFill>
              </a:rPr>
              <a:t>take collective responsibility for safeguarding.</a:t>
            </a:r>
          </a:p>
          <a:p>
            <a:pPr marL="0" indent="0">
              <a:buNone/>
            </a:pPr>
            <a:endParaRPr lang="en-GB" dirty="0">
              <a:solidFill>
                <a:schemeClr val="tx1"/>
              </a:solidFill>
            </a:endParaRPr>
          </a:p>
        </p:txBody>
      </p:sp>
    </p:spTree>
    <p:extLst>
      <p:ext uri="{BB962C8B-B14F-4D97-AF65-F5344CB8AC3E}">
        <p14:creationId xmlns:p14="http://schemas.microsoft.com/office/powerpoint/2010/main" val="9446999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chemeClr val="bg1"/>
                </a:solidFill>
              </a:rPr>
              <a:t>Do you need consent from the person to make a report to social services?</a:t>
            </a:r>
          </a:p>
        </p:txBody>
      </p:sp>
      <p:sp>
        <p:nvSpPr>
          <p:cNvPr id="3" name="Content Placeholder 2"/>
          <p:cNvSpPr>
            <a:spLocks noGrp="1"/>
          </p:cNvSpPr>
          <p:nvPr>
            <p:ph idx="1"/>
          </p:nvPr>
        </p:nvSpPr>
        <p:spPr/>
        <p:txBody>
          <a:bodyPr>
            <a:normAutofit/>
          </a:bodyPr>
          <a:lstStyle/>
          <a:p>
            <a:pPr marL="0" indent="0">
              <a:buNone/>
            </a:pPr>
            <a:r>
              <a:rPr lang="en-US" sz="2800" dirty="0">
                <a:solidFill>
                  <a:schemeClr val="tx1"/>
                </a:solidFill>
                <a:cs typeface="Arial" panose="020B0604020202020204" pitchFamily="34" charset="0"/>
              </a:rPr>
              <a:t>Capacity and consent</a:t>
            </a:r>
          </a:p>
          <a:p>
            <a:pPr marL="0" indent="0">
              <a:buNone/>
            </a:pPr>
            <a:endParaRPr lang="en-US" sz="2400" dirty="0">
              <a:solidFill>
                <a:schemeClr val="tx1"/>
              </a:solidFill>
              <a:cs typeface="Arial" panose="020B0604020202020204" pitchFamily="34" charset="0"/>
            </a:endParaRPr>
          </a:p>
          <a:p>
            <a:pPr lvl="0"/>
            <a:r>
              <a:rPr lang="en-GB" sz="2400" dirty="0">
                <a:solidFill>
                  <a:schemeClr val="tx1"/>
                </a:solidFill>
              </a:rPr>
              <a:t>Not getting consent </a:t>
            </a:r>
            <a:r>
              <a:rPr lang="en-GB" sz="2400" dirty="0">
                <a:solidFill>
                  <a:srgbClr val="11846A"/>
                </a:solidFill>
              </a:rPr>
              <a:t>does not </a:t>
            </a:r>
            <a:r>
              <a:rPr lang="en-GB" sz="2400" dirty="0">
                <a:solidFill>
                  <a:schemeClr val="tx1"/>
                </a:solidFill>
              </a:rPr>
              <a:t>mean you don’t act.</a:t>
            </a:r>
          </a:p>
          <a:p>
            <a:pPr lvl="0"/>
            <a:r>
              <a:rPr lang="en-GB" sz="2400" dirty="0">
                <a:solidFill>
                  <a:schemeClr val="tx1"/>
                </a:solidFill>
              </a:rPr>
              <a:t>Someone has capacity to give or withhold consent until they’re assessed and proven not to have capacity. </a:t>
            </a:r>
          </a:p>
          <a:p>
            <a:pPr lvl="0"/>
            <a:r>
              <a:rPr lang="en-GB" sz="2400" dirty="0">
                <a:solidFill>
                  <a:schemeClr val="tx1"/>
                </a:solidFill>
              </a:rPr>
              <a:t>You might need to consider if the Mental Capacity Act 2005 applies to the situation. </a:t>
            </a:r>
          </a:p>
          <a:p>
            <a:pPr lvl="0"/>
            <a:r>
              <a:rPr lang="en-GB" sz="2400" dirty="0">
                <a:solidFill>
                  <a:schemeClr val="tx1"/>
                </a:solidFill>
              </a:rPr>
              <a:t>In some situations, you can override someone’s consent.</a:t>
            </a:r>
          </a:p>
        </p:txBody>
      </p:sp>
    </p:spTree>
    <p:custDataLst>
      <p:tags r:id="rId1"/>
    </p:custDataLst>
    <p:extLst>
      <p:ext uri="{BB962C8B-B14F-4D97-AF65-F5344CB8AC3E}">
        <p14:creationId xmlns:p14="http://schemas.microsoft.com/office/powerpoint/2010/main" val="3425470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algn="ctr"/>
            <a:r>
              <a:rPr lang="en-GB" altLang="en-US" sz="3200" dirty="0">
                <a:solidFill>
                  <a:schemeClr val="bg1"/>
                </a:solidFill>
              </a:rPr>
              <a:t>Mental Capacity Act 2005</a:t>
            </a:r>
            <a:br>
              <a:rPr lang="en-GB" altLang="en-US" sz="3200" dirty="0">
                <a:solidFill>
                  <a:schemeClr val="tx1"/>
                </a:solidFill>
              </a:rPr>
            </a:br>
            <a:endParaRPr lang="en-GB" altLang="en-US" sz="3200" dirty="0">
              <a:solidFill>
                <a:schemeClr val="tx1"/>
              </a:solidFill>
            </a:endParaRPr>
          </a:p>
        </p:txBody>
      </p:sp>
      <p:sp>
        <p:nvSpPr>
          <p:cNvPr id="23555" name="Content Placeholder 2"/>
          <p:cNvSpPr>
            <a:spLocks noGrp="1"/>
          </p:cNvSpPr>
          <p:nvPr>
            <p:ph sz="half" idx="1"/>
          </p:nvPr>
        </p:nvSpPr>
        <p:spPr>
          <a:xfrm>
            <a:off x="3562769" y="240631"/>
            <a:ext cx="4892862" cy="6375106"/>
          </a:xfrm>
        </p:spPr>
        <p:txBody>
          <a:bodyPr>
            <a:normAutofit/>
          </a:bodyPr>
          <a:lstStyle/>
          <a:p>
            <a:r>
              <a:rPr lang="en-GB" sz="2400" dirty="0">
                <a:solidFill>
                  <a:schemeClr val="tx1"/>
                </a:solidFill>
              </a:rPr>
              <a:t>We must always start by presuming all adults have the capacity to make decisions for themselves. </a:t>
            </a:r>
          </a:p>
          <a:p>
            <a:r>
              <a:rPr lang="en-GB" sz="2400" dirty="0">
                <a:solidFill>
                  <a:schemeClr val="tx1"/>
                </a:solidFill>
              </a:rPr>
              <a:t>Mental capacity can be affected by someone having a condition that affects the functioning of the mind or brain (which may be permanent) or can temporarily be affected. For example: under the influence of drugs or alcohol. </a:t>
            </a:r>
          </a:p>
          <a:p>
            <a:r>
              <a:rPr lang="en-GB" sz="2400" dirty="0">
                <a:solidFill>
                  <a:schemeClr val="tx1"/>
                </a:solidFill>
              </a:rPr>
              <a:t>We must make sure that we follow the principles of the Mental Capacity Act 2005 when we work with people over 16.</a:t>
            </a:r>
          </a:p>
        </p:txBody>
      </p:sp>
      <p:sp>
        <p:nvSpPr>
          <p:cNvPr id="8" name="TextBox 7"/>
          <p:cNvSpPr txBox="1"/>
          <p:nvPr/>
        </p:nvSpPr>
        <p:spPr>
          <a:xfrm>
            <a:off x="8672819" y="1570036"/>
            <a:ext cx="3003082" cy="378565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latin typeface="Gibson" panose="02000000000000000000" pitchFamily="2" charset="77"/>
              </a:rPr>
              <a:t>When we think about mental capacity, we must consider the specific decision at the specific time it needs to be made. Mental capacity to make a specific decision can also change.</a:t>
            </a:r>
          </a:p>
        </p:txBody>
      </p:sp>
    </p:spTree>
    <p:custDataLst>
      <p:tags r:id="rId1"/>
    </p:custDataLst>
    <p:extLst>
      <p:ext uri="{BB962C8B-B14F-4D97-AF65-F5344CB8AC3E}">
        <p14:creationId xmlns:p14="http://schemas.microsoft.com/office/powerpoint/2010/main" val="33389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0" y="2412198"/>
            <a:ext cx="3023756" cy="937446"/>
          </a:xfrm>
        </p:spPr>
        <p:txBody>
          <a:bodyPr>
            <a:noAutofit/>
          </a:bodyPr>
          <a:lstStyle/>
          <a:p>
            <a:pPr algn="ctr"/>
            <a:br>
              <a:rPr lang="en-GB" sz="3200" dirty="0">
                <a:solidFill>
                  <a:schemeClr val="tx1"/>
                </a:solidFill>
                <a:cs typeface="Calibri Light" panose="020F0302020204030204" pitchFamily="34" charset="0"/>
              </a:rPr>
            </a:br>
            <a:r>
              <a:rPr lang="en-GB" sz="3200" dirty="0">
                <a:solidFill>
                  <a:schemeClr val="bg1"/>
                </a:solidFill>
                <a:cs typeface="Calibri Light" panose="020F0302020204030204" pitchFamily="34" charset="0"/>
              </a:rPr>
              <a:t>Confidentiality and sharing information</a:t>
            </a:r>
          </a:p>
        </p:txBody>
      </p:sp>
      <p:sp>
        <p:nvSpPr>
          <p:cNvPr id="3" name="Content Placeholder 2"/>
          <p:cNvSpPr>
            <a:spLocks noGrp="1"/>
          </p:cNvSpPr>
          <p:nvPr>
            <p:ph idx="1"/>
          </p:nvPr>
        </p:nvSpPr>
        <p:spPr>
          <a:xfrm>
            <a:off x="3692137" y="277402"/>
            <a:ext cx="7744858" cy="6228161"/>
          </a:xfrm>
        </p:spPr>
        <p:txBody>
          <a:bodyPr>
            <a:normAutofit/>
          </a:bodyPr>
          <a:lstStyle/>
          <a:p>
            <a:pPr lvl="0"/>
            <a:r>
              <a:rPr lang="en-GB" sz="2400" dirty="0">
                <a:solidFill>
                  <a:schemeClr val="tx1"/>
                </a:solidFill>
              </a:rPr>
              <a:t>It’s best practice to tell the person that you’ll be contacting Children’s or Adult social services. Only do this if you feel it’s safe to, and you aren’t putting yourself or anyone else in danger. </a:t>
            </a:r>
          </a:p>
          <a:p>
            <a:pPr lvl="0"/>
            <a:r>
              <a:rPr lang="en-GB" sz="2400" dirty="0">
                <a:solidFill>
                  <a:schemeClr val="tx1"/>
                </a:solidFill>
              </a:rPr>
              <a:t> Get consent if possible.</a:t>
            </a:r>
          </a:p>
          <a:p>
            <a:pPr lvl="0"/>
            <a:r>
              <a:rPr lang="en-GB" sz="2400" dirty="0">
                <a:solidFill>
                  <a:schemeClr val="tx1"/>
                </a:solidFill>
              </a:rPr>
              <a:t>You should always share information when there is a risk to yourself or someone else, or when a law’s been broken.</a:t>
            </a:r>
          </a:p>
          <a:p>
            <a:pPr lvl="0"/>
            <a:r>
              <a:rPr lang="en-GB" sz="2400" dirty="0">
                <a:solidFill>
                  <a:schemeClr val="tx1"/>
                </a:solidFill>
              </a:rPr>
              <a:t>Only share information with social services or police and always on the same day.</a:t>
            </a:r>
          </a:p>
          <a:p>
            <a:pPr lvl="0"/>
            <a:r>
              <a:rPr lang="en-GB" sz="2400" dirty="0">
                <a:solidFill>
                  <a:schemeClr val="tx1"/>
                </a:solidFill>
              </a:rPr>
              <a:t>General Data Protection Regulation 2018</a:t>
            </a:r>
          </a:p>
          <a:p>
            <a:pPr lvl="0"/>
            <a:r>
              <a:rPr lang="en-GB" sz="2400" dirty="0">
                <a:solidFill>
                  <a:schemeClr val="tx1"/>
                </a:solidFill>
              </a:rPr>
              <a:t>“Staff should not hesitate to share personal information in order to prevent abuse or serious harm, in an emergency or in life or death situations.” – Guidance from the Wales Accord on the Sharing of Personal Information (WASPI)</a:t>
            </a:r>
          </a:p>
        </p:txBody>
      </p:sp>
    </p:spTree>
    <p:custDataLst>
      <p:tags r:id="rId1"/>
    </p:custDataLst>
    <p:extLst>
      <p:ext uri="{BB962C8B-B14F-4D97-AF65-F5344CB8AC3E}">
        <p14:creationId xmlns:p14="http://schemas.microsoft.com/office/powerpoint/2010/main" val="42392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730297"/>
            <a:ext cx="2947482" cy="4601183"/>
          </a:xfrm>
        </p:spPr>
        <p:txBody>
          <a:bodyPr>
            <a:normAutofit/>
          </a:bodyPr>
          <a:lstStyle/>
          <a:p>
            <a:pPr algn="ctr"/>
            <a:r>
              <a:rPr lang="en-GB" altLang="en-US" dirty="0"/>
              <a:t>Comfort break </a:t>
            </a:r>
            <a:endParaRPr lang="en-GB" dirty="0"/>
          </a:p>
        </p:txBody>
      </p:sp>
    </p:spTree>
    <p:custDataLst>
      <p:tags r:id="rId1"/>
    </p:custDataLst>
    <p:extLst>
      <p:ext uri="{BB962C8B-B14F-4D97-AF65-F5344CB8AC3E}">
        <p14:creationId xmlns:p14="http://schemas.microsoft.com/office/powerpoint/2010/main" val="7496420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240378" y="830359"/>
            <a:ext cx="2947482" cy="4601183"/>
          </a:xfrm>
        </p:spPr>
        <p:txBody>
          <a:bodyPr>
            <a:normAutofit/>
          </a:bodyPr>
          <a:lstStyle/>
          <a:p>
            <a:pPr algn="ctr"/>
            <a:r>
              <a:rPr lang="en-GB" altLang="en-US" sz="3200" dirty="0">
                <a:solidFill>
                  <a:schemeClr val="bg1"/>
                </a:solidFill>
              </a:rPr>
              <a:t>Neglect scenario</a:t>
            </a:r>
          </a:p>
        </p:txBody>
      </p:sp>
      <p:sp>
        <p:nvSpPr>
          <p:cNvPr id="90115" name="Content Placeholder 2"/>
          <p:cNvSpPr>
            <a:spLocks noGrp="1"/>
          </p:cNvSpPr>
          <p:nvPr>
            <p:ph idx="1"/>
          </p:nvPr>
        </p:nvSpPr>
        <p:spPr>
          <a:xfrm>
            <a:off x="3511951" y="1286820"/>
            <a:ext cx="8155330" cy="4058652"/>
          </a:xfrm>
        </p:spPr>
        <p:txBody>
          <a:bodyPr/>
          <a:lstStyle/>
          <a:p>
            <a:pPr marL="0" indent="0">
              <a:buNone/>
            </a:pPr>
            <a:r>
              <a:rPr lang="en-GB" altLang="en-US" sz="2400" dirty="0">
                <a:solidFill>
                  <a:schemeClr val="tx1"/>
                </a:solidFill>
              </a:rPr>
              <a:t>You are undertaking a home visit. You are invited inside the home and this is what you see.</a:t>
            </a:r>
          </a:p>
          <a:p>
            <a:pPr marL="0" indent="0">
              <a:buNone/>
            </a:pPr>
            <a:endParaRPr lang="en-GB" altLang="en-US" sz="2400" dirty="0">
              <a:solidFill>
                <a:schemeClr val="tx1"/>
              </a:solidFill>
            </a:endParaRPr>
          </a:p>
          <a:p>
            <a:pPr marL="514350" indent="-514350">
              <a:buFont typeface="+mj-lt"/>
              <a:buAutoNum type="arabicPeriod"/>
            </a:pPr>
            <a:r>
              <a:rPr lang="en-GB" altLang="en-US" sz="2400" dirty="0">
                <a:solidFill>
                  <a:schemeClr val="tx1"/>
                </a:solidFill>
              </a:rPr>
              <a:t>What are your initial thoughts?</a:t>
            </a:r>
          </a:p>
          <a:p>
            <a:pPr marL="514350" indent="-514350">
              <a:buFont typeface="+mj-lt"/>
              <a:buAutoNum type="arabicPeriod"/>
            </a:pPr>
            <a:r>
              <a:rPr lang="en-GB" altLang="en-US" sz="2400" dirty="0">
                <a:solidFill>
                  <a:schemeClr val="tx1"/>
                </a:solidFill>
              </a:rPr>
              <a:t>What are you going to say to the person?</a:t>
            </a:r>
          </a:p>
          <a:p>
            <a:pPr marL="514350" indent="-514350">
              <a:buFont typeface="+mj-lt"/>
              <a:buAutoNum type="arabicPeriod"/>
            </a:pPr>
            <a:r>
              <a:rPr lang="en-GB" altLang="en-US" sz="2400" dirty="0">
                <a:solidFill>
                  <a:schemeClr val="tx1"/>
                </a:solidFill>
              </a:rPr>
              <a:t>What do you do next?</a:t>
            </a:r>
          </a:p>
          <a:p>
            <a:pPr marL="514350" indent="-514350">
              <a:buFont typeface="+mj-lt"/>
              <a:buAutoNum type="arabicPeriod"/>
            </a:pPr>
            <a:r>
              <a:rPr lang="en-GB" altLang="en-US" sz="2400" dirty="0">
                <a:solidFill>
                  <a:schemeClr val="tx1"/>
                </a:solidFill>
              </a:rPr>
              <a:t>Think of the words you’ll use to describe these home conditions in your report. </a:t>
            </a:r>
          </a:p>
          <a:p>
            <a:pPr marL="0" indent="0">
              <a:buNone/>
            </a:pPr>
            <a:endParaRPr lang="en-GB" altLang="en-US" dirty="0">
              <a:solidFill>
                <a:schemeClr val="tx1"/>
              </a:solidFill>
            </a:endParaRPr>
          </a:p>
        </p:txBody>
      </p:sp>
    </p:spTree>
    <p:custDataLst>
      <p:tags r:id="rId1"/>
    </p:custDataLst>
    <p:extLst>
      <p:ext uri="{BB962C8B-B14F-4D97-AF65-F5344CB8AC3E}">
        <p14:creationId xmlns:p14="http://schemas.microsoft.com/office/powerpoint/2010/main" val="25540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0F38C4-FECD-FC04-8C33-4E97BDEAA499}"/>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dirty="0"/>
              <a:t>Example image - bathroom</a:t>
            </a:r>
          </a:p>
        </p:txBody>
      </p:sp>
      <p:pic>
        <p:nvPicPr>
          <p:cNvPr id="2" name="Picture 1" descr="An image of a dirty bathroom"/>
          <p:cNvPicPr>
            <a:picLocks noChangeAspect="1"/>
          </p:cNvPicPr>
          <p:nvPr/>
        </p:nvPicPr>
        <p:blipFill>
          <a:blip r:embed="rId4"/>
          <a:stretch>
            <a:fillRect/>
          </a:stretch>
        </p:blipFill>
        <p:spPr>
          <a:xfrm>
            <a:off x="2606841" y="553453"/>
            <a:ext cx="6978317" cy="5751094"/>
          </a:xfrm>
          <a:prstGeom prst="rect">
            <a:avLst/>
          </a:prstGeom>
        </p:spPr>
      </p:pic>
    </p:spTree>
    <p:custDataLst>
      <p:tags r:id="rId1"/>
    </p:custDataLst>
    <p:extLst>
      <p:ext uri="{BB962C8B-B14F-4D97-AF65-F5344CB8AC3E}">
        <p14:creationId xmlns:p14="http://schemas.microsoft.com/office/powerpoint/2010/main" val="39203005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0E6102-904B-F502-F116-657489DE3BB5}"/>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dirty="0"/>
              <a:t>Example image - kitchen</a:t>
            </a:r>
          </a:p>
        </p:txBody>
      </p:sp>
      <p:pic>
        <p:nvPicPr>
          <p:cNvPr id="2" name="Picture 1" descr="An image of a dirty kitchen"/>
          <p:cNvPicPr>
            <a:picLocks noChangeAspect="1"/>
          </p:cNvPicPr>
          <p:nvPr/>
        </p:nvPicPr>
        <p:blipFill>
          <a:blip r:embed="rId4"/>
          <a:stretch>
            <a:fillRect/>
          </a:stretch>
        </p:blipFill>
        <p:spPr>
          <a:xfrm>
            <a:off x="381000" y="428625"/>
            <a:ext cx="11430000" cy="6000750"/>
          </a:xfrm>
          <a:prstGeom prst="rect">
            <a:avLst/>
          </a:prstGeom>
        </p:spPr>
      </p:pic>
    </p:spTree>
    <p:custDataLst>
      <p:tags r:id="rId1"/>
    </p:custDataLst>
    <p:extLst>
      <p:ext uri="{BB962C8B-B14F-4D97-AF65-F5344CB8AC3E}">
        <p14:creationId xmlns:p14="http://schemas.microsoft.com/office/powerpoint/2010/main" val="33105405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847012-C106-98A7-1CE6-B0BC33DD57E5}"/>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dirty="0"/>
              <a:t>Example image - bedroom</a:t>
            </a:r>
          </a:p>
        </p:txBody>
      </p:sp>
      <p:pic>
        <p:nvPicPr>
          <p:cNvPr id="2" name="Picture 1" descr="An image of an untidy bedroom"/>
          <p:cNvPicPr>
            <a:picLocks noChangeAspect="1"/>
          </p:cNvPicPr>
          <p:nvPr/>
        </p:nvPicPr>
        <p:blipFill>
          <a:blip r:embed="rId4"/>
          <a:stretch>
            <a:fillRect/>
          </a:stretch>
        </p:blipFill>
        <p:spPr>
          <a:xfrm>
            <a:off x="1852862" y="733926"/>
            <a:ext cx="8590549" cy="5462337"/>
          </a:xfrm>
          <a:prstGeom prst="rect">
            <a:avLst/>
          </a:prstGeom>
        </p:spPr>
      </p:pic>
    </p:spTree>
    <p:custDataLst>
      <p:tags r:id="rId1"/>
    </p:custDataLst>
    <p:extLst>
      <p:ext uri="{BB962C8B-B14F-4D97-AF65-F5344CB8AC3E}">
        <p14:creationId xmlns:p14="http://schemas.microsoft.com/office/powerpoint/2010/main" val="31356970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193-6D67-9044-A4AB-E9F42F3ABDDD}"/>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dirty="0"/>
              <a:t>Example image - garden</a:t>
            </a:r>
          </a:p>
        </p:txBody>
      </p:sp>
      <p:pic>
        <p:nvPicPr>
          <p:cNvPr id="2" name="Picture 1" descr="An image of a messy garden"/>
          <p:cNvPicPr>
            <a:picLocks noChangeAspect="1"/>
          </p:cNvPicPr>
          <p:nvPr/>
        </p:nvPicPr>
        <p:blipFill>
          <a:blip r:embed="rId4"/>
          <a:stretch>
            <a:fillRect/>
          </a:stretch>
        </p:blipFill>
        <p:spPr>
          <a:xfrm>
            <a:off x="3030639" y="461434"/>
            <a:ext cx="6130722" cy="5935132"/>
          </a:xfrm>
          <a:prstGeom prst="rect">
            <a:avLst/>
          </a:prstGeom>
        </p:spPr>
      </p:pic>
    </p:spTree>
    <p:custDataLst>
      <p:tags r:id="rId1"/>
    </p:custDataLst>
    <p:extLst>
      <p:ext uri="{BB962C8B-B14F-4D97-AF65-F5344CB8AC3E}">
        <p14:creationId xmlns:p14="http://schemas.microsoft.com/office/powerpoint/2010/main" val="2337223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4BC26-2052-9933-80C4-82ADC68FCD03}"/>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dirty="0"/>
              <a:t>Example image</a:t>
            </a:r>
          </a:p>
        </p:txBody>
      </p:sp>
      <p:pic>
        <p:nvPicPr>
          <p:cNvPr id="4098" name="Picture 2" descr="An image of a room filled with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148590"/>
            <a:ext cx="10184130" cy="660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3257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42FD6E-2957-DD6E-F4C2-E0790D19840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National safeguarding training, learning and development standards and framework"/>
          <p:cNvSpPr>
            <a:spLocks noGrp="1"/>
          </p:cNvSpPr>
          <p:nvPr>
            <p:ph type="title"/>
          </p:nvPr>
        </p:nvSpPr>
        <p:spPr>
          <a:xfrm>
            <a:off x="219920" y="2165560"/>
            <a:ext cx="2986267" cy="2128649"/>
          </a:xfrm>
        </p:spPr>
        <p:txBody>
          <a:bodyPr>
            <a:normAutofit fontScale="90000"/>
          </a:bodyPr>
          <a:lstStyle/>
          <a:p>
            <a:pPr algn="ctr"/>
            <a:r>
              <a:rPr lang="en-GB" sz="3600" dirty="0">
                <a:solidFill>
                  <a:schemeClr val="tx1"/>
                </a:solidFill>
                <a:cs typeface="Arial" panose="020B0604020202020204" pitchFamily="34" charset="0"/>
              </a:rPr>
              <a:t>National safeguarding training, learning and development </a:t>
            </a:r>
            <a:r>
              <a:rPr lang="en-GB" dirty="0">
                <a:solidFill>
                  <a:schemeClr val="tx1"/>
                </a:solidFill>
                <a:cs typeface="Arial" panose="020B0604020202020204" pitchFamily="34" charset="0"/>
              </a:rPr>
              <a:t>s</a:t>
            </a:r>
            <a:r>
              <a:rPr lang="en-GB" sz="3600" dirty="0">
                <a:solidFill>
                  <a:schemeClr val="tx1"/>
                </a:solidFill>
                <a:cs typeface="Arial" panose="020B0604020202020204" pitchFamily="34" charset="0"/>
              </a:rPr>
              <a:t>tandards and framework</a:t>
            </a:r>
            <a:endParaRPr lang="en-GB" dirty="0">
              <a:solidFill>
                <a:schemeClr val="tx1"/>
              </a:solidFill>
            </a:endParaRPr>
          </a:p>
        </p:txBody>
      </p:sp>
      <p:sp>
        <p:nvSpPr>
          <p:cNvPr id="3" name="Content Placeholder 2"/>
          <p:cNvSpPr>
            <a:spLocks noGrp="1"/>
          </p:cNvSpPr>
          <p:nvPr>
            <p:ph idx="1"/>
          </p:nvPr>
        </p:nvSpPr>
        <p:spPr/>
        <p:txBody>
          <a:bodyPr>
            <a:normAutofit/>
          </a:bodyPr>
          <a:lstStyle/>
          <a:p>
            <a:endParaRPr lang="en-GB" sz="2800" dirty="0">
              <a:solidFill>
                <a:schemeClr val="tx1"/>
              </a:solidFill>
              <a:latin typeface="Corbel (Headings)"/>
            </a:endParaRPr>
          </a:p>
          <a:p>
            <a:pPr marL="0" indent="0">
              <a:buNone/>
            </a:pPr>
            <a:r>
              <a:rPr lang="en-GB" sz="2800" dirty="0">
                <a:solidFill>
                  <a:schemeClr val="tx1"/>
                </a:solidFill>
                <a:cs typeface="Arial" panose="020B0604020202020204" pitchFamily="34" charset="0"/>
              </a:rPr>
              <a:t>Introduced in 2022, the standards and framework identifies staff groups A to F.</a:t>
            </a:r>
          </a:p>
          <a:p>
            <a:pPr marL="0" indent="0">
              <a:buNone/>
            </a:pPr>
            <a:r>
              <a:rPr lang="en-GB" sz="2800" dirty="0">
                <a:solidFill>
                  <a:schemeClr val="tx1"/>
                </a:solidFill>
                <a:cs typeface="Arial" panose="020B0604020202020204" pitchFamily="34" charset="0"/>
              </a:rPr>
              <a:t>This session is for Group B practitioners.</a:t>
            </a:r>
          </a:p>
          <a:p>
            <a:pPr marL="0" indent="0">
              <a:buNone/>
            </a:pPr>
            <a:endParaRPr lang="en-GB" sz="2800" dirty="0">
              <a:solidFill>
                <a:schemeClr val="tx1"/>
              </a:solidFill>
              <a:cs typeface="Arial" panose="020B0604020202020204" pitchFamily="34" charset="0"/>
            </a:endParaRPr>
          </a:p>
          <a:p>
            <a:pPr marL="0" indent="0">
              <a:buNone/>
            </a:pPr>
            <a:r>
              <a:rPr lang="en-GB" sz="2800" dirty="0">
                <a:solidFill>
                  <a:schemeClr val="tx1"/>
                </a:solidFill>
                <a:cs typeface="Arial" panose="020B0604020202020204" pitchFamily="34" charset="0"/>
              </a:rPr>
              <a:t>Group B memorable principles:</a:t>
            </a:r>
            <a:endParaRPr lang="en-GB" sz="2800" dirty="0">
              <a:solidFill>
                <a:schemeClr val="tx1"/>
              </a:solidFill>
              <a:latin typeface="Corbel (Headings)"/>
            </a:endParaRPr>
          </a:p>
          <a:p>
            <a:r>
              <a:rPr lang="en-GB" sz="2800" dirty="0">
                <a:solidFill>
                  <a:schemeClr val="tx1"/>
                </a:solidFill>
                <a:latin typeface="Corbel (Headings)"/>
              </a:rPr>
              <a:t>I am a key part of the safeguarding process</a:t>
            </a:r>
          </a:p>
          <a:p>
            <a:r>
              <a:rPr lang="en-GB" sz="2800" dirty="0">
                <a:solidFill>
                  <a:schemeClr val="tx1"/>
                </a:solidFill>
                <a:latin typeface="Corbel (Headings)"/>
              </a:rPr>
              <a:t>I know when, how and who to report to</a:t>
            </a:r>
          </a:p>
          <a:p>
            <a:r>
              <a:rPr lang="en-GB" sz="2800" dirty="0">
                <a:solidFill>
                  <a:schemeClr val="tx1"/>
                </a:solidFill>
                <a:latin typeface="Corbel (Headings)"/>
              </a:rPr>
              <a:t>I will make sure the individual’s voice is heard.</a:t>
            </a:r>
          </a:p>
          <a:p>
            <a:endParaRPr lang="en-GB" sz="2800" dirty="0">
              <a:solidFill>
                <a:schemeClr val="tx1"/>
              </a:solidFill>
            </a:endParaRPr>
          </a:p>
        </p:txBody>
      </p:sp>
    </p:spTree>
    <p:custDataLst>
      <p:tags r:id="rId1"/>
    </p:custDataLst>
    <p:extLst>
      <p:ext uri="{BB962C8B-B14F-4D97-AF65-F5344CB8AC3E}">
        <p14:creationId xmlns:p14="http://schemas.microsoft.com/office/powerpoint/2010/main" val="18194244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814088" y="2802892"/>
            <a:ext cx="187692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rPr>
              <a:t>Do’s and don’ts</a:t>
            </a:r>
          </a:p>
        </p:txBody>
      </p:sp>
      <p:sp>
        <p:nvSpPr>
          <p:cNvPr id="57347" name="Rectangle 3"/>
          <p:cNvSpPr>
            <a:spLocks noGrp="1" noChangeArrowheads="1"/>
          </p:cNvSpPr>
          <p:nvPr>
            <p:ph sz="half" idx="1"/>
          </p:nvPr>
        </p:nvSpPr>
        <p:spPr>
          <a:xfrm>
            <a:off x="3453063" y="139486"/>
            <a:ext cx="4162925" cy="6718514"/>
          </a:xfrm>
          <a:ln w="12700" cap="flat">
            <a:solidFill>
              <a:srgbClr val="006600"/>
            </a:solidFill>
            <a:miter lim="800000"/>
            <a:headEnd/>
            <a:tailEnd/>
          </a:ln>
        </p:spPr>
        <p:txBody>
          <a:bodyPr vert="horz" lIns="90488" tIns="44450" rIns="90488" bIns="44450" rtlCol="0">
            <a:normAutofit/>
          </a:bodyPr>
          <a:lstStyle/>
          <a:p>
            <a:pPr marL="0" indent="0" eaLnBrk="1" hangingPunct="1">
              <a:buNone/>
            </a:pPr>
            <a:r>
              <a:rPr lang="en-GB" altLang="en-US" sz="2200" dirty="0">
                <a:solidFill>
                  <a:schemeClr val="tx1"/>
                </a:solidFill>
                <a:ea typeface="Verdana" panose="020B0604030504040204" pitchFamily="34" charset="0"/>
                <a:cs typeface="Verdana" panose="020B0604030504040204" pitchFamily="34" charset="0"/>
              </a:rPr>
              <a:t>Do:</a:t>
            </a:r>
          </a:p>
          <a:p>
            <a:pPr eaLnBrk="1" hangingPunct="1">
              <a:buFont typeface="Wingdings" pitchFamily="2" charset="2"/>
              <a:buChar char="ü"/>
            </a:pPr>
            <a:r>
              <a:rPr lang="en-GB" altLang="en-US" sz="2200" dirty="0">
                <a:solidFill>
                  <a:srgbClr val="11846A"/>
                </a:solidFill>
                <a:ea typeface="Verdana" panose="020B0604030504040204" pitchFamily="34" charset="0"/>
                <a:cs typeface="Verdana" panose="020B0604030504040204" pitchFamily="34" charset="0"/>
              </a:rPr>
              <a:t>stay calm</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be accessible and receptive</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listen carefully</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take it seriously</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reassure the person that they are right to tell you</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say you’ll need to pass the information on, and to whom</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make a careful record of what was said and make sure these details are kept confidential</a:t>
            </a:r>
          </a:p>
          <a:p>
            <a:pPr eaLnBrk="1" hangingPunct="1">
              <a:buFont typeface="Wingdings 2" panose="05020102010507070707" pitchFamily="18" charset="2"/>
              <a:buChar char="P"/>
            </a:pPr>
            <a:r>
              <a:rPr lang="en-GB" altLang="en-US" sz="2200" dirty="0">
                <a:solidFill>
                  <a:srgbClr val="11846A"/>
                </a:solidFill>
                <a:ea typeface="Verdana" panose="020B0604030504040204" pitchFamily="34" charset="0"/>
                <a:cs typeface="Verdana" panose="020B0604030504040204" pitchFamily="34" charset="0"/>
              </a:rPr>
              <a:t>consult immediately with the named person in your organisation</a:t>
            </a:r>
          </a:p>
          <a:p>
            <a:pPr eaLnBrk="1" hangingPunct="1">
              <a:lnSpc>
                <a:spcPct val="90000"/>
              </a:lnSpc>
              <a:buFont typeface="Wingdings 2" panose="05020102010507070707" pitchFamily="18" charset="2"/>
              <a:buChar char="P"/>
            </a:pPr>
            <a:endParaRPr lang="en-GB" altLang="en-US" sz="2000" dirty="0">
              <a:solidFill>
                <a:srgbClr val="006600"/>
              </a:solidFill>
              <a:ea typeface="Verdana" panose="020B0604030504040204" pitchFamily="34" charset="0"/>
              <a:cs typeface="Verdana" panose="020B0604030504040204" pitchFamily="34" charset="0"/>
            </a:endParaRPr>
          </a:p>
        </p:txBody>
      </p:sp>
      <p:pic>
        <p:nvPicPr>
          <p:cNvPr id="6" name="Picture 5" descr="A teddy"/>
          <p:cNvPicPr>
            <a:picLocks noChangeAspect="1"/>
          </p:cNvPicPr>
          <p:nvPr/>
        </p:nvPicPr>
        <p:blipFill>
          <a:blip r:embed="rId4"/>
          <a:stretch>
            <a:fillRect/>
          </a:stretch>
        </p:blipFill>
        <p:spPr>
          <a:xfrm>
            <a:off x="6545299" y="236590"/>
            <a:ext cx="887948" cy="937529"/>
          </a:xfrm>
          <a:prstGeom prst="rect">
            <a:avLst/>
          </a:prstGeom>
        </p:spPr>
      </p:pic>
      <p:sp>
        <p:nvSpPr>
          <p:cNvPr id="57348" name="Rectangle 4"/>
          <p:cNvSpPr>
            <a:spLocks noGrp="1" noChangeArrowheads="1"/>
          </p:cNvSpPr>
          <p:nvPr>
            <p:ph sz="half" idx="2"/>
          </p:nvPr>
        </p:nvSpPr>
        <p:spPr>
          <a:xfrm>
            <a:off x="7615988" y="139486"/>
            <a:ext cx="4379496" cy="6718513"/>
          </a:xfrm>
          <a:ln w="12700" cap="flat">
            <a:solidFill>
              <a:schemeClr val="tx1"/>
            </a:solidFill>
            <a:miter lim="800000"/>
            <a:headEnd/>
            <a:tailEnd/>
          </a:ln>
        </p:spPr>
        <p:txBody>
          <a:bodyPr vert="horz" lIns="90488" tIns="44450" rIns="90488" bIns="44450" rtlCol="0">
            <a:normAutofit/>
          </a:bodyPr>
          <a:lstStyle/>
          <a:p>
            <a:pPr eaLnBrk="1" hangingPunct="1">
              <a:buFontTx/>
              <a:buNone/>
            </a:pPr>
            <a:r>
              <a:rPr lang="en-GB" altLang="en-US" dirty="0">
                <a:solidFill>
                  <a:schemeClr val="tx1"/>
                </a:solidFill>
                <a:ea typeface="Verdana" panose="020B0604030504040204" pitchFamily="34" charset="0"/>
                <a:cs typeface="Verdana" panose="020B0604030504040204" pitchFamily="34" charset="0"/>
              </a:rPr>
              <a:t>Don’t:</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react strongly (for example: saying “how disgusting”)</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jump to conclusions especially about the abuser</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speculate or accuse anybody</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tell the person you will keep their secret</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ask leading questions</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make promises you cannot keep</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stop a child or adult who is speaking freely</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confront the alleged abuser</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don’t delay in reporting</a:t>
            </a:r>
          </a:p>
          <a:p>
            <a:pPr eaLnBrk="1" hangingPunct="1">
              <a:buFont typeface="System Font Regular"/>
              <a:buChar char="×"/>
            </a:pPr>
            <a:r>
              <a:rPr lang="en-GB" altLang="en-US" sz="2200" dirty="0">
                <a:solidFill>
                  <a:srgbClr val="C00000"/>
                </a:solidFill>
                <a:ea typeface="Verdana" panose="020B0604030504040204" pitchFamily="34" charset="0"/>
                <a:cs typeface="Verdana" panose="020B0604030504040204" pitchFamily="34" charset="0"/>
              </a:rPr>
              <a:t>blame the person</a:t>
            </a:r>
          </a:p>
        </p:txBody>
      </p:sp>
    </p:spTree>
    <p:custDataLst>
      <p:tags r:id="rId1"/>
    </p:custDataLst>
    <p:extLst>
      <p:ext uri="{BB962C8B-B14F-4D97-AF65-F5344CB8AC3E}">
        <p14:creationId xmlns:p14="http://schemas.microsoft.com/office/powerpoint/2010/main" val="2548202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34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34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348">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34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348">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348">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348">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7348">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73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1DB34-2A8E-B3FC-8782-777C9BCAC0DF}"/>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7EAA8B-2E21-434D-B712-27CC37941248}"/>
              </a:ext>
            </a:extLst>
          </p:cNvPr>
          <p:cNvSpPr>
            <a:spLocks noGrp="1"/>
          </p:cNvSpPr>
          <p:nvPr>
            <p:ph type="title"/>
          </p:nvPr>
        </p:nvSpPr>
        <p:spPr>
          <a:xfrm>
            <a:off x="283742" y="1128408"/>
            <a:ext cx="2947482" cy="4601183"/>
          </a:xfrm>
        </p:spPr>
        <p:txBody>
          <a:bodyPr>
            <a:normAutofit/>
          </a:bodyPr>
          <a:lstStyle/>
          <a:p>
            <a:pPr algn="ctr"/>
            <a:r>
              <a:rPr lang="en-GB" sz="3200" dirty="0">
                <a:solidFill>
                  <a:schemeClr val="tx1"/>
                </a:solidFill>
                <a:cs typeface="Arial" panose="020B0604020202020204" pitchFamily="34" charset="0"/>
              </a:rPr>
              <a:t>Creating safe spaces</a:t>
            </a:r>
            <a:endParaRPr lang="en-GB" sz="3200" dirty="0">
              <a:solidFill>
                <a:schemeClr val="tx1"/>
              </a:solidFill>
            </a:endParaRPr>
          </a:p>
        </p:txBody>
      </p:sp>
      <p:sp>
        <p:nvSpPr>
          <p:cNvPr id="3" name="Content Placeholder 2">
            <a:extLst>
              <a:ext uri="{FF2B5EF4-FFF2-40B4-BE49-F238E27FC236}">
                <a16:creationId xmlns:a16="http://schemas.microsoft.com/office/drawing/2014/main" id="{6D1C3D36-5CAB-4B60-8E94-C988C1063CBB}"/>
              </a:ext>
            </a:extLst>
          </p:cNvPr>
          <p:cNvSpPr>
            <a:spLocks noGrp="1"/>
          </p:cNvSpPr>
          <p:nvPr>
            <p:ph idx="1"/>
          </p:nvPr>
        </p:nvSpPr>
        <p:spPr/>
        <p:txBody>
          <a:bodyPr>
            <a:normAutofit/>
          </a:bodyPr>
          <a:lstStyle/>
          <a:p>
            <a:pPr marL="0" indent="0">
              <a:buNone/>
            </a:pPr>
            <a:r>
              <a:rPr lang="en-GB" sz="2400" dirty="0">
                <a:solidFill>
                  <a:schemeClr val="tx1"/>
                </a:solidFill>
                <a:cs typeface="Arial" panose="020B0604020202020204" pitchFamily="34" charset="0"/>
              </a:rPr>
              <a:t>S</a:t>
            </a:r>
            <a:r>
              <a:rPr lang="en-GB" sz="2400" dirty="0">
                <a:solidFill>
                  <a:schemeClr val="tx1"/>
                </a:solidFill>
                <a:effectLst/>
                <a:cs typeface="Arial" panose="020B0604020202020204" pitchFamily="34" charset="0"/>
              </a:rPr>
              <a:t>upport individuals to feel safe and comfortable to                      share their worries and concerns by:</a:t>
            </a:r>
          </a:p>
          <a:p>
            <a:pPr marL="0" indent="0">
              <a:buNone/>
            </a:pPr>
            <a:endParaRPr lang="en-GB" sz="2400" dirty="0">
              <a:solidFill>
                <a:schemeClr val="tx1"/>
              </a:solidFill>
              <a:cs typeface="Arial" panose="020B0604020202020204" pitchFamily="34" charset="0"/>
            </a:endParaRPr>
          </a:p>
          <a:p>
            <a:pPr lvl="1"/>
            <a:r>
              <a:rPr lang="en-GB" sz="2400" dirty="0">
                <a:solidFill>
                  <a:schemeClr val="tx1"/>
                </a:solidFill>
                <a:cs typeface="Arial" panose="020B0604020202020204" pitchFamily="34" charset="0"/>
              </a:rPr>
              <a:t>taking the time to listen</a:t>
            </a:r>
          </a:p>
          <a:p>
            <a:pPr lvl="1"/>
            <a:r>
              <a:rPr lang="en-GB" sz="2400" dirty="0">
                <a:solidFill>
                  <a:schemeClr val="tx1"/>
                </a:solidFill>
                <a:cs typeface="Arial" panose="020B0604020202020204" pitchFamily="34" charset="0"/>
              </a:rPr>
              <a:t>creating opportunities for them to talk to people or children on their own, away from family members</a:t>
            </a:r>
          </a:p>
          <a:p>
            <a:pPr lvl="1"/>
            <a:r>
              <a:rPr lang="en-GB" sz="2400" dirty="0">
                <a:solidFill>
                  <a:schemeClr val="tx1"/>
                </a:solidFill>
                <a:cs typeface="Arial" panose="020B0604020202020204" pitchFamily="34" charset="0"/>
              </a:rPr>
              <a:t>not avoiding difficult conversations if you have concerns</a:t>
            </a:r>
          </a:p>
          <a:p>
            <a:pPr lvl="1"/>
            <a:r>
              <a:rPr lang="en-GB" sz="2400" dirty="0">
                <a:solidFill>
                  <a:schemeClr val="tx1"/>
                </a:solidFill>
                <a:cs typeface="Arial" panose="020B0604020202020204" pitchFamily="34" charset="0"/>
              </a:rPr>
              <a:t>not judging, blaming, dismissing or minimising</a:t>
            </a:r>
          </a:p>
          <a:p>
            <a:pPr lvl="1"/>
            <a:r>
              <a:rPr lang="en-GB" sz="2400" dirty="0">
                <a:solidFill>
                  <a:schemeClr val="tx1"/>
                </a:solidFill>
                <a:cs typeface="Arial" panose="020B0604020202020204" pitchFamily="34" charset="0"/>
              </a:rPr>
              <a:t>raising awareness of abuse, harm, neglect or risks and give them information specific to them.</a:t>
            </a:r>
          </a:p>
        </p:txBody>
      </p:sp>
    </p:spTree>
    <p:extLst>
      <p:ext uri="{BB962C8B-B14F-4D97-AF65-F5344CB8AC3E}">
        <p14:creationId xmlns:p14="http://schemas.microsoft.com/office/powerpoint/2010/main" val="20632499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4505B2-9C1C-E177-0ED3-FCF234E7671E}"/>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FD104B-9E54-42B5-BC3F-BD881AE9A496}"/>
              </a:ext>
            </a:extLst>
          </p:cNvPr>
          <p:cNvSpPr>
            <a:spLocks noGrp="1"/>
          </p:cNvSpPr>
          <p:nvPr>
            <p:ph type="title"/>
          </p:nvPr>
        </p:nvSpPr>
        <p:spPr>
          <a:xfrm>
            <a:off x="252919" y="1123837"/>
            <a:ext cx="2947482" cy="4601183"/>
          </a:xfrm>
        </p:spPr>
        <p:txBody>
          <a:bodyPr>
            <a:normAutofit/>
          </a:bodyPr>
          <a:lstStyle/>
          <a:p>
            <a:pPr algn="ctr"/>
            <a:r>
              <a:rPr lang="en-GB" altLang="en-US" sz="3200" dirty="0">
                <a:solidFill>
                  <a:schemeClr val="tx1"/>
                </a:solidFill>
                <a:ea typeface="Tahoma" panose="020B0604030504040204" pitchFamily="34" charset="0"/>
                <a:cs typeface="Arial" panose="020B0604020202020204" pitchFamily="34" charset="0"/>
              </a:rPr>
              <a:t>Responding to allegations</a:t>
            </a:r>
            <a:br>
              <a:rPr lang="en-GB" altLang="en-US" sz="3200" dirty="0">
                <a:solidFill>
                  <a:schemeClr val="tx1"/>
                </a:solidFill>
                <a:ea typeface="Tahoma" panose="020B0604030504040204" pitchFamily="34" charset="0"/>
                <a:cs typeface="Tahoma" panose="020B0604030504040204" pitchFamily="34" charset="0"/>
              </a:rPr>
            </a:br>
            <a:endParaRPr lang="en-GB" sz="3200" dirty="0">
              <a:solidFill>
                <a:schemeClr val="tx1"/>
              </a:solidFill>
            </a:endParaRPr>
          </a:p>
        </p:txBody>
      </p:sp>
      <p:sp>
        <p:nvSpPr>
          <p:cNvPr id="5" name="Content Placeholder 4">
            <a:extLst>
              <a:ext uri="{FF2B5EF4-FFF2-40B4-BE49-F238E27FC236}">
                <a16:creationId xmlns:a16="http://schemas.microsoft.com/office/drawing/2014/main" id="{B4B6BE10-0471-46AC-9D8E-A0666A43A193}"/>
              </a:ext>
            </a:extLst>
          </p:cNvPr>
          <p:cNvSpPr>
            <a:spLocks noGrp="1"/>
          </p:cNvSpPr>
          <p:nvPr>
            <p:ph idx="1"/>
          </p:nvPr>
        </p:nvSpPr>
        <p:spPr>
          <a:xfrm>
            <a:off x="3440896" y="474896"/>
            <a:ext cx="8038789" cy="841717"/>
          </a:xfrm>
        </p:spPr>
        <p:txBody>
          <a:bodyPr>
            <a:normAutofit/>
          </a:bodyPr>
          <a:lstStyle/>
          <a:p>
            <a:pPr>
              <a:buClr>
                <a:srgbClr val="11846A"/>
              </a:buClr>
              <a:buFont typeface="Arial" panose="020B0604020202020204" pitchFamily="34" charset="0"/>
              <a:buChar char="•"/>
            </a:pPr>
            <a:r>
              <a:rPr lang="en-GB" altLang="en-US" sz="2400" dirty="0">
                <a:solidFill>
                  <a:schemeClr val="tx1"/>
                </a:solidFill>
                <a:ea typeface="Tahoma"/>
                <a:cs typeface="Tahoma"/>
              </a:rPr>
              <a:t>Children and young people </a:t>
            </a:r>
            <a:endParaRPr lang="en-GB" altLang="en-US" sz="2400" dirty="0">
              <a:solidFill>
                <a:schemeClr val="tx1"/>
              </a:solidFill>
              <a:ea typeface="Tahoma" panose="020B0604030504040204" pitchFamily="34" charset="0"/>
              <a:cs typeface="Tahoma" panose="020B0604030504040204" pitchFamily="34" charset="0"/>
            </a:endParaRPr>
          </a:p>
          <a:p>
            <a:pPr>
              <a:buClr>
                <a:srgbClr val="11846A"/>
              </a:buClr>
              <a:buFont typeface="Arial" panose="020B0604020202020204" pitchFamily="34" charset="0"/>
              <a:buChar char="•"/>
            </a:pPr>
            <a:endParaRPr lang="en-GB" sz="2400" dirty="0">
              <a:solidFill>
                <a:schemeClr val="tx1"/>
              </a:solidFill>
              <a:ea typeface="Tahoma" panose="020B0604030504040204" pitchFamily="34" charset="0"/>
              <a:cs typeface="Tahoma" panose="020B0604030504040204" pitchFamily="34" charset="0"/>
            </a:endParaRPr>
          </a:p>
        </p:txBody>
      </p:sp>
      <p:pic>
        <p:nvPicPr>
          <p:cNvPr id="3" name="Online Media 2" title="Responding to a Child's Disclosure of Abuse | NSPCC Learning">
            <a:hlinkClick r:id="" action="ppaction://media"/>
            <a:extLst>
              <a:ext uri="{FF2B5EF4-FFF2-40B4-BE49-F238E27FC236}">
                <a16:creationId xmlns:a16="http://schemas.microsoft.com/office/drawing/2014/main" id="{51680C49-D8F5-FC7C-A292-8FAD89520DA6}"/>
              </a:ext>
            </a:extLst>
          </p:cNvPr>
          <p:cNvPicPr>
            <a:picLocks noRot="1" noChangeAspect="1"/>
          </p:cNvPicPr>
          <p:nvPr>
            <a:videoFile r:link="rId1"/>
          </p:nvPr>
        </p:nvPicPr>
        <p:blipFill>
          <a:blip r:embed="rId4"/>
          <a:stretch>
            <a:fillRect/>
          </a:stretch>
        </p:blipFill>
        <p:spPr>
          <a:xfrm>
            <a:off x="5447315" y="938732"/>
            <a:ext cx="3624509" cy="2047633"/>
          </a:xfrm>
          <a:prstGeom prst="rect">
            <a:avLst/>
          </a:prstGeom>
        </p:spPr>
      </p:pic>
      <p:sp>
        <p:nvSpPr>
          <p:cNvPr id="4" name="TextBox 3">
            <a:extLst>
              <a:ext uri="{FF2B5EF4-FFF2-40B4-BE49-F238E27FC236}">
                <a16:creationId xmlns:a16="http://schemas.microsoft.com/office/drawing/2014/main" id="{E8D6E456-D993-99D0-0EDA-54FAAE18E305}"/>
              </a:ext>
            </a:extLst>
          </p:cNvPr>
          <p:cNvSpPr txBox="1"/>
          <p:nvPr/>
        </p:nvSpPr>
        <p:spPr>
          <a:xfrm>
            <a:off x="3440896" y="3072864"/>
            <a:ext cx="762781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11846A"/>
              </a:buClr>
              <a:buFont typeface="Arial" panose="020B0604020202020204" pitchFamily="34" charset="0"/>
              <a:buChar char="•"/>
            </a:pPr>
            <a:r>
              <a:rPr lang="en-GB" sz="2400" dirty="0">
                <a:latin typeface="Gibson" panose="02000000000000000000" pitchFamily="2" charset="77"/>
                <a:cs typeface="Arial"/>
              </a:rPr>
              <a:t>Violence against women, domestic abuse and sexual violence: how to respond to allegations</a:t>
            </a:r>
            <a:r>
              <a:rPr lang="en-US" sz="2400" dirty="0">
                <a:latin typeface="Gibson" panose="02000000000000000000" pitchFamily="2" charset="77"/>
                <a:cs typeface="Arial"/>
              </a:rPr>
              <a:t>​</a:t>
            </a:r>
          </a:p>
        </p:txBody>
      </p:sp>
      <p:pic>
        <p:nvPicPr>
          <p:cNvPr id="7" name="Online Media 6" title="How to ask and respond to disclosures of domestic violence and abuse">
            <a:hlinkClick r:id="" action="ppaction://media"/>
            <a:extLst>
              <a:ext uri="{FF2B5EF4-FFF2-40B4-BE49-F238E27FC236}">
                <a16:creationId xmlns:a16="http://schemas.microsoft.com/office/drawing/2014/main" id="{C8B83B03-9995-925C-ECFD-DABAF9FF7BE4}"/>
              </a:ext>
            </a:extLst>
          </p:cNvPr>
          <p:cNvPicPr>
            <a:picLocks noRot="1" noChangeAspect="1"/>
          </p:cNvPicPr>
          <p:nvPr>
            <a:videoFile r:link="rId2"/>
          </p:nvPr>
        </p:nvPicPr>
        <p:blipFill>
          <a:blip r:embed="rId5"/>
          <a:stretch>
            <a:fillRect/>
          </a:stretch>
        </p:blipFill>
        <p:spPr>
          <a:xfrm>
            <a:off x="5442005" y="4077730"/>
            <a:ext cx="3631841" cy="2055194"/>
          </a:xfrm>
          <a:prstGeom prst="rect">
            <a:avLst/>
          </a:prstGeom>
        </p:spPr>
      </p:pic>
    </p:spTree>
    <p:extLst>
      <p:ext uri="{BB962C8B-B14F-4D97-AF65-F5344CB8AC3E}">
        <p14:creationId xmlns:p14="http://schemas.microsoft.com/office/powerpoint/2010/main" val="41263410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F5EEC-5F9A-963A-E385-C08E1E203A10}"/>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DF014C-C698-475B-9E73-7531CBB2868E}"/>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DSP (designated safeguarding person)</a:t>
            </a:r>
            <a:endParaRPr lang="en-GB" sz="3200" dirty="0">
              <a:solidFill>
                <a:schemeClr val="tx1"/>
              </a:solidFill>
            </a:endParaRPr>
          </a:p>
        </p:txBody>
      </p:sp>
      <p:sp>
        <p:nvSpPr>
          <p:cNvPr id="3" name="Content Placeholder 2">
            <a:extLst>
              <a:ext uri="{FF2B5EF4-FFF2-40B4-BE49-F238E27FC236}">
                <a16:creationId xmlns:a16="http://schemas.microsoft.com/office/drawing/2014/main" id="{875DB835-060E-4940-AD84-F3795DE23E15}"/>
              </a:ext>
            </a:extLst>
          </p:cNvPr>
          <p:cNvSpPr>
            <a:spLocks noGrp="1"/>
          </p:cNvSpPr>
          <p:nvPr>
            <p:ph idx="1"/>
          </p:nvPr>
        </p:nvSpPr>
        <p:spPr/>
        <p:txBody>
          <a:bodyPr/>
          <a:lstStyle/>
          <a:p>
            <a:pPr marL="0" indent="0">
              <a:buNone/>
            </a:pPr>
            <a:r>
              <a:rPr lang="en-GB" sz="2400" dirty="0">
                <a:solidFill>
                  <a:schemeClr val="tx1"/>
                </a:solidFill>
                <a:cs typeface="Arial" panose="020B0604020202020204" pitchFamily="34" charset="0"/>
              </a:rPr>
              <a:t>The </a:t>
            </a:r>
            <a:r>
              <a:rPr lang="en-GB" sz="2400" dirty="0">
                <a:solidFill>
                  <a:srgbClr val="11846A"/>
                </a:solidFill>
                <a:cs typeface="Arial" panose="020B0604020202020204" pitchFamily="34" charset="0"/>
              </a:rPr>
              <a:t>Wales Safeguarding Procedures </a:t>
            </a:r>
            <a:r>
              <a:rPr lang="en-GB" sz="2400" dirty="0">
                <a:solidFill>
                  <a:schemeClr val="tx1"/>
                </a:solidFill>
                <a:cs typeface="Arial" panose="020B0604020202020204" pitchFamily="34" charset="0"/>
              </a:rPr>
              <a:t>identifies DSPs as ……</a:t>
            </a:r>
          </a:p>
          <a:p>
            <a:pPr marL="0" indent="0">
              <a:buNone/>
            </a:pPr>
            <a:r>
              <a:rPr lang="en-GB" sz="2400" dirty="0">
                <a:solidFill>
                  <a:schemeClr val="tx1"/>
                </a:solidFill>
                <a:cs typeface="Arial" panose="020B0604020202020204" pitchFamily="34" charset="0"/>
              </a:rPr>
              <a:t>..the person within the agency or setting, with responsibility for supporting other staff and providing advice on safeguarding concerns. </a:t>
            </a:r>
            <a:br>
              <a:rPr lang="en-GB" sz="2400" dirty="0">
                <a:solidFill>
                  <a:schemeClr val="tx1"/>
                </a:solidFill>
                <a:cs typeface="Arial" panose="020B0604020202020204" pitchFamily="34" charset="0"/>
              </a:rPr>
            </a:br>
            <a:br>
              <a:rPr lang="en-GB" sz="2400" dirty="0">
                <a:solidFill>
                  <a:schemeClr val="tx1"/>
                </a:solidFill>
                <a:cs typeface="Arial" panose="020B0604020202020204" pitchFamily="34" charset="0"/>
              </a:rPr>
            </a:br>
            <a:r>
              <a:rPr lang="en-GB" sz="2400" dirty="0">
                <a:solidFill>
                  <a:schemeClr val="tx1"/>
                </a:solidFill>
                <a:cs typeface="Arial" panose="020B0604020202020204" pitchFamily="34" charset="0"/>
              </a:rPr>
              <a:t>The DSP should be consulted on whether a safeguarding concern should be raised with the local authority. </a:t>
            </a:r>
            <a:br>
              <a:rPr lang="en-GB" sz="2400" dirty="0">
                <a:solidFill>
                  <a:schemeClr val="tx1"/>
                </a:solidFill>
                <a:cs typeface="Arial" panose="020B0604020202020204" pitchFamily="34" charset="0"/>
              </a:rPr>
            </a:br>
            <a:br>
              <a:rPr lang="en-GB" sz="2400" dirty="0">
                <a:solidFill>
                  <a:schemeClr val="tx1"/>
                </a:solidFill>
                <a:cs typeface="Arial" panose="020B0604020202020204" pitchFamily="34" charset="0"/>
              </a:rPr>
            </a:br>
            <a:r>
              <a:rPr lang="en-GB" sz="2400" dirty="0">
                <a:solidFill>
                  <a:schemeClr val="tx1"/>
                </a:solidFill>
                <a:cs typeface="Arial" panose="020B0604020202020204" pitchFamily="34" charset="0"/>
              </a:rPr>
              <a:t>The DSP frequently coordinates immediate actions required.</a:t>
            </a:r>
          </a:p>
          <a:p>
            <a:endParaRPr lang="en-GB" dirty="0">
              <a:solidFill>
                <a:schemeClr val="tx1"/>
              </a:solidFill>
            </a:endParaRPr>
          </a:p>
        </p:txBody>
      </p:sp>
    </p:spTree>
    <p:extLst>
      <p:ext uri="{BB962C8B-B14F-4D97-AF65-F5344CB8AC3E}">
        <p14:creationId xmlns:p14="http://schemas.microsoft.com/office/powerpoint/2010/main" val="11452593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098C1F-9A96-BF55-5AC7-536640CFDD25}"/>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F69FBC4-760E-4C81-937D-1202CA4147E8}"/>
              </a:ext>
            </a:extLst>
          </p:cNvPr>
          <p:cNvSpPr>
            <a:spLocks noGrp="1"/>
          </p:cNvSpPr>
          <p:nvPr>
            <p:ph type="title"/>
          </p:nvPr>
        </p:nvSpPr>
        <p:spPr/>
        <p:txBody>
          <a:bodyPr>
            <a:normAutofit/>
          </a:bodyPr>
          <a:lstStyle/>
          <a:p>
            <a:pPr algn="ctr"/>
            <a:r>
              <a:rPr lang="en-GB" altLang="en-US" sz="3200" dirty="0">
                <a:solidFill>
                  <a:schemeClr val="tx1"/>
                </a:solidFill>
                <a:ea typeface="Tahoma" panose="020B0604030504040204" pitchFamily="34" charset="0"/>
                <a:cs typeface="Arial" panose="020B0604020202020204" pitchFamily="34" charset="0"/>
              </a:rPr>
              <a:t>Recording concerns, decisions</a:t>
            </a:r>
            <a:br>
              <a:rPr lang="en-GB" altLang="en-US" sz="3200" dirty="0">
                <a:solidFill>
                  <a:schemeClr val="tx1"/>
                </a:solidFill>
                <a:ea typeface="Tahoma" panose="020B0604030504040204" pitchFamily="34" charset="0"/>
                <a:cs typeface="Arial" panose="020B0604020202020204" pitchFamily="34" charset="0"/>
              </a:rPr>
            </a:br>
            <a:br>
              <a:rPr lang="en-GB" altLang="en-US" sz="3200" dirty="0">
                <a:solidFill>
                  <a:schemeClr val="tx1"/>
                </a:solidFill>
                <a:ea typeface="Tahoma" panose="020B0604030504040204" pitchFamily="34" charset="0"/>
                <a:cs typeface="Arial" panose="020B0604020202020204" pitchFamily="34" charset="0"/>
              </a:rPr>
            </a:br>
            <a:r>
              <a:rPr lang="en-GB" altLang="en-US" sz="3200" dirty="0">
                <a:solidFill>
                  <a:schemeClr val="tx1"/>
                </a:solidFill>
                <a:ea typeface="Tahoma" panose="020B0604030504040204" pitchFamily="34" charset="0"/>
                <a:cs typeface="Arial" panose="020B0604020202020204" pitchFamily="34" charset="0"/>
              </a:rPr>
              <a:t>Submitting a duty to report (DTR) form</a:t>
            </a:r>
            <a:br>
              <a:rPr lang="en-GB" altLang="en-US" sz="3200" dirty="0">
                <a:solidFill>
                  <a:schemeClr val="tx1"/>
                </a:solidFill>
                <a:ea typeface="Tahoma" panose="020B0604030504040204" pitchFamily="34" charset="0"/>
                <a:cs typeface="Arial" panose="020B0604020202020204" pitchFamily="34" charset="0"/>
              </a:rPr>
            </a:br>
            <a:endParaRPr lang="en-GB" sz="3200" dirty="0">
              <a:solidFill>
                <a:schemeClr val="tx1"/>
              </a:solidFill>
            </a:endParaRPr>
          </a:p>
        </p:txBody>
      </p:sp>
      <p:sp>
        <p:nvSpPr>
          <p:cNvPr id="3" name="Content Placeholder 2">
            <a:extLst>
              <a:ext uri="{FF2B5EF4-FFF2-40B4-BE49-F238E27FC236}">
                <a16:creationId xmlns:a16="http://schemas.microsoft.com/office/drawing/2014/main" id="{A01A90C5-6D79-4366-BEB9-B6DE4AFD42B4}"/>
              </a:ext>
            </a:extLst>
          </p:cNvPr>
          <p:cNvSpPr>
            <a:spLocks noGrp="1"/>
          </p:cNvSpPr>
          <p:nvPr>
            <p:ph idx="1"/>
          </p:nvPr>
        </p:nvSpPr>
        <p:spPr>
          <a:xfrm>
            <a:off x="3552174" y="864108"/>
            <a:ext cx="7853112" cy="5120640"/>
          </a:xfrm>
        </p:spPr>
        <p:txBody>
          <a:bodyPr>
            <a:noAutofit/>
          </a:bodyPr>
          <a:lstStyle/>
          <a:p>
            <a:pPr marL="0" indent="0">
              <a:buNone/>
            </a:pPr>
            <a:r>
              <a:rPr lang="en-GB" sz="2400" kern="100" dirty="0">
                <a:solidFill>
                  <a:schemeClr val="tx1"/>
                </a:solidFill>
                <a:ea typeface="Calibri" panose="020F0502020204030204" pitchFamily="34" charset="0"/>
                <a:cs typeface="Arial" panose="020B0604020202020204" pitchFamily="34" charset="0"/>
              </a:rPr>
              <a:t>The National safeguarding training, learning and development standards say:</a:t>
            </a:r>
            <a:endParaRPr lang="en-GB" sz="2400" kern="100" dirty="0">
              <a:solidFill>
                <a:schemeClr val="tx1"/>
              </a:solidFill>
              <a:effectLst/>
              <a:ea typeface="Calibri" panose="020F0502020204030204" pitchFamily="34" charset="0"/>
              <a:cs typeface="Arial" panose="020B0604020202020204" pitchFamily="34" charset="0"/>
            </a:endParaRPr>
          </a:p>
          <a:p>
            <a:pPr marL="0" indent="0">
              <a:buNone/>
            </a:pPr>
            <a:r>
              <a:rPr lang="en-GB" altLang="en-US" sz="2400" dirty="0">
                <a:solidFill>
                  <a:schemeClr val="tx1"/>
                </a:solidFill>
                <a:cs typeface="Arial" panose="020B0604020202020204" pitchFamily="34" charset="0"/>
              </a:rPr>
              <a:t>Group B practitioners need to know or observe:</a:t>
            </a:r>
          </a:p>
          <a:p>
            <a:pPr marL="0" indent="0">
              <a:buNone/>
            </a:pPr>
            <a:endParaRPr lang="en-GB" altLang="en-US" sz="2400" dirty="0">
              <a:solidFill>
                <a:schemeClr val="tx1"/>
              </a:solidFill>
              <a:cs typeface="Arial" panose="020B0604020202020204" pitchFamily="34" charset="0"/>
            </a:endParaRPr>
          </a:p>
          <a:p>
            <a:pPr marL="457200">
              <a:lnSpc>
                <a:spcPct val="107000"/>
              </a:lnSpc>
              <a:spcAft>
                <a:spcPts val="800"/>
              </a:spcAft>
            </a:pPr>
            <a:r>
              <a:rPr lang="en-GB" sz="2400" kern="100" dirty="0">
                <a:solidFill>
                  <a:schemeClr val="tx1"/>
                </a:solidFill>
                <a:ea typeface="Calibri" panose="020F0502020204030204" pitchFamily="34" charset="0"/>
                <a:cs typeface="Arial" panose="020B0604020202020204" pitchFamily="34" charset="0"/>
              </a:rPr>
              <a:t>h</a:t>
            </a:r>
            <a:r>
              <a:rPr lang="en-GB" sz="2400" kern="100" dirty="0">
                <a:solidFill>
                  <a:schemeClr val="tx1"/>
                </a:solidFill>
                <a:effectLst/>
                <a:ea typeface="Calibri" panose="020F0502020204030204" pitchFamily="34" charset="0"/>
                <a:cs typeface="Arial" panose="020B0604020202020204" pitchFamily="34" charset="0"/>
              </a:rPr>
              <a:t>ow to record written information that is accurate,                                   clear and relevant with an appropriate level of </a:t>
            </a:r>
            <a:r>
              <a:rPr lang="en-GB" sz="2400" kern="100" dirty="0">
                <a:solidFill>
                  <a:schemeClr val="tx1"/>
                </a:solidFill>
                <a:ea typeface="Calibri" panose="020F0502020204030204" pitchFamily="34" charset="0"/>
                <a:cs typeface="Arial" panose="020B0604020202020204" pitchFamily="34" charset="0"/>
              </a:rPr>
              <a:t>detail</a:t>
            </a:r>
            <a:r>
              <a:rPr lang="en-GB" sz="2400" kern="100" dirty="0">
                <a:solidFill>
                  <a:schemeClr val="tx1"/>
                </a:solidFill>
                <a:effectLst/>
                <a:ea typeface="Calibri" panose="020F0502020204030204" pitchFamily="34" charset="0"/>
                <a:cs typeface="Arial" panose="020B0604020202020204" pitchFamily="34" charset="0"/>
              </a:rPr>
              <a:t>                       </a:t>
            </a:r>
          </a:p>
          <a:p>
            <a:pPr marL="457200">
              <a:lnSpc>
                <a:spcPct val="107000"/>
              </a:lnSpc>
              <a:spcAft>
                <a:spcPts val="1800"/>
              </a:spcAft>
            </a:pPr>
            <a:r>
              <a:rPr lang="en-GB" sz="2400" kern="100" dirty="0">
                <a:solidFill>
                  <a:schemeClr val="tx1"/>
                </a:solidFill>
                <a:ea typeface="Calibri" panose="020F0502020204030204" pitchFamily="34" charset="0"/>
                <a:cs typeface="Arial" panose="020B0604020202020204" pitchFamily="34" charset="0"/>
              </a:rPr>
              <a:t>t</a:t>
            </a:r>
            <a:r>
              <a:rPr lang="en-GB" sz="2400" kern="100" dirty="0">
                <a:solidFill>
                  <a:schemeClr val="tx1"/>
                </a:solidFill>
                <a:effectLst/>
                <a:ea typeface="Calibri" panose="020F0502020204030204" pitchFamily="34" charset="0"/>
                <a:cs typeface="Arial" panose="020B0604020202020204" pitchFamily="34" charset="0"/>
              </a:rPr>
              <a:t>he difference between fact, opinion and                                                     judgement, and why understanding this is                                            important when recording and reporting information.</a:t>
            </a:r>
          </a:p>
          <a:p>
            <a:pPr marL="0" indent="0" algn="l" rtl="0">
              <a:lnSpc>
                <a:spcPct val="110000"/>
              </a:lnSpc>
              <a:buNone/>
            </a:pPr>
            <a:r>
              <a:rPr lang="en-GB" sz="2400" dirty="0">
                <a:solidFill>
                  <a:schemeClr val="tx1"/>
                </a:solidFill>
                <a:effectLst/>
                <a:highlight>
                  <a:srgbClr val="FFFFFF"/>
                </a:highlight>
                <a:cs typeface="Arial" panose="020B0604020202020204" pitchFamily="34" charset="0"/>
              </a:rPr>
              <a:t>A record should be kept as soon as you become aware of any concerns, of all discussion and decisions (whether a  DTR is submitted or not).</a:t>
            </a:r>
          </a:p>
        </p:txBody>
      </p:sp>
    </p:spTree>
    <p:extLst>
      <p:ext uri="{BB962C8B-B14F-4D97-AF65-F5344CB8AC3E}">
        <p14:creationId xmlns:p14="http://schemas.microsoft.com/office/powerpoint/2010/main" val="20926392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20" y="864108"/>
            <a:ext cx="2947482" cy="4601183"/>
          </a:xfrm>
        </p:spPr>
        <p:txBody>
          <a:bodyPr>
            <a:normAutofit/>
          </a:bodyPr>
          <a:lstStyle/>
          <a:p>
            <a:pPr algn="ctr"/>
            <a:r>
              <a:rPr lang="en-GB" sz="3200" dirty="0">
                <a:solidFill>
                  <a:schemeClr val="bg1"/>
                </a:solidFill>
              </a:rPr>
              <a:t>Reporting</a:t>
            </a:r>
          </a:p>
        </p:txBody>
      </p:sp>
      <p:sp>
        <p:nvSpPr>
          <p:cNvPr id="3" name="Content Placeholder 2"/>
          <p:cNvSpPr>
            <a:spLocks noGrp="1"/>
          </p:cNvSpPr>
          <p:nvPr>
            <p:ph idx="1"/>
          </p:nvPr>
        </p:nvSpPr>
        <p:spPr>
          <a:xfrm>
            <a:off x="3869267" y="864108"/>
            <a:ext cx="7831665" cy="5116562"/>
          </a:xfrm>
        </p:spPr>
        <p:txBody>
          <a:bodyPr>
            <a:normAutofit/>
          </a:bodyPr>
          <a:lstStyle/>
          <a:p>
            <a:pPr>
              <a:spcAft>
                <a:spcPts val="1800"/>
              </a:spcAft>
            </a:pPr>
            <a:r>
              <a:rPr lang="en-GB" sz="2400" dirty="0">
                <a:solidFill>
                  <a:schemeClr val="tx1"/>
                </a:solidFill>
                <a:cs typeface="Arial" panose="020B0604020202020204" pitchFamily="34" charset="0"/>
              </a:rPr>
              <a:t>The safety of the individual at risk always comes first. Don’t delay acting and </a:t>
            </a:r>
            <a:r>
              <a:rPr lang="en-GB" sz="2400" dirty="0">
                <a:solidFill>
                  <a:srgbClr val="11846A"/>
                </a:solidFill>
                <a:cs typeface="Arial" panose="020B0604020202020204" pitchFamily="34" charset="0"/>
              </a:rPr>
              <a:t>always report on the same day</a:t>
            </a:r>
            <a:r>
              <a:rPr lang="en-GB" sz="2400" dirty="0">
                <a:solidFill>
                  <a:schemeClr val="tx1"/>
                </a:solidFill>
                <a:cs typeface="Arial" panose="020B0604020202020204" pitchFamily="34" charset="0"/>
              </a:rPr>
              <a:t>.</a:t>
            </a:r>
          </a:p>
          <a:p>
            <a:pPr>
              <a:spcAft>
                <a:spcPts val="1800"/>
              </a:spcAft>
            </a:pPr>
            <a:r>
              <a:rPr lang="en-GB" sz="2400" dirty="0">
                <a:solidFill>
                  <a:schemeClr val="tx1"/>
                </a:solidFill>
                <a:cs typeface="Arial" panose="020B0604020202020204" pitchFamily="34" charset="0"/>
              </a:rPr>
              <a:t>Contact your manager or Designated Safeguarding Person.</a:t>
            </a:r>
          </a:p>
          <a:p>
            <a:pPr>
              <a:spcAft>
                <a:spcPts val="1800"/>
              </a:spcAft>
            </a:pPr>
            <a:r>
              <a:rPr lang="en-GB" sz="2400" dirty="0">
                <a:solidFill>
                  <a:schemeClr val="tx1"/>
                </a:solidFill>
                <a:cs typeface="Arial" panose="020B0604020202020204" pitchFamily="34" charset="0"/>
              </a:rPr>
              <a:t>Contact social services for advice or to make a report. </a:t>
            </a:r>
          </a:p>
          <a:p>
            <a:pPr>
              <a:spcAft>
                <a:spcPts val="300"/>
              </a:spcAft>
            </a:pPr>
            <a:r>
              <a:rPr lang="en-GB" sz="2400" dirty="0">
                <a:solidFill>
                  <a:schemeClr val="tx1"/>
                </a:solidFill>
                <a:cs typeface="RRJULK+Helvetica"/>
              </a:rPr>
              <a:t>If</a:t>
            </a:r>
            <a:r>
              <a:rPr lang="en-GB" sz="2400" spc="10" dirty="0">
                <a:solidFill>
                  <a:schemeClr val="tx1"/>
                </a:solidFill>
                <a:cs typeface="RRJULK+Helvetica"/>
              </a:rPr>
              <a:t> </a:t>
            </a:r>
            <a:r>
              <a:rPr lang="en-GB" sz="2400" dirty="0">
                <a:solidFill>
                  <a:schemeClr val="tx1"/>
                </a:solidFill>
                <a:cs typeface="RRJULK+Helvetica"/>
              </a:rPr>
              <a:t>a child or adult is in immediate danger -</a:t>
            </a:r>
            <a:r>
              <a:rPr lang="en-GB" sz="2400" spc="38" dirty="0">
                <a:solidFill>
                  <a:schemeClr val="tx1"/>
                </a:solidFill>
                <a:cs typeface="RRJULK+Helvetica"/>
              </a:rPr>
              <a:t> </a:t>
            </a:r>
            <a:r>
              <a:rPr lang="en-GB" sz="2400" dirty="0">
                <a:solidFill>
                  <a:srgbClr val="11846A"/>
                </a:solidFill>
                <a:cs typeface="KRHTAF+Helvetica-Bold"/>
              </a:rPr>
              <a:t>Police – 999</a:t>
            </a:r>
            <a:r>
              <a:rPr lang="en-GB" sz="2400" dirty="0">
                <a:solidFill>
                  <a:schemeClr val="tx1"/>
                </a:solidFill>
                <a:cs typeface="KRHTAF+Helvetica-Bold"/>
              </a:rPr>
              <a:t>.</a:t>
            </a:r>
          </a:p>
          <a:p>
            <a:pPr>
              <a:spcAft>
                <a:spcPts val="300"/>
              </a:spcAft>
            </a:pPr>
            <a:r>
              <a:rPr lang="en-GB" sz="2400" dirty="0">
                <a:solidFill>
                  <a:schemeClr val="tx1"/>
                </a:solidFill>
                <a:cs typeface="KRHTAF+Helvetica-Bold"/>
              </a:rPr>
              <a:t>Make non-urgent reports by calling 101 or reporting to the police online.  </a:t>
            </a:r>
          </a:p>
        </p:txBody>
      </p:sp>
    </p:spTree>
    <p:custDataLst>
      <p:tags r:id="rId1"/>
    </p:custDataLst>
    <p:extLst>
      <p:ext uri="{BB962C8B-B14F-4D97-AF65-F5344CB8AC3E}">
        <p14:creationId xmlns:p14="http://schemas.microsoft.com/office/powerpoint/2010/main" val="2042292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9508" y="1078999"/>
            <a:ext cx="2947482" cy="4601183"/>
          </a:xfrm>
        </p:spPr>
        <p:txBody>
          <a:bodyPr>
            <a:normAutofit/>
          </a:bodyPr>
          <a:lstStyle/>
          <a:p>
            <a:pPr algn="ctr"/>
            <a:r>
              <a:rPr lang="en-GB" altLang="en-US" sz="3200" dirty="0">
                <a:solidFill>
                  <a:schemeClr val="bg1"/>
                </a:solidFill>
              </a:rPr>
              <a:t>Exercise </a:t>
            </a:r>
            <a:br>
              <a:rPr lang="en-GB" altLang="en-US" sz="3200" dirty="0">
                <a:solidFill>
                  <a:schemeClr val="bg1"/>
                </a:solidFill>
              </a:rPr>
            </a:br>
            <a:br>
              <a:rPr lang="en-GB" altLang="en-US" sz="3200" dirty="0">
                <a:solidFill>
                  <a:schemeClr val="bg1"/>
                </a:solidFill>
              </a:rPr>
            </a:br>
            <a:r>
              <a:rPr lang="en-GB" altLang="en-US" sz="3200" dirty="0">
                <a:solidFill>
                  <a:schemeClr val="bg1"/>
                </a:solidFill>
              </a:rPr>
              <a:t>What information do you need to give?</a:t>
            </a:r>
          </a:p>
        </p:txBody>
      </p:sp>
      <p:sp>
        <p:nvSpPr>
          <p:cNvPr id="3" name="Content Placeholder 2"/>
          <p:cNvSpPr>
            <a:spLocks noGrp="1"/>
          </p:cNvSpPr>
          <p:nvPr>
            <p:ph idx="1"/>
          </p:nvPr>
        </p:nvSpPr>
        <p:spPr>
          <a:xfrm>
            <a:off x="4003435" y="1399126"/>
            <a:ext cx="4956131" cy="4281056"/>
          </a:xfrm>
        </p:spPr>
        <p:txBody>
          <a:bodyPr/>
          <a:lstStyle/>
          <a:p>
            <a:r>
              <a:rPr lang="en-GB" altLang="en-US" sz="2800" dirty="0">
                <a:solidFill>
                  <a:schemeClr val="tx1"/>
                </a:solidFill>
              </a:rPr>
              <a:t>Date and time</a:t>
            </a:r>
          </a:p>
          <a:p>
            <a:r>
              <a:rPr lang="en-GB" altLang="en-US" sz="2800" dirty="0">
                <a:solidFill>
                  <a:schemeClr val="tx1"/>
                </a:solidFill>
              </a:rPr>
              <a:t>Your name and job role</a:t>
            </a:r>
          </a:p>
          <a:p>
            <a:r>
              <a:rPr lang="en-GB" altLang="en-US" sz="2800" dirty="0">
                <a:solidFill>
                  <a:schemeClr val="tx1"/>
                </a:solidFill>
              </a:rPr>
              <a:t>Where the concern happened</a:t>
            </a:r>
          </a:p>
          <a:p>
            <a:r>
              <a:rPr lang="en-GB" altLang="en-US" sz="2800" dirty="0">
                <a:solidFill>
                  <a:schemeClr val="tx1"/>
                </a:solidFill>
              </a:rPr>
              <a:t>Who was there</a:t>
            </a:r>
          </a:p>
          <a:p>
            <a:r>
              <a:rPr lang="en-GB" altLang="en-US" sz="2800" dirty="0">
                <a:solidFill>
                  <a:schemeClr val="tx1"/>
                </a:solidFill>
              </a:rPr>
              <a:t>What you saw</a:t>
            </a:r>
          </a:p>
          <a:p>
            <a:r>
              <a:rPr lang="en-GB" altLang="en-US" sz="2800" dirty="0">
                <a:solidFill>
                  <a:schemeClr val="tx1"/>
                </a:solidFill>
              </a:rPr>
              <a:t>What you heard</a:t>
            </a:r>
          </a:p>
          <a:p>
            <a:r>
              <a:rPr lang="en-GB" altLang="en-US" sz="2800" dirty="0">
                <a:solidFill>
                  <a:srgbClr val="11846A"/>
                </a:solidFill>
              </a:rPr>
              <a:t>Facts, not your opinions</a:t>
            </a:r>
          </a:p>
          <a:p>
            <a:endParaRPr lang="en-GB" altLang="en-US" dirty="0"/>
          </a:p>
        </p:txBody>
      </p:sp>
    </p:spTree>
    <p:custDataLst>
      <p:tags r:id="rId1"/>
    </p:custDataLst>
    <p:extLst>
      <p:ext uri="{BB962C8B-B14F-4D97-AF65-F5344CB8AC3E}">
        <p14:creationId xmlns:p14="http://schemas.microsoft.com/office/powerpoint/2010/main" val="987201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a:bodyPr>
          <a:lstStyle/>
          <a:p>
            <a:pPr algn="ctr"/>
            <a:r>
              <a:rPr lang="en-GB" altLang="en-US" sz="3200" dirty="0">
                <a:solidFill>
                  <a:schemeClr val="bg1"/>
                </a:solidFill>
              </a:rPr>
              <a:t>What happens next?</a:t>
            </a:r>
          </a:p>
        </p:txBody>
      </p:sp>
      <p:sp>
        <p:nvSpPr>
          <p:cNvPr id="65539" name="Content Placeholder 2"/>
          <p:cNvSpPr>
            <a:spLocks noGrp="1"/>
          </p:cNvSpPr>
          <p:nvPr>
            <p:ph idx="1"/>
          </p:nvPr>
        </p:nvSpPr>
        <p:spPr>
          <a:xfrm>
            <a:off x="3430929" y="1123837"/>
            <a:ext cx="8375248" cy="4209041"/>
          </a:xfrm>
        </p:spPr>
        <p:txBody>
          <a:bodyPr>
            <a:noAutofit/>
          </a:bodyPr>
          <a:lstStyle/>
          <a:p>
            <a:r>
              <a:rPr lang="en-GB" altLang="en-US" sz="2800">
                <a:solidFill>
                  <a:schemeClr val="tx1"/>
                </a:solidFill>
                <a:latin typeface="Gibson"/>
              </a:rPr>
              <a:t>You or your DSP may need to fill in a report form to </a:t>
            </a:r>
            <a:r>
              <a:rPr lang="en-GB" altLang="en-US" sz="2800" dirty="0">
                <a:solidFill>
                  <a:schemeClr val="tx1"/>
                </a:solidFill>
                <a:latin typeface="Gibson"/>
              </a:rPr>
              <a:t>the relevant department or get further specialist advice. </a:t>
            </a:r>
          </a:p>
          <a:p>
            <a:pPr marL="0" indent="0" algn="ctr">
              <a:buNone/>
            </a:pPr>
            <a:r>
              <a:rPr lang="en-GB" altLang="en-US" sz="2800" dirty="0">
                <a:solidFill>
                  <a:srgbClr val="11846A"/>
                </a:solidFill>
              </a:rPr>
              <a:t>You should know your own organisation’s procedure.</a:t>
            </a:r>
          </a:p>
          <a:p>
            <a:r>
              <a:rPr lang="en-GB" altLang="en-US" sz="2800" dirty="0">
                <a:solidFill>
                  <a:schemeClr val="tx1"/>
                </a:solidFill>
              </a:rPr>
              <a:t>Once you’ve reported your concern, you may not need to be part of the rest of the process.</a:t>
            </a:r>
          </a:p>
          <a:p>
            <a:r>
              <a:rPr lang="en-GB" altLang="en-US" sz="2800" dirty="0">
                <a:solidFill>
                  <a:schemeClr val="tx1"/>
                </a:solidFill>
              </a:rPr>
              <a:t>You may be contacted by social services or the police for further information.</a:t>
            </a:r>
          </a:p>
        </p:txBody>
      </p:sp>
    </p:spTree>
    <p:custDataLst>
      <p:tags r:id="rId1"/>
    </p:custDataLst>
    <p:extLst>
      <p:ext uri="{BB962C8B-B14F-4D97-AF65-F5344CB8AC3E}">
        <p14:creationId xmlns:p14="http://schemas.microsoft.com/office/powerpoint/2010/main" val="27351066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DC08BF-2747-B902-F643-DC43D0854C48}"/>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09E32A-E47B-49E6-BE6E-BD68EFC467D1}"/>
              </a:ext>
            </a:extLst>
          </p:cNvPr>
          <p:cNvSpPr>
            <a:spLocks noGrp="1"/>
          </p:cNvSpPr>
          <p:nvPr>
            <p:ph type="title"/>
          </p:nvPr>
        </p:nvSpPr>
        <p:spPr/>
        <p:txBody>
          <a:bodyPr>
            <a:normAutofit/>
          </a:bodyPr>
          <a:lstStyle/>
          <a:p>
            <a:pPr algn="ctr"/>
            <a:r>
              <a:rPr lang="en-GB" altLang="en-US" sz="3200" dirty="0">
                <a:solidFill>
                  <a:schemeClr val="tx1"/>
                </a:solidFill>
                <a:ea typeface="Tahoma" panose="020B0604030504040204" pitchFamily="34" charset="0"/>
                <a:cs typeface="Arial" panose="020B0604020202020204" pitchFamily="34" charset="0"/>
              </a:rPr>
              <a:t>Learning from safeguarding reviews: recurring themes</a:t>
            </a:r>
            <a:br>
              <a:rPr lang="en-GB" altLang="en-US" sz="3200" dirty="0">
                <a:solidFill>
                  <a:schemeClr val="tx1"/>
                </a:solidFill>
                <a:ea typeface="Tahoma" panose="020B0604030504040204" pitchFamily="34" charset="0"/>
                <a:cs typeface="Arial" panose="020B0604020202020204" pitchFamily="34" charset="0"/>
              </a:rPr>
            </a:br>
            <a:endParaRPr lang="en-GB" sz="3200" dirty="0">
              <a:solidFill>
                <a:schemeClr val="tx1"/>
              </a:solidFill>
            </a:endParaRPr>
          </a:p>
        </p:txBody>
      </p:sp>
      <p:sp>
        <p:nvSpPr>
          <p:cNvPr id="3" name="Content Placeholder 2">
            <a:extLst>
              <a:ext uri="{FF2B5EF4-FFF2-40B4-BE49-F238E27FC236}">
                <a16:creationId xmlns:a16="http://schemas.microsoft.com/office/drawing/2014/main" id="{D9BF2239-A5B0-4239-9BE6-908AB6CFBE3C}"/>
              </a:ext>
            </a:extLst>
          </p:cNvPr>
          <p:cNvSpPr>
            <a:spLocks noGrp="1"/>
          </p:cNvSpPr>
          <p:nvPr>
            <p:ph idx="1"/>
          </p:nvPr>
        </p:nvSpPr>
        <p:spPr/>
        <p:txBody>
          <a:bodyPr>
            <a:normAutofit lnSpcReduction="10000"/>
          </a:bodyPr>
          <a:lstStyle/>
          <a:p>
            <a:pPr marL="0" indent="0" algn="l" rtl="0">
              <a:lnSpc>
                <a:spcPct val="110000"/>
              </a:lnSpc>
              <a:buNone/>
            </a:pPr>
            <a:r>
              <a:rPr lang="en-GB" sz="2400" dirty="0">
                <a:solidFill>
                  <a:schemeClr val="tx1"/>
                </a:solidFill>
                <a:effectLst/>
                <a:cs typeface="Arial" panose="020B0604020202020204" pitchFamily="34" charset="0"/>
              </a:rPr>
              <a:t>Regional Safeguarding Boards have a key </a:t>
            </a:r>
            <a:r>
              <a:rPr lang="en-GB" sz="2400" dirty="0" err="1">
                <a:solidFill>
                  <a:schemeClr val="tx1"/>
                </a:solidFill>
                <a:effectLst/>
                <a:cs typeface="Arial" panose="020B0604020202020204" pitchFamily="34" charset="0"/>
              </a:rPr>
              <a:t>statuory</a:t>
            </a:r>
            <a:r>
              <a:rPr lang="en-GB" sz="2400" dirty="0">
                <a:solidFill>
                  <a:schemeClr val="tx1"/>
                </a:solidFill>
                <a:effectLst/>
                <a:cs typeface="Arial" panose="020B0604020202020204" pitchFamily="34" charset="0"/>
              </a:rPr>
              <a:t> duty to carry out safeguarding reviews.</a:t>
            </a:r>
          </a:p>
          <a:p>
            <a:pPr marL="0" indent="0" algn="l" rtl="0">
              <a:lnSpc>
                <a:spcPct val="110000"/>
              </a:lnSpc>
              <a:buNone/>
            </a:pPr>
            <a:r>
              <a:rPr lang="en-GB" sz="2400" dirty="0">
                <a:solidFill>
                  <a:schemeClr val="tx1"/>
                </a:solidFill>
                <a:cs typeface="Arial" panose="020B0604020202020204" pitchFamily="34" charset="0"/>
              </a:rPr>
              <a:t>Safeguarding</a:t>
            </a:r>
            <a:r>
              <a:rPr lang="en-GB" sz="2400" dirty="0">
                <a:solidFill>
                  <a:schemeClr val="tx1"/>
                </a:solidFill>
                <a:effectLst/>
                <a:cs typeface="Arial" panose="020B0604020202020204" pitchFamily="34" charset="0"/>
              </a:rPr>
              <a:t> reviews are </a:t>
            </a:r>
            <a:r>
              <a:rPr lang="en-GB" sz="2400" dirty="0">
                <a:solidFill>
                  <a:schemeClr val="tx1"/>
                </a:solidFill>
                <a:cs typeface="Arial" panose="020B0604020202020204" pitchFamily="34" charset="0"/>
              </a:rPr>
              <a:t>detailed</a:t>
            </a:r>
            <a:r>
              <a:rPr lang="en-GB" sz="2400" dirty="0">
                <a:solidFill>
                  <a:schemeClr val="tx1"/>
                </a:solidFill>
                <a:effectLst/>
                <a:cs typeface="Arial" panose="020B0604020202020204" pitchFamily="34" charset="0"/>
              </a:rPr>
              <a:t> reviews of the events leading up to an incident resulting in the death or significant harm of a child or adult at risk (where services were involved). </a:t>
            </a:r>
          </a:p>
          <a:p>
            <a:pPr marL="0" indent="0" algn="l" rtl="0">
              <a:lnSpc>
                <a:spcPct val="110000"/>
              </a:lnSpc>
              <a:buNone/>
            </a:pPr>
            <a:r>
              <a:rPr lang="en-GB" sz="2400" dirty="0">
                <a:solidFill>
                  <a:schemeClr val="tx1"/>
                </a:solidFill>
                <a:cs typeface="Arial" panose="020B0604020202020204" pitchFamily="34" charset="0"/>
              </a:rPr>
              <a:t>Safeguarding</a:t>
            </a:r>
            <a:r>
              <a:rPr lang="en-GB" sz="2400" dirty="0">
                <a:solidFill>
                  <a:schemeClr val="tx1"/>
                </a:solidFill>
                <a:effectLst/>
                <a:cs typeface="Arial" panose="020B0604020202020204" pitchFamily="34" charset="0"/>
              </a:rPr>
              <a:t> reviews aren’t criminal investigations, although a criminal investigation may also take place.</a:t>
            </a:r>
            <a:endParaRPr lang="en-GB" sz="2400" dirty="0">
              <a:solidFill>
                <a:schemeClr val="tx1"/>
              </a:solidFill>
              <a:cs typeface="Arial" panose="020B0604020202020204" pitchFamily="34" charset="0"/>
            </a:endParaRPr>
          </a:p>
          <a:p>
            <a:pPr marL="0" indent="0" algn="l" rtl="0">
              <a:lnSpc>
                <a:spcPct val="110000"/>
              </a:lnSpc>
              <a:buNone/>
            </a:pPr>
            <a:r>
              <a:rPr lang="en-GB" sz="2400" dirty="0">
                <a:solidFill>
                  <a:schemeClr val="tx1"/>
                </a:solidFill>
                <a:effectLst/>
                <a:cs typeface="Arial" panose="020B0604020202020204" pitchFamily="34" charset="0"/>
              </a:rPr>
              <a:t>The primary focus of s</a:t>
            </a:r>
            <a:r>
              <a:rPr lang="en-GB" sz="2400" dirty="0">
                <a:solidFill>
                  <a:schemeClr val="tx1"/>
                </a:solidFill>
                <a:cs typeface="Arial" panose="020B0604020202020204" pitchFamily="34" charset="0"/>
              </a:rPr>
              <a:t>afeguarding</a:t>
            </a:r>
            <a:r>
              <a:rPr lang="en-GB" sz="2400" dirty="0">
                <a:solidFill>
                  <a:schemeClr val="tx1"/>
                </a:solidFill>
                <a:effectLst/>
                <a:cs typeface="Arial" panose="020B0604020202020204" pitchFamily="34" charset="0"/>
              </a:rPr>
              <a:t> </a:t>
            </a:r>
            <a:r>
              <a:rPr lang="en-GB" sz="2400" dirty="0">
                <a:solidFill>
                  <a:schemeClr val="tx1"/>
                </a:solidFill>
                <a:cs typeface="Arial" panose="020B0604020202020204" pitchFamily="34" charset="0"/>
              </a:rPr>
              <a:t>r</a:t>
            </a:r>
            <a:r>
              <a:rPr lang="en-GB" sz="2400" dirty="0">
                <a:solidFill>
                  <a:schemeClr val="tx1"/>
                </a:solidFill>
                <a:effectLst/>
                <a:cs typeface="Arial" panose="020B0604020202020204" pitchFamily="34" charset="0"/>
              </a:rPr>
              <a:t>eviews is to identify key learning to inform future practice.</a:t>
            </a:r>
            <a:endParaRPr lang="en-GB" sz="2400" dirty="0">
              <a:solidFill>
                <a:schemeClr val="tx1"/>
              </a:solidFill>
              <a:cs typeface="Arial" panose="020B0604020202020204" pitchFamily="34" charset="0"/>
            </a:endParaRPr>
          </a:p>
          <a:p>
            <a:pPr marL="0" indent="0" algn="l" rtl="0">
              <a:lnSpc>
                <a:spcPct val="110000"/>
              </a:lnSpc>
              <a:buNone/>
            </a:pPr>
            <a:r>
              <a:rPr lang="en-GB" sz="2400" dirty="0">
                <a:solidFill>
                  <a:schemeClr val="tx1"/>
                </a:solidFill>
                <a:effectLst/>
              </a:rPr>
              <a:t>The Single Unified Safeguarding Review (SUSR) is a single review process incorporating all reviews in Wales.</a:t>
            </a:r>
            <a:endParaRPr lang="en-GB" sz="2400" dirty="0">
              <a:solidFill>
                <a:schemeClr val="tx1"/>
              </a:solidFill>
              <a:effectLst/>
              <a:cs typeface="Arial" panose="020B0604020202020204" pitchFamily="34" charset="0"/>
            </a:endParaRPr>
          </a:p>
        </p:txBody>
      </p:sp>
    </p:spTree>
    <p:extLst>
      <p:ext uri="{BB962C8B-B14F-4D97-AF65-F5344CB8AC3E}">
        <p14:creationId xmlns:p14="http://schemas.microsoft.com/office/powerpoint/2010/main" val="1261123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0E4387-547D-5495-FE2D-492C8B20BDA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FAF4F26-EE43-4B5E-A5D7-8C3EC43F71DF}"/>
              </a:ext>
            </a:extLst>
          </p:cNvPr>
          <p:cNvSpPr>
            <a:spLocks noGrp="1"/>
          </p:cNvSpPr>
          <p:nvPr>
            <p:ph type="title"/>
          </p:nvPr>
        </p:nvSpPr>
        <p:spPr/>
        <p:txBody>
          <a:bodyPr>
            <a:normAutofit/>
          </a:bodyPr>
          <a:lstStyle/>
          <a:p>
            <a:pPr algn="ctr"/>
            <a:r>
              <a:rPr lang="en-GB" sz="3200" dirty="0">
                <a:solidFill>
                  <a:schemeClr val="tx1"/>
                </a:solidFill>
                <a:ea typeface="Tahoma" panose="020B0604030504040204" pitchFamily="34" charset="0"/>
                <a:cs typeface="Arial" panose="020B0604020202020204" pitchFamily="34" charset="0"/>
              </a:rPr>
              <a:t>Recurring themes emerging from safeguarding reviews</a:t>
            </a:r>
          </a:p>
        </p:txBody>
      </p:sp>
      <p:sp>
        <p:nvSpPr>
          <p:cNvPr id="3" name="Content Placeholder 2">
            <a:extLst>
              <a:ext uri="{FF2B5EF4-FFF2-40B4-BE49-F238E27FC236}">
                <a16:creationId xmlns:a16="http://schemas.microsoft.com/office/drawing/2014/main" id="{090074DF-428D-4C91-83CE-EB7403B7568C}"/>
              </a:ext>
            </a:extLst>
          </p:cNvPr>
          <p:cNvSpPr>
            <a:spLocks noGrp="1"/>
          </p:cNvSpPr>
          <p:nvPr>
            <p:ph idx="1"/>
          </p:nvPr>
        </p:nvSpPr>
        <p:spPr/>
        <p:txBody>
          <a:bodyPr>
            <a:normAutofit/>
          </a:bodyPr>
          <a:lstStyle/>
          <a:p>
            <a:pPr marL="0" indent="0">
              <a:buNone/>
            </a:pPr>
            <a:endParaRPr lang="en-GB" sz="2400" dirty="0">
              <a:solidFill>
                <a:schemeClr val="tx1"/>
              </a:solidFill>
              <a:cs typeface="Arial" panose="020B0604020202020204" pitchFamily="34" charset="0"/>
            </a:endParaRPr>
          </a:p>
          <a:p>
            <a:pPr>
              <a:buFont typeface="Wingdings" panose="05000000000000000000" pitchFamily="2" charset="2"/>
              <a:buChar char="Ø"/>
            </a:pPr>
            <a:r>
              <a:rPr lang="en-GB" sz="2400" dirty="0">
                <a:solidFill>
                  <a:schemeClr val="tx1"/>
                </a:solidFill>
                <a:cs typeface="Arial" panose="020B0604020202020204" pitchFamily="34" charset="0"/>
              </a:rPr>
              <a:t> Information sharing</a:t>
            </a:r>
          </a:p>
          <a:p>
            <a:pPr>
              <a:buFont typeface="Wingdings" panose="05000000000000000000" pitchFamily="2" charset="2"/>
              <a:buChar char="Ø"/>
            </a:pPr>
            <a:r>
              <a:rPr lang="en-GB" sz="2400" dirty="0">
                <a:solidFill>
                  <a:schemeClr val="tx1"/>
                </a:solidFill>
                <a:cs typeface="Arial" panose="020B0604020202020204" pitchFamily="34" charset="0"/>
              </a:rPr>
              <a:t> Multi-agency collaboration</a:t>
            </a:r>
          </a:p>
          <a:p>
            <a:pPr>
              <a:buFont typeface="Wingdings" panose="05000000000000000000" pitchFamily="2" charset="2"/>
              <a:buChar char="Ø"/>
            </a:pPr>
            <a:r>
              <a:rPr lang="en-GB" sz="2400" dirty="0">
                <a:solidFill>
                  <a:schemeClr val="tx1"/>
                </a:solidFill>
                <a:cs typeface="Arial" panose="020B0604020202020204" pitchFamily="34" charset="0"/>
              </a:rPr>
              <a:t> Professional curiosity vs building trust</a:t>
            </a:r>
          </a:p>
          <a:p>
            <a:pPr>
              <a:buFont typeface="Wingdings" panose="05000000000000000000" pitchFamily="2" charset="2"/>
              <a:buChar char="Ø"/>
            </a:pPr>
            <a:r>
              <a:rPr lang="en-GB" sz="2400" dirty="0">
                <a:solidFill>
                  <a:schemeClr val="tx1"/>
                </a:solidFill>
                <a:cs typeface="Arial" panose="020B0604020202020204" pitchFamily="34" charset="0"/>
              </a:rPr>
              <a:t> Hostile and uncooperative – see the Board’s multi-agency protocol</a:t>
            </a:r>
          </a:p>
          <a:p>
            <a:pPr>
              <a:buFont typeface="Wingdings" panose="05000000000000000000" pitchFamily="2" charset="2"/>
              <a:buChar char="Ø"/>
            </a:pPr>
            <a:r>
              <a:rPr lang="en-GB" sz="2400" dirty="0">
                <a:solidFill>
                  <a:schemeClr val="tx1"/>
                </a:solidFill>
                <a:cs typeface="Arial" panose="020B0604020202020204" pitchFamily="34" charset="0"/>
              </a:rPr>
              <a:t> Lack of lived experience of child or adult at risk </a:t>
            </a:r>
          </a:p>
          <a:p>
            <a:pPr>
              <a:buFont typeface="Wingdings" panose="05000000000000000000" pitchFamily="2" charset="2"/>
              <a:buChar char="Ø"/>
            </a:pPr>
            <a:r>
              <a:rPr lang="en-GB" sz="2400" dirty="0">
                <a:solidFill>
                  <a:schemeClr val="tx1"/>
                </a:solidFill>
                <a:cs typeface="Arial" panose="020B0604020202020204" pitchFamily="34" charset="0"/>
              </a:rPr>
              <a:t> Contextual safeguarding (extra familial) </a:t>
            </a:r>
          </a:p>
          <a:p>
            <a:pPr>
              <a:buFont typeface="Wingdings" panose="05000000000000000000" pitchFamily="2" charset="2"/>
              <a:buChar char="Ø"/>
            </a:pPr>
            <a:r>
              <a:rPr lang="en-GB" sz="2400" dirty="0">
                <a:solidFill>
                  <a:schemeClr val="tx1"/>
                </a:solidFill>
                <a:cs typeface="Arial" panose="020B0604020202020204" pitchFamily="34" charset="0"/>
              </a:rPr>
              <a:t> Poverty compounding other family adversity</a:t>
            </a:r>
          </a:p>
          <a:p>
            <a:pPr>
              <a:buFont typeface="Wingdings" panose="05000000000000000000" pitchFamily="2" charset="2"/>
              <a:buChar char="Ø"/>
            </a:pPr>
            <a:r>
              <a:rPr lang="en-GB" sz="2400" dirty="0">
                <a:solidFill>
                  <a:schemeClr val="tx1"/>
                </a:solidFill>
                <a:cs typeface="Arial" panose="020B0604020202020204" pitchFamily="34" charset="0"/>
              </a:rPr>
              <a:t> Fixed practitioner thinking</a:t>
            </a:r>
          </a:p>
          <a:p>
            <a:pPr>
              <a:buFont typeface="Wingdings" panose="05000000000000000000" pitchFamily="2" charset="2"/>
              <a:buChar char="Ø"/>
            </a:pPr>
            <a:r>
              <a:rPr lang="en-GB" sz="2400" dirty="0">
                <a:solidFill>
                  <a:schemeClr val="tx1"/>
                </a:solidFill>
                <a:cs typeface="Arial" panose="020B0604020202020204" pitchFamily="34" charset="0"/>
              </a:rPr>
              <a:t> Practitioner mirroring family’s chaotic behaviour</a:t>
            </a:r>
            <a:endParaRPr lang="en-GB" sz="2400" dirty="0">
              <a:solidFill>
                <a:schemeClr val="tx1"/>
              </a:solidFill>
            </a:endParaRPr>
          </a:p>
        </p:txBody>
      </p:sp>
    </p:spTree>
    <p:extLst>
      <p:ext uri="{BB962C8B-B14F-4D97-AF65-F5344CB8AC3E}">
        <p14:creationId xmlns:p14="http://schemas.microsoft.com/office/powerpoint/2010/main" val="218119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051640-A272-0905-B569-507FD172F83B}"/>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Making this training work for you"/>
          <p:cNvSpPr>
            <a:spLocks noGrp="1"/>
          </p:cNvSpPr>
          <p:nvPr>
            <p:ph type="title"/>
          </p:nvPr>
        </p:nvSpPr>
        <p:spPr>
          <a:xfrm>
            <a:off x="333632" y="2165560"/>
            <a:ext cx="2872555" cy="2128649"/>
          </a:xfrm>
        </p:spPr>
        <p:txBody>
          <a:bodyPr>
            <a:normAutofit/>
          </a:bodyPr>
          <a:lstStyle/>
          <a:p>
            <a:pPr algn="ctr"/>
            <a:r>
              <a:rPr lang="en-GB" sz="3200" dirty="0">
                <a:solidFill>
                  <a:schemeClr val="tx1"/>
                </a:solidFill>
                <a:cs typeface="Arial" panose="020B0604020202020204" pitchFamily="34" charset="0"/>
              </a:rPr>
              <a:t>Making this training work for you</a:t>
            </a:r>
            <a:endParaRPr lang="en-GB" sz="32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GB" sz="2800" dirty="0">
                <a:solidFill>
                  <a:schemeClr val="tx1"/>
                </a:solidFill>
                <a:effectLst/>
                <a:ea typeface="Aptos" panose="020B0004020202020204" pitchFamily="34" charset="0"/>
              </a:rPr>
              <a:t>We know that training isn’t always enough on its own. We need to make sure you can understand and use what you learn today. </a:t>
            </a:r>
          </a:p>
          <a:p>
            <a:pPr marL="0" indent="0">
              <a:buNone/>
            </a:pPr>
            <a:r>
              <a:rPr lang="en-GB" sz="2800" dirty="0">
                <a:solidFill>
                  <a:schemeClr val="tx1"/>
                </a:solidFill>
                <a:effectLst/>
                <a:ea typeface="Aptos" panose="020B0004020202020204" pitchFamily="34" charset="0"/>
              </a:rPr>
              <a:t>Which activities would help the training to stick in your mind for you to use later?</a:t>
            </a:r>
          </a:p>
          <a:p>
            <a:pPr marL="0" indent="0">
              <a:buNone/>
            </a:pPr>
            <a:r>
              <a:rPr lang="en-GB" sz="2800" dirty="0">
                <a:solidFill>
                  <a:schemeClr val="tx1"/>
                </a:solidFill>
                <a:effectLst/>
                <a:ea typeface="Aptos" panose="020B0004020202020204" pitchFamily="34" charset="0"/>
              </a:rPr>
              <a:t>We’ll come back to your suggestions later.</a:t>
            </a:r>
            <a:endParaRPr lang="en-GB" sz="36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41745339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62337" y="2674853"/>
            <a:ext cx="2640458"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rPr>
              <a:t>Contact information</a:t>
            </a:r>
          </a:p>
        </p:txBody>
      </p:sp>
      <p:sp>
        <p:nvSpPr>
          <p:cNvPr id="27651" name="Content Placeholder 2"/>
          <p:cNvSpPr>
            <a:spLocks noGrp="1"/>
          </p:cNvSpPr>
          <p:nvPr>
            <p:ph idx="1"/>
          </p:nvPr>
        </p:nvSpPr>
        <p:spPr>
          <a:xfrm>
            <a:off x="3522133" y="803189"/>
            <a:ext cx="8334070" cy="5486400"/>
          </a:xfrm>
        </p:spPr>
        <p:txBody>
          <a:bodyPr>
            <a:noAutofit/>
          </a:bodyPr>
          <a:lstStyle/>
          <a:p>
            <a:pPr marL="0" indent="0">
              <a:buNone/>
              <a:defRPr/>
            </a:pPr>
            <a:r>
              <a:rPr lang="en-GB" altLang="en-US" sz="2400" dirty="0">
                <a:solidFill>
                  <a:schemeClr val="tx1"/>
                </a:solidFill>
                <a:cs typeface="Arial" panose="020B0604020202020204" pitchFamily="34" charset="0"/>
              </a:rPr>
              <a:t>You must consult with your manager or DSP as soon as possible but always on the same day.</a:t>
            </a:r>
          </a:p>
          <a:p>
            <a:pPr marL="0" indent="0">
              <a:buNone/>
              <a:defRPr/>
            </a:pPr>
            <a:endParaRPr lang="en-GB" altLang="en-US" sz="2400" dirty="0">
              <a:solidFill>
                <a:schemeClr val="tx1"/>
              </a:solidFill>
              <a:cs typeface="Arial" panose="020B0604020202020204" pitchFamily="34" charset="0"/>
            </a:endParaRPr>
          </a:p>
          <a:p>
            <a:pPr marL="0" indent="0">
              <a:buNone/>
              <a:defRPr/>
            </a:pPr>
            <a:r>
              <a:rPr lang="en-GB" altLang="en-US" sz="2400" dirty="0">
                <a:solidFill>
                  <a:schemeClr val="tx1"/>
                </a:solidFill>
                <a:cs typeface="Arial" panose="020B0604020202020204" pitchFamily="34" charset="0"/>
              </a:rPr>
              <a:t>Where there are concerns that a child or adult is at risk, a report should be made to children's or adults’ social services.</a:t>
            </a:r>
          </a:p>
          <a:p>
            <a:pPr marL="0" indent="0">
              <a:buNone/>
              <a:defRPr/>
            </a:pPr>
            <a:endParaRPr lang="en-GB" altLang="en-US" sz="2400" dirty="0">
              <a:cs typeface="Arial" panose="020B0604020202020204" pitchFamily="34" charset="0"/>
            </a:endParaRPr>
          </a:p>
          <a:p>
            <a:pPr>
              <a:buFont typeface="Times New Roman" pitchFamily="18" charset="0"/>
              <a:buChar char="•"/>
              <a:defRPr/>
            </a:pPr>
            <a:r>
              <a:rPr lang="en-GB" altLang="en-US" sz="2400" dirty="0">
                <a:solidFill>
                  <a:schemeClr val="accent2">
                    <a:lumMod val="50000"/>
                  </a:schemeClr>
                </a:solidFill>
                <a:highlight>
                  <a:srgbClr val="FFFF00"/>
                </a:highlight>
                <a:cs typeface="Arial" panose="020B0604020202020204" pitchFamily="34" charset="0"/>
              </a:rPr>
              <a:t>Put your local contact information here…</a:t>
            </a:r>
          </a:p>
          <a:p>
            <a:pPr marL="0" indent="0">
              <a:buNone/>
              <a:defRPr/>
            </a:pPr>
            <a:endParaRPr lang="en-GB" altLang="en-US" sz="2400" dirty="0">
              <a:solidFill>
                <a:schemeClr val="accent2">
                  <a:lumMod val="50000"/>
                </a:schemeClr>
              </a:solidFill>
              <a:cs typeface="Arial" panose="020B0604020202020204" pitchFamily="34" charset="0"/>
            </a:endParaRPr>
          </a:p>
          <a:p>
            <a:pPr marL="0" indent="0">
              <a:buNone/>
              <a:defRPr/>
            </a:pPr>
            <a:r>
              <a:rPr lang="en-GB" altLang="en-US" sz="2400" dirty="0">
                <a:solidFill>
                  <a:srgbClr val="C00000"/>
                </a:solidFill>
                <a:cs typeface="Arial" panose="020B0604020202020204" pitchFamily="34" charset="0"/>
              </a:rPr>
              <a:t>If a person is in immediate danger dial 999.</a:t>
            </a:r>
          </a:p>
          <a:p>
            <a:pPr marL="0" indent="0">
              <a:buNone/>
              <a:defRPr/>
            </a:pPr>
            <a:endParaRPr lang="en-GB" altLang="en-US" sz="2400" dirty="0">
              <a:solidFill>
                <a:schemeClr val="tx1"/>
              </a:solidFill>
              <a:cs typeface="Arial" panose="020B0604020202020204" pitchFamily="34" charset="0"/>
            </a:endParaRPr>
          </a:p>
          <a:p>
            <a:pPr marL="0" indent="0">
              <a:buNone/>
              <a:defRPr/>
            </a:pPr>
            <a:r>
              <a:rPr lang="en-GB" altLang="en-US" sz="2400" dirty="0">
                <a:solidFill>
                  <a:schemeClr val="tx1"/>
                </a:solidFill>
                <a:cs typeface="Arial" panose="020B0604020202020204" pitchFamily="34" charset="0"/>
              </a:rPr>
              <a:t>You can also contact the Live Fear Free Helpline: </a:t>
            </a:r>
          </a:p>
          <a:p>
            <a:pPr marL="0" indent="0">
              <a:buNone/>
              <a:defRPr/>
            </a:pPr>
            <a:r>
              <a:rPr lang="en-GB" altLang="en-US" sz="2400" dirty="0">
                <a:solidFill>
                  <a:schemeClr val="tx1"/>
                </a:solidFill>
                <a:cs typeface="Arial" panose="020B0604020202020204" pitchFamily="34" charset="0"/>
              </a:rPr>
              <a:t>0808 8010 800</a:t>
            </a:r>
            <a:endParaRPr lang="en-GB" altLang="en-US" sz="2400" dirty="0"/>
          </a:p>
        </p:txBody>
      </p:sp>
    </p:spTree>
    <p:custDataLst>
      <p:tags r:id="rId1"/>
    </p:custDataLst>
    <p:extLst>
      <p:ext uri="{BB962C8B-B14F-4D97-AF65-F5344CB8AC3E}">
        <p14:creationId xmlns:p14="http://schemas.microsoft.com/office/powerpoint/2010/main" val="552174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8996" y="2677177"/>
            <a:ext cx="3236089" cy="1143000"/>
          </a:xfrm>
        </p:spPr>
        <p:txBody>
          <a:bodyPr>
            <a:normAutofit/>
          </a:bodyPr>
          <a:lstStyle/>
          <a:p>
            <a:pPr algn="ctr"/>
            <a:r>
              <a:rPr lang="en-GB" sz="3200" dirty="0">
                <a:solidFill>
                  <a:schemeClr val="bg1"/>
                </a:solidFill>
                <a:cs typeface="Arial" panose="020B0604020202020204" pitchFamily="34" charset="0"/>
              </a:rPr>
              <a:t>Essential steps</a:t>
            </a:r>
          </a:p>
        </p:txBody>
      </p:sp>
      <p:graphicFrame>
        <p:nvGraphicFramePr>
          <p:cNvPr id="6" name="Diagram 5" descr="A diagram of essential safeguarding steps"/>
          <p:cNvGraphicFramePr/>
          <p:nvPr>
            <p:extLst>
              <p:ext uri="{D42A27DB-BD31-4B8C-83A1-F6EECF244321}">
                <p14:modId xmlns:p14="http://schemas.microsoft.com/office/powerpoint/2010/main" val="3565929693"/>
              </p:ext>
            </p:extLst>
          </p:nvPr>
        </p:nvGraphicFramePr>
        <p:xfrm>
          <a:off x="3592976" y="1030146"/>
          <a:ext cx="8004858" cy="474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75959965"/>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F3200-9E93-6F9C-8FA8-ABFE5674FE7C}"/>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8A497FA-90A4-EC6C-3A7B-B0C194B3B998}"/>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Duty to yourself </a:t>
            </a:r>
          </a:p>
        </p:txBody>
      </p:sp>
      <p:sp>
        <p:nvSpPr>
          <p:cNvPr id="3" name="Content Placeholder 2">
            <a:extLst>
              <a:ext uri="{FF2B5EF4-FFF2-40B4-BE49-F238E27FC236}">
                <a16:creationId xmlns:a16="http://schemas.microsoft.com/office/drawing/2014/main" id="{C3D4CC57-3082-1487-77ED-85CBA0EF3F1E}"/>
              </a:ext>
            </a:extLst>
          </p:cNvPr>
          <p:cNvSpPr>
            <a:spLocks noGrp="1"/>
          </p:cNvSpPr>
          <p:nvPr>
            <p:ph idx="1"/>
          </p:nvPr>
        </p:nvSpPr>
        <p:spPr>
          <a:xfrm>
            <a:off x="3694670" y="864108"/>
            <a:ext cx="8093676" cy="5120640"/>
          </a:xfrm>
        </p:spPr>
        <p:txBody>
          <a:bodyPr>
            <a:noAutofit/>
          </a:bodyPr>
          <a:lstStyle/>
          <a:p>
            <a:pPr marL="0" indent="0">
              <a:buNone/>
            </a:pPr>
            <a:r>
              <a:rPr lang="en-GB" sz="2400" dirty="0">
                <a:solidFill>
                  <a:schemeClr val="tx1"/>
                </a:solidFill>
                <a:cs typeface="Arial" panose="020B0604020202020204" pitchFamily="34" charset="0"/>
              </a:rPr>
              <a:t>You should:</a:t>
            </a:r>
          </a:p>
          <a:p>
            <a:r>
              <a:rPr lang="en-GB" sz="2400" dirty="0">
                <a:solidFill>
                  <a:schemeClr val="tx1"/>
                </a:solidFill>
                <a:cs typeface="Arial" panose="020B0604020202020204" pitchFamily="34" charset="0"/>
              </a:rPr>
              <a:t>look out for your own personal safety, for example: lone working</a:t>
            </a:r>
          </a:p>
          <a:p>
            <a:r>
              <a:rPr lang="en-GB" sz="2400" dirty="0">
                <a:solidFill>
                  <a:schemeClr val="tx1"/>
                </a:solidFill>
                <a:cs typeface="Arial" panose="020B0604020202020204" pitchFamily="34" charset="0"/>
              </a:rPr>
              <a:t>use supervisions to debrief</a:t>
            </a:r>
          </a:p>
          <a:p>
            <a:r>
              <a:rPr lang="en-GB" sz="2400" dirty="0">
                <a:solidFill>
                  <a:schemeClr val="tx1"/>
                </a:solidFill>
                <a:cs typeface="Arial" panose="020B0604020202020204" pitchFamily="34" charset="0"/>
              </a:rPr>
              <a:t>look out for vicarious trauma</a:t>
            </a:r>
          </a:p>
          <a:p>
            <a:r>
              <a:rPr lang="en-GB" sz="2400" dirty="0">
                <a:solidFill>
                  <a:schemeClr val="tx1"/>
                </a:solidFill>
                <a:cs typeface="Arial" panose="020B0604020202020204" pitchFamily="34" charset="0"/>
              </a:rPr>
              <a:t>ask for support and advice</a:t>
            </a:r>
          </a:p>
          <a:p>
            <a:r>
              <a:rPr lang="en-GB" sz="2400" dirty="0">
                <a:solidFill>
                  <a:schemeClr val="tx1"/>
                </a:solidFill>
                <a:cs typeface="Arial" panose="020B0604020202020204" pitchFamily="34" charset="0"/>
              </a:rPr>
              <a:t>keep an eye out for compassion fatigue and burnout</a:t>
            </a:r>
          </a:p>
          <a:p>
            <a:r>
              <a:rPr lang="en-GB" altLang="en-US" sz="2400" dirty="0">
                <a:solidFill>
                  <a:schemeClr val="tx1"/>
                </a:solidFill>
                <a:cs typeface="Arial" panose="020B0604020202020204" pitchFamily="34" charset="0"/>
              </a:rPr>
              <a:t>remind yourself of the true scale of abuse</a:t>
            </a:r>
            <a:endParaRPr lang="en-GB" sz="2400" dirty="0">
              <a:solidFill>
                <a:schemeClr val="tx1"/>
              </a:solidFill>
              <a:cs typeface="Arial" panose="020B0604020202020204" pitchFamily="34" charset="0"/>
            </a:endParaRPr>
          </a:p>
          <a:p>
            <a:r>
              <a:rPr lang="en-GB" sz="2400" dirty="0">
                <a:solidFill>
                  <a:schemeClr val="tx1"/>
                </a:solidFill>
                <a:cs typeface="Arial" panose="020B0604020202020204" pitchFamily="34" charset="0"/>
              </a:rPr>
              <a:t>meet your personal development needs. This includes:</a:t>
            </a:r>
          </a:p>
          <a:p>
            <a:pPr lvl="1"/>
            <a:r>
              <a:rPr lang="en-GB" sz="2400" dirty="0">
                <a:solidFill>
                  <a:schemeClr val="tx1"/>
                </a:solidFill>
                <a:cs typeface="Arial" panose="020B0604020202020204" pitchFamily="34" charset="0"/>
              </a:rPr>
              <a:t>additional training</a:t>
            </a:r>
          </a:p>
          <a:p>
            <a:pPr lvl="1"/>
            <a:r>
              <a:rPr lang="en-GB" sz="2400" dirty="0">
                <a:solidFill>
                  <a:schemeClr val="tx1"/>
                </a:solidFill>
                <a:cs typeface="Arial" panose="020B0604020202020204" pitchFamily="34" charset="0"/>
              </a:rPr>
              <a:t>mentoring</a:t>
            </a:r>
          </a:p>
          <a:p>
            <a:pPr lvl="1"/>
            <a:r>
              <a:rPr lang="en-GB" sz="2400" dirty="0">
                <a:solidFill>
                  <a:schemeClr val="tx1"/>
                </a:solidFill>
                <a:cs typeface="Arial" panose="020B0604020202020204" pitchFamily="34" charset="0"/>
              </a:rPr>
              <a:t>shadowing </a:t>
            </a:r>
          </a:p>
          <a:p>
            <a:pPr lvl="1"/>
            <a:r>
              <a:rPr lang="en-GB" sz="2400" dirty="0">
                <a:solidFill>
                  <a:schemeClr val="tx1"/>
                </a:solidFill>
                <a:cs typeface="Arial" panose="020B0604020202020204" pitchFamily="34" charset="0"/>
              </a:rPr>
              <a:t>continuing professional development (CPD)</a:t>
            </a:r>
          </a:p>
          <a:p>
            <a:pPr lvl="1"/>
            <a:r>
              <a:rPr lang="en-GB" sz="2400" dirty="0">
                <a:solidFill>
                  <a:schemeClr val="tx1"/>
                </a:solidFill>
                <a:cs typeface="Arial" panose="020B0604020202020204" pitchFamily="34" charset="0"/>
              </a:rPr>
              <a:t>recognising that learning and development is ongoing and incorporates both informal and formal activity.</a:t>
            </a:r>
          </a:p>
        </p:txBody>
      </p:sp>
    </p:spTree>
    <p:extLst>
      <p:ext uri="{BB962C8B-B14F-4D97-AF65-F5344CB8AC3E}">
        <p14:creationId xmlns:p14="http://schemas.microsoft.com/office/powerpoint/2010/main" val="808114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4E14D-5489-1501-FD71-1FEA56ECD2BB}"/>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879CD7-0894-414E-A6D7-E3A0DDE82C9E}"/>
              </a:ext>
            </a:extLst>
          </p:cNvPr>
          <p:cNvSpPr>
            <a:spLocks noGrp="1"/>
          </p:cNvSpPr>
          <p:nvPr>
            <p:ph type="title"/>
          </p:nvPr>
        </p:nvSpPr>
        <p:spPr>
          <a:xfrm>
            <a:off x="252919" y="1123837"/>
            <a:ext cx="2947482" cy="4601183"/>
          </a:xfrm>
        </p:spPr>
        <p:txBody>
          <a:bodyPr>
            <a:normAutofit/>
          </a:bodyPr>
          <a:lstStyle/>
          <a:p>
            <a:pPr algn="ctr"/>
            <a:r>
              <a:rPr lang="en-GB" sz="3200" dirty="0">
                <a:solidFill>
                  <a:schemeClr val="tx1"/>
                </a:solidFill>
                <a:ea typeface="Tahoma" panose="020B0604030504040204" pitchFamily="34" charset="0"/>
                <a:cs typeface="Arial" panose="020B0604020202020204" pitchFamily="34" charset="0"/>
              </a:rPr>
              <a:t>Making this training work for you</a:t>
            </a:r>
          </a:p>
        </p:txBody>
      </p:sp>
      <p:sp>
        <p:nvSpPr>
          <p:cNvPr id="3" name="Content Placeholder 2">
            <a:extLst>
              <a:ext uri="{FF2B5EF4-FFF2-40B4-BE49-F238E27FC236}">
                <a16:creationId xmlns:a16="http://schemas.microsoft.com/office/drawing/2014/main" id="{D9E8402A-E0A0-4D4E-993E-434379D14641}"/>
              </a:ext>
            </a:extLst>
          </p:cNvPr>
          <p:cNvSpPr>
            <a:spLocks noGrp="1"/>
          </p:cNvSpPr>
          <p:nvPr>
            <p:ph idx="1"/>
          </p:nvPr>
        </p:nvSpPr>
        <p:spPr>
          <a:xfrm>
            <a:off x="3869267" y="864108"/>
            <a:ext cx="7449522" cy="5120640"/>
          </a:xfrm>
        </p:spPr>
        <p:txBody>
          <a:bodyPr>
            <a:normAutofit/>
          </a:bodyPr>
          <a:lstStyle/>
          <a:p>
            <a:pPr marL="0" indent="0">
              <a:buNone/>
            </a:pPr>
            <a:r>
              <a:rPr lang="en-GB" sz="2400" dirty="0">
                <a:solidFill>
                  <a:schemeClr val="tx1"/>
                </a:solidFill>
                <a:cs typeface="Arial" panose="020B0604020202020204" pitchFamily="34" charset="0"/>
              </a:rPr>
              <a:t>Top tips for helping this learning to stay with you:</a:t>
            </a:r>
            <a:endParaRPr lang="en-GB" sz="2400" dirty="0">
              <a:solidFill>
                <a:schemeClr val="tx1"/>
              </a:solidFill>
              <a:effectLst/>
              <a:cs typeface="Arial" panose="020B0604020202020204" pitchFamily="34" charset="0"/>
            </a:endParaRPr>
          </a:p>
          <a:p>
            <a:pPr marL="514350" indent="-514350">
              <a:buFont typeface="+mj-lt"/>
              <a:buAutoNum type="arabicParenR"/>
            </a:pPr>
            <a:r>
              <a:rPr lang="en-GB" sz="2400" dirty="0">
                <a:solidFill>
                  <a:schemeClr val="tx1"/>
                </a:solidFill>
                <a:effectLst/>
                <a:cs typeface="Arial" panose="020B0604020202020204" pitchFamily="34" charset="0"/>
              </a:rPr>
              <a:t>teach what </a:t>
            </a:r>
            <a:r>
              <a:rPr lang="en-GB" sz="2400" dirty="0">
                <a:solidFill>
                  <a:schemeClr val="tx1"/>
                </a:solidFill>
                <a:cs typeface="Arial" panose="020B0604020202020204" pitchFamily="34" charset="0"/>
              </a:rPr>
              <a:t>y</a:t>
            </a:r>
            <a:r>
              <a:rPr lang="en-GB" sz="2400" dirty="0">
                <a:solidFill>
                  <a:schemeClr val="tx1"/>
                </a:solidFill>
                <a:effectLst/>
                <a:cs typeface="Arial" panose="020B0604020202020204" pitchFamily="34" charset="0"/>
              </a:rPr>
              <a:t>ou’ve </a:t>
            </a:r>
            <a:r>
              <a:rPr lang="en-GB" sz="2400" dirty="0">
                <a:solidFill>
                  <a:schemeClr val="tx1"/>
                </a:solidFill>
                <a:cs typeface="Arial" panose="020B0604020202020204" pitchFamily="34" charset="0"/>
              </a:rPr>
              <a:t>l</a:t>
            </a:r>
            <a:r>
              <a:rPr lang="en-GB" sz="2400" dirty="0">
                <a:solidFill>
                  <a:schemeClr val="tx1"/>
                </a:solidFill>
                <a:effectLst/>
                <a:cs typeface="Arial" panose="020B0604020202020204" pitchFamily="34" charset="0"/>
              </a:rPr>
              <a:t>earned to another </a:t>
            </a:r>
            <a:r>
              <a:rPr lang="en-GB" sz="2400" dirty="0">
                <a:solidFill>
                  <a:schemeClr val="tx1"/>
                </a:solidFill>
                <a:cs typeface="Arial" panose="020B0604020202020204" pitchFamily="34" charset="0"/>
              </a:rPr>
              <a:t>p</a:t>
            </a:r>
            <a:r>
              <a:rPr lang="en-GB" sz="2400" dirty="0">
                <a:solidFill>
                  <a:schemeClr val="tx1"/>
                </a:solidFill>
                <a:effectLst/>
                <a:cs typeface="Arial" panose="020B0604020202020204" pitchFamily="34" charset="0"/>
              </a:rPr>
              <a:t>erson</a:t>
            </a:r>
          </a:p>
          <a:p>
            <a:pPr marL="514350" indent="-514350">
              <a:buFont typeface="+mj-lt"/>
              <a:buAutoNum type="arabicParenR"/>
            </a:pPr>
            <a:r>
              <a:rPr lang="en-GB" sz="2400" dirty="0">
                <a:solidFill>
                  <a:schemeClr val="tx1"/>
                </a:solidFill>
                <a:cs typeface="Arial" panose="020B0604020202020204" pitchFamily="34" charset="0"/>
              </a:rPr>
              <a:t>use</a:t>
            </a:r>
            <a:r>
              <a:rPr lang="en-GB" sz="2400" dirty="0">
                <a:solidFill>
                  <a:schemeClr val="tx1"/>
                </a:solidFill>
                <a:effectLst/>
                <a:cs typeface="Arial" panose="020B0604020202020204" pitchFamily="34" charset="0"/>
              </a:rPr>
              <a:t> previous learning to promote </a:t>
            </a:r>
            <a:r>
              <a:rPr lang="en-GB" sz="2400" dirty="0">
                <a:solidFill>
                  <a:schemeClr val="tx1"/>
                </a:solidFill>
                <a:cs typeface="Arial" panose="020B0604020202020204" pitchFamily="34" charset="0"/>
              </a:rPr>
              <a:t>n</a:t>
            </a:r>
            <a:r>
              <a:rPr lang="en-GB" sz="2400" dirty="0">
                <a:solidFill>
                  <a:schemeClr val="tx1"/>
                </a:solidFill>
                <a:effectLst/>
                <a:cs typeface="Arial" panose="020B0604020202020204" pitchFamily="34" charset="0"/>
              </a:rPr>
              <a:t>ew </a:t>
            </a:r>
            <a:r>
              <a:rPr lang="en-GB" sz="2400" dirty="0">
                <a:solidFill>
                  <a:schemeClr val="tx1"/>
                </a:solidFill>
                <a:cs typeface="Arial" panose="020B0604020202020204" pitchFamily="34" charset="0"/>
              </a:rPr>
              <a:t>l</a:t>
            </a:r>
            <a:r>
              <a:rPr lang="en-GB" sz="2400" dirty="0">
                <a:solidFill>
                  <a:schemeClr val="tx1"/>
                </a:solidFill>
                <a:effectLst/>
                <a:cs typeface="Arial" panose="020B0604020202020204" pitchFamily="34" charset="0"/>
              </a:rPr>
              <a:t>earning</a:t>
            </a:r>
          </a:p>
          <a:p>
            <a:pPr marL="514350" indent="-514350">
              <a:buFont typeface="+mj-lt"/>
              <a:buAutoNum type="arabicParenR"/>
            </a:pPr>
            <a:r>
              <a:rPr lang="en-GB" sz="2400" dirty="0">
                <a:solidFill>
                  <a:schemeClr val="tx1"/>
                </a:solidFill>
                <a:cs typeface="Arial" panose="020B0604020202020204" pitchFamily="34" charset="0"/>
              </a:rPr>
              <a:t>get</a:t>
            </a:r>
            <a:r>
              <a:rPr lang="en-GB" sz="2400" dirty="0">
                <a:solidFill>
                  <a:schemeClr val="tx1"/>
                </a:solidFill>
                <a:effectLst/>
                <a:cs typeface="Arial" panose="020B0604020202020204" pitchFamily="34" charset="0"/>
              </a:rPr>
              <a:t> practical </a:t>
            </a:r>
            <a:r>
              <a:rPr lang="en-GB" sz="2400" dirty="0">
                <a:solidFill>
                  <a:schemeClr val="tx1"/>
                </a:solidFill>
                <a:cs typeface="Arial" panose="020B0604020202020204" pitchFamily="34" charset="0"/>
              </a:rPr>
              <a:t>e</a:t>
            </a:r>
            <a:r>
              <a:rPr lang="en-GB" sz="2400" dirty="0">
                <a:solidFill>
                  <a:schemeClr val="tx1"/>
                </a:solidFill>
                <a:effectLst/>
                <a:cs typeface="Arial" panose="020B0604020202020204" pitchFamily="34" charset="0"/>
              </a:rPr>
              <a:t>xperience </a:t>
            </a:r>
          </a:p>
          <a:p>
            <a:pPr marL="514350" indent="-514350">
              <a:buFont typeface="+mj-lt"/>
              <a:buAutoNum type="arabicParenR"/>
            </a:pPr>
            <a:r>
              <a:rPr lang="en-GB" sz="2400" dirty="0">
                <a:solidFill>
                  <a:schemeClr val="tx1"/>
                </a:solidFill>
                <a:cs typeface="Arial" panose="020B0604020202020204" pitchFamily="34" charset="0"/>
              </a:rPr>
              <a:t>l</a:t>
            </a:r>
            <a:r>
              <a:rPr lang="en-GB" sz="2400" dirty="0">
                <a:solidFill>
                  <a:schemeClr val="tx1"/>
                </a:solidFill>
                <a:effectLst/>
                <a:cs typeface="Arial" panose="020B0604020202020204" pitchFamily="34" charset="0"/>
              </a:rPr>
              <a:t>ook up </a:t>
            </a:r>
            <a:r>
              <a:rPr lang="en-GB" sz="2400" dirty="0">
                <a:solidFill>
                  <a:schemeClr val="tx1"/>
                </a:solidFill>
                <a:cs typeface="Arial" panose="020B0604020202020204" pitchFamily="34" charset="0"/>
              </a:rPr>
              <a:t>a</a:t>
            </a:r>
            <a:r>
              <a:rPr lang="en-GB" sz="2400" dirty="0">
                <a:solidFill>
                  <a:schemeClr val="tx1"/>
                </a:solidFill>
                <a:effectLst/>
                <a:cs typeface="Arial" panose="020B0604020202020204" pitchFamily="34" charset="0"/>
              </a:rPr>
              <a:t>nswers </a:t>
            </a:r>
            <a:r>
              <a:rPr lang="en-GB" sz="2400" dirty="0">
                <a:solidFill>
                  <a:schemeClr val="tx1"/>
                </a:solidFill>
                <a:cs typeface="Arial" panose="020B0604020202020204" pitchFamily="34" charset="0"/>
              </a:rPr>
              <a:t>r</a:t>
            </a:r>
            <a:r>
              <a:rPr lang="en-GB" sz="2400" dirty="0">
                <a:solidFill>
                  <a:schemeClr val="tx1"/>
                </a:solidFill>
                <a:effectLst/>
                <a:cs typeface="Arial" panose="020B0604020202020204" pitchFamily="34" charset="0"/>
              </a:rPr>
              <a:t>ather </a:t>
            </a:r>
            <a:r>
              <a:rPr lang="en-GB" sz="2400" dirty="0">
                <a:solidFill>
                  <a:schemeClr val="tx1"/>
                </a:solidFill>
                <a:cs typeface="Arial" panose="020B0604020202020204" pitchFamily="34" charset="0"/>
              </a:rPr>
              <a:t>t</a:t>
            </a:r>
            <a:r>
              <a:rPr lang="en-GB" sz="2400" dirty="0">
                <a:solidFill>
                  <a:schemeClr val="tx1"/>
                </a:solidFill>
                <a:effectLst/>
                <a:cs typeface="Arial" panose="020B0604020202020204" pitchFamily="34" charset="0"/>
              </a:rPr>
              <a:t>han </a:t>
            </a:r>
            <a:r>
              <a:rPr lang="en-GB" sz="2400" dirty="0">
                <a:solidFill>
                  <a:schemeClr val="tx1"/>
                </a:solidFill>
                <a:cs typeface="Arial" panose="020B0604020202020204" pitchFamily="34" charset="0"/>
              </a:rPr>
              <a:t>s</a:t>
            </a:r>
            <a:r>
              <a:rPr lang="en-GB" sz="2400" dirty="0">
                <a:solidFill>
                  <a:schemeClr val="tx1"/>
                </a:solidFill>
                <a:effectLst/>
                <a:cs typeface="Arial" panose="020B0604020202020204" pitchFamily="34" charset="0"/>
              </a:rPr>
              <a:t>truggling to remember</a:t>
            </a:r>
          </a:p>
          <a:p>
            <a:pPr marL="514350" indent="-514350">
              <a:buFont typeface="+mj-lt"/>
              <a:buAutoNum type="arabicParenR"/>
            </a:pPr>
            <a:r>
              <a:rPr lang="en-GB" sz="2400" dirty="0">
                <a:solidFill>
                  <a:schemeClr val="tx1"/>
                </a:solidFill>
                <a:cs typeface="Arial" panose="020B0604020202020204" pitchFamily="34" charset="0"/>
              </a:rPr>
              <a:t>u</a:t>
            </a:r>
            <a:r>
              <a:rPr lang="en-GB" sz="2400" dirty="0">
                <a:solidFill>
                  <a:schemeClr val="tx1"/>
                </a:solidFill>
                <a:effectLst/>
                <a:cs typeface="Arial" panose="020B0604020202020204" pitchFamily="34" charset="0"/>
              </a:rPr>
              <a:t>nderstand how </a:t>
            </a:r>
            <a:r>
              <a:rPr lang="en-GB" sz="2400" dirty="0">
                <a:solidFill>
                  <a:schemeClr val="tx1"/>
                </a:solidFill>
                <a:cs typeface="Arial" panose="020B0604020202020204" pitchFamily="34" charset="0"/>
              </a:rPr>
              <a:t>y</a:t>
            </a:r>
            <a:r>
              <a:rPr lang="en-GB" sz="2400" dirty="0">
                <a:solidFill>
                  <a:schemeClr val="tx1"/>
                </a:solidFill>
                <a:effectLst/>
                <a:cs typeface="Arial" panose="020B0604020202020204" pitchFamily="34" charset="0"/>
              </a:rPr>
              <a:t>ou learn </a:t>
            </a:r>
            <a:r>
              <a:rPr lang="en-GB" sz="2400" dirty="0">
                <a:solidFill>
                  <a:schemeClr val="tx1"/>
                </a:solidFill>
                <a:cs typeface="Arial" panose="020B0604020202020204" pitchFamily="34" charset="0"/>
              </a:rPr>
              <a:t>b</a:t>
            </a:r>
            <a:r>
              <a:rPr lang="en-GB" sz="2400" dirty="0">
                <a:solidFill>
                  <a:schemeClr val="tx1"/>
                </a:solidFill>
                <a:effectLst/>
                <a:cs typeface="Arial" panose="020B0604020202020204" pitchFamily="34" charset="0"/>
              </a:rPr>
              <a:t>est. </a:t>
            </a:r>
          </a:p>
          <a:p>
            <a:endParaRPr lang="en-GB" sz="2400" dirty="0">
              <a:solidFill>
                <a:schemeClr val="tx1"/>
              </a:solidFill>
            </a:endParaRPr>
          </a:p>
        </p:txBody>
      </p:sp>
    </p:spTree>
    <p:extLst>
      <p:ext uri="{BB962C8B-B14F-4D97-AF65-F5344CB8AC3E}">
        <p14:creationId xmlns:p14="http://schemas.microsoft.com/office/powerpoint/2010/main" val="17936999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951E33-15EC-E549-61CF-780B006A0F64}"/>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77D54A-3CD4-47D7-A109-9292876906CD}"/>
              </a:ext>
            </a:extLst>
          </p:cNvPr>
          <p:cNvSpPr>
            <a:spLocks noGrp="1"/>
          </p:cNvSpPr>
          <p:nvPr>
            <p:ph type="title"/>
          </p:nvPr>
        </p:nvSpPr>
        <p:spPr/>
        <p:txBody>
          <a:bodyPr>
            <a:normAutofit/>
          </a:bodyPr>
          <a:lstStyle/>
          <a:p>
            <a:pPr algn="ctr"/>
            <a:r>
              <a:rPr lang="en-GB" sz="3200" dirty="0">
                <a:solidFill>
                  <a:schemeClr val="tx1"/>
                </a:solidFill>
                <a:cs typeface="Arial" panose="020B0604020202020204" pitchFamily="34" charset="0"/>
              </a:rPr>
              <a:t>Continuing learning and development</a:t>
            </a:r>
            <a:endParaRPr lang="en-GB" sz="3200" dirty="0">
              <a:solidFill>
                <a:schemeClr val="tx1"/>
              </a:solidFill>
            </a:endParaRPr>
          </a:p>
        </p:txBody>
      </p:sp>
      <p:sp>
        <p:nvSpPr>
          <p:cNvPr id="3" name="Content Placeholder 2">
            <a:extLst>
              <a:ext uri="{FF2B5EF4-FFF2-40B4-BE49-F238E27FC236}">
                <a16:creationId xmlns:a16="http://schemas.microsoft.com/office/drawing/2014/main" id="{490B7BE2-BA91-42E9-AE1B-CE3E420CA72B}"/>
              </a:ext>
            </a:extLst>
          </p:cNvPr>
          <p:cNvSpPr>
            <a:spLocks noGrp="1"/>
          </p:cNvSpPr>
          <p:nvPr>
            <p:ph idx="1"/>
          </p:nvPr>
        </p:nvSpPr>
        <p:spPr/>
        <p:txBody>
          <a:bodyPr>
            <a:noAutofit/>
          </a:bodyPr>
          <a:lstStyle/>
          <a:p>
            <a:pPr>
              <a:lnSpc>
                <a:spcPct val="100000"/>
              </a:lnSpc>
              <a:buFont typeface="Arial" panose="020B0604020202020204" pitchFamily="34" charset="0"/>
              <a:buChar char="•"/>
            </a:pPr>
            <a:r>
              <a:rPr lang="en-GB" dirty="0">
                <a:solidFill>
                  <a:schemeClr val="tx1"/>
                </a:solidFill>
                <a:cs typeface="Arial" panose="020B0604020202020204" pitchFamily="34" charset="0"/>
              </a:rPr>
              <a:t>Group B practitioners new to safeguarding have to complete six hours of safeguarding learning and development within six months of starting their new role. That can include this session.</a:t>
            </a:r>
          </a:p>
          <a:p>
            <a:pPr>
              <a:lnSpc>
                <a:spcPct val="100000"/>
              </a:lnSpc>
              <a:buFont typeface="Arial" panose="020B0604020202020204" pitchFamily="34" charset="0"/>
              <a:buChar char="•"/>
            </a:pPr>
            <a:r>
              <a:rPr lang="en-GB" dirty="0">
                <a:solidFill>
                  <a:schemeClr val="tx1"/>
                </a:solidFill>
                <a:cs typeface="Arial" panose="020B0604020202020204" pitchFamily="34" charset="0"/>
              </a:rPr>
              <a:t>They should also look for ways to ‘embed’ their learning, followed by seeking to ‘refresh’ every three years. That should cover:</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violence against women, domestic abuse and sexual violence topics</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exploitation (such as modern day slavery)</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child sexual abuse</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mental capacity awareness</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suicide first aid and awareness</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child neglect</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self-neglect, hoarding and the Mental Capacity Act</a:t>
            </a:r>
          </a:p>
          <a:p>
            <a:pPr marL="800100" lvl="1" indent="-342900">
              <a:buFont typeface="Arial" panose="020B0604020202020204" pitchFamily="34" charset="0"/>
              <a:buChar char="•"/>
            </a:pPr>
            <a:r>
              <a:rPr lang="en-GB" sz="2000" dirty="0">
                <a:solidFill>
                  <a:schemeClr val="tx1"/>
                </a:solidFill>
                <a:cs typeface="Arial" panose="020B0604020202020204" pitchFamily="34" charset="0"/>
              </a:rPr>
              <a:t>child poverty.</a:t>
            </a:r>
            <a:endParaRPr lang="en-GB" sz="2000" dirty="0">
              <a:solidFill>
                <a:schemeClr val="tx1"/>
              </a:solidFill>
            </a:endParaRPr>
          </a:p>
        </p:txBody>
      </p:sp>
    </p:spTree>
    <p:extLst>
      <p:ext uri="{BB962C8B-B14F-4D97-AF65-F5344CB8AC3E}">
        <p14:creationId xmlns:p14="http://schemas.microsoft.com/office/powerpoint/2010/main" val="1367934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chemeClr val="bg1"/>
                </a:solidFill>
              </a:rPr>
              <a:t>Memorable principles for Group B</a:t>
            </a:r>
          </a:p>
        </p:txBody>
      </p:sp>
      <p:sp>
        <p:nvSpPr>
          <p:cNvPr id="3" name="Content Placeholder 2"/>
          <p:cNvSpPr>
            <a:spLocks noGrp="1"/>
          </p:cNvSpPr>
          <p:nvPr>
            <p:ph idx="1"/>
          </p:nvPr>
        </p:nvSpPr>
        <p:spPr/>
        <p:txBody>
          <a:bodyPr>
            <a:normAutofit/>
          </a:bodyPr>
          <a:lstStyle/>
          <a:p>
            <a:pPr marL="0" indent="0">
              <a:buNone/>
            </a:pPr>
            <a:endParaRPr lang="en-GB" sz="2800" dirty="0">
              <a:solidFill>
                <a:schemeClr val="tx1"/>
              </a:solidFill>
            </a:endParaRPr>
          </a:p>
          <a:p>
            <a:r>
              <a:rPr lang="en-GB" sz="2800" dirty="0">
                <a:solidFill>
                  <a:schemeClr val="tx1"/>
                </a:solidFill>
              </a:rPr>
              <a:t> I’m a key part of the safeguarding process</a:t>
            </a:r>
          </a:p>
          <a:p>
            <a:pPr marL="0" indent="0">
              <a:buNone/>
            </a:pPr>
            <a:endParaRPr lang="en-GB" sz="2800" dirty="0">
              <a:solidFill>
                <a:schemeClr val="tx1"/>
              </a:solidFill>
            </a:endParaRPr>
          </a:p>
          <a:p>
            <a:r>
              <a:rPr lang="en-GB" sz="2800" dirty="0">
                <a:solidFill>
                  <a:schemeClr val="tx1"/>
                </a:solidFill>
              </a:rPr>
              <a:t>I know when, how and who to report to</a:t>
            </a:r>
          </a:p>
          <a:p>
            <a:pPr marL="0" indent="0">
              <a:buNone/>
            </a:pPr>
            <a:endParaRPr lang="en-GB" sz="2800" dirty="0">
              <a:solidFill>
                <a:schemeClr val="tx1"/>
              </a:solidFill>
            </a:endParaRPr>
          </a:p>
          <a:p>
            <a:r>
              <a:rPr lang="en-GB" sz="2800" dirty="0">
                <a:solidFill>
                  <a:schemeClr val="tx1"/>
                </a:solidFill>
              </a:rPr>
              <a:t>I’ll make sure the individual’s voice is heard</a:t>
            </a:r>
          </a:p>
          <a:p>
            <a:endParaRPr lang="en-GB" sz="2400" dirty="0">
              <a:solidFill>
                <a:schemeClr val="tx1"/>
              </a:solidFill>
            </a:endParaRPr>
          </a:p>
        </p:txBody>
      </p:sp>
    </p:spTree>
    <p:custDataLst>
      <p:tags r:id="rId1"/>
    </p:custDataLst>
    <p:extLst>
      <p:ext uri="{BB962C8B-B14F-4D97-AF65-F5344CB8AC3E}">
        <p14:creationId xmlns:p14="http://schemas.microsoft.com/office/powerpoint/2010/main" val="5715584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83" y="2756558"/>
            <a:ext cx="2854124" cy="858644"/>
          </a:xfrm>
        </p:spPr>
        <p:txBody>
          <a:bodyPr>
            <a:noAutofit/>
          </a:bodyPr>
          <a:lstStyle/>
          <a:p>
            <a:pPr algn="ctr"/>
            <a:r>
              <a:rPr lang="en-GB" sz="3200" dirty="0">
                <a:solidFill>
                  <a:schemeClr val="bg1"/>
                </a:solidFill>
              </a:rPr>
              <a:t>Learning outcomes</a:t>
            </a:r>
          </a:p>
        </p:txBody>
      </p:sp>
      <p:sp>
        <p:nvSpPr>
          <p:cNvPr id="3" name="Content Placeholder 2"/>
          <p:cNvSpPr>
            <a:spLocks noGrp="1"/>
          </p:cNvSpPr>
          <p:nvPr>
            <p:ph idx="1"/>
          </p:nvPr>
        </p:nvSpPr>
        <p:spPr>
          <a:xfrm>
            <a:off x="3588152" y="1006997"/>
            <a:ext cx="7765648" cy="4777199"/>
          </a:xfrm>
        </p:spPr>
        <p:txBody>
          <a:bodyPr>
            <a:noAutofit/>
          </a:bodyPr>
          <a:lstStyle/>
          <a:p>
            <a:r>
              <a:rPr lang="en-GB" altLang="en-US" sz="2400" dirty="0">
                <a:solidFill>
                  <a:schemeClr val="tx1"/>
                </a:solidFill>
              </a:rPr>
              <a:t>Describe how to work in ways that safeguard people from abuse, harm and neglect.</a:t>
            </a:r>
          </a:p>
          <a:p>
            <a:r>
              <a:rPr lang="en-GB" altLang="en-US" sz="2400" dirty="0">
                <a:solidFill>
                  <a:schemeClr val="tx1"/>
                </a:solidFill>
              </a:rPr>
              <a:t>Explain factors, situations and actions that could lead or contribute to abuse, harm and neglect. </a:t>
            </a:r>
          </a:p>
          <a:p>
            <a:r>
              <a:rPr lang="en-GB" altLang="en-US" sz="2400" dirty="0">
                <a:solidFill>
                  <a:schemeClr val="tx1"/>
                </a:solidFill>
              </a:rPr>
              <a:t>Understand legislation, national policies, codes of conduct and professional practice in safeguarding. </a:t>
            </a:r>
          </a:p>
          <a:p>
            <a:r>
              <a:rPr lang="en-GB" sz="2400" dirty="0">
                <a:solidFill>
                  <a:schemeClr val="tx1"/>
                </a:solidFill>
              </a:rPr>
              <a:t>Know how to recognise and report different types of abuse, harm and neglect.</a:t>
            </a:r>
          </a:p>
        </p:txBody>
      </p:sp>
    </p:spTree>
    <p:custDataLst>
      <p:tags r:id="rId1"/>
    </p:custDataLst>
    <p:extLst>
      <p:ext uri="{BB962C8B-B14F-4D97-AF65-F5344CB8AC3E}">
        <p14:creationId xmlns:p14="http://schemas.microsoft.com/office/powerpoint/2010/main" val="21330270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967036" y="2992331"/>
            <a:ext cx="215053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rPr>
              <a:t>Quiz</a:t>
            </a:r>
          </a:p>
        </p:txBody>
      </p:sp>
      <p:sp>
        <p:nvSpPr>
          <p:cNvPr id="3" name="Content Placeholder 2"/>
          <p:cNvSpPr>
            <a:spLocks noGrp="1"/>
          </p:cNvSpPr>
          <p:nvPr>
            <p:ph idx="1"/>
          </p:nvPr>
        </p:nvSpPr>
        <p:spPr>
          <a:xfrm>
            <a:off x="3605541" y="480878"/>
            <a:ext cx="8413493" cy="6192456"/>
          </a:xfrm>
        </p:spPr>
        <p:txBody>
          <a:bodyPr>
            <a:normAutofit/>
          </a:bodyPr>
          <a:lstStyle/>
          <a:p>
            <a:pPr marL="0" indent="0">
              <a:buNone/>
            </a:pPr>
            <a:r>
              <a:rPr lang="en-GB" dirty="0">
                <a:solidFill>
                  <a:schemeClr val="tx1"/>
                </a:solidFill>
              </a:rPr>
              <a:t>It’s against the law in Wales to hit a child</a:t>
            </a:r>
          </a:p>
          <a:p>
            <a:pPr marL="0" indent="0">
              <a:buNone/>
            </a:pPr>
            <a:r>
              <a:rPr lang="en-GB">
                <a:solidFill>
                  <a:srgbClr val="11846A"/>
                </a:solidFill>
              </a:rPr>
              <a:t>TRUE </a:t>
            </a:r>
            <a:r>
              <a:rPr lang="en-GB">
                <a:solidFill>
                  <a:schemeClr val="tx1"/>
                </a:solidFill>
              </a:rPr>
              <a:t> </a:t>
            </a:r>
            <a:endParaRPr lang="en-GB" dirty="0">
              <a:solidFill>
                <a:schemeClr val="tx1"/>
              </a:solidFill>
            </a:endParaRPr>
          </a:p>
          <a:p>
            <a:pPr marL="0" indent="0">
              <a:buNone/>
            </a:pPr>
            <a:r>
              <a:rPr lang="en-GB" dirty="0">
                <a:solidFill>
                  <a:schemeClr val="tx1"/>
                </a:solidFill>
                <a:hlinkClick r:id="rId4">
                  <a:extLst>
                    <a:ext uri="{A12FA001-AC4F-418D-AE19-62706E023703}">
                      <ahyp:hlinkClr xmlns:ahyp="http://schemas.microsoft.com/office/drawing/2018/hyperlinkcolor" val="tx"/>
                    </a:ext>
                  </a:extLst>
                </a:hlinkClick>
              </a:rPr>
              <a:t>Ending physical punishment in Wales: explainer video | GOV.WALES</a:t>
            </a:r>
            <a:endParaRPr lang="en-GB" dirty="0">
              <a:solidFill>
                <a:schemeClr val="tx1"/>
              </a:solidFill>
            </a:endParaRPr>
          </a:p>
          <a:p>
            <a:pPr marL="0" indent="0">
              <a:buNone/>
            </a:pPr>
            <a:r>
              <a:rPr lang="en-GB" dirty="0">
                <a:solidFill>
                  <a:schemeClr val="tx1"/>
                </a:solidFill>
              </a:rPr>
              <a:t>Victims of neglect only come from low income families</a:t>
            </a:r>
          </a:p>
          <a:p>
            <a:pPr marL="0" indent="0">
              <a:buNone/>
            </a:pPr>
            <a:r>
              <a:rPr lang="en-GB">
                <a:solidFill>
                  <a:srgbClr val="11846A"/>
                </a:solidFill>
              </a:rPr>
              <a:t>FALSE</a:t>
            </a:r>
            <a:endParaRPr lang="en-GB" dirty="0">
              <a:solidFill>
                <a:srgbClr val="11846A"/>
              </a:solidFill>
            </a:endParaRPr>
          </a:p>
          <a:p>
            <a:pPr marL="0" indent="0">
              <a:buNone/>
            </a:pPr>
            <a:r>
              <a:rPr lang="en-GB" dirty="0">
                <a:solidFill>
                  <a:schemeClr val="tx1"/>
                </a:solidFill>
              </a:rPr>
              <a:t>Name three different types of abuse</a:t>
            </a:r>
          </a:p>
          <a:p>
            <a:pPr marL="0" indent="0">
              <a:buNone/>
            </a:pPr>
            <a:r>
              <a:rPr lang="en-GB" dirty="0">
                <a:solidFill>
                  <a:srgbClr val="11846A"/>
                </a:solidFill>
              </a:rPr>
              <a:t>1. Physical abuse</a:t>
            </a:r>
          </a:p>
          <a:p>
            <a:pPr marL="0" indent="0">
              <a:buNone/>
            </a:pPr>
            <a:r>
              <a:rPr lang="en-GB" dirty="0">
                <a:solidFill>
                  <a:srgbClr val="11846A"/>
                </a:solidFill>
              </a:rPr>
              <a:t>2. Emotional abuse</a:t>
            </a:r>
          </a:p>
          <a:p>
            <a:pPr marL="0" indent="0">
              <a:buNone/>
            </a:pPr>
            <a:r>
              <a:rPr lang="en-GB" dirty="0">
                <a:solidFill>
                  <a:srgbClr val="11846A"/>
                </a:solidFill>
              </a:rPr>
              <a:t>3. Sexual abuse</a:t>
            </a:r>
          </a:p>
          <a:p>
            <a:pPr marL="0" indent="0">
              <a:buNone/>
            </a:pPr>
            <a:r>
              <a:rPr lang="en-GB" dirty="0">
                <a:solidFill>
                  <a:schemeClr val="tx1"/>
                </a:solidFill>
              </a:rPr>
              <a:t>‘Professional’ people are less likely to abuse</a:t>
            </a:r>
          </a:p>
          <a:p>
            <a:pPr marL="0" indent="0">
              <a:buNone/>
            </a:pPr>
            <a:r>
              <a:rPr lang="en-GB" dirty="0">
                <a:solidFill>
                  <a:srgbClr val="11846A"/>
                </a:solidFill>
              </a:rPr>
              <a:t>FALSE</a:t>
            </a:r>
          </a:p>
          <a:p>
            <a:pPr marL="0" indent="0">
              <a:buNone/>
            </a:pPr>
            <a:r>
              <a:rPr lang="en-GB" dirty="0">
                <a:solidFill>
                  <a:schemeClr val="tx1"/>
                </a:solidFill>
              </a:rPr>
              <a:t>It’s solely a local authority's responsibility to keep people safe from harm and abuse. </a:t>
            </a:r>
          </a:p>
          <a:p>
            <a:pPr marL="0" indent="0">
              <a:buNone/>
            </a:pPr>
            <a:r>
              <a:rPr lang="en-GB" dirty="0">
                <a:solidFill>
                  <a:srgbClr val="11846A"/>
                </a:solidFill>
              </a:rPr>
              <a:t>FALSE</a:t>
            </a:r>
          </a:p>
        </p:txBody>
      </p:sp>
    </p:spTree>
    <p:custDataLst>
      <p:tags r:id="rId1"/>
    </p:custDataLst>
    <p:extLst>
      <p:ext uri="{BB962C8B-B14F-4D97-AF65-F5344CB8AC3E}">
        <p14:creationId xmlns:p14="http://schemas.microsoft.com/office/powerpoint/2010/main" val="23588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583459" y="844550"/>
            <a:ext cx="7959254" cy="53832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Certain ethnic groups are more likely to commit sexual offences.</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FALSE</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Children under the age of one are the most likely age group to be killed by another person. </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TRUE </a:t>
            </a: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(followed by 16- to 24-year-olds, NSPCC).</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Social services will share information with the public about any children or adults with protection plans.</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FALSE</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Calibri" panose="020F0502020204030204" pitchFamily="34" charset="0"/>
              </a:rPr>
              <a:t>People with a disability are less likely to </a:t>
            </a:r>
            <a:r>
              <a:rPr kumimoji="0" lang="en-GB" sz="2000" b="0" i="0" u="none" strike="noStrike" kern="1200" cap="none" spc="0" normalizeH="0" baseline="0" noProof="0">
                <a:ln>
                  <a:noFill/>
                </a:ln>
                <a:solidFill>
                  <a:schemeClr val="tx1"/>
                </a:solidFill>
                <a:effectLst/>
                <a:uLnTx/>
                <a:uFillTx/>
                <a:latin typeface="Gibson" panose="02000000000000000000" pitchFamily="2" charset="77"/>
                <a:ea typeface="+mn-ea"/>
                <a:cs typeface="Calibri" panose="020F0502020204030204" pitchFamily="34" charset="0"/>
              </a:rPr>
              <a:t>be abused. </a:t>
            </a:r>
            <a:endPar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Calibri" panose="020F0502020204030204" pitchFamily="34" charset="0"/>
              </a:rPr>
              <a:t>FALSE </a:t>
            </a: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Calibri" panose="020F0502020204030204" pitchFamily="34" charset="0"/>
              </a:rPr>
              <a:t>(statistics </a:t>
            </a: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show that disabled people are three times more likely to be abused than </a:t>
            </a:r>
            <a:r>
              <a:rPr kumimoji="0" lang="en-GB" sz="2000" b="0" i="0" u="none" strike="noStrike" kern="1200" cap="none" spc="0" normalizeH="0" baseline="0" noProof="0">
                <a:ln>
                  <a:noFill/>
                </a:ln>
                <a:solidFill>
                  <a:schemeClr val="tx1"/>
                </a:solidFill>
                <a:effectLst/>
                <a:uLnTx/>
                <a:uFillTx/>
                <a:latin typeface="Gibson" panose="02000000000000000000" pitchFamily="2" charset="77"/>
                <a:ea typeface="+mn-ea"/>
                <a:cs typeface="+mn-cs"/>
              </a:rPr>
              <a:t>others).</a:t>
            </a:r>
            <a:endPar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a:ln>
                  <a:noFill/>
                </a:ln>
                <a:solidFill>
                  <a:schemeClr val="tx1"/>
                </a:solidFill>
                <a:effectLst/>
                <a:uLnTx/>
                <a:uFillTx/>
                <a:latin typeface="Gibson"/>
                <a:ea typeface="+mn-ea"/>
                <a:cs typeface="+mn-cs"/>
              </a:rPr>
              <a:t>Neglect is the most frequent reason for child protection </a:t>
            </a:r>
            <a:r>
              <a:rPr lang="en-GB" sz="2000" spc="0">
                <a:solidFill>
                  <a:schemeClr val="tx1"/>
                </a:solidFill>
                <a:latin typeface="Gibson"/>
                <a:ea typeface="+mn-ea"/>
                <a:cs typeface="+mn-cs"/>
              </a:rPr>
              <a:t>reports</a:t>
            </a:r>
            <a:r>
              <a:rPr kumimoji="0" lang="en-GB" sz="2000" b="0" i="0" u="none" strike="noStrike" kern="1200" cap="none" spc="0" normalizeH="0" baseline="0" noProof="0">
                <a:ln>
                  <a:noFill/>
                </a:ln>
                <a:solidFill>
                  <a:schemeClr val="tx1"/>
                </a:solidFill>
                <a:effectLst/>
                <a:uLnTx/>
                <a:uFillTx/>
                <a:latin typeface="Gibson"/>
                <a:ea typeface="+mn-ea"/>
                <a:cs typeface="+mn-cs"/>
              </a:rPr>
              <a:t> in the UK.</a:t>
            </a:r>
            <a:endParaRPr lang="en-GB" sz="2000" b="0" i="0" u="none" strike="noStrike" kern="1200" cap="none" spc="0" normalizeH="0" baseline="0" noProof="0">
              <a:ln>
                <a:noFill/>
              </a:ln>
              <a:solidFill>
                <a:schemeClr val="tx1"/>
              </a:solidFill>
              <a:effectLst/>
              <a:uLnTx/>
              <a:uFillTx/>
              <a:latin typeface="Gibson"/>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TRUE</a:t>
            </a:r>
            <a:endPar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400454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744913" y="808038"/>
            <a:ext cx="8164512" cy="5319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Name three vulnerabilities that increase risk of abuse, harm and neglect</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1. Poverty</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2. Drugs and alcohol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3. Mental health</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Codes of Professional Practice only apply to the workplace.</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FALSE</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 An adult must consent to a safeguarding report being made about them</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FALSE</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Financial abuse only applies to adults </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2000" b="0" i="0" u="none" strike="noStrike" kern="1200" cap="none" spc="0" normalizeH="0" baseline="0" noProof="0" dirty="0">
                <a:ln>
                  <a:noFill/>
                </a:ln>
                <a:solidFill>
                  <a:srgbClr val="11846A"/>
                </a:solidFill>
                <a:effectLst/>
                <a:uLnTx/>
                <a:uFillTx/>
                <a:latin typeface="Gibson" panose="02000000000000000000" pitchFamily="2" charset="77"/>
                <a:ea typeface="+mn-ea"/>
                <a:cs typeface="+mn-cs"/>
              </a:rPr>
              <a:t>FALSE</a:t>
            </a:r>
          </a:p>
        </p:txBody>
      </p:sp>
    </p:spTree>
    <p:custDataLst>
      <p:tags r:id="rId1"/>
    </p:custDataLst>
    <p:extLst>
      <p:ext uri="{BB962C8B-B14F-4D97-AF65-F5344CB8AC3E}">
        <p14:creationId xmlns:p14="http://schemas.microsoft.com/office/powerpoint/2010/main" val="194768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rame">
  <a:themeElements>
    <a:clrScheme name="Mint">
      <a:dk1>
        <a:srgbClr val="000000"/>
      </a:dk1>
      <a:lt1>
        <a:srgbClr val="FFFFFF"/>
      </a:lt1>
      <a:dk2>
        <a:srgbClr val="36384B"/>
      </a:dk2>
      <a:lt2>
        <a:srgbClr val="BEDAD1"/>
      </a:lt2>
      <a:accent1>
        <a:srgbClr val="0C8469"/>
      </a:accent1>
      <a:accent2>
        <a:srgbClr val="7FB6A5"/>
      </a:accent2>
      <a:accent3>
        <a:srgbClr val="CB4C42"/>
      </a:accent3>
      <a:accent4>
        <a:srgbClr val="267C85"/>
      </a:accent4>
      <a:accent5>
        <a:srgbClr val="5B9BD5"/>
      </a:accent5>
      <a:accent6>
        <a:srgbClr val="70AD47"/>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949a0b9-2c1e-44d0-aef9-52739123981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FF026674F0CA4E9293B716CCAF872E" ma:contentTypeVersion="16" ma:contentTypeDescription="Create a new document." ma:contentTypeScope="" ma:versionID="600a57b062a2530a7f56943dfe16eec1">
  <xsd:schema xmlns:xsd="http://www.w3.org/2001/XMLSchema" xmlns:xs="http://www.w3.org/2001/XMLSchema" xmlns:p="http://schemas.microsoft.com/office/2006/metadata/properties" xmlns:ns3="4949a0b9-2c1e-44d0-aef9-527391239810" xmlns:ns4="8d78781e-4099-4b69-8dc5-8eb724bd4027" targetNamespace="http://schemas.microsoft.com/office/2006/metadata/properties" ma:root="true" ma:fieldsID="179113cd5ee3fe94cfdb867afd954a71" ns3:_="" ns4:_="">
    <xsd:import namespace="4949a0b9-2c1e-44d0-aef9-527391239810"/>
    <xsd:import namespace="8d78781e-4099-4b69-8dc5-8eb724bd402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49a0b9-2c1e-44d0-aef9-5273912398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78781e-4099-4b69-8dc5-8eb724bd40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D00C8-4076-46B4-AC81-7B3E707BE10D}">
  <ds:schemaRefs>
    <ds:schemaRef ds:uri="4949a0b9-2c1e-44d0-aef9-527391239810"/>
    <ds:schemaRef ds:uri="http://www.w3.org/XML/1998/namespace"/>
    <ds:schemaRef ds:uri="8d78781e-4099-4b69-8dc5-8eb724bd4027"/>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E4BB37AB-1799-498D-8F6D-79F82C96C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49a0b9-2c1e-44d0-aef9-527391239810"/>
    <ds:schemaRef ds:uri="8d78781e-4099-4b69-8dc5-8eb724bd40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B1045D-952A-460F-BFB7-F3DE0B2709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182</TotalTime>
  <Words>20350</Words>
  <Application>Microsoft Office PowerPoint</Application>
  <PresentationFormat>Widescreen</PresentationFormat>
  <Paragraphs>1604</Paragraphs>
  <Slides>101</Slides>
  <Notes>95</Notes>
  <HiddenSlides>0</HiddenSlides>
  <MMClips>2</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2</vt:i4>
      </vt:variant>
      <vt:variant>
        <vt:lpstr>Slide Titles</vt:lpstr>
      </vt:variant>
      <vt:variant>
        <vt:i4>101</vt:i4>
      </vt:variant>
    </vt:vector>
  </HeadingPairs>
  <TitlesOfParts>
    <vt:vector size="122" baseType="lpstr">
      <vt:lpstr>Aptos</vt:lpstr>
      <vt:lpstr>Arial</vt:lpstr>
      <vt:lpstr>Calibri</vt:lpstr>
      <vt:lpstr>Calibri Light</vt:lpstr>
      <vt:lpstr>Corbel (Headings)</vt:lpstr>
      <vt:lpstr>Courier New</vt:lpstr>
      <vt:lpstr>Gibson</vt:lpstr>
      <vt:lpstr>Gibson Light</vt:lpstr>
      <vt:lpstr>KRHTAF+Helvetica-Bold</vt:lpstr>
      <vt:lpstr>Outfit</vt:lpstr>
      <vt:lpstr>RRJULK+Helvetica</vt:lpstr>
      <vt:lpstr>Symbol</vt:lpstr>
      <vt:lpstr>System Font Regular</vt:lpstr>
      <vt:lpstr>Tahoma</vt:lpstr>
      <vt:lpstr>Times New Roman</vt:lpstr>
      <vt:lpstr>Verdana</vt:lpstr>
      <vt:lpstr>Wingdings</vt:lpstr>
      <vt:lpstr>Wingdings 2</vt:lpstr>
      <vt:lpstr>Frame</vt:lpstr>
      <vt:lpstr>Acrobat Document</vt:lpstr>
      <vt:lpstr>Document</vt:lpstr>
      <vt:lpstr>Safeguarding children and adults    Group B safeguarding </vt:lpstr>
      <vt:lpstr>Housekeeping</vt:lpstr>
      <vt:lpstr>Learning agreement  How will we work as a group to meet our learning outcomes? </vt:lpstr>
      <vt:lpstr>Learning  outcomes</vt:lpstr>
      <vt:lpstr>Your thoughts, ideas and reflections</vt:lpstr>
      <vt:lpstr>Introductions</vt:lpstr>
      <vt:lpstr>Multi-agency training</vt:lpstr>
      <vt:lpstr>National safeguarding training, learning and development standards and framework</vt:lpstr>
      <vt:lpstr>Making this training work for you</vt:lpstr>
      <vt:lpstr>Download the app</vt:lpstr>
      <vt:lpstr>Why am I here?</vt:lpstr>
      <vt:lpstr>Exercise   Who’s responsible for protecting children and adults?</vt:lpstr>
      <vt:lpstr>What are the personal and professional barriers that may stop people recognising and reporting abuse, harm or neglect?  What are the reasons someone who’s experiencing abuse, harm or neglect might not recognise or share it?</vt:lpstr>
      <vt:lpstr>What the law, policy and guidance says</vt:lpstr>
      <vt:lpstr>Recognising abuse</vt:lpstr>
      <vt:lpstr>The law: our Duty to Report</vt:lpstr>
      <vt:lpstr>The law: our  duty to  co-operate</vt:lpstr>
      <vt:lpstr>Exercise    What is the duty of candour? </vt:lpstr>
      <vt:lpstr>The six principles which support legislation, guidance and the Wales Safeguarding Procedures  </vt:lpstr>
      <vt:lpstr>Activity </vt:lpstr>
      <vt:lpstr>Collective responsibility for safeguarding</vt:lpstr>
      <vt:lpstr>Early help and prevention</vt:lpstr>
      <vt:lpstr>Exercise    What does person-centred  practice look like? </vt:lpstr>
      <vt:lpstr>Approach</vt:lpstr>
      <vt:lpstr>Values and codes of practice</vt:lpstr>
      <vt:lpstr>Code of Professional Practice</vt:lpstr>
      <vt:lpstr>Social Care Wales Code of Professional Practice for Social Care: key values</vt:lpstr>
      <vt:lpstr>Two key values in safeguarding practice </vt:lpstr>
      <vt:lpstr>Exercise    What does safeguarding mean to you? </vt:lpstr>
      <vt:lpstr>Exercise  What does it mean to you if a child or adult is ‘at risk’? </vt:lpstr>
      <vt:lpstr>Exercise  What does it mean to you if a child or adult is ‘at risk’? </vt:lpstr>
      <vt:lpstr>Exercise  Significant harm (children)</vt:lpstr>
      <vt:lpstr>Definition of significant harm</vt:lpstr>
      <vt:lpstr>Implications for practice</vt:lpstr>
      <vt:lpstr>Comfort break </vt:lpstr>
      <vt:lpstr>Exercise    What does the word ‘abuse’ mean to you?</vt:lpstr>
      <vt:lpstr>Five categories of abuse </vt:lpstr>
      <vt:lpstr>Exercise</vt:lpstr>
      <vt:lpstr>Definitions of abuse</vt:lpstr>
      <vt:lpstr>Definitions of abuse</vt:lpstr>
      <vt:lpstr>Definitions of abuse (continued)</vt:lpstr>
      <vt:lpstr>Exercise     What does the word ‘neglect’ mean to you?</vt:lpstr>
      <vt:lpstr>Six types of neglect in children and young people</vt:lpstr>
      <vt:lpstr>Self-neglect (adults only)</vt:lpstr>
      <vt:lpstr>Situational risk areas</vt:lpstr>
      <vt:lpstr>What is domestic abuse?</vt:lpstr>
      <vt:lpstr>Children are victims too! </vt:lpstr>
      <vt:lpstr>Lunch break</vt:lpstr>
      <vt:lpstr>Exercise   What situations could increase the risk of abuse, harm and neglect?</vt:lpstr>
      <vt:lpstr>Discussion point: life journey</vt:lpstr>
      <vt:lpstr>Perpetrators of abuse</vt:lpstr>
      <vt:lpstr>  Exercise   Who may be a perpetrator of abuse?</vt:lpstr>
      <vt:lpstr>Trigger warning</vt:lpstr>
      <vt:lpstr>David and Kim Crapper, Barry South Wales </vt:lpstr>
      <vt:lpstr>Drama teacher  Kelly Burgess, Newport </vt:lpstr>
      <vt:lpstr>Rhian Nokes, Port Talbot </vt:lpstr>
      <vt:lpstr>PC Andrea Griffiths, North Wales</vt:lpstr>
      <vt:lpstr>Douglas Stephens and Anthony Thomas, Swansea</vt:lpstr>
      <vt:lpstr>Perpetrator characteristics</vt:lpstr>
      <vt:lpstr>Section 5 procedures</vt:lpstr>
      <vt:lpstr>Whistleblowing</vt:lpstr>
      <vt:lpstr>What are adverse childhood experiences? </vt:lpstr>
      <vt:lpstr>ACEs film</vt:lpstr>
      <vt:lpstr>Transitional safeguarding (18 to 25 years)</vt:lpstr>
      <vt:lpstr>Transitional safeguarding</vt:lpstr>
      <vt:lpstr>Contextual safeguarding</vt:lpstr>
      <vt:lpstr> Exercise   What is professional curiosity and why is it important in safeguarding? </vt:lpstr>
      <vt:lpstr>  Exercise  Professional curiosity  </vt:lpstr>
      <vt:lpstr>Do you need consent to make a safeguarding report to Children’s Services?</vt:lpstr>
      <vt:lpstr>Do you need consent from the person to make a report to social services?</vt:lpstr>
      <vt:lpstr>Mental Capacity Act 2005 </vt:lpstr>
      <vt:lpstr> Confidentiality and sharing information</vt:lpstr>
      <vt:lpstr>Comfort break </vt:lpstr>
      <vt:lpstr>Neglect scenario</vt:lpstr>
      <vt:lpstr>Example image - bathroom</vt:lpstr>
      <vt:lpstr>Example image - kitchen</vt:lpstr>
      <vt:lpstr>Example image - bedroom</vt:lpstr>
      <vt:lpstr>Example image - garden</vt:lpstr>
      <vt:lpstr>Example image</vt:lpstr>
      <vt:lpstr>Do’s and don’ts</vt:lpstr>
      <vt:lpstr>Creating safe spaces</vt:lpstr>
      <vt:lpstr>Responding to allegations </vt:lpstr>
      <vt:lpstr>DSP (designated safeguarding person)</vt:lpstr>
      <vt:lpstr>Recording concerns, decisions  Submitting a duty to report (DTR) form </vt:lpstr>
      <vt:lpstr>Reporting</vt:lpstr>
      <vt:lpstr>Exercise   What information do you need to give?</vt:lpstr>
      <vt:lpstr>What happens next?</vt:lpstr>
      <vt:lpstr>Learning from safeguarding reviews: recurring themes </vt:lpstr>
      <vt:lpstr>Recurring themes emerging from safeguarding reviews</vt:lpstr>
      <vt:lpstr>Contact information</vt:lpstr>
      <vt:lpstr>Essential steps</vt:lpstr>
      <vt:lpstr>Duty to yourself </vt:lpstr>
      <vt:lpstr>Making this training work for you</vt:lpstr>
      <vt:lpstr>Continuing learning and development</vt:lpstr>
      <vt:lpstr>Memorable principles for Group B</vt:lpstr>
      <vt:lpstr>Learning outcomes</vt:lpstr>
      <vt:lpstr>Quiz</vt:lpstr>
      <vt:lpstr>Certain ethnic groups are more likely to commit sexual offences. FALSE Children under the age of one are the most likely age group to be killed by another person.  TRUE (followed by 16- to 24-year-olds, NSPCC). Social services will share information with the public about any children or adults with protection plans. FALSE People with a disability are less likely to be abused.  FALSE (statistics show that disabled people are three times more likely to be abused than others). Neglect is the most frequent reason for child protection reports in the UK. TRUE</vt:lpstr>
      <vt:lpstr>Name three vulnerabilities that increase risk of abuse, harm and neglect 1. Poverty 2. Drugs and alcohol 3. Mental health Codes of Professional Practice only apply to the workplace. FALSE  An adult must consent to a safeguarding report being made about them FALSE Financial abuse only applies to adults  FALSE</vt:lpstr>
      <vt:lpstr>Questions</vt:lpstr>
      <vt:lpstr>Thank you for listening</vt:lpstr>
    </vt:vector>
  </TitlesOfParts>
  <Company>City &amp; County of Swansea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Glamorgan Safeguarding Board Children and Adults Safeguarding   Group B Staff</dc:title>
  <dc:creator>Lynsley Haynes-Foster</dc:creator>
  <cp:lastModifiedBy>Meg Kenward</cp:lastModifiedBy>
  <cp:revision>429</cp:revision>
  <cp:lastPrinted>2024-05-21T14:51:10Z</cp:lastPrinted>
  <dcterms:created xsi:type="dcterms:W3CDTF">2022-12-15T08:39:01Z</dcterms:created>
  <dcterms:modified xsi:type="dcterms:W3CDTF">2025-01-29T16:46:45Z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0x01010032FF026674F0CA4E9293B716CCAF872E</vt:lpwstr>
  </property>
  <property fmtid="{D5CDD505-2E9C-101B-9397-08002B2CF9AE}" pid="3" name="ArticulateGUID">
    <vt:lpwstr>28DD1066-921F-4001-BFA7-0A5D61ED3122</vt:lpwstr>
  </property>
  <property fmtid="{D5CDD505-2E9C-101B-9397-08002B2CF9AE}" pid="4" name="ArticulatePath">
    <vt:lpwstr>West Glamorgan Safeguarding Board Group B training (004)</vt:lpwstr>
  </property>
  <property fmtid="{D5CDD505-2E9C-101B-9397-08002B2CF9AE}" pid="5" name="MSIP_Label_d3f1612d-fb9f-4910-9745-3218a93e4acc_Enabled">
    <vt:lpwstr>true</vt:lpwstr>
  </property>
  <property fmtid="{D5CDD505-2E9C-101B-9397-08002B2CF9AE}" pid="6" name="MSIP_Label_d3f1612d-fb9f-4910-9745-3218a93e4acc_SetDate">
    <vt:lpwstr>2024-07-16T12:08:06Z</vt:lpwstr>
  </property>
  <property fmtid="{D5CDD505-2E9C-101B-9397-08002B2CF9AE}" pid="7" name="MSIP_Label_d3f1612d-fb9f-4910-9745-3218a93e4acc_Method">
    <vt:lpwstr>Standard</vt:lpwstr>
  </property>
  <property fmtid="{D5CDD505-2E9C-101B-9397-08002B2CF9AE}" pid="8" name="MSIP_Label_d3f1612d-fb9f-4910-9745-3218a93e4acc_Name">
    <vt:lpwstr>defa4170-0d19-0005-0004-bc88714345d2</vt:lpwstr>
  </property>
  <property fmtid="{D5CDD505-2E9C-101B-9397-08002B2CF9AE}" pid="9" name="MSIP_Label_d3f1612d-fb9f-4910-9745-3218a93e4acc_SiteId">
    <vt:lpwstr>4bc2de22-9b97-4eb6-8e88-2254190748e2</vt:lpwstr>
  </property>
  <property fmtid="{D5CDD505-2E9C-101B-9397-08002B2CF9AE}" pid="10" name="MSIP_Label_d3f1612d-fb9f-4910-9745-3218a93e4acc_ActionId">
    <vt:lpwstr>0f7e347a-9161-408a-83f9-6fd54da7813c</vt:lpwstr>
  </property>
  <property fmtid="{D5CDD505-2E9C-101B-9397-08002B2CF9AE}" pid="11" name="MSIP_Label_d3f1612d-fb9f-4910-9745-3218a93e4acc_ContentBits">
    <vt:lpwstr>0</vt:lpwstr>
  </property>
</Properties>
</file>