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omments/modernComment_ABC_3E4856E9.xml" ContentType="application/vnd.ms-powerpoint.comment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687" r:id="rId6"/>
    <p:sldMasterId id="2147483698" r:id="rId7"/>
  </p:sldMasterIdLst>
  <p:notesMasterIdLst>
    <p:notesMasterId r:id="rId82"/>
  </p:notesMasterIdLst>
  <p:sldIdLst>
    <p:sldId id="256" r:id="rId8"/>
    <p:sldId id="930" r:id="rId9"/>
    <p:sldId id="2709" r:id="rId10"/>
    <p:sldId id="267" r:id="rId11"/>
    <p:sldId id="2711" r:id="rId12"/>
    <p:sldId id="392" r:id="rId13"/>
    <p:sldId id="2710" r:id="rId14"/>
    <p:sldId id="2616" r:id="rId15"/>
    <p:sldId id="391" r:id="rId16"/>
    <p:sldId id="384" r:id="rId17"/>
    <p:sldId id="2617" r:id="rId18"/>
    <p:sldId id="2618" r:id="rId19"/>
    <p:sldId id="2619" r:id="rId20"/>
    <p:sldId id="2620" r:id="rId21"/>
    <p:sldId id="2734" r:id="rId22"/>
    <p:sldId id="2713" r:id="rId23"/>
    <p:sldId id="2621" r:id="rId24"/>
    <p:sldId id="2730" r:id="rId25"/>
    <p:sldId id="2677" r:id="rId26"/>
    <p:sldId id="2724" r:id="rId27"/>
    <p:sldId id="2714" r:id="rId28"/>
    <p:sldId id="2622" r:id="rId29"/>
    <p:sldId id="2717" r:id="rId30"/>
    <p:sldId id="2623" r:id="rId31"/>
    <p:sldId id="2625" r:id="rId32"/>
    <p:sldId id="2715" r:id="rId33"/>
    <p:sldId id="2716" r:id="rId34"/>
    <p:sldId id="2718" r:id="rId35"/>
    <p:sldId id="2630" r:id="rId36"/>
    <p:sldId id="2632" r:id="rId37"/>
    <p:sldId id="2634" r:id="rId38"/>
    <p:sldId id="2636" r:id="rId39"/>
    <p:sldId id="2638" r:id="rId40"/>
    <p:sldId id="2631" r:id="rId41"/>
    <p:sldId id="2720" r:id="rId42"/>
    <p:sldId id="2675" r:id="rId43"/>
    <p:sldId id="2719" r:id="rId44"/>
    <p:sldId id="2687" r:id="rId45"/>
    <p:sldId id="2689" r:id="rId46"/>
    <p:sldId id="2685" r:id="rId47"/>
    <p:sldId id="2721" r:id="rId48"/>
    <p:sldId id="2681" r:id="rId49"/>
    <p:sldId id="2723" r:id="rId50"/>
    <p:sldId id="2731" r:id="rId51"/>
    <p:sldId id="2722" r:id="rId52"/>
    <p:sldId id="2725" r:id="rId53"/>
    <p:sldId id="2726" r:id="rId54"/>
    <p:sldId id="2732" r:id="rId55"/>
    <p:sldId id="2682" r:id="rId56"/>
    <p:sldId id="2683" r:id="rId57"/>
    <p:sldId id="2690" r:id="rId58"/>
    <p:sldId id="2693" r:id="rId59"/>
    <p:sldId id="2694" r:id="rId60"/>
    <p:sldId id="2695" r:id="rId61"/>
    <p:sldId id="2696" r:id="rId62"/>
    <p:sldId id="2736" r:id="rId63"/>
    <p:sldId id="2737" r:id="rId64"/>
    <p:sldId id="2727" r:id="rId65"/>
    <p:sldId id="2728" r:id="rId66"/>
    <p:sldId id="2733" r:id="rId67"/>
    <p:sldId id="2738" r:id="rId68"/>
    <p:sldId id="2741" r:id="rId69"/>
    <p:sldId id="2739" r:id="rId70"/>
    <p:sldId id="2740" r:id="rId71"/>
    <p:sldId id="2735" r:id="rId72"/>
    <p:sldId id="2745" r:id="rId73"/>
    <p:sldId id="2746" r:id="rId74"/>
    <p:sldId id="2744" r:id="rId75"/>
    <p:sldId id="2747" r:id="rId76"/>
    <p:sldId id="2748" r:id="rId77"/>
    <p:sldId id="3143" r:id="rId78"/>
    <p:sldId id="3228" r:id="rId79"/>
    <p:sldId id="2674" r:id="rId80"/>
    <p:sldId id="3230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55410A-C3DE-9F88-6EFE-B37092CA4C67}" name="Nicole James, Senior Training Lead" initials="NJ" userId="S::nicole.james@newpathways.org.uk::87e49fce-462c-4f4b-b072-0e7301cf4f25" providerId="AD"/>
  <p188:author id="{00E5450D-E05E-4CC0-2FB8-2AF42F69E268}" name="Emma Pritchard" initials="EP" userId="S::Emmapritchard@socialcare.wales::1a7803da-a9c2-41fc-8157-527eb4512773" providerId="AD"/>
  <p188:author id="{29606588-F58A-04E2-BB51-C95747B337BD}" name="Charlotte Hussey" initials="CH" userId="S::Charlotte.hussey@newpathways.org.uk::648016a6-f5b9-462c-8060-7c1eabcd8f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B5E57"/>
    <a:srgbClr val="C7F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304" autoAdjust="0"/>
    <p:restoredTop sz="75364" autoAdjust="0"/>
  </p:normalViewPr>
  <p:slideViewPr>
    <p:cSldViewPr snapToGrid="0">
      <p:cViewPr varScale="1">
        <p:scale>
          <a:sx n="37" d="100"/>
          <a:sy n="37" d="100"/>
        </p:scale>
        <p:origin x="24" y="1374"/>
      </p:cViewPr>
      <p:guideLst/>
    </p:cSldViewPr>
  </p:slideViewPr>
  <p:outlineViewPr>
    <p:cViewPr>
      <p:scale>
        <a:sx n="33" d="100"/>
        <a:sy n="33" d="100"/>
      </p:scale>
      <p:origin x="0" y="-309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microsoft.com/office/2016/11/relationships/changesInfo" Target="changesInfos/changesInfo1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James" userId="87e49fce-462c-4f4b-b072-0e7301cf4f25" providerId="ADAL" clId="{5F0FF0BB-7A18-42EA-87AC-04D3D58BE578}"/>
    <pc:docChg chg="custSel modSld">
      <pc:chgData name="Nicole James" userId="87e49fce-462c-4f4b-b072-0e7301cf4f25" providerId="ADAL" clId="{5F0FF0BB-7A18-42EA-87AC-04D3D58BE578}" dt="2026-01-06T15:16:22.796" v="4" actId="478"/>
      <pc:docMkLst>
        <pc:docMk/>
      </pc:docMkLst>
      <pc:sldChg chg="delSp modSp mod">
        <pc:chgData name="Nicole James" userId="87e49fce-462c-4f4b-b072-0e7301cf4f25" providerId="ADAL" clId="{5F0FF0BB-7A18-42EA-87AC-04D3D58BE578}" dt="2026-01-06T15:16:22.796" v="4" actId="478"/>
        <pc:sldMkLst>
          <pc:docMk/>
          <pc:sldMk cId="1229364225" sldId="2714"/>
        </pc:sldMkLst>
      </pc:sldChg>
    </pc:docChg>
  </pc:docChgLst>
  <pc:docChgLst>
    <pc:chgData name="Emma Pritchard" userId="1a7803da-a9c2-41fc-8157-527eb4512773" providerId="ADAL" clId="{21BFF1B4-91C4-4682-AF00-0937BF4B677E}"/>
    <pc:docChg chg="modSld">
      <pc:chgData name="Emma Pritchard" userId="1a7803da-a9c2-41fc-8157-527eb4512773" providerId="ADAL" clId="{21BFF1B4-91C4-4682-AF00-0937BF4B677E}" dt="2026-01-12T15:12:12.779" v="65" actId="20577"/>
      <pc:docMkLst>
        <pc:docMk/>
      </pc:docMkLst>
      <pc:sldChg chg="addSp modSp mod">
        <pc:chgData name="Emma Pritchard" userId="1a7803da-a9c2-41fc-8157-527eb4512773" providerId="ADAL" clId="{21BFF1B4-91C4-4682-AF00-0937BF4B677E}" dt="2026-01-12T15:12:12.779" v="65" actId="20577"/>
        <pc:sldMkLst>
          <pc:docMk/>
          <pc:sldMk cId="2762927258" sldId="2631"/>
        </pc:sldMkLst>
        <pc:spChg chg="add mod">
          <ac:chgData name="Emma Pritchard" userId="1a7803da-a9c2-41fc-8157-527eb4512773" providerId="ADAL" clId="{21BFF1B4-91C4-4682-AF00-0937BF4B677E}" dt="2026-01-12T15:12:12.779" v="65" actId="20577"/>
          <ac:spMkLst>
            <pc:docMk/>
            <pc:sldMk cId="2762927258" sldId="2631"/>
            <ac:spMk id="2" creationId="{9BC42664-2EAB-4CE4-BE63-08CCE855CD5A}"/>
          </ac:spMkLst>
        </pc:spChg>
      </pc:sldChg>
      <pc:sldChg chg="addSp modSp mod">
        <pc:chgData name="Emma Pritchard" userId="1a7803da-a9c2-41fc-8157-527eb4512773" providerId="ADAL" clId="{21BFF1B4-91C4-4682-AF00-0937BF4B677E}" dt="2026-01-12T15:12:00.358" v="32" actId="20577"/>
        <pc:sldMkLst>
          <pc:docMk/>
          <pc:sldMk cId="1229364225" sldId="2714"/>
        </pc:sldMkLst>
        <pc:spChg chg="add mod">
          <ac:chgData name="Emma Pritchard" userId="1a7803da-a9c2-41fc-8157-527eb4512773" providerId="ADAL" clId="{21BFF1B4-91C4-4682-AF00-0937BF4B677E}" dt="2026-01-12T15:12:00.358" v="32" actId="20577"/>
          <ac:spMkLst>
            <pc:docMk/>
            <pc:sldMk cId="1229364225" sldId="2714"/>
            <ac:spMk id="3" creationId="{A0417929-F67A-A165-3C7B-EA137864532E}"/>
          </ac:spMkLst>
        </pc:spChg>
      </pc:sldChg>
    </pc:docChg>
  </pc:docChgLst>
</pc:chgInfo>
</file>

<file path=ppt/comments/modernComment_ABC_3E4856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BDF055-D42F-4734-A5D8-BB78D3D15C16}" authorId="{00E5450D-E05E-4CC0-2FB8-2AF42F69E268}" status="resolved" created="2025-09-04T13:57:06.83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44928233" sldId="2748"/>
      <ac:spMk id="2" creationId="{5D4E2B78-9253-4E47-13B4-13EFE552DE05}"/>
    </ac:deMkLst>
    <p188:txBody>
      <a:bodyPr/>
      <a:lstStyle/>
      <a:p>
        <a:r>
          <a:rPr lang="en-GB"/>
          <a:t>Is this text ok or is there something missing?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4D232-299D-4E73-BD51-BAEF683FA3E8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CEEB9-CA9B-4D97-AE24-03577C689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472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D99D-9456-03FC-F619-B5B39BAB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4B5F-83A6-CAB8-9097-F9ED48B5E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0452-3FC6-6913-857E-A9706A9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9FB12-4F52-4E3B-D11E-4C9ECF3D2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BAE3E-8AB1-45C4-927C-03CAD95C55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9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824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22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46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747FA-47CF-BC21-8CBB-6D9187185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464E2-560E-1070-51E2-8F1E2C5D8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16F6ED-8638-9EE3-2B72-50994A9E0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87234-E4BF-18DA-AF0F-1BEB15D78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156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693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451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59C99-EC00-F65F-BE4E-48D471419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B6CA2-43FA-2E40-78B6-30D8B00B0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C7225B-1E62-C842-BA12-AB5CF3080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7AEFE-4E93-AB04-1424-2E5DAC28C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826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927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5501-2365-0F04-FD71-D8D75352E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8399D-B14E-D7F5-04F8-E7C04D5E1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44F1E-3B7A-BF65-F94E-8D6C680B5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3FEB4-D6C2-DD57-7DFF-0ED22B132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75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B18D0-2C67-8DF4-8D93-B0A88AF1F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F59A0-D03C-41D4-9F0D-8B3404813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A6593-27AF-092D-5D98-F6BB5E86C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8597-AD5D-6C84-F239-D30110AE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9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82600" y="4925407"/>
            <a:ext cx="6280149" cy="402987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3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618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5AF11-10FD-2BE5-5FAB-44E17BBF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A48DE-3841-3CD2-F087-17AA566D7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6FE79-474B-7B2E-9CAE-4F8DD4D6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41DCD-C755-2DCB-DA61-34CE5D6FB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13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84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65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15AE-A136-8273-2CE8-5D1C43E81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63DFA-1238-3FDC-D8E0-C312B1327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FA1CB-AB9E-1523-96E7-419BC73D4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B0FE1-8A47-C593-AB27-86D01EE1C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51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F8F2D-AEDD-6D94-8D15-A4201F210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297BA-0E5D-47AF-7282-EB8A06A32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26EDC-B379-DEF1-7FA0-5A9AB0CCA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72D7B-3B36-7357-7A1B-6E7D287E5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58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396D-85FE-0846-0741-F97C7910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5AC56-48CF-96BE-9DF2-1F15BBCCB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D4A7E-76D1-DB67-8599-16D5B3DF0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AF60B-F3C6-AA59-ADA8-59A00C7D4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02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771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920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9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2B72-6079-C9E5-37B7-6162D7B5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F5498-0AC6-3A02-B3C2-DE8410A81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DF3A-D303-0D72-9BBC-63E94372A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B030-B109-0810-7D92-A2D7C234D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78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39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341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41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DD8D-2D8B-C18C-1CCB-C3F0643AB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2C2C3-1035-F32E-3766-70A4F3BE0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52833-BDA9-3038-E6A0-7FE827B8B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FA29-05DD-847E-5998-12F359A12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777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5789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DA517-9CEF-4ECE-BA9B-8C850154E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21765-E4AB-764B-ED89-7F2E673E7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B12DB-742D-08C1-1D4F-749582D30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0189D-13B1-2A26-1D07-6459A34B4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628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323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665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69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645FE-ADF5-5FC6-58C4-909D1B73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B28EB-AF87-2E58-2110-C671FAEDC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170B3-7593-724A-8665-E89138931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7E612-81A6-2C30-6053-2F59FBCA5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0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698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7561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67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B2F99-E857-B6F4-40CD-67C68F27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C44AB-735C-D85C-414C-F84B33CC5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DD18F-4283-1CC9-50B1-205183A2D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3A6EA-1FD7-883E-52AE-C4F9F6E3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76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216E-98D0-1B81-8D4B-F00A6DB86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32654-6123-6DBA-F230-4E4E8D004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D3C02-76F1-B13B-4770-4F3F8E5F8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0ECE9-6AA5-330A-39CC-D9F9771D9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523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584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1C038-412D-A34B-44C0-37CA19F5F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BF37E-36EF-2FDD-B06C-D08740152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90AE4-ACC3-C98F-2EBE-18954BE82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E356E-342D-0611-5D17-3C2FC31E5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9833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6B51-AF90-4357-4EDF-113964709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922EF-AB71-ADC8-4876-BA11DA287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EE0CB-CD1E-A896-7BEC-E02368F29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BCAC1-FD7C-ACF4-208A-1C8C96F76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32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7787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022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F0B6-2F64-5054-E47F-6275F970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13575-72E4-E6C1-69A5-DCDDAC9D5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05AF8-51D0-2630-5C1C-C5C99F09D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D13F-D225-EE43-315A-85A39AD4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055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1962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059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0650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403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7217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B4F4C-A892-9014-FC8B-5BAB42D17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C2E6A-9082-D4D3-8F67-8AB372C12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7A-F63F-1760-988B-94D06A2E4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7CFA5-6D8D-8024-49BD-3917C0C5B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788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6774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C741D-A689-BEF7-9C3B-DA59646E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0537B-8D37-4DB8-04C2-811CB577A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898D62-07CF-7BE3-BA74-019A8C5DB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B9B0-640A-CB31-85A8-702984975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256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928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E2DBF-A071-5B2A-48D3-3B32829CC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83E36-EC95-F9C2-1361-6D1AE88E2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949D7-C47D-36FC-8FE3-3BDC96310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04EDB-0A74-8354-BFF0-645917085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463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C610F-08B2-8833-90C7-FE113299A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19859-2131-E5D2-5661-1576BF140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8E335-F829-55FF-A8A1-464CD88D5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405C-FCE7-B82A-05EF-CB5BC030A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757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2B0F9-0D5A-D598-823F-C4CDDA40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73893-B91C-41D2-BCC0-AD39147F1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850C2-291B-4921-5F75-C4A765B76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F449A-C203-BE73-AD8D-B45A3E3EE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986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4E06-3822-8064-CB22-58EB9F46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0E0B7-AB25-DBDF-2C58-CA8249603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96CB8-2ED3-E49F-7DA3-CE57238A2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DF4A2-7696-C7DE-8CC8-565897B40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3080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3166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626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781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AA95-4C90-03AB-7A22-D6C87167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791D9-3C28-35C0-20D5-D843F55CE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0641-7C13-9B08-6DDA-6F57088A8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D2A94-F607-7150-5A38-121AC1897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639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019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337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E019-720E-A9E4-517B-593A9E64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ED25A-5462-9F9F-1D38-D2A8970AE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0CF3A-B5E6-930F-15F3-BFD8AB792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CCC12-63FF-29CA-FCBA-05B328108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715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298450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1012" y="4344382"/>
            <a:ext cx="6140449" cy="40298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rgbClr val="196B24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57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4663" y="433388"/>
            <a:ext cx="6008687" cy="3381375"/>
          </a:xfrm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53150" y="4573248"/>
            <a:ext cx="6052804" cy="530362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None/>
            </a:pP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720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4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3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5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76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6985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26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40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509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87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52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1986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538818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09111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81220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0954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824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6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78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 userDrawn="1"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5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 userDrawn="1"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92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3901464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747256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655753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3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47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63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0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E9A5606-7620-50F9-445C-17EA2B96F3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11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1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42F345CD-A458-2996-8B48-A87831C19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1" y="758951"/>
            <a:ext cx="10112382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9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144657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70488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2026495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C6FDF9B-B7F9-2C5C-8E00-34BB3FFB3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5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7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58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12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783" y="219106"/>
            <a:ext cx="11267623" cy="1123056"/>
          </a:xfrm>
        </p:spPr>
        <p:txBody>
          <a:bodyPr>
            <a:noAutofit/>
          </a:bodyPr>
          <a:lstStyle>
            <a:lvl1pPr>
              <a:defRPr>
                <a:latin typeface="Outfit" pitchFamily="2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3783" y="1544320"/>
            <a:ext cx="11311166" cy="490901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latin typeface="Outfit" pitchFamily="2" charset="0"/>
                <a:cs typeface="Calibri" panose="020F0502020204030204" pitchFamily="34" charset="0"/>
              </a:defRPr>
            </a:lvl1pPr>
            <a:lvl2pPr marL="1028700" indent="-5715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3600" kern="12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6000"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251276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3529640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91385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9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0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Font typeface="Wingdings" panose="05000000000000000000" pitchFamily="2" charset="2"/>
        <a:buChar char=""/>
        <a:defRPr sz="44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898525" indent="-395288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40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32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28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28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164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safeguarding.wales/en/adu-i/adu-i-a3pt1/a3pt1-p4" TargetMode="External"/><Relationship Id="rId7" Type="http://schemas.openxmlformats.org/officeDocument/2006/relationships/hyperlink" Target="https://safeguarding.wales/en/chi-i/chi-i-c2/c2-p17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safeguarding.wales/en/adu-i/adu-i-a2/a2-p14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hyperlink" Target="https://safeguarding.wales/en/chi-i/chi-i-c3pt1/c3pt1-p3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ABC_3E4856E9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9FB1-E42C-839D-1F28-F93364945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14E8D-82F9-0098-2A0F-02C639F1E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Children and adults at risk</a:t>
            </a:r>
          </a:p>
        </p:txBody>
      </p:sp>
    </p:spTree>
    <p:extLst>
      <p:ext uri="{BB962C8B-B14F-4D97-AF65-F5344CB8AC3E}">
        <p14:creationId xmlns:p14="http://schemas.microsoft.com/office/powerpoint/2010/main" val="174514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Introduction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200" b="1" dirty="0">
                <a:solidFill>
                  <a:schemeClr val="tx1"/>
                </a:solidFill>
              </a:rPr>
              <a:t>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329F-9E4B-3987-1D38-37177CF9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30134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1AE86-0FE5-543D-F836-DCE2BFF704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321549"/>
            <a:ext cx="8266146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rgbClr val="37394C"/>
                </a:solidFill>
              </a:rPr>
              <a:t>A practitioner who has ‘reasonable cause to suspect’ a child/adult is at risk should make a report (referral).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Reasonable suspicion exists</a:t>
            </a:r>
            <a:r>
              <a:rPr lang="en-US" sz="2800" dirty="0"/>
              <a:t> when there’s information that would satisfy an objective observer that the particular circumstances exist.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/>
              <a:t>don’t </a:t>
            </a:r>
            <a:r>
              <a:rPr lang="en-US" sz="2600" dirty="0"/>
              <a:t>need to establish on a balance of probabilities that a fact is established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based on </a:t>
            </a:r>
            <a:r>
              <a:rPr lang="en-US" sz="2600" b="1" dirty="0"/>
              <a:t>professional judgement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/>
              <a:t>lower threshold </a:t>
            </a:r>
            <a:r>
              <a:rPr lang="en-US" sz="2600" dirty="0"/>
              <a:t>than ‘reasonable cause to believe’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information only needs to </a:t>
            </a:r>
            <a:r>
              <a:rPr lang="en-US" sz="2600" b="1" dirty="0"/>
              <a:t>suggest</a:t>
            </a:r>
            <a:r>
              <a:rPr lang="en-US" sz="2600" dirty="0"/>
              <a:t> that a person is experiencing or at risk of harm, abuse, or neglect, to </a:t>
            </a:r>
            <a:r>
              <a:rPr lang="en-US" sz="2600" b="1" dirty="0"/>
              <a:t>prompt </a:t>
            </a:r>
            <a:r>
              <a:rPr lang="en-US" sz="2600" dirty="0"/>
              <a:t>the need for </a:t>
            </a:r>
            <a:r>
              <a:rPr lang="en-US" sz="2600" b="1" dirty="0"/>
              <a:t>intervention</a:t>
            </a:r>
            <a:r>
              <a:rPr lang="en-US" sz="2600" dirty="0"/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DF443-0016-08CD-AA62-A85ED85D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Duty to report – reasonable cause to suspect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6C14D-0730-D3DF-1BE0-F5E3701E8DF9}"/>
              </a:ext>
            </a:extLst>
          </p:cNvPr>
          <p:cNvSpPr txBox="1"/>
          <p:nvPr/>
        </p:nvSpPr>
        <p:spPr>
          <a:xfrm>
            <a:off x="8801099" y="1321549"/>
            <a:ext cx="2855947" cy="5536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180000" rIns="180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Group C practitioners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have 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increased responsibility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to make sure staff/volunteers are complying with these duties (were relevant to role).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8DAECD-D595-4278-3E63-319A443A8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09474"/>
            <a:ext cx="6916122" cy="1239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EF047-25B4-6AEB-4DAF-D6E36BB2181B}"/>
              </a:ext>
            </a:extLst>
          </p:cNvPr>
          <p:cNvSpPr txBox="1"/>
          <p:nvPr/>
        </p:nvSpPr>
        <p:spPr>
          <a:xfrm>
            <a:off x="6916190" y="1321549"/>
            <a:ext cx="4740788" cy="55364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216000" rIns="216000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Discussion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:</a:t>
            </a:r>
          </a:p>
          <a:p>
            <a:pPr marL="361950" indent="-36195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How can/do you support staff to identify and report concerns and mistakes?</a:t>
            </a:r>
          </a:p>
          <a:p>
            <a:pPr marL="361950" indent="-36195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How is duty of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candour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 reflected in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organisational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policies and procedures? </a:t>
            </a:r>
          </a:p>
          <a:p>
            <a:pPr marL="361950" indent="-36195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How can/does your service use this to set expectations?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FA98F8-2496-9F0C-D0F4-3F06B5D141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4" y="1520687"/>
            <a:ext cx="6381236" cy="4270514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We need to be </a:t>
            </a:r>
            <a:r>
              <a:rPr lang="en-US" sz="2600" b="1" dirty="0"/>
              <a:t>accountable</a:t>
            </a:r>
            <a:r>
              <a:rPr lang="en-US" sz="2600" dirty="0"/>
              <a:t> for our own work. A culture of </a:t>
            </a:r>
            <a:r>
              <a:rPr lang="en-US" sz="2600" b="1" dirty="0"/>
              <a:t>openness</a:t>
            </a:r>
            <a:r>
              <a:rPr lang="en-US" sz="2600" dirty="0"/>
              <a:t>, </a:t>
            </a:r>
            <a:r>
              <a:rPr lang="en-US" sz="2600" b="1" dirty="0"/>
              <a:t>transparency</a:t>
            </a:r>
            <a:r>
              <a:rPr lang="en-US" sz="2600" dirty="0"/>
              <a:t> and </a:t>
            </a:r>
            <a:r>
              <a:rPr lang="en-US" sz="2600" b="1" dirty="0"/>
              <a:t>honesty</a:t>
            </a:r>
            <a:r>
              <a:rPr lang="en-US" sz="2600" dirty="0"/>
              <a:t> is widely associated with good quality care and trauma informed practice. </a:t>
            </a:r>
          </a:p>
          <a:p>
            <a:pPr marL="0" indent="0">
              <a:buNone/>
            </a:pPr>
            <a:r>
              <a:rPr lang="en-US" sz="2600" b="1" dirty="0"/>
              <a:t>Group C practitioners </a:t>
            </a:r>
            <a:r>
              <a:rPr lang="en-US" sz="2600" dirty="0"/>
              <a:t>are expected to comply with this duty – especially where there has been a safeguarding concern. </a:t>
            </a:r>
            <a:endParaRPr lang="en-GB" sz="2600" dirty="0"/>
          </a:p>
          <a:p>
            <a:pPr marL="0" indent="0">
              <a:buNone/>
            </a:pPr>
            <a:r>
              <a:rPr lang="en-GB" sz="2600" dirty="0"/>
              <a:t>If you’re a </a:t>
            </a:r>
            <a:r>
              <a:rPr lang="en-GB" sz="2600" b="1" dirty="0"/>
              <a:t>Designated Safeguarding Person (DSP) or manager</a:t>
            </a:r>
            <a:r>
              <a:rPr lang="en-GB" sz="2600" dirty="0"/>
              <a:t>, you’re also responsible for others complying with this duty.</a:t>
            </a:r>
            <a:endParaRPr lang="en-US" sz="26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ED7D2C-E870-0EAA-3100-8427F518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Duty of candour</a:t>
            </a:r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E9EB8C08-3D6A-BE0D-137C-981EB996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7046" y="5943596"/>
            <a:ext cx="800103" cy="8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21938F-8A4C-F476-5BD4-C311E712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000" dirty="0"/>
              <a:t>Group C Practitioners are expected to </a:t>
            </a:r>
            <a:r>
              <a:rPr lang="en-GB" sz="4000" b="1" dirty="0"/>
              <a:t>routinely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1191B6-481E-990B-6FCB-9E7C0DC88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2400"/>
              </a:spcAft>
            </a:pPr>
            <a:r>
              <a:rPr lang="en-GB" sz="3600" b="1" dirty="0"/>
              <a:t>help</a:t>
            </a:r>
            <a:r>
              <a:rPr lang="en-GB" sz="3600" dirty="0"/>
              <a:t> staff and volunteers reflect upon and overcome any </a:t>
            </a:r>
            <a:r>
              <a:rPr lang="en-GB" sz="3600" b="1" dirty="0"/>
              <a:t>barriers</a:t>
            </a:r>
            <a:r>
              <a:rPr lang="en-GB" sz="3600" dirty="0"/>
              <a:t> that may prevent them from reporting a concern (if applicable)</a:t>
            </a:r>
          </a:p>
          <a:p>
            <a:pPr lvl="0">
              <a:spcAft>
                <a:spcPts val="2400"/>
              </a:spcAft>
            </a:pPr>
            <a:r>
              <a:rPr lang="en-GB" sz="3600" b="1" dirty="0"/>
              <a:t>explore</a:t>
            </a:r>
            <a:r>
              <a:rPr lang="en-GB" sz="3600" dirty="0"/>
              <a:t> any </a:t>
            </a:r>
            <a:r>
              <a:rPr lang="en-GB" sz="3600" b="1" dirty="0"/>
              <a:t>subjective factors </a:t>
            </a:r>
            <a:r>
              <a:rPr lang="en-GB" sz="3600" dirty="0"/>
              <a:t>that may influence reporting</a:t>
            </a:r>
          </a:p>
          <a:p>
            <a:pPr lvl="0">
              <a:spcAft>
                <a:spcPts val="2400"/>
              </a:spcAft>
            </a:pPr>
            <a:r>
              <a:rPr lang="en-GB" sz="3600" b="1" dirty="0"/>
              <a:t>recognise</a:t>
            </a:r>
            <a:r>
              <a:rPr lang="en-GB" sz="3600" dirty="0"/>
              <a:t> </a:t>
            </a:r>
            <a:r>
              <a:rPr lang="en-GB" sz="3600" b="1" dirty="0"/>
              <a:t>and challenge </a:t>
            </a:r>
            <a:r>
              <a:rPr lang="en-GB" sz="3600" dirty="0"/>
              <a:t>practitioner </a:t>
            </a:r>
            <a:r>
              <a:rPr lang="en-GB" sz="3600" b="1" dirty="0"/>
              <a:t>bias</a:t>
            </a:r>
            <a:r>
              <a:rPr lang="en-GB" sz="3600" dirty="0"/>
              <a:t>, values and beliefs.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4029F-FA48-0D15-8961-3CB726F02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6509" y="971550"/>
            <a:ext cx="8242572" cy="22860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3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606AEF-90B1-1B11-3271-8301EA5A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Supporting a </a:t>
            </a:r>
            <a:r>
              <a:rPr lang="en-GB" sz="4000" b="1" dirty="0"/>
              <a:t>Positive Culture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19F8A-E485-3640-1DB0-F65DDE21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24436" cy="533095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800" b="1" dirty="0"/>
              <a:t>Group C Practitioners </a:t>
            </a:r>
            <a:r>
              <a:rPr lang="en-GB" sz="2800" dirty="0"/>
              <a:t>are </a:t>
            </a:r>
            <a:r>
              <a:rPr lang="en-US" sz="2800" dirty="0"/>
              <a:t>expected to support a </a:t>
            </a:r>
            <a:r>
              <a:rPr lang="en-US" sz="2800" b="1" dirty="0">
                <a:solidFill>
                  <a:schemeClr val="accent1"/>
                </a:solidFill>
              </a:rPr>
              <a:t>positive culture</a:t>
            </a:r>
            <a:r>
              <a:rPr lang="en-GB" sz="2800" b="1" dirty="0">
                <a:solidFill>
                  <a:schemeClr val="accent1"/>
                </a:solidFill>
              </a:rPr>
              <a:t> </a:t>
            </a:r>
            <a:r>
              <a:rPr lang="en-GB" sz="2800" dirty="0"/>
              <a:t>that extends to both the individuals receiving care and support and the workforce providing it. 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Positive cultures: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protect, promote and support people’s rights	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have compassionate leaders	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share positive values and </a:t>
            </a:r>
            <a:r>
              <a:rPr lang="en-US" sz="2800" dirty="0" err="1"/>
              <a:t>behaviours</a:t>
            </a:r>
            <a:r>
              <a:rPr lang="en-US" sz="2800" dirty="0"/>
              <a:t>	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have good relationships based on strengths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support learning, development and continuous improvement	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make sure people and processes work together.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186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F0D5-D792-54C5-FC09-088CA401B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32662E-E368-9534-E5C3-E2F94D17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Supporting a </a:t>
            </a:r>
            <a:r>
              <a:rPr lang="en-GB" sz="4000" b="1" dirty="0"/>
              <a:t>Positive Culture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636884-184B-2089-B5B5-441834C36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24436" cy="5330951"/>
          </a:xfrm>
        </p:spPr>
        <p:txBody>
          <a:bodyPr/>
          <a:lstStyle/>
          <a:p>
            <a:pPr marL="0" indent="0">
              <a:buNone/>
            </a:pPr>
            <a:r>
              <a:rPr lang="en-GB" sz="3000" b="1" dirty="0"/>
              <a:t>Part of supporting a positive culture </a:t>
            </a:r>
            <a:r>
              <a:rPr lang="en-GB" sz="3000" dirty="0"/>
              <a:t>is helping others to meet their safeguarding responsibilities by </a:t>
            </a:r>
            <a:r>
              <a:rPr lang="en-US" sz="3000" dirty="0"/>
              <a:t>creating space for safeguarding conversations to happen confidently and clearly.</a:t>
            </a:r>
          </a:p>
          <a:p>
            <a:pPr marL="0" indent="0">
              <a:buNone/>
            </a:pPr>
            <a:r>
              <a:rPr lang="en-US" sz="2800" dirty="0"/>
              <a:t>Two key ways to do this are:</a:t>
            </a:r>
          </a:p>
          <a:p>
            <a:r>
              <a:rPr lang="en-US" sz="2800" b="1" dirty="0"/>
              <a:t>identifying and helping </a:t>
            </a:r>
            <a:r>
              <a:rPr lang="en-US" sz="2800" dirty="0"/>
              <a:t>staff/volunteers overcome barriers to reporting concerns</a:t>
            </a:r>
          </a:p>
          <a:p>
            <a:r>
              <a:rPr lang="en-US" sz="2800" b="1" dirty="0"/>
              <a:t>promoting a positive culture </a:t>
            </a:r>
            <a:r>
              <a:rPr lang="en-US" sz="2800" dirty="0"/>
              <a:t>of open, honest communication, </a:t>
            </a:r>
            <a:r>
              <a:rPr lang="en-GB" sz="2800" dirty="0"/>
              <a:t>where practitioners feel safe to raise concerns and seek/offer peer advice and support- </a:t>
            </a:r>
            <a:r>
              <a:rPr lang="en-US" sz="2800" dirty="0"/>
              <a:t>especially around safeguarding.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485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2F0EE-43AB-7CA0-D4FC-20E7FF2D2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00D7AC-5C17-C6D2-BF48-9AA758EA3B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625" y="758825"/>
            <a:ext cx="10747375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Referring to workbook #16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Share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specific strategies or practical things you’ve done to: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understand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what's stopping people from speaking up:  </a:t>
            </a:r>
          </a:p>
          <a:p>
            <a:pPr marL="895350" marR="0" lvl="1" indent="-3921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what practical things have you done (or could try) to help your team speak up?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remove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or reduce those barriers: 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895350" marR="0" lvl="1" indent="-3921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what’s getting in the way—and how can you address it?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encourage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clearer, more open conversations about safeguarding concerns or suspicions:</a:t>
            </a:r>
          </a:p>
          <a:p>
            <a:pPr marL="895350" marR="0" lvl="1" indent="-3921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share and test ideas within your team or organisation.</a:t>
            </a:r>
          </a:p>
        </p:txBody>
      </p:sp>
      <p:pic>
        <p:nvPicPr>
          <p:cNvPr id="6" name="Graphic 5" descr="Storytelling with solid fill">
            <a:extLst>
              <a:ext uri="{FF2B5EF4-FFF2-40B4-BE49-F238E27FC236}">
                <a16:creationId xmlns:a16="http://schemas.microsoft.com/office/drawing/2014/main" id="{FF892BD6-9AFC-0B18-B45E-54CE59E59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589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0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C1530-88F6-2969-7A12-A0FAF2B4F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8932D2-9743-3553-D079-291DC90D5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689777"/>
          </a:xfrm>
        </p:spPr>
        <p:txBody>
          <a:bodyPr/>
          <a:lstStyle/>
          <a:p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Help people to overcome their barriers to reporting by:</a:t>
            </a:r>
            <a:endParaRPr lang="en-GB" sz="6000" dirty="0">
              <a:latin typeface="Gibson" pitchFamily="50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5C86C-56A5-0FD2-3FA9-B50435A5A2E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339194"/>
            <a:ext cx="11122025" cy="4422911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providing </a:t>
            </a:r>
            <a:r>
              <a:rPr lang="en-GB" sz="2800" b="1" dirty="0"/>
              <a:t>quick, easy </a:t>
            </a:r>
            <a:r>
              <a:rPr lang="en-GB" sz="2800" dirty="0"/>
              <a:t>access to the DSP and managers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having </a:t>
            </a:r>
            <a:r>
              <a:rPr lang="en-GB" sz="2800" b="1" dirty="0"/>
              <a:t>clear, step-by-step </a:t>
            </a:r>
            <a:r>
              <a:rPr lang="en-GB" sz="2800" dirty="0"/>
              <a:t>processes to follow in policy and procedures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discussing in supervision, using </a:t>
            </a:r>
            <a:r>
              <a:rPr lang="en-GB" sz="2800" b="1" dirty="0"/>
              <a:t>reflective practice</a:t>
            </a:r>
            <a:endParaRPr lang="en-GB" sz="28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enabling </a:t>
            </a:r>
            <a:r>
              <a:rPr lang="en-GB" sz="2800" b="1" dirty="0"/>
              <a:t>‘informal’ conversations </a:t>
            </a:r>
            <a:r>
              <a:rPr lang="en-GB" sz="2800" dirty="0"/>
              <a:t>with colleagues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b="1" dirty="0"/>
              <a:t>routinely</a:t>
            </a:r>
            <a:r>
              <a:rPr lang="en-GB" sz="2800" dirty="0"/>
              <a:t> discussing in staff/team meetings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b="1" dirty="0"/>
              <a:t>reassuring</a:t>
            </a:r>
            <a:r>
              <a:rPr lang="en-GB" sz="2800" dirty="0"/>
              <a:t> that making a report is </a:t>
            </a:r>
            <a:r>
              <a:rPr lang="en-GB" sz="2800" b="1" dirty="0"/>
              <a:t>not</a:t>
            </a:r>
            <a:r>
              <a:rPr lang="en-GB" sz="2800" dirty="0"/>
              <a:t> making an accusation or making a judgement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reassuring that their role in safeguarding is a </a:t>
            </a:r>
            <a:r>
              <a:rPr lang="en-GB" sz="2800" b="1" dirty="0"/>
              <a:t>critical first ‘link’ </a:t>
            </a:r>
            <a:r>
              <a:rPr lang="en-GB" sz="2800" dirty="0"/>
              <a:t>in the chain of protection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reminding of the importance of </a:t>
            </a:r>
            <a:r>
              <a:rPr lang="en-GB" sz="2800" b="1" dirty="0"/>
              <a:t>sharing information.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498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72A54-E2A9-5831-C247-D11B5538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CC5FB2-70F7-8DA9-25C8-6CCCFF4A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000" dirty="0"/>
              <a:t>Group C Practitioners are expected to </a:t>
            </a:r>
            <a:r>
              <a:rPr lang="en-GB" sz="4000" b="1" dirty="0"/>
              <a:t>routinely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CD761B-AE44-B03A-DB1D-2F8099621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2400"/>
              </a:spcAft>
            </a:pPr>
            <a:r>
              <a:rPr lang="en-GB" sz="3600" b="1" dirty="0"/>
              <a:t>help</a:t>
            </a:r>
            <a:r>
              <a:rPr lang="en-GB" sz="3600" dirty="0"/>
              <a:t> staff and volunteers reflect upon and overcome any </a:t>
            </a:r>
            <a:r>
              <a:rPr lang="en-GB" sz="3600" b="1" dirty="0"/>
              <a:t>barriers</a:t>
            </a:r>
            <a:r>
              <a:rPr lang="en-GB" sz="3600" dirty="0"/>
              <a:t> that may prevent them from reporting a concern (if applicable)</a:t>
            </a:r>
          </a:p>
          <a:p>
            <a:pPr lvl="0">
              <a:spcAft>
                <a:spcPts val="2400"/>
              </a:spcAft>
            </a:pPr>
            <a:r>
              <a:rPr lang="en-GB" sz="3600" b="1" dirty="0"/>
              <a:t>explore</a:t>
            </a:r>
            <a:r>
              <a:rPr lang="en-GB" sz="3600" dirty="0"/>
              <a:t> any </a:t>
            </a:r>
            <a:r>
              <a:rPr lang="en-GB" sz="3600" b="1" dirty="0"/>
              <a:t>subjective factors </a:t>
            </a:r>
            <a:r>
              <a:rPr lang="en-GB" sz="3600" dirty="0"/>
              <a:t>that may influence reporting</a:t>
            </a:r>
          </a:p>
          <a:p>
            <a:pPr lvl="0">
              <a:spcAft>
                <a:spcPts val="2400"/>
              </a:spcAft>
            </a:pPr>
            <a:r>
              <a:rPr lang="en-GB" sz="3600" b="1" dirty="0"/>
              <a:t>recognise</a:t>
            </a:r>
            <a:r>
              <a:rPr lang="en-GB" sz="3600" dirty="0"/>
              <a:t> </a:t>
            </a:r>
            <a:r>
              <a:rPr lang="en-GB" sz="3600" b="1" dirty="0"/>
              <a:t>and challenge </a:t>
            </a:r>
            <a:r>
              <a:rPr lang="en-GB" sz="3600" dirty="0"/>
              <a:t>practitioner </a:t>
            </a:r>
            <a:r>
              <a:rPr lang="en-GB" sz="3600" b="1" dirty="0"/>
              <a:t>bias</a:t>
            </a:r>
            <a:r>
              <a:rPr lang="en-GB" sz="3600" dirty="0"/>
              <a:t>, values, beliefs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924FC0-0605-5BC0-BFB6-F2B6D8322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6509" y="3219449"/>
            <a:ext cx="8242572" cy="287045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B1EC23-BCA5-C463-9961-D65929EE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Factors influencing our 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170D24-94B3-DC0F-14AE-6B518EA5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533095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We need to </a:t>
            </a:r>
            <a:r>
              <a:rPr lang="en-US" sz="3200" dirty="0" err="1"/>
              <a:t>recognise</a:t>
            </a:r>
            <a:r>
              <a:rPr lang="en-US" sz="3200" dirty="0"/>
              <a:t> that responses to concerns can be shaped by a range of factors </a:t>
            </a:r>
            <a:r>
              <a:rPr lang="en-US" sz="3200" b="1" dirty="0"/>
              <a:t>that detract away from the person and influence</a:t>
            </a:r>
            <a:r>
              <a:rPr lang="en-US" sz="3200" dirty="0"/>
              <a:t> the way decisions are made about next steps.</a:t>
            </a:r>
          </a:p>
          <a:p>
            <a:pPr marL="0" indent="0">
              <a:buNone/>
            </a:pPr>
            <a:r>
              <a:rPr lang="en-US" sz="3200" dirty="0"/>
              <a:t>These can be: </a:t>
            </a:r>
          </a:p>
          <a:p>
            <a:pPr marL="0" lvl="0" indent="0">
              <a:buNone/>
            </a:pPr>
            <a:r>
              <a:rPr lang="en-US" sz="3200" b="1" dirty="0"/>
              <a:t>subjective factors </a:t>
            </a:r>
            <a:br>
              <a:rPr lang="en-US" sz="3200" b="1" dirty="0"/>
            </a:br>
            <a:r>
              <a:rPr lang="en-US" sz="3200" dirty="0"/>
              <a:t>(such as bias, values, past experience)</a:t>
            </a:r>
            <a:endParaRPr lang="en-GB" sz="3200" dirty="0"/>
          </a:p>
          <a:p>
            <a:pPr marL="0" lvl="0" indent="0">
              <a:buNone/>
            </a:pPr>
            <a:r>
              <a:rPr lang="en-US" sz="3200" b="1" dirty="0"/>
              <a:t>external factors </a:t>
            </a:r>
            <a:br>
              <a:rPr lang="en-US" sz="3200" b="1" dirty="0"/>
            </a:br>
            <a:r>
              <a:rPr lang="en-US" sz="3200" dirty="0"/>
              <a:t>(such as systemic barriers, resource limitations, operational issues</a:t>
            </a:r>
            <a:r>
              <a:rPr lang="en-GB" sz="3200" dirty="0"/>
              <a:t>).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2343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A497-4705-F67B-9E5C-30277173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tional safeguarding training, learning and development standards and framework">
            <a:extLst>
              <a:ext uri="{FF2B5EF4-FFF2-40B4-BE49-F238E27FC236}">
                <a16:creationId xmlns:a16="http://schemas.microsoft.com/office/drawing/2014/main" id="{5A23EEB3-2FFB-F04B-6D2A-3EA05BD2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20" y="764771"/>
            <a:ext cx="2986267" cy="530351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National safeguarding training, learning and development standards and framework</a:t>
            </a:r>
            <a:b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Group C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9C98-8335-A43A-72F3-DD9F6A3F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"/>
            <a:ext cx="8006133" cy="68580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This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advanced level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course aims to ensure participants are: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able to make decisions about keeping people safe and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know when they need to put protection processes in place.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Memorable principles:</a:t>
            </a:r>
            <a:endParaRPr lang="en-GB" sz="28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understand everyone’s roles and responsibilities in the safeguarding process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 show the ability to make clear and proportionate decisions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 understand that having voice and control are key to decision making and person-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centred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practice.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5FCD-CACD-B56E-AACF-F69AFB658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32FEA8-5C65-E00C-2724-577746259C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Factors influencing our 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658391-543A-E715-A90A-8FB62897F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29" y="601579"/>
            <a:ext cx="10638614" cy="5488323"/>
          </a:xfrm>
        </p:spPr>
        <p:txBody>
          <a:bodyPr anchor="t"/>
          <a:lstStyle/>
          <a:p>
            <a:pPr marL="0" indent="0">
              <a:buNone/>
            </a:pPr>
            <a:r>
              <a:rPr lang="en-US" sz="3200" i="1" dirty="0"/>
              <a:t>Referring to workbook #17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</a:rPr>
              <a:t>Discuss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When someone brings a concern to you or asks you for safeguarding advice, what are some factors that can </a:t>
            </a:r>
            <a:r>
              <a:rPr lang="en-US" sz="3200" b="1" dirty="0">
                <a:solidFill>
                  <a:srgbClr val="000000"/>
                </a:solidFill>
              </a:rPr>
              <a:t>detract away </a:t>
            </a:r>
            <a:r>
              <a:rPr lang="en-US" sz="3200" dirty="0">
                <a:solidFill>
                  <a:srgbClr val="000000"/>
                </a:solidFill>
              </a:rPr>
              <a:t>from the person at risk and</a:t>
            </a:r>
            <a:r>
              <a:rPr lang="en-US" sz="3200" b="1" dirty="0">
                <a:solidFill>
                  <a:srgbClr val="000000"/>
                </a:solidFill>
              </a:rPr>
              <a:t> influence </a:t>
            </a:r>
            <a:r>
              <a:rPr lang="en-US" sz="3200" dirty="0">
                <a:solidFill>
                  <a:srgbClr val="000000"/>
                </a:solidFill>
              </a:rPr>
              <a:t>the way decisions are made about next steps?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srgbClr val="000000"/>
                </a:solidFill>
              </a:rPr>
              <a:t>subjective factors 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(such as bias, values, past experience)</a:t>
            </a:r>
            <a:endParaRPr lang="en-GB" sz="32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sz="3200" b="1" dirty="0">
                <a:solidFill>
                  <a:srgbClr val="000000"/>
                </a:solidFill>
              </a:rPr>
              <a:t>external factors 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(such as systemic barriers, resource limitations, operational issues</a:t>
            </a:r>
            <a:r>
              <a:rPr lang="en-GB" sz="3200" dirty="0">
                <a:solidFill>
                  <a:srgbClr val="000000"/>
                </a:solidFill>
              </a:rPr>
              <a:t>)  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AC6F2006-FF65-A69A-FAE2-C1D5F3A98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589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68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55D97-C15C-2DC2-8A4B-57790B51F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F3FB84-BFBE-503A-6C1D-C8FCDDAB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29" y="0"/>
            <a:ext cx="6407288" cy="6857999"/>
          </a:xfrm>
        </p:spPr>
        <p:txBody>
          <a:bodyPr anchor="ctr"/>
          <a:lstStyle/>
          <a:p>
            <a:pPr marL="0" indent="0">
              <a:spcAft>
                <a:spcPts val="900"/>
              </a:spcAft>
              <a:buNone/>
            </a:pPr>
            <a:r>
              <a:rPr lang="en-GB" sz="2700" dirty="0"/>
              <a:t>While formal supervision skills are needed for specific roles, all Group C practitioners are expected to provide </a:t>
            </a:r>
            <a:r>
              <a:rPr lang="en-GB" sz="2700" b="1" dirty="0"/>
              <a:t>informal support and advice</a:t>
            </a:r>
            <a:r>
              <a:rPr lang="en-GB" sz="2700" dirty="0"/>
              <a:t> to colleagues and seek it for themselves.</a:t>
            </a:r>
          </a:p>
          <a:p>
            <a:pPr marL="0" lvl="0" indent="0">
              <a:spcAft>
                <a:spcPts val="900"/>
              </a:spcAft>
              <a:buNone/>
            </a:pPr>
            <a:r>
              <a:rPr lang="en-US" sz="2700" dirty="0"/>
              <a:t>The key principles of </a:t>
            </a:r>
          </a:p>
          <a:p>
            <a:pPr>
              <a:spcAft>
                <a:spcPts val="900"/>
              </a:spcAft>
            </a:pPr>
            <a:r>
              <a:rPr lang="en-US" sz="2700" dirty="0"/>
              <a:t>effective </a:t>
            </a:r>
            <a:r>
              <a:rPr lang="en-US" sz="2700" b="1" dirty="0"/>
              <a:t>safeguarding supervision, </a:t>
            </a:r>
            <a:r>
              <a:rPr lang="en-US" sz="2700" dirty="0"/>
              <a:t>for example reflective, challenging, supportive, accountable, and </a:t>
            </a:r>
          </a:p>
          <a:p>
            <a:pPr>
              <a:spcAft>
                <a:spcPts val="900"/>
              </a:spcAft>
            </a:pPr>
            <a:r>
              <a:rPr lang="en-US" sz="2700" b="1" dirty="0"/>
              <a:t>peer support</a:t>
            </a:r>
            <a:r>
              <a:rPr lang="en-US" sz="2700" dirty="0"/>
              <a:t>, for example mutual respect, shared learning, psychological safety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US" sz="2700" dirty="0"/>
              <a:t>are </a:t>
            </a:r>
            <a:r>
              <a:rPr lang="en-US" sz="2700" b="1" dirty="0"/>
              <a:t>crucial elements </a:t>
            </a:r>
            <a:r>
              <a:rPr lang="en-US" sz="2700" dirty="0"/>
              <a:t>for professional accountability and well-being.</a:t>
            </a:r>
            <a:endParaRPr lang="en-GB" sz="27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E735F-540F-80F5-41F6-DAEB35DBD770}"/>
              </a:ext>
            </a:extLst>
          </p:cNvPr>
          <p:cNvSpPr txBox="1"/>
          <p:nvPr/>
        </p:nvSpPr>
        <p:spPr>
          <a:xfrm>
            <a:off x="7471318" y="0"/>
            <a:ext cx="47206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216000" rIns="216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Safeguarding supervision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More </a:t>
            </a:r>
            <a:r>
              <a:rPr lang="en-US" sz="2800" dirty="0" err="1">
                <a:solidFill>
                  <a:schemeClr val="bg1"/>
                </a:solidFill>
              </a:rPr>
              <a:t>specialised</a:t>
            </a:r>
            <a:r>
              <a:rPr lang="en-US" sz="2800" dirty="0">
                <a:solidFill>
                  <a:schemeClr val="bg1"/>
                </a:solidFill>
              </a:rPr>
              <a:t> and risk-focused than general supervision, it’s designed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 help practitioners navigate the complexity, emotional impact, and legal responsibilities involved in safeguarding practice.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 promote safe, ethical, and accountable practice, especially where there is uncertainty or high risk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417929-F67A-A165-3C7B-EA13786453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Factors influencing our view</a:t>
            </a:r>
          </a:p>
        </p:txBody>
      </p:sp>
    </p:spTree>
    <p:extLst>
      <p:ext uri="{BB962C8B-B14F-4D97-AF65-F5344CB8AC3E}">
        <p14:creationId xmlns:p14="http://schemas.microsoft.com/office/powerpoint/2010/main" val="122936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2810B8-EFA1-4131-74CC-4FAD77C1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Deciding whether </a:t>
            </a:r>
            <a:b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report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069CB2-F9F1-F5E8-E632-149B199B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identifying concerns or establishing care, support and safety needs, all practitioners should follow a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similar process: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hypothesising and gathering information</a:t>
            </a:r>
          </a:p>
          <a:p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making sense of the information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decision-making and planning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action/ intervention (5Ws)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evaluation and review.</a:t>
            </a:r>
          </a:p>
        </p:txBody>
      </p:sp>
    </p:spTree>
    <p:extLst>
      <p:ext uri="{BB962C8B-B14F-4D97-AF65-F5344CB8AC3E}">
        <p14:creationId xmlns:p14="http://schemas.microsoft.com/office/powerpoint/2010/main" val="14967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2E754-7CBC-5BBB-1EAF-AABC45B56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4C66D9-EE3D-6202-30E9-5ABB8E86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Deciding whether </a:t>
            </a:r>
            <a:b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report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523B8A-8F2A-46E1-7C4F-421BFA974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identifying concerns or establishing care, support and safety needs, all practitioners should follow a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similar process: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hypothesising and gathering information</a:t>
            </a:r>
          </a:p>
          <a:p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making sense of the information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decision-making and planning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action/ intervention (5Ws)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evaluation and review.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5112FE-5DE3-F86C-ACF8-23153F058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95750" y="2819400"/>
            <a:ext cx="2781300" cy="74295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72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72F09B-497F-D253-C878-5B9FE469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Hypothesising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6DD1E-1865-D39D-495D-F643E11BF1F2}"/>
              </a:ext>
            </a:extLst>
          </p:cNvPr>
          <p:cNvSpPr txBox="1"/>
          <p:nvPr/>
        </p:nvSpPr>
        <p:spPr>
          <a:xfrm>
            <a:off x="534953" y="1527822"/>
            <a:ext cx="11122092" cy="433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Hypothesising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in a safeguarding situation 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is not 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about seeking a 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single truth - it is about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exploring all the possibilities and seeking a better understanding of 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daily lived experience 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of the person of concern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reasons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(rationale) behind the concern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3200" dirty="0">
                <a:solidFill>
                  <a:srgbClr val="000000"/>
                </a:solidFill>
              </a:rPr>
              <a:t>Even when we </a:t>
            </a:r>
            <a:r>
              <a:rPr lang="en-US" sz="3200" i="1" dirty="0">
                <a:solidFill>
                  <a:srgbClr val="000000"/>
                </a:solidFill>
              </a:rPr>
              <a:t>think</a:t>
            </a:r>
            <a:r>
              <a:rPr lang="en-US" sz="3200" dirty="0">
                <a:solidFill>
                  <a:srgbClr val="000000"/>
                </a:solidFill>
              </a:rPr>
              <a:t> we know a situation, we still need to </a:t>
            </a:r>
            <a:r>
              <a:rPr lang="en-GB" sz="3200" b="1" dirty="0">
                <a:solidFill>
                  <a:srgbClr val="000000"/>
                </a:solidFill>
              </a:rPr>
              <a:t>explore</a:t>
            </a:r>
            <a:r>
              <a:rPr lang="en-GB" sz="3200" dirty="0">
                <a:solidFill>
                  <a:srgbClr val="000000"/>
                </a:solidFill>
              </a:rPr>
              <a:t> the reason for someone’s concern to avoid making assumptions – we need to use </a:t>
            </a:r>
            <a:r>
              <a:rPr lang="en-GB" sz="3200" b="1" dirty="0">
                <a:solidFill>
                  <a:schemeClr val="accent1"/>
                </a:solidFill>
              </a:rPr>
              <a:t>professional curiosity</a:t>
            </a:r>
            <a:r>
              <a:rPr lang="en-GB" sz="3200" b="1" dirty="0">
                <a:solidFill>
                  <a:srgbClr val="000000"/>
                </a:solidFill>
              </a:rPr>
              <a:t>.</a:t>
            </a:r>
            <a:endParaRPr lang="en-US" sz="3200" b="1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F01DE1-C4C6-AA3E-A323-53EDDB6E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Professional curiosity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E07954-80CF-F535-9767-5EF2F54EE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 need to ensure </a:t>
            </a:r>
            <a:r>
              <a:rPr lang="en-GB" sz="32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professional curiosity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is used </a:t>
            </a:r>
            <a:r>
              <a:rPr lang="en-GB" sz="32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whenever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 safeguarding situation is being considered.</a:t>
            </a:r>
            <a:endParaRPr lang="en-GB" sz="3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strengths-based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child/person-centred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 approach that helps us to: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explore 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what is happening instead of making assumptions or accepting things at face value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 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holistic 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and examine the big picture to provide a full range of options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apply critical evaluation 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any information we are given.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49D4-0B8A-D8CE-2535-7B3B5EA1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36E23-79C6-CBDA-D484-95993FFE9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Professional curiosity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96B758-7744-3ABB-BA8D-2EEB49F3D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connect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information from different sources </a:t>
            </a:r>
            <a:r>
              <a:rPr lang="en-US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</a:t>
            </a:r>
            <a:r>
              <a:rPr lang="en-US" sz="28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predict</a:t>
            </a:r>
            <a:r>
              <a:rPr lang="en-US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what’s likely to happen in the future</a:t>
            </a:r>
            <a:endParaRPr lang="en-GB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assess</a:t>
            </a:r>
            <a:r>
              <a:rPr lang="en-GB" sz="2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potential risk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en-GB" sz="28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recognising </a:t>
            </a:r>
            <a:r>
              <a:rPr lang="en-GB" sz="2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when certain factors can increase the risk of harm</a:t>
            </a:r>
            <a:endParaRPr lang="en-GB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ensure</a:t>
            </a:r>
            <a:r>
              <a:rPr lang="en-GB" sz="2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decisions are based on fact </a:t>
            </a:r>
            <a:endParaRPr lang="en-GB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gain a </a:t>
            </a:r>
            <a:r>
              <a:rPr lang="en-GB" sz="2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real understanding</a:t>
            </a:r>
            <a:r>
              <a:rPr lang="en-GB" sz="2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of what a child’s </a:t>
            </a:r>
            <a:r>
              <a:rPr lang="en-GB" sz="2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daily life </a:t>
            </a:r>
            <a:r>
              <a:rPr lang="en-GB" sz="2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is really like</a:t>
            </a:r>
            <a:endParaRPr lang="en-GB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consider historical information</a:t>
            </a:r>
            <a:r>
              <a:rPr lang="en-GB" sz="28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consider the </a:t>
            </a:r>
            <a:r>
              <a:rPr lang="en-GB" sz="28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potential of cooccurring risks</a:t>
            </a:r>
            <a:r>
              <a:rPr lang="en-GB" sz="28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consider the whole family.</a:t>
            </a:r>
            <a:endParaRPr lang="en-GB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C39EC-78E9-D9FA-40BD-4569A43C8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B15ABB-8F4A-DE90-1B62-913F76C6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Hypothesising – case scenario part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A93EE-169D-FC7F-056B-CBB539FD2C3D}"/>
              </a:ext>
            </a:extLst>
          </p:cNvPr>
          <p:cNvSpPr txBox="1"/>
          <p:nvPr/>
        </p:nvSpPr>
        <p:spPr>
          <a:xfrm>
            <a:off x="534953" y="2551615"/>
            <a:ext cx="11122093" cy="10772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What would you want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explore further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What questions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would you ask the volunteer / manager?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74132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FFD4A-D4A4-E887-A7F9-C25020B5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55295B-7E29-9EA9-3E1B-FBFFCCAE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Deciding whether </a:t>
            </a:r>
            <a:b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report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194BA-ADAB-DA78-B9EB-CE4B277A9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identifying concerns or establishing care, support and safety needs, all practitioners should follow a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similar process: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Hypothesising and gathering information</a:t>
            </a:r>
          </a:p>
          <a:p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making sense of the information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decision-making and planning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action/ intervention (5Ws)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evaluation and review.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F039BD-2687-6E3E-F51B-39340F699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8050" y="2814826"/>
            <a:ext cx="4444592" cy="74295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105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0B6122-AFFC-7A8D-076E-DA16CB35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/>
              <a:t>Gathering information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776CD2-F831-F998-7DFF-39FB4B91553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Information-gathering begins </a:t>
            </a:r>
            <a:r>
              <a:rPr lang="en-US" sz="3200" dirty="0"/>
              <a:t>by considering ’what do I know?’ and should: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focus</a:t>
            </a:r>
            <a:r>
              <a:rPr lang="en-US" sz="2800" dirty="0"/>
              <a:t> on the signs and indicators of possible abuse and/or neglect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be </a:t>
            </a:r>
            <a:r>
              <a:rPr lang="en-US" sz="2800" b="1" dirty="0"/>
              <a:t>proportionate</a:t>
            </a:r>
            <a:r>
              <a:rPr lang="en-US" sz="2800" dirty="0"/>
              <a:t> and </a:t>
            </a:r>
            <a:r>
              <a:rPr lang="en-US" sz="2800" b="1" dirty="0"/>
              <a:t>sufficient</a:t>
            </a:r>
            <a:r>
              <a:rPr lang="en-US" sz="2800" dirty="0"/>
              <a:t> to inform decision-making and determine appropriate actions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include </a:t>
            </a:r>
            <a:r>
              <a:rPr lang="en-US" sz="2800" b="1" dirty="0"/>
              <a:t>detail</a:t>
            </a:r>
            <a:r>
              <a:rPr lang="en-US" sz="2800" dirty="0"/>
              <a:t>, </a:t>
            </a:r>
            <a:r>
              <a:rPr lang="en-US" sz="2800" b="1" dirty="0"/>
              <a:t>examples</a:t>
            </a:r>
            <a:r>
              <a:rPr lang="en-US" sz="2800" dirty="0"/>
              <a:t> and </a:t>
            </a:r>
            <a:r>
              <a:rPr lang="en-US" sz="2800" b="1" dirty="0"/>
              <a:t>rationale</a:t>
            </a:r>
            <a:r>
              <a:rPr lang="en-US" sz="2800" dirty="0"/>
              <a:t> for concern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enable</a:t>
            </a:r>
            <a:r>
              <a:rPr lang="en-US" sz="2800" dirty="0"/>
              <a:t> consideration of all the possible options for intervention / support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include</a:t>
            </a:r>
            <a:r>
              <a:rPr lang="en-US" sz="2800" dirty="0"/>
              <a:t> the </a:t>
            </a:r>
            <a:r>
              <a:rPr lang="en-US" sz="2800" b="1" dirty="0"/>
              <a:t>voice</a:t>
            </a:r>
            <a:r>
              <a:rPr lang="en-US" sz="2800" dirty="0"/>
              <a:t> of the person at risk and </a:t>
            </a:r>
            <a:r>
              <a:rPr lang="en-US" sz="2800" b="1" dirty="0"/>
              <a:t>insight</a:t>
            </a:r>
            <a:r>
              <a:rPr lang="en-US" sz="2800" dirty="0"/>
              <a:t> into their daily lived experience.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78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FC80-CB2B-3A0A-6203-089444AE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Safeguarding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A241C-5EE7-1DB0-045A-8C4984E6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73" y="749805"/>
            <a:ext cx="5418220" cy="533095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b="1" dirty="0"/>
              <a:t>multi-agency</a:t>
            </a:r>
            <a:r>
              <a:rPr lang="en-US" sz="2800" dirty="0"/>
              <a:t> strategic boards of relevant partner agencies </a:t>
            </a:r>
          </a:p>
          <a:p>
            <a:pPr>
              <a:spcAft>
                <a:spcPts val="2400"/>
              </a:spcAft>
            </a:pPr>
            <a:r>
              <a:rPr lang="en-US" sz="2800" b="1" dirty="0"/>
              <a:t>oversee and co-ordinate </a:t>
            </a:r>
            <a:r>
              <a:rPr lang="en-US" sz="2800" dirty="0"/>
              <a:t>multi-agency safeguarding arrangements across the region</a:t>
            </a:r>
          </a:p>
          <a:p>
            <a:pPr>
              <a:spcAft>
                <a:spcPts val="2400"/>
              </a:spcAft>
            </a:pPr>
            <a:r>
              <a:rPr lang="en-US" sz="2800" b="1" dirty="0"/>
              <a:t>comprised</a:t>
            </a:r>
            <a:r>
              <a:rPr lang="en-US" sz="2800" dirty="0"/>
              <a:t> of representatives from local authorities, the local police body, local health board, NHS Trust, probation board, youth offending team and others.</a:t>
            </a:r>
          </a:p>
        </p:txBody>
      </p:sp>
      <p:pic>
        <p:nvPicPr>
          <p:cNvPr id="5" name="Picture 4" descr="Screenshot of the Wales Safeguarding Procedures website">
            <a:extLst>
              <a:ext uri="{FF2B5EF4-FFF2-40B4-BE49-F238E27FC236}">
                <a16:creationId xmlns:a16="http://schemas.microsoft.com/office/drawing/2014/main" id="{C9A83D1F-2A56-0A98-127C-942FFFE1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03" y="768096"/>
            <a:ext cx="2623650" cy="53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3C7E4F-2B45-EB5E-18C0-BAA15D74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curiosity and challenge when gathering information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94F5BE-2014-2F0D-CE08-767F1AD5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2476617"/>
          </a:xfrm>
          <a:ln>
            <a:solidFill>
              <a:schemeClr val="accent1"/>
            </a:solidFill>
          </a:ln>
        </p:spPr>
        <p:txBody>
          <a:bodyPr anchor="t"/>
          <a:lstStyle/>
          <a:p>
            <a:pPr marL="0" indent="0">
              <a:spcAft>
                <a:spcPts val="600"/>
              </a:spcAft>
              <a:buNone/>
            </a:pPr>
            <a:r>
              <a:rPr lang="en-GB" sz="32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“Be aware that reports do not take place in a vacuum. </a:t>
            </a:r>
            <a:r>
              <a:rPr lang="en-GB" sz="32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 honest and reflect </a:t>
            </a:r>
            <a:r>
              <a:rPr lang="en-GB" sz="32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 the factors that might be influencing the way in which the report is couched(expressed).”</a:t>
            </a:r>
            <a:endParaRPr lang="en-GB" sz="3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600"/>
              </a:spcAft>
              <a:buNone/>
            </a:pPr>
            <a:r>
              <a:rPr lang="en-GB" sz="2800" i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Wales Safeguarding Procedures 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9B18C-5480-0496-2FEF-269B81AF21AA}"/>
              </a:ext>
            </a:extLst>
          </p:cNvPr>
          <p:cNvSpPr txBox="1"/>
          <p:nvPr/>
        </p:nvSpPr>
        <p:spPr>
          <a:xfrm>
            <a:off x="3696509" y="3622433"/>
            <a:ext cx="80061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When </a:t>
            </a:r>
            <a:r>
              <a:rPr lang="en-US" sz="3200" b="1" dirty="0">
                <a:solidFill>
                  <a:schemeClr val="bg1"/>
                </a:solidFill>
              </a:rPr>
              <a:t>gathering information </a:t>
            </a:r>
            <a:r>
              <a:rPr lang="en-US" sz="3200" dirty="0">
                <a:solidFill>
                  <a:schemeClr val="bg1"/>
                </a:solidFill>
              </a:rPr>
              <a:t>about a concern, to ensure you have sufficient, objective information </a:t>
            </a:r>
            <a:r>
              <a:rPr lang="en-US" sz="3200" b="1" dirty="0">
                <a:solidFill>
                  <a:schemeClr val="bg1"/>
                </a:solidFill>
              </a:rPr>
              <a:t>use curiosity and challenge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to consider…</a:t>
            </a:r>
          </a:p>
        </p:txBody>
      </p:sp>
    </p:spTree>
    <p:extLst>
      <p:ext uri="{BB962C8B-B14F-4D97-AF65-F5344CB8AC3E}">
        <p14:creationId xmlns:p14="http://schemas.microsoft.com/office/powerpoint/2010/main" val="2308090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7C35E-A34A-F029-BA78-9ABFD802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…the </a:t>
            </a:r>
            <a:r>
              <a:rPr lang="en-US" b="1" dirty="0"/>
              <a:t>information</a:t>
            </a:r>
            <a:r>
              <a:rPr lang="en-US" dirty="0"/>
              <a:t> being provided…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2537A7-848B-61B3-5A4E-DDE8D90D9D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560979" cy="4422911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How much </a:t>
            </a: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detail and evidence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of concerns are there? 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How much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information was/is available to the person? 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Does anything affect the </a:t>
            </a: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type or amount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of information they have at their disposal?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What type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of information is it? - facts, observation, opinion, professional judgment, hearsay, disclosure?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AA596-847D-7224-5FFB-60851218D45A}"/>
              </a:ext>
            </a:extLst>
          </p:cNvPr>
          <p:cNvSpPr txBox="1"/>
          <p:nvPr/>
        </p:nvSpPr>
        <p:spPr>
          <a:xfrm>
            <a:off x="6682154" y="1520686"/>
            <a:ext cx="497482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Has the child/adult had a </a:t>
            </a:r>
            <a:r>
              <a:rPr lang="en-GB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voice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How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was the information gathered?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What </a:t>
            </a:r>
            <a:r>
              <a:rPr lang="en-GB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communication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approaches were considered or used?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Is the information balanced with strengths?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Is it </a:t>
            </a:r>
            <a:r>
              <a:rPr lang="en-GB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holistic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/wider picture?</a:t>
            </a:r>
          </a:p>
        </p:txBody>
      </p:sp>
    </p:spTree>
    <p:extLst>
      <p:ext uri="{BB962C8B-B14F-4D97-AF65-F5344CB8AC3E}">
        <p14:creationId xmlns:p14="http://schemas.microsoft.com/office/powerpoint/2010/main" val="31768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6D052-0960-BD48-4F57-80FF9BA3C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38B8C-864A-FD3F-1499-D306DB1A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…the </a:t>
            </a:r>
            <a:r>
              <a:rPr lang="en-GB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source</a:t>
            </a:r>
            <a:r>
              <a:rPr lang="en-GB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of the information …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089363-2D7F-6A26-52B6-78BE935798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2" y="1982258"/>
            <a:ext cx="4705264" cy="44229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/>
              <a:t>have </a:t>
            </a:r>
            <a:r>
              <a:rPr lang="en-GB" sz="2800" b="1" dirty="0"/>
              <a:t>already decided </a:t>
            </a:r>
            <a:r>
              <a:rPr lang="en-GB" sz="2800" dirty="0"/>
              <a:t>about the situation?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/>
              <a:t>only be focussing </a:t>
            </a:r>
            <a:r>
              <a:rPr lang="en-GB" sz="2800" b="1" dirty="0"/>
              <a:t>on one </a:t>
            </a:r>
            <a:r>
              <a:rPr lang="en-GB" sz="2800" dirty="0"/>
              <a:t>aspect of the concern?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/>
              <a:t>be </a:t>
            </a:r>
            <a:r>
              <a:rPr lang="en-GB" sz="2800" b="1" dirty="0"/>
              <a:t>selective</a:t>
            </a:r>
            <a:r>
              <a:rPr lang="en-GB" sz="2800" dirty="0"/>
              <a:t> in their interpretation of what is relevant or irrelevant?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/>
              <a:t>have not looked for </a:t>
            </a:r>
            <a:r>
              <a:rPr lang="en-GB" sz="2800" b="1" dirty="0"/>
              <a:t>strengths</a:t>
            </a:r>
            <a:r>
              <a:rPr lang="en-GB" sz="2800" dirty="0"/>
              <a:t>?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sz="28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13F87-1248-11D7-D6C3-B609B8CB5D19}"/>
              </a:ext>
            </a:extLst>
          </p:cNvPr>
          <p:cNvSpPr txBox="1"/>
          <p:nvPr/>
        </p:nvSpPr>
        <p:spPr>
          <a:xfrm>
            <a:off x="534952" y="1359516"/>
            <a:ext cx="11122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Does the </a:t>
            </a:r>
            <a:r>
              <a:rPr lang="en-GB" sz="32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person</a:t>
            </a:r>
            <a:r>
              <a:rPr lang="en-GB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telling you about the concern seem to…</a:t>
            </a:r>
            <a:endParaRPr lang="en-GB" sz="32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D341B7B-0C34-7278-2FB8-DF0037C0BF30}"/>
              </a:ext>
            </a:extLst>
          </p:cNvPr>
          <p:cNvSpPr txBox="1">
            <a:spLocks/>
          </p:cNvSpPr>
          <p:nvPr/>
        </p:nvSpPr>
        <p:spPr>
          <a:xfrm>
            <a:off x="5240216" y="1982257"/>
            <a:ext cx="6416830" cy="442291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be more worried that their 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relationship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with the child/adult / family will be affected? </a:t>
            </a:r>
            <a:endParaRPr lang="en-GB" sz="2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be ‘just following the procedures’ / taking a 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dismissive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, ‘nothing to worry about’ approach? </a:t>
            </a:r>
            <a:endParaRPr lang="en-GB" sz="2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be more concerned about meeting ‘threshold criteria’ than identifying 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what’s best 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for the person?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sz="1600" kern="100" dirty="0"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9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11CB02-A8B5-0799-3DA2-C8F89D9B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…what you might need to </a:t>
            </a:r>
            <a:r>
              <a:rPr lang="en-GB" b="1" dirty="0"/>
              <a:t>challenge</a:t>
            </a:r>
            <a:r>
              <a:rPr lang="en-GB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4A2377-763D-31B2-8974-67CD82CA7279}"/>
              </a:ext>
            </a:extLst>
          </p:cNvPr>
          <p:cNvSpPr txBox="1"/>
          <p:nvPr/>
        </p:nvSpPr>
        <p:spPr>
          <a:xfrm>
            <a:off x="534953" y="1425744"/>
            <a:ext cx="6270293" cy="539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Aft>
                <a:spcPts val="400"/>
              </a:spcAft>
              <a:buNone/>
            </a:pP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Part of uncovering and gathering relevant, factual information</a:t>
            </a:r>
            <a:r>
              <a:rPr lang="en-GB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 using</a:t>
            </a:r>
            <a:r>
              <a:rPr lang="en-GB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200" dirty="0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professional curiosity </a:t>
            </a:r>
            <a:r>
              <a:rPr lang="en-GB" sz="2800" kern="12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 </a:t>
            </a:r>
            <a:r>
              <a:rPr lang="en-GB" sz="2800" b="1" kern="1200" dirty="0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challenge</a:t>
            </a:r>
            <a:r>
              <a:rPr lang="en-GB" sz="2800" b="1" kern="12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 information and perspectives of others:</a:t>
            </a: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to ensure we understand </a:t>
            </a:r>
            <a:r>
              <a:rPr lang="en-GB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why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the person’s concerned </a:t>
            </a:r>
            <a:endParaRPr lang="en-GB" sz="2800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to consider</a:t>
            </a:r>
            <a:r>
              <a:rPr lang="en-GB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en-GB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the potential possibilities in a</a:t>
            </a:r>
            <a:r>
              <a:rPr lang="en-GB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holistic way </a:t>
            </a:r>
            <a:endParaRPr lang="en-GB" sz="2800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n-US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reconsider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 perspective</a:t>
            </a:r>
            <a:endParaRPr lang="en-GB" sz="2800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n-US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test and revise 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hypotheses and assumptions</a:t>
            </a:r>
            <a:endParaRPr lang="en-GB" sz="4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GB" sz="28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3CD396ED-7773-7BED-2ABC-DBB54B93E226}"/>
              </a:ext>
            </a:extLst>
          </p:cNvPr>
          <p:cNvSpPr txBox="1">
            <a:spLocks/>
          </p:cNvSpPr>
          <p:nvPr/>
        </p:nvSpPr>
        <p:spPr>
          <a:xfrm>
            <a:off x="7010400" y="1527049"/>
            <a:ext cx="4646645" cy="53309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8525" indent="-395288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Challenge 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isn’t about questioning someone's judgement – it's about ensuring we 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understand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why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the person’s concerned, and we consider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all the potential possibilities in a 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holistic way 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so we can consider what the most 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appropriate and effective 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safeguarding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actions are.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1418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200BB-3C25-6852-830C-E436FA027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93169" y="0"/>
            <a:ext cx="5298831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744CC-E18B-B5FC-CD0E-08224496BCBE}"/>
              </a:ext>
            </a:extLst>
          </p:cNvPr>
          <p:cNvSpPr txBox="1"/>
          <p:nvPr/>
        </p:nvSpPr>
        <p:spPr>
          <a:xfrm>
            <a:off x="7049275" y="768096"/>
            <a:ext cx="467009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“In Safeguarding it is important to be 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constantly testing and revising 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hypotheses and assumptions. It is important therefore to 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create a working environment 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where professionals are actively encouraged to 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question judgements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and feel safe to 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reconsider a situation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en-GB" sz="28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74C7BC7-3504-3808-2A75-B2BD881DD817}"/>
              </a:ext>
            </a:extLst>
          </p:cNvPr>
          <p:cNvSpPr txBox="1">
            <a:spLocks/>
          </p:cNvSpPr>
          <p:nvPr/>
        </p:nvSpPr>
        <p:spPr>
          <a:xfrm>
            <a:off x="1295404" y="768096"/>
            <a:ext cx="4507520" cy="5333766"/>
          </a:xfrm>
          <a:prstGeom prst="rect">
            <a:avLst/>
          </a:prstGeom>
        </p:spPr>
        <p:txBody>
          <a:bodyPr anchor="ctr"/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8525" indent="-395288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en-GB" sz="3000" b="1" dirty="0"/>
              <a:t>Challenge</a:t>
            </a:r>
            <a:r>
              <a:rPr lang="en-GB" sz="3000" dirty="0"/>
              <a:t> means using </a:t>
            </a:r>
            <a:r>
              <a:rPr lang="en-GB" sz="3000" b="1" dirty="0"/>
              <a:t>curiosity</a:t>
            </a:r>
            <a:r>
              <a:rPr lang="en-GB" sz="3000" dirty="0"/>
              <a:t> to explore someone's </a:t>
            </a:r>
            <a:r>
              <a:rPr lang="en-GB" sz="3000" b="1" dirty="0"/>
              <a:t>perceptions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b="1" dirty="0"/>
              <a:t>Why</a:t>
            </a:r>
            <a:r>
              <a:rPr lang="en-GB" sz="2800" dirty="0"/>
              <a:t> do you think that?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What’s your </a:t>
            </a:r>
            <a:r>
              <a:rPr lang="en-GB" sz="2800" b="1" dirty="0"/>
              <a:t>reasoning</a:t>
            </a:r>
            <a:r>
              <a:rPr lang="en-GB" sz="2800" dirty="0"/>
              <a:t>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What </a:t>
            </a:r>
            <a:r>
              <a:rPr lang="en-GB" sz="2800" b="1" dirty="0"/>
              <a:t>else</a:t>
            </a:r>
            <a:r>
              <a:rPr lang="en-GB" sz="2800" dirty="0"/>
              <a:t> have you thought about?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What else </a:t>
            </a:r>
            <a:r>
              <a:rPr lang="en-GB" sz="2800" b="1" dirty="0"/>
              <a:t>could</a:t>
            </a:r>
            <a:r>
              <a:rPr lang="en-GB" sz="2800" dirty="0"/>
              <a:t> it mean?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What else </a:t>
            </a:r>
            <a:r>
              <a:rPr lang="en-GB" sz="2800" b="1" dirty="0"/>
              <a:t>could</a:t>
            </a:r>
            <a:r>
              <a:rPr lang="en-GB" sz="2800" dirty="0"/>
              <a:t> it be?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Is anything else </a:t>
            </a:r>
            <a:r>
              <a:rPr lang="en-GB" sz="2800" b="1" dirty="0"/>
              <a:t>impacting</a:t>
            </a:r>
            <a:r>
              <a:rPr lang="en-GB" sz="2800" dirty="0"/>
              <a:t> the situation?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A7B38-CB57-D417-72AD-33FEAADAA5E0}"/>
              </a:ext>
            </a:extLst>
          </p:cNvPr>
          <p:cNvSpPr txBox="1"/>
          <p:nvPr/>
        </p:nvSpPr>
        <p:spPr>
          <a:xfrm>
            <a:off x="7516645" y="5843719"/>
            <a:ext cx="4202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</a:rPr>
              <a:t>Reflection-and-Professional-Curiosity-Practice-Resource; catholicsafeguarding.org.uk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42664-2EAB-4CE4-BE63-08CCE855CD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What you might need </a:t>
            </a:r>
            <a:r>
              <a:rPr lang="en-GB"/>
              <a:t>to challenge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92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2A76-FE3A-2724-FE35-3C0FFDD86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A910F8-C3E5-AEA0-1285-8BE9C936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Gibson" pitchFamily="50" charset="0"/>
                <a:cs typeface="Arial" panose="020B0604020202020204" pitchFamily="34" charset="0"/>
              </a:rPr>
              <a:t>Gathering Information– case scenario part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9456D-4EB6-5CAA-DDE4-C4DE959F3244}"/>
              </a:ext>
            </a:extLst>
          </p:cNvPr>
          <p:cNvSpPr txBox="1"/>
          <p:nvPr/>
        </p:nvSpPr>
        <p:spPr>
          <a:xfrm>
            <a:off x="534953" y="1737322"/>
            <a:ext cx="11122093" cy="44012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curiosity and challenge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to </a:t>
            </a:r>
            <a:r>
              <a:rPr lang="en-US" sz="4000" dirty="0">
                <a:solidFill>
                  <a:schemeClr val="bg1"/>
                </a:solidFill>
              </a:rPr>
              <a:t>consider…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 the </a:t>
            </a:r>
            <a:r>
              <a:rPr lang="en-US" sz="4000" b="1" dirty="0">
                <a:solidFill>
                  <a:schemeClr val="bg1"/>
                </a:solidFill>
              </a:rPr>
              <a:t>information</a:t>
            </a:r>
            <a:r>
              <a:rPr lang="en-US" sz="4000" dirty="0">
                <a:solidFill>
                  <a:schemeClr val="bg1"/>
                </a:solidFill>
              </a:rPr>
              <a:t> being provided and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40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source</a:t>
            </a:r>
            <a:r>
              <a:rPr lang="en-GB" sz="40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of the information.</a:t>
            </a:r>
          </a:p>
          <a:p>
            <a:pPr algn="ctr"/>
            <a:endParaRPr lang="en-GB" sz="40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Is there anything you might 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want/need to </a:t>
            </a:r>
            <a:r>
              <a:rPr lang="en-GB" sz="4000" b="1" dirty="0">
                <a:solidFill>
                  <a:schemeClr val="bg1"/>
                </a:solidFill>
              </a:rPr>
              <a:t>challenge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54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20B26E-C742-0D27-D10B-9E26C9CB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record safeguarding discussions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D92549-3265-4703-8C40-F76DF4D123C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5427628" cy="4422911"/>
          </a:xfrm>
        </p:spPr>
        <p:txBody>
          <a:bodyPr/>
          <a:lstStyle/>
          <a:p>
            <a:r>
              <a:rPr lang="en-US" sz="2800" dirty="0"/>
              <a:t>Any practitioner with concerns </a:t>
            </a:r>
            <a:r>
              <a:rPr lang="en-US" sz="2800" b="1" dirty="0"/>
              <a:t>must document </a:t>
            </a:r>
            <a:r>
              <a:rPr lang="en-US" sz="2800" dirty="0"/>
              <a:t>their concerns - whether further action is or is not taken. </a:t>
            </a:r>
            <a:br>
              <a:rPr lang="en-US" sz="2800" dirty="0"/>
            </a:br>
            <a:endParaRPr lang="en-US" sz="2800" dirty="0"/>
          </a:p>
          <a:p>
            <a:r>
              <a:rPr lang="en-US" sz="2800" b="1" dirty="0"/>
              <a:t>Any discussion </a:t>
            </a:r>
            <a:r>
              <a:rPr lang="en-US" sz="2800" dirty="0"/>
              <a:t>about the welfare of a child / adult at risk of harm - including those that occur within the </a:t>
            </a:r>
            <a:r>
              <a:rPr lang="en-US" sz="2800" dirty="0" err="1"/>
              <a:t>organisation</a:t>
            </a:r>
            <a:r>
              <a:rPr lang="en-US" sz="2800" dirty="0"/>
              <a:t> - </a:t>
            </a:r>
            <a:r>
              <a:rPr lang="en-US" sz="2800" b="1" dirty="0"/>
              <a:t>must be recorded </a:t>
            </a:r>
            <a:r>
              <a:rPr lang="en-US" sz="2800" dirty="0"/>
              <a:t>in writing. </a:t>
            </a:r>
            <a:endParaRPr lang="en-GB" sz="28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5E1D594-0101-FF8B-0CE8-7E3F1298808A}"/>
              </a:ext>
            </a:extLst>
          </p:cNvPr>
          <p:cNvSpPr txBox="1">
            <a:spLocks/>
          </p:cNvSpPr>
          <p:nvPr/>
        </p:nvSpPr>
        <p:spPr>
          <a:xfrm>
            <a:off x="6229350" y="1321550"/>
            <a:ext cx="5427628" cy="5536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 b="1" dirty="0"/>
              <a:t>The recording must include: </a:t>
            </a:r>
          </a:p>
          <a:p>
            <a:r>
              <a:rPr lang="en-US" sz="2800" dirty="0"/>
              <a:t>The date, time and names of those who took part in the discussion </a:t>
            </a:r>
          </a:p>
          <a:p>
            <a:r>
              <a:rPr lang="en-US" sz="2800" dirty="0"/>
              <a:t>The information shared and the sources </a:t>
            </a:r>
          </a:p>
          <a:p>
            <a:r>
              <a:rPr lang="en-US" sz="2800" dirty="0"/>
              <a:t>The rationale for the decision made, including decisions to take no further action </a:t>
            </a:r>
          </a:p>
          <a:p>
            <a:r>
              <a:rPr lang="en-US" sz="2800" dirty="0"/>
              <a:t>What actions will be undertaken and by who.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829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7CDF-8E7C-8616-BB20-A8827F597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1B4114-DBA9-35D8-5BCC-7F8F83B5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Deciding whether </a:t>
            </a:r>
            <a:b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report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29FC5E-632E-DCC9-6CD0-CCBD884A1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identifying concerns or establishing care, support and safety needs, all practitioners should follow a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similar process: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hypothesising and gathering Information</a:t>
            </a:r>
          </a:p>
          <a:p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analysing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and making sense of the information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decision-making and planning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action/ intervention (5Ws)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evaluation and review.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ECBC9F-BCDA-8575-66BC-E21D5F23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1450" y="3257550"/>
            <a:ext cx="7448550" cy="11049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4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08D1D6-9A5D-71FE-1CC3-3800780E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099881" cy="5321805"/>
          </a:xfrm>
        </p:spPr>
        <p:txBody>
          <a:bodyPr/>
          <a:lstStyle/>
          <a:p>
            <a:r>
              <a:rPr lang="en-GB" sz="4400" dirty="0"/>
              <a:t>Professional judgement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17752-AC26-18F6-98F9-50BE3D76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Making sense of the information you have involves using </a:t>
            </a:r>
            <a:r>
              <a:rPr lang="en-US" sz="3600" b="1" dirty="0">
                <a:solidFill>
                  <a:schemeClr val="accent1"/>
                </a:solidFill>
              </a:rPr>
              <a:t>professional judgement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/>
              <a:t>- applying:</a:t>
            </a:r>
          </a:p>
          <a:p>
            <a:r>
              <a:rPr lang="en-US" sz="3600" dirty="0"/>
              <a:t>your knowledge, skills and training</a:t>
            </a:r>
          </a:p>
          <a:p>
            <a:r>
              <a:rPr lang="en-US" sz="3600" dirty="0"/>
              <a:t>the child’s/adult’s voice, needs, wishes</a:t>
            </a:r>
          </a:p>
          <a:p>
            <a:r>
              <a:rPr lang="en-US" sz="3600" dirty="0"/>
              <a:t>your professional experience and reflective wisdom</a:t>
            </a:r>
          </a:p>
          <a:p>
            <a:r>
              <a:rPr lang="en-US" sz="3600" dirty="0"/>
              <a:t>professional standards, laws, codes of practice and procedures.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6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576B8-D1E1-D2EB-DB24-6B826E41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8E0394-74B2-F603-B6CC-3623ECF4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Professional judgement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5AF206-3CBA-FAA8-8392-6E60477664F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0600" y="1576084"/>
            <a:ext cx="6856446" cy="442291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Yes - drawing on </a:t>
            </a:r>
            <a:r>
              <a:rPr lang="en-US" sz="3200" b="1" dirty="0"/>
              <a:t>professional judgement</a:t>
            </a:r>
            <a:r>
              <a:rPr lang="en-US" sz="3200" dirty="0"/>
              <a:t> is an important and essential element of deciding whether the child is at risk of significant harm. </a:t>
            </a:r>
          </a:p>
          <a:p>
            <a:pPr marL="0" indent="0">
              <a:buNone/>
            </a:pPr>
            <a:r>
              <a:rPr lang="en-US" sz="3200" dirty="0"/>
              <a:t>But, when you include this in reports or records, you need to </a:t>
            </a:r>
            <a:r>
              <a:rPr lang="en-US" sz="3200" b="1" dirty="0"/>
              <a:t>clearly distinguish </a:t>
            </a:r>
            <a:r>
              <a:rPr lang="en-US" sz="3200" dirty="0"/>
              <a:t>what is fact, observation, or professional judgement, and </a:t>
            </a:r>
            <a:r>
              <a:rPr lang="en-US" sz="3200" b="1" dirty="0"/>
              <a:t>substantiate</a:t>
            </a:r>
            <a:r>
              <a:rPr lang="en-US" sz="3200" dirty="0"/>
              <a:t> these with facts and evidence.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5F231-D5D0-BD17-7200-9C5A0A808D08}"/>
              </a:ext>
            </a:extLst>
          </p:cNvPr>
          <p:cNvSpPr txBox="1"/>
          <p:nvPr/>
        </p:nvSpPr>
        <p:spPr>
          <a:xfrm>
            <a:off x="534953" y="1576084"/>
            <a:ext cx="3789397" cy="45580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252000" rIns="25200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36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Can you include professional judgement </a:t>
            </a:r>
            <a:br>
              <a:rPr lang="en-US" sz="36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6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 your records, reports and referrals?</a:t>
            </a:r>
            <a:endParaRPr lang="en-GB" sz="36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4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hy am I here?"/>
          <p:cNvSpPr>
            <a:spLocks noGrp="1"/>
          </p:cNvSpPr>
          <p:nvPr>
            <p:ph type="title"/>
          </p:nvPr>
        </p:nvSpPr>
        <p:spPr>
          <a:xfrm>
            <a:off x="252919" y="768096"/>
            <a:ext cx="3091172" cy="5321805"/>
          </a:xfrm>
        </p:spPr>
        <p:txBody>
          <a:bodyPr>
            <a:norm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</a:rPr>
              <a:t>Why am I here?</a:t>
            </a:r>
            <a:br>
              <a:rPr lang="en-GB" altLang="en-US" sz="4400" dirty="0">
                <a:solidFill>
                  <a:schemeClr val="tx1"/>
                </a:solidFill>
              </a:rPr>
            </a:br>
            <a:br>
              <a:rPr lang="en-GB" altLang="en-US" sz="4400" dirty="0">
                <a:solidFill>
                  <a:schemeClr val="tx1"/>
                </a:solidFill>
              </a:rPr>
            </a:br>
            <a:r>
              <a:rPr lang="en-GB" sz="2800" dirty="0"/>
              <a:t>This course is for those who </a:t>
            </a:r>
            <a:r>
              <a:rPr lang="en-GB" altLang="en-US" sz="2800" dirty="0"/>
              <a:t>have a </a:t>
            </a:r>
            <a:r>
              <a:rPr lang="en-GB" altLang="en-US" sz="2800" b="1" dirty="0"/>
              <a:t>higher level </a:t>
            </a:r>
            <a:r>
              <a:rPr lang="en-GB" altLang="en-US" sz="2800" dirty="0"/>
              <a:t>of safeguarding responsibility within their organisation</a:t>
            </a:r>
            <a:endParaRPr lang="en-GB" altLang="en-US" sz="4400" dirty="0">
              <a:solidFill>
                <a:schemeClr val="tx1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6099049"/>
          </a:xfrm>
        </p:spPr>
        <p:txBody>
          <a:bodyPr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sz="3200" b="1" dirty="0"/>
              <a:t>Group C practitioners</a:t>
            </a:r>
            <a:r>
              <a:rPr lang="en-US" altLang="en-US" sz="3200" dirty="0"/>
              <a:t>: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800" dirty="0"/>
              <a:t>are involved in </a:t>
            </a:r>
            <a:r>
              <a:rPr lang="en-GB" sz="2800" b="1" dirty="0"/>
              <a:t>protection</a:t>
            </a:r>
            <a:r>
              <a:rPr lang="en-GB" sz="2800" dirty="0"/>
              <a:t> </a:t>
            </a:r>
            <a:r>
              <a:rPr lang="en-GB" sz="2800" b="1" dirty="0"/>
              <a:t>planning and decisions</a:t>
            </a:r>
            <a:r>
              <a:rPr lang="en-GB" sz="2800" dirty="0"/>
              <a:t> around individuals in </a:t>
            </a:r>
            <a:r>
              <a:rPr lang="en-GB" sz="2800" dirty="0" err="1"/>
              <a:t>safeguardning</a:t>
            </a:r>
            <a:r>
              <a:rPr lang="en-GB" sz="2800" dirty="0"/>
              <a:t> processes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sz="2800" dirty="0"/>
              <a:t>work routinely </a:t>
            </a:r>
            <a:r>
              <a:rPr lang="en-US" sz="2800" b="1" dirty="0"/>
              <a:t>with other </a:t>
            </a:r>
            <a:r>
              <a:rPr lang="en-US" sz="2800" b="1" dirty="0" err="1"/>
              <a:t>organisations</a:t>
            </a:r>
            <a:endParaRPr lang="en-GB" sz="2800" b="1" dirty="0"/>
          </a:p>
          <a:p>
            <a:pPr marL="444500" lvl="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800" dirty="0"/>
              <a:t>have </a:t>
            </a:r>
            <a:r>
              <a:rPr lang="en-US" sz="2800" b="1" dirty="0"/>
              <a:t>direct responsibility</a:t>
            </a:r>
            <a:r>
              <a:rPr lang="en-US" sz="2800" dirty="0"/>
              <a:t> for safeguarding:</a:t>
            </a:r>
            <a:endParaRPr lang="en-GB" sz="2800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in an assessing role linked to the safeguarding process </a:t>
            </a:r>
            <a:r>
              <a:rPr lang="en-US" sz="2600" i="1" dirty="0"/>
              <a:t>and / or</a:t>
            </a:r>
            <a:endParaRPr lang="en-GB" sz="26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at a level where they </a:t>
            </a:r>
            <a:r>
              <a:rPr lang="en-US" sz="2600" b="1" dirty="0"/>
              <a:t>give advice </a:t>
            </a:r>
            <a:r>
              <a:rPr lang="en-US" sz="2600" dirty="0"/>
              <a:t>about safeguarding to those in Group A and Group B </a:t>
            </a:r>
            <a:br>
              <a:rPr lang="en-US" sz="2600" dirty="0"/>
            </a:br>
            <a:r>
              <a:rPr lang="en-US" sz="2600" i="1" dirty="0"/>
              <a:t>and / or</a:t>
            </a:r>
            <a:endParaRPr lang="en-GB" sz="26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in a setting they work in or manage </a:t>
            </a:r>
            <a:r>
              <a:rPr lang="en-US" sz="2600" i="1" dirty="0"/>
              <a:t>and / or</a:t>
            </a:r>
            <a:endParaRPr lang="en-GB" sz="26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people they spend a lot of time with </a:t>
            </a:r>
            <a:r>
              <a:rPr lang="en-US" sz="2600" b="1" dirty="0"/>
              <a:t>unsupervised.</a:t>
            </a:r>
          </a:p>
          <a:p>
            <a:pPr marL="0" indent="0">
              <a:spcAft>
                <a:spcPts val="600"/>
              </a:spcAft>
              <a:buNone/>
            </a:pPr>
            <a:endParaRPr lang="en-GB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2EC0D8-1FEE-A84A-248D-320CEC67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Analysing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 and making sense of the information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4ADFE7-BF6C-6B51-A483-C6FCDE3B9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499060"/>
            <a:ext cx="7104097" cy="5236404"/>
          </a:xfrm>
          <a:ln>
            <a:noFill/>
          </a:ln>
        </p:spPr>
        <p:txBody>
          <a:bodyPr anchor="t"/>
          <a:lstStyle/>
          <a:p>
            <a:pPr marL="0" indent="0">
              <a:buNone/>
            </a:pPr>
            <a:r>
              <a:rPr lang="en-US" sz="2800" dirty="0"/>
              <a:t>Having gathered the information</a:t>
            </a:r>
            <a:r>
              <a:rPr lang="en-US" sz="2800" b="1" dirty="0"/>
              <a:t>, the next stage </a:t>
            </a:r>
            <a:r>
              <a:rPr lang="en-US" sz="2800" dirty="0"/>
              <a:t>in the process is deciding whether you have </a:t>
            </a:r>
            <a:r>
              <a:rPr lang="en-US" sz="2800" b="1" dirty="0"/>
              <a:t>enough information </a:t>
            </a:r>
            <a:r>
              <a:rPr lang="en-US" sz="2800" dirty="0"/>
              <a:t>to </a:t>
            </a:r>
            <a:r>
              <a:rPr lang="en-US" sz="2800" dirty="0" err="1"/>
              <a:t>analyse</a:t>
            </a:r>
            <a:r>
              <a:rPr lang="en-US" sz="2800" dirty="0"/>
              <a:t> it and make a </a:t>
            </a:r>
            <a:r>
              <a:rPr lang="en-US" sz="2800" b="1" dirty="0"/>
              <a:t>professional judgement</a:t>
            </a:r>
            <a:r>
              <a:rPr lang="en-US" sz="2800" dirty="0"/>
              <a:t>. </a:t>
            </a:r>
          </a:p>
          <a:p>
            <a:r>
              <a:rPr lang="en-US" sz="2800" dirty="0"/>
              <a:t>What does the </a:t>
            </a:r>
            <a:r>
              <a:rPr lang="en-US" sz="2800" b="1" dirty="0"/>
              <a:t>information</a:t>
            </a:r>
            <a:r>
              <a:rPr lang="en-US" sz="2800" dirty="0"/>
              <a:t> tell you about the child/adult and the situation?</a:t>
            </a:r>
          </a:p>
          <a:p>
            <a:r>
              <a:rPr lang="en-US" sz="2800" dirty="0"/>
              <a:t>Does it </a:t>
            </a:r>
            <a:r>
              <a:rPr lang="en-US" sz="2800" b="1" dirty="0"/>
              <a:t>confirm or refute </a:t>
            </a:r>
            <a:r>
              <a:rPr lang="en-US" sz="2800" dirty="0"/>
              <a:t>the original concern/hypothesis? </a:t>
            </a:r>
          </a:p>
          <a:p>
            <a:r>
              <a:rPr lang="en-US" sz="2800" dirty="0"/>
              <a:t>Do you need to </a:t>
            </a:r>
            <a:r>
              <a:rPr lang="en-US" sz="2800" b="1" dirty="0"/>
              <a:t>further</a:t>
            </a:r>
            <a:r>
              <a:rPr lang="en-US" sz="2800" dirty="0"/>
              <a:t> test, consult and/or consider an </a:t>
            </a:r>
            <a:r>
              <a:rPr lang="en-US" sz="2800" b="1" dirty="0"/>
              <a:t>alternate</a:t>
            </a:r>
            <a:r>
              <a:rPr lang="en-US" sz="2800" dirty="0"/>
              <a:t> hypothesis?</a:t>
            </a:r>
            <a:endParaRPr lang="en-GB" sz="28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A3A1A02-96F0-A4FB-40E3-5CB5CFB94169}"/>
              </a:ext>
            </a:extLst>
          </p:cNvPr>
          <p:cNvSpPr txBox="1">
            <a:spLocks/>
          </p:cNvSpPr>
          <p:nvPr/>
        </p:nvSpPr>
        <p:spPr>
          <a:xfrm>
            <a:off x="7981950" y="1499060"/>
            <a:ext cx="3675096" cy="101264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60" baseline="0">
                <a:solidFill>
                  <a:schemeClr val="tx1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+mn-lt"/>
                <a:cs typeface="Arial" panose="020B0604020202020204" pitchFamily="34" charset="0"/>
              </a:rPr>
              <a:t>Case scenario part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8BA0D-9B62-7F81-A880-A5659399EBFF}"/>
              </a:ext>
            </a:extLst>
          </p:cNvPr>
          <p:cNvSpPr txBox="1"/>
          <p:nvPr/>
        </p:nvSpPr>
        <p:spPr>
          <a:xfrm>
            <a:off x="7981950" y="2313353"/>
            <a:ext cx="3675096" cy="3630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What is your analysis?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5C2F2-C022-D35E-C95D-E3F7CC718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0AD9E-A608-D0DD-647D-49B42976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Deciding whether </a:t>
            </a:r>
            <a:b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report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DE6279-460D-ECFD-0E4E-A3B37A325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identifying concerns or establishing care, support and safety needs, all practitioners should follow a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similar process: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hypothesising and gathering Information</a:t>
            </a:r>
          </a:p>
          <a:p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analysing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and making sense of the information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decision-making and planning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action/ intervention (5Ws)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evaluation and review.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3A39C5-2D58-A4B1-D77F-F680A9B83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5300" y="4286250"/>
            <a:ext cx="7448550" cy="6477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793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D2C098-BB54-383F-16E0-6B3B66CE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kern="100" dirty="0">
                <a:ea typeface="Aptos" panose="020B0004020202020204" pitchFamily="34" charset="0"/>
                <a:cs typeface="Times New Roman" panose="02020603050405020304" pitchFamily="18" charset="0"/>
              </a:rPr>
              <a:t>Decision-making </a:t>
            </a:r>
            <a:br>
              <a:rPr lang="en-GB" sz="44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and planning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4153C-61BB-3784-C45C-B98E72849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3600" dirty="0"/>
              <a:t>In the same way that the information gathered should be proportionate, </a:t>
            </a:r>
            <a:r>
              <a:rPr lang="en-GB" sz="3600" b="1" dirty="0"/>
              <a:t>so should the response.</a:t>
            </a:r>
            <a:endParaRPr lang="en-GB" sz="3600" dirty="0"/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3600" b="1" dirty="0"/>
              <a:t>At this point you should be asking: </a:t>
            </a:r>
          </a:p>
          <a:p>
            <a:pPr marL="36195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3600" b="1" dirty="0"/>
              <a:t>What do I </a:t>
            </a:r>
            <a:r>
              <a:rPr lang="en-GB" sz="3600" b="1" i="1" dirty="0"/>
              <a:t>need</a:t>
            </a:r>
            <a:r>
              <a:rPr lang="en-GB" sz="3600" b="1" dirty="0"/>
              <a:t> to do</a:t>
            </a:r>
            <a:r>
              <a:rPr lang="en-GB" sz="3600" dirty="0"/>
              <a:t>, considering my role and responsibilities to protect, care and support the child/adult at risk? </a:t>
            </a:r>
          </a:p>
        </p:txBody>
      </p:sp>
    </p:spTree>
    <p:extLst>
      <p:ext uri="{BB962C8B-B14F-4D97-AF65-F5344CB8AC3E}">
        <p14:creationId xmlns:p14="http://schemas.microsoft.com/office/powerpoint/2010/main" val="3117305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2ADB4-1402-6398-933C-419CB1C98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CD2D0-5D16-D8F2-355A-183290EB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following questions should be considered: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A9BCC-F860-5868-6547-497EB409E1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03" y="1543049"/>
            <a:ext cx="4341848" cy="4952997"/>
          </a:xfrm>
        </p:spPr>
        <p:txBody>
          <a:bodyPr/>
          <a:lstStyle/>
          <a:p>
            <a:r>
              <a:rPr lang="en-US" sz="3000" dirty="0"/>
              <a:t>What does the information gathered tell me about </a:t>
            </a:r>
            <a:r>
              <a:rPr lang="en-US" sz="3000" b="1" dirty="0"/>
              <a:t>risk</a:t>
            </a:r>
            <a:r>
              <a:rPr lang="en-US" sz="3000" dirty="0"/>
              <a:t> of harm and </a:t>
            </a:r>
            <a:r>
              <a:rPr lang="en-US" sz="3000" b="1" dirty="0"/>
              <a:t>protective factors</a:t>
            </a:r>
            <a:r>
              <a:rPr lang="en-US" sz="3000" dirty="0"/>
              <a:t>?</a:t>
            </a:r>
          </a:p>
          <a:p>
            <a:r>
              <a:rPr lang="en-US" sz="3000" dirty="0"/>
              <a:t>Do I have </a:t>
            </a:r>
            <a:r>
              <a:rPr lang="en-US" sz="3000" i="1" dirty="0"/>
              <a:t>enough </a:t>
            </a:r>
            <a:r>
              <a:rPr lang="en-US" sz="3000" dirty="0"/>
              <a:t>information to make an </a:t>
            </a:r>
            <a:r>
              <a:rPr lang="en-US" sz="3000" b="1" dirty="0"/>
              <a:t>informed decision </a:t>
            </a:r>
            <a:r>
              <a:rPr lang="en-US" sz="3000" dirty="0"/>
              <a:t>about next steps, or should I gather more?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346AFD0-1B4D-6C9C-E63E-7C395956BA20}"/>
              </a:ext>
            </a:extLst>
          </p:cNvPr>
          <p:cNvSpPr txBox="1">
            <a:spLocks/>
          </p:cNvSpPr>
          <p:nvPr/>
        </p:nvSpPr>
        <p:spPr>
          <a:xfrm>
            <a:off x="5619751" y="1543050"/>
            <a:ext cx="5827746" cy="4952997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What are the </a:t>
            </a:r>
            <a:r>
              <a:rPr lang="en-US" sz="3000" b="1" dirty="0"/>
              <a:t>wishes</a:t>
            </a:r>
            <a:r>
              <a:rPr lang="en-US" sz="3000" dirty="0"/>
              <a:t> of the child/adult at risk? Their family/parents/carer?</a:t>
            </a:r>
          </a:p>
          <a:p>
            <a:r>
              <a:rPr lang="en-US" sz="3000" dirty="0"/>
              <a:t>What is </a:t>
            </a:r>
            <a:r>
              <a:rPr lang="en-US" sz="3000" b="1" dirty="0"/>
              <a:t>required</a:t>
            </a:r>
            <a:r>
              <a:rPr lang="en-US" sz="3000" dirty="0"/>
              <a:t> to protect the child/adult from harm without breaching the right to family life (when possible)? </a:t>
            </a:r>
          </a:p>
          <a:p>
            <a:r>
              <a:rPr lang="en-US" sz="3000" dirty="0"/>
              <a:t>If there are several options, what are the </a:t>
            </a:r>
            <a:r>
              <a:rPr lang="en-US" sz="3000" b="1" dirty="0"/>
              <a:t>advantages and disadvantages </a:t>
            </a:r>
            <a:r>
              <a:rPr lang="en-US" sz="3000" dirty="0"/>
              <a:t>of each.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4001275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4CDA2-9BD0-D097-B7C5-82CE8B5A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71AC9-F2D0-7871-CC21-4560031A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454894"/>
          </a:xfrm>
        </p:spPr>
        <p:txBody>
          <a:bodyPr/>
          <a:lstStyle/>
          <a:p>
            <a: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  <a:t>Decision-making and planning</a:t>
            </a:r>
            <a:b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case scenario part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8BF1B3-32A5-1964-877B-CD110486DB6A}"/>
              </a:ext>
            </a:extLst>
          </p:cNvPr>
          <p:cNvSpPr txBox="1"/>
          <p:nvPr/>
        </p:nvSpPr>
        <p:spPr>
          <a:xfrm>
            <a:off x="534953" y="2551615"/>
            <a:ext cx="11122093" cy="224676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Do you agree with the decision/s made?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6435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17057-6C23-6058-BB90-9C79C6C3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A155CB-BD7C-9558-2D66-7591F66E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Deciding whether </a:t>
            </a:r>
            <a:b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report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F1EC9F-CF65-627A-665B-B345F2F6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identifying concerns or establishing care, support and safety needs, all practitioners should follow a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similar process: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hypothesising and gathering information</a:t>
            </a:r>
          </a:p>
          <a:p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analysing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and making sense of the information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decision-making and planning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action/ intervention (5Ws)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evaluation and review.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731CF4-782E-D96D-6DC4-0E8D07655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5300" y="4838700"/>
            <a:ext cx="7448550" cy="6477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612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52AE71-BB67-E5E3-2768-F40F6FAB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  <a:t>Action/intervention - </a:t>
            </a:r>
            <a:r>
              <a:rPr lang="en-GB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5Ws</a:t>
            </a:r>
            <a:endParaRPr lang="en-GB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02E61F-E956-1AD4-94BA-A12490006D4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Actions should be </a:t>
            </a:r>
            <a:r>
              <a:rPr lang="en-US" sz="3000" b="1" dirty="0"/>
              <a:t>designed to ensure </a:t>
            </a:r>
            <a:r>
              <a:rPr lang="en-US" sz="3000" dirty="0"/>
              <a:t>the child/adult is no longer at risk of harm and their care and support needs are being met. </a:t>
            </a:r>
          </a:p>
          <a:p>
            <a:pPr marL="0" indent="0">
              <a:buNone/>
            </a:pPr>
            <a:r>
              <a:rPr lang="en-US" sz="3000" dirty="0"/>
              <a:t>Practitioners should be asking themselves: How will the identified actions - immediate and longer-term - contribute to keeping the person safe and improving the lived experience of the adult or child at risk of harm?</a:t>
            </a:r>
          </a:p>
          <a:p>
            <a:pPr marL="0" indent="0">
              <a:buNone/>
            </a:pPr>
            <a:r>
              <a:rPr lang="en-US" sz="3000" dirty="0"/>
              <a:t>At this stage, the 5 ‘</a:t>
            </a:r>
            <a:r>
              <a:rPr lang="en-US" sz="3000" dirty="0" err="1"/>
              <a:t>Ws</a:t>
            </a:r>
            <a:r>
              <a:rPr lang="en-US" sz="3000" dirty="0"/>
              <a:t>’ should be considered </a:t>
            </a:r>
            <a:r>
              <a:rPr lang="en-US" sz="3000" b="1" dirty="0"/>
              <a:t>with</a:t>
            </a:r>
            <a:r>
              <a:rPr lang="en-US" sz="3000" dirty="0"/>
              <a:t> practitioners and the child/adult at risk and their family and carers to reach </a:t>
            </a:r>
            <a:r>
              <a:rPr lang="en-US" sz="3000" b="1" dirty="0"/>
              <a:t>a shared understanding</a:t>
            </a:r>
            <a:r>
              <a:rPr lang="en-US" sz="3000" dirty="0"/>
              <a:t> of the following...</a:t>
            </a:r>
          </a:p>
        </p:txBody>
      </p:sp>
    </p:spTree>
    <p:extLst>
      <p:ext uri="{BB962C8B-B14F-4D97-AF65-F5344CB8AC3E}">
        <p14:creationId xmlns:p14="http://schemas.microsoft.com/office/powerpoint/2010/main" val="29797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63E98-9D6D-9798-162F-E22774C34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7E7610-0400-1C0E-B058-ED6570ED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  <a:t>Action/intervention - </a:t>
            </a:r>
            <a:r>
              <a:rPr lang="en-GB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5Ws</a:t>
            </a:r>
            <a:endParaRPr lang="en-GB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9B7C7-4D5D-4DAC-907D-25C6497BA9F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Why</a:t>
            </a:r>
            <a:r>
              <a:rPr lang="en-US" sz="2800" dirty="0"/>
              <a:t> interventions are taking place and how they’re designed to achieve identified person-</a:t>
            </a:r>
            <a:r>
              <a:rPr lang="en-US" sz="2800" dirty="0" err="1"/>
              <a:t>centred</a:t>
            </a:r>
            <a:r>
              <a:rPr lang="en-US" sz="2800" dirty="0"/>
              <a:t> outcomes.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What</a:t>
            </a:r>
            <a:r>
              <a:rPr lang="en-US" sz="2800" dirty="0"/>
              <a:t> interventions will be undertaken to achieve the desired outcomes and the </a:t>
            </a:r>
            <a:r>
              <a:rPr lang="en-US" sz="2800" b="1" dirty="0"/>
              <a:t>rationale</a:t>
            </a:r>
            <a:r>
              <a:rPr lang="en-US" sz="2800" dirty="0"/>
              <a:t> for these interventions.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Who</a:t>
            </a:r>
            <a:r>
              <a:rPr lang="en-US" sz="2800" dirty="0"/>
              <a:t> is expected to do what - essential for </a:t>
            </a:r>
            <a:r>
              <a:rPr lang="en-US" sz="2800" b="1" dirty="0"/>
              <a:t>everyone</a:t>
            </a:r>
            <a:r>
              <a:rPr lang="en-US" sz="2800" dirty="0"/>
              <a:t> to understand exactly what is expected of them as part of the intervention and how these actions should achieve the desired outcomes.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When</a:t>
            </a:r>
            <a:r>
              <a:rPr lang="en-US" sz="2800" dirty="0"/>
              <a:t> this will happen, including agreed timescales and measures of progress.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Where</a:t>
            </a:r>
            <a:r>
              <a:rPr lang="en-US" sz="2800" dirty="0"/>
              <a:t> interventions will take place.</a:t>
            </a:r>
          </a:p>
        </p:txBody>
      </p:sp>
    </p:spTree>
    <p:extLst>
      <p:ext uri="{BB962C8B-B14F-4D97-AF65-F5344CB8AC3E}">
        <p14:creationId xmlns:p14="http://schemas.microsoft.com/office/powerpoint/2010/main" val="15593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D5D8F-ABAC-AF60-524D-2FDB926B4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AA7B87-6BF7-BA37-1DAE-D4A73174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92944"/>
          </a:xfrm>
        </p:spPr>
        <p:txBody>
          <a:bodyPr/>
          <a:lstStyle/>
          <a:p>
            <a:r>
              <a:rPr lang="en-GB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Action/intervention </a:t>
            </a:r>
            <a:r>
              <a:rPr lang="en-GB" dirty="0">
                <a:latin typeface="+mj-lt"/>
                <a:cs typeface="Arial" panose="020B0604020202020204" pitchFamily="34" charset="0"/>
              </a:rPr>
              <a:t> – case scenario </a:t>
            </a:r>
            <a:r>
              <a:rPr lang="en-GB" b="1" dirty="0">
                <a:latin typeface="+mj-lt"/>
                <a:cs typeface="Arial" panose="020B0604020202020204" pitchFamily="34" charset="0"/>
              </a:rPr>
              <a:t>Part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24107-9795-6B62-F980-3A6E35778A5E}"/>
              </a:ext>
            </a:extLst>
          </p:cNvPr>
          <p:cNvSpPr txBox="1"/>
          <p:nvPr/>
        </p:nvSpPr>
        <p:spPr>
          <a:xfrm>
            <a:off x="534953" y="1789615"/>
            <a:ext cx="11122093" cy="404418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Do you think </a:t>
            </a:r>
            <a:r>
              <a:rPr lang="en-US" sz="3600" dirty="0">
                <a:solidFill>
                  <a:schemeClr val="bg1"/>
                </a:solidFill>
              </a:rPr>
              <a:t>the identified actions are designed to: </a:t>
            </a: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ensure the child’s/adult’s safety - now and in the long-term?</a:t>
            </a: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improve the child’s/adult’s lived experience - now and in the long-term?</a:t>
            </a: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meet the child’s/adult’s care and support needs - now and in the long-term?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64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125C03-BB04-D083-E629-0C6E2CB9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58950"/>
            <a:ext cx="3150681" cy="5321805"/>
          </a:xfrm>
        </p:spPr>
        <p:txBody>
          <a:bodyPr/>
          <a:lstStyle/>
          <a:p>
            <a:r>
              <a:rPr lang="en-GB" sz="3400" b="1" dirty="0"/>
              <a:t>Appropriate safeguarding actions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ACE2A4-FABD-8219-5A68-1721559D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359" y="768096"/>
            <a:ext cx="8006133" cy="5330951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For safeguarding to be </a:t>
            </a:r>
            <a:r>
              <a:rPr lang="en-US" sz="3000" b="1" dirty="0"/>
              <a:t>effective</a:t>
            </a:r>
            <a:r>
              <a:rPr lang="en-US" sz="3000" dirty="0"/>
              <a:t>, we need to decide upon and take the </a:t>
            </a:r>
            <a:r>
              <a:rPr lang="en-US" sz="3000" b="1" dirty="0"/>
              <a:t>most appropriate steps to protect and support</a:t>
            </a:r>
            <a:r>
              <a:rPr lang="en-US" sz="3000" dirty="0"/>
              <a:t> individuals. </a:t>
            </a:r>
          </a:p>
          <a:p>
            <a:pPr marL="0" indent="0">
              <a:buNone/>
            </a:pPr>
            <a:r>
              <a:rPr lang="en-US" sz="3000" dirty="0"/>
              <a:t>This concept is </a:t>
            </a:r>
            <a:r>
              <a:rPr lang="en-US" sz="3000" b="1" dirty="0"/>
              <a:t>embedded</a:t>
            </a:r>
            <a:r>
              <a:rPr lang="en-US" sz="3000" dirty="0"/>
              <a:t> throughout the </a:t>
            </a:r>
            <a:r>
              <a:rPr lang="en-US" sz="3000" i="1" dirty="0"/>
              <a:t>Social Services and Well-being (Wales) Act, Working Together to Safeguard People</a:t>
            </a:r>
            <a:r>
              <a:rPr lang="en-US" sz="3000" dirty="0"/>
              <a:t> and the </a:t>
            </a:r>
            <a:r>
              <a:rPr lang="en-US" sz="3000" i="1" dirty="0"/>
              <a:t>Wales Safeguarding Procedures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US" sz="3000" b="1" dirty="0"/>
              <a:t>Appropriate safeguarding actions</a:t>
            </a:r>
            <a:r>
              <a:rPr lang="en-US" sz="3000" dirty="0"/>
              <a:t> are the steps practitioners take to </a:t>
            </a:r>
            <a:r>
              <a:rPr lang="en-US" sz="3000" b="1" dirty="0"/>
              <a:t>identify</a:t>
            </a:r>
            <a:r>
              <a:rPr lang="en-US" sz="3000" dirty="0"/>
              <a:t>, </a:t>
            </a:r>
            <a:r>
              <a:rPr lang="en-US" sz="3000" b="1" dirty="0"/>
              <a:t>respond to</a:t>
            </a:r>
            <a:r>
              <a:rPr lang="en-US" sz="3000" dirty="0"/>
              <a:t>, and </a:t>
            </a:r>
            <a:r>
              <a:rPr lang="en-US" sz="3000" b="1" dirty="0"/>
              <a:t>prevent</a:t>
            </a:r>
            <a:r>
              <a:rPr lang="en-US" sz="3000" dirty="0"/>
              <a:t> abuse, neglect, or harm and vary depending on the level of risk and the needs of the individual.</a:t>
            </a:r>
          </a:p>
        </p:txBody>
      </p:sp>
    </p:spTree>
    <p:extLst>
      <p:ext uri="{BB962C8B-B14F-4D97-AF65-F5344CB8AC3E}">
        <p14:creationId xmlns:p14="http://schemas.microsoft.com/office/powerpoint/2010/main" val="14585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55AD-B312-3CD7-44F5-B245D75B8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24D5521A-401A-C33E-184F-2FA329D8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Learning </a:t>
            </a:r>
            <a:endParaRPr lang="en-GB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FB17-1DE7-3F05-8969-97261998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b="1" dirty="0"/>
              <a:t>This course </a:t>
            </a:r>
            <a:r>
              <a:rPr lang="en-US" sz="3200" dirty="0"/>
              <a:t>is part of the </a:t>
            </a:r>
            <a:r>
              <a:rPr lang="en-US" sz="3200" b="1" dirty="0"/>
              <a:t>generic</a:t>
            </a:r>
            <a:r>
              <a:rPr lang="en-US" sz="3200" dirty="0"/>
              <a:t> training </a:t>
            </a:r>
            <a:r>
              <a:rPr lang="en-US" sz="3200" b="1" dirty="0"/>
              <a:t>everyone</a:t>
            </a:r>
            <a:r>
              <a:rPr lang="en-US" sz="3200" dirty="0"/>
              <a:t> in Group C must do.</a:t>
            </a:r>
          </a:p>
          <a:p>
            <a:pPr marL="0" indent="0">
              <a:buNone/>
            </a:pPr>
            <a:r>
              <a:rPr lang="en-US" sz="3200" dirty="0"/>
              <a:t>You will </a:t>
            </a:r>
            <a:r>
              <a:rPr lang="en-US" sz="3200" b="1" dirty="0"/>
              <a:t>also</a:t>
            </a:r>
            <a:r>
              <a:rPr lang="en-US" sz="3200" dirty="0"/>
              <a:t> need to do </a:t>
            </a:r>
            <a:r>
              <a:rPr lang="en-US" sz="3200" b="1" dirty="0"/>
              <a:t>specific relevant </a:t>
            </a:r>
            <a:r>
              <a:rPr lang="en-US" sz="3200" dirty="0"/>
              <a:t>training that will</a:t>
            </a:r>
          </a:p>
          <a:p>
            <a:r>
              <a:rPr lang="en-US" sz="3200" dirty="0"/>
              <a:t>be different for individual practitioners even within agencies and </a:t>
            </a:r>
            <a:r>
              <a:rPr lang="en-US" sz="3200" dirty="0" err="1"/>
              <a:t>organisations</a:t>
            </a:r>
            <a:endParaRPr lang="en-US" sz="3200" dirty="0"/>
          </a:p>
          <a:p>
            <a:r>
              <a:rPr lang="en-US" sz="3200" dirty="0"/>
              <a:t>often be defined and required by professional or regulatory bodies at a national or agency level.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070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5F986-523F-D21E-015B-2ED5A108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‘appropriate’ safeguarding  actions? 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2DE02F-3BB1-EEA4-1160-CB2E04C7209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39429" y="1454899"/>
            <a:ext cx="7217617" cy="473975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/>
              <a:t>As a Group C practitioner, you’re expected to: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know what actions are expected in your role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err="1"/>
              <a:t>recognise</a:t>
            </a:r>
            <a:r>
              <a:rPr lang="en-US" sz="3200" dirty="0"/>
              <a:t> when safeguarding responses are needed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act promptly and appropriately, in line with your </a:t>
            </a:r>
            <a:r>
              <a:rPr lang="en-US" sz="3200" dirty="0" err="1"/>
              <a:t>organisation’s</a:t>
            </a:r>
            <a:r>
              <a:rPr lang="en-US" sz="3200" dirty="0"/>
              <a:t> policy and national guidance.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C2B0F-FD1A-6B77-EBB8-12B629286F18}"/>
              </a:ext>
            </a:extLst>
          </p:cNvPr>
          <p:cNvSpPr txBox="1"/>
          <p:nvPr/>
        </p:nvSpPr>
        <p:spPr>
          <a:xfrm>
            <a:off x="534953" y="1454899"/>
            <a:ext cx="3694146" cy="47397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Timely 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  <a:t>Diverse  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  <a:t>Flexible  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  <a:t>Proactive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  <a:t>Differential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  <a:t>Co-productive </a:t>
            </a:r>
            <a:b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  <a:t>and inclusive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C5FC15-F696-959E-7F6C-BDD2BACE2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700" y="4914900"/>
            <a:ext cx="4172729" cy="127975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3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80B2D2-B640-0A0E-D456-BC534165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5441" cy="5330951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Co-productive relationships </a:t>
            </a:r>
            <a:r>
              <a:rPr lang="en-US" sz="3200" dirty="0"/>
              <a:t>are a </a:t>
            </a:r>
            <a:r>
              <a:rPr lang="en-US" sz="3200" b="1" dirty="0"/>
              <a:t>fundamental element </a:t>
            </a:r>
            <a:r>
              <a:rPr lang="en-US" sz="3200" dirty="0"/>
              <a:t>of a person-</a:t>
            </a:r>
            <a:r>
              <a:rPr lang="en-US" sz="3200" dirty="0" err="1"/>
              <a:t>centred</a:t>
            </a:r>
            <a:r>
              <a:rPr lang="en-US" sz="3200" dirty="0"/>
              <a:t> approach to safeguarding because they help everyone to:</a:t>
            </a:r>
          </a:p>
          <a:p>
            <a:r>
              <a:rPr lang="en-US" sz="3200" dirty="0">
                <a:solidFill>
                  <a:srgbClr val="37394C"/>
                </a:solidFill>
              </a:rPr>
              <a:t>establish</a:t>
            </a:r>
            <a:r>
              <a:rPr lang="en-US" sz="3200" b="1" dirty="0">
                <a:solidFill>
                  <a:srgbClr val="37394C"/>
                </a:solidFill>
              </a:rPr>
              <a:t> what matters </a:t>
            </a:r>
            <a:r>
              <a:rPr lang="en-US" sz="3200" dirty="0">
                <a:solidFill>
                  <a:srgbClr val="37394C"/>
                </a:solidFill>
              </a:rPr>
              <a:t>to the child/adult at risk, ensuring they feel </a:t>
            </a:r>
            <a:r>
              <a:rPr lang="en-US" sz="3200" b="1" dirty="0">
                <a:solidFill>
                  <a:srgbClr val="37394C"/>
                </a:solidFill>
              </a:rPr>
              <a:t>respected </a:t>
            </a:r>
            <a:r>
              <a:rPr lang="en-US" sz="3200" dirty="0">
                <a:solidFill>
                  <a:srgbClr val="37394C"/>
                </a:solidFill>
              </a:rPr>
              <a:t>and</a:t>
            </a:r>
            <a:r>
              <a:rPr lang="en-US" sz="3200" b="1" dirty="0">
                <a:solidFill>
                  <a:srgbClr val="37394C"/>
                </a:solidFill>
              </a:rPr>
              <a:t> informed</a:t>
            </a:r>
          </a:p>
          <a:p>
            <a:r>
              <a:rPr lang="en-US" sz="3200" b="1" dirty="0"/>
              <a:t>understand</a:t>
            </a:r>
            <a:r>
              <a:rPr lang="en-US" sz="3200" dirty="0"/>
              <a:t> the individual, their circumstances and their </a:t>
            </a:r>
            <a:r>
              <a:rPr lang="en-US" sz="3200" b="1" dirty="0"/>
              <a:t>unique needs </a:t>
            </a:r>
            <a:r>
              <a:rPr lang="en-US" sz="3200" dirty="0"/>
              <a:t>for care, support and safety.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193A66-C578-AA78-67C4-E41596DC80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585" y="758951"/>
            <a:ext cx="3296840" cy="53309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Co-productive relationships</a:t>
            </a:r>
            <a:br>
              <a:rPr kumimoji="0" lang="en-US" sz="36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94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C7B10B-1F23-9D99-A9F8-87C4DDA5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Trust, rapport and emotional safety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06CB3-CEFD-A373-D8D4-E5CC2C68DF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1321549"/>
            <a:ext cx="5332446" cy="5206573"/>
          </a:xfrm>
          <a:solidFill>
            <a:schemeClr val="accent2">
              <a:lumMod val="20000"/>
              <a:lumOff val="80000"/>
            </a:schemeClr>
          </a:solidFill>
        </p:spPr>
        <p:txBody>
          <a:bodyPr lIns="324000" rIns="324000" anchor="ctr"/>
          <a:lstStyle/>
          <a:p>
            <a:pPr marL="0" indent="0">
              <a:buNone/>
            </a:pPr>
            <a:r>
              <a:rPr lang="en-US" sz="2800" b="1" dirty="0"/>
              <a:t>Rapport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 relationship in which people are able to understand each other's ideas or feelings well </a:t>
            </a:r>
          </a:p>
          <a:p>
            <a:pPr marL="0" indent="0">
              <a:buNone/>
            </a:pPr>
            <a:r>
              <a:rPr lang="en-US" sz="2800" b="1" dirty="0"/>
              <a:t>Emotional safety  </a:t>
            </a:r>
            <a:br>
              <a:rPr lang="en-US" sz="2800" b="1" dirty="0"/>
            </a:br>
            <a:r>
              <a:rPr lang="en-US" sz="2800" dirty="0"/>
              <a:t>having the mental security and comfort to be able to openly communicate discomfort, ideas and personal insecurities without  fear of being punished, ridiculed or humiliated. 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030F2-7727-6F9A-B6DD-24FC5269C16D}"/>
              </a:ext>
            </a:extLst>
          </p:cNvPr>
          <p:cNvSpPr txBox="1"/>
          <p:nvPr/>
        </p:nvSpPr>
        <p:spPr>
          <a:xfrm>
            <a:off x="534953" y="1520686"/>
            <a:ext cx="533244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defRPr/>
            </a:pPr>
            <a:r>
              <a:rPr lang="en-US" sz="3200" dirty="0">
                <a:solidFill>
                  <a:schemeClr val="bg1"/>
                </a:solidFill>
              </a:rPr>
              <a:t>An </a:t>
            </a:r>
            <a:r>
              <a:rPr lang="en-US" sz="3200" b="1" dirty="0">
                <a:solidFill>
                  <a:schemeClr val="bg1"/>
                </a:solidFill>
              </a:rPr>
              <a:t>essential element </a:t>
            </a:r>
            <a:r>
              <a:rPr lang="en-US" sz="3200" dirty="0">
                <a:solidFill>
                  <a:schemeClr val="bg1"/>
                </a:solidFill>
              </a:rPr>
              <a:t>of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co-production is developing positive relationships that support trust, rapport and emotional safety that: 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encourage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open communication and information sharing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support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a trauma informed approach.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18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2A91D-8281-D3A0-76AF-5EEF24DBC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AA437-A913-3333-655A-4E3E961AE1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Trust, rapport and emotional safety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F14446-935A-E993-57BF-E01C18E6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758951"/>
            <a:ext cx="10731093" cy="53309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Discuss how you:</a:t>
            </a:r>
          </a:p>
          <a:p>
            <a:r>
              <a:rPr lang="en-GB" sz="2800" b="1" dirty="0"/>
              <a:t>establish relationships </a:t>
            </a:r>
            <a:r>
              <a:rPr lang="en-GB" sz="2800" dirty="0"/>
              <a:t>that promote trust, rapport and emotional safety with individuals, families and carers</a:t>
            </a:r>
          </a:p>
          <a:p>
            <a:r>
              <a:rPr lang="en-GB" sz="2800" b="1" dirty="0"/>
              <a:t>enable</a:t>
            </a:r>
            <a:r>
              <a:rPr lang="en-GB" sz="2800" dirty="0"/>
              <a:t> people to make decisions about what matters to them and stay in control of their lives  </a:t>
            </a:r>
          </a:p>
          <a:p>
            <a:r>
              <a:rPr lang="en-GB" sz="2800" b="1" dirty="0"/>
              <a:t>promote</a:t>
            </a:r>
            <a:r>
              <a:rPr lang="en-GB" sz="2800" dirty="0"/>
              <a:t> people’s voice at all times and listen to their lived experience</a:t>
            </a:r>
          </a:p>
          <a:p>
            <a:pPr lvl="0"/>
            <a:r>
              <a:rPr lang="en-GB" sz="2800" b="1" dirty="0"/>
              <a:t>communicate</a:t>
            </a:r>
            <a:r>
              <a:rPr lang="en-GB" sz="2800" dirty="0"/>
              <a:t> complex or negative decisions respectfully and transparently</a:t>
            </a:r>
          </a:p>
          <a:p>
            <a:pPr lvl="0"/>
            <a:r>
              <a:rPr lang="en-GB" sz="2800" b="1" dirty="0"/>
              <a:t>explain</a:t>
            </a:r>
            <a:r>
              <a:rPr lang="en-GB" sz="2800" dirty="0"/>
              <a:t> the rationale of a concern while maintaining rapport and acknowledging the person's feelings, even when they don't agree.</a:t>
            </a:r>
          </a:p>
        </p:txBody>
      </p:sp>
    </p:spTree>
    <p:extLst>
      <p:ext uri="{BB962C8B-B14F-4D97-AF65-F5344CB8AC3E}">
        <p14:creationId xmlns:p14="http://schemas.microsoft.com/office/powerpoint/2010/main" val="2452635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D9361-5C3D-7F8C-0745-79EF1D38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do this for children/adults at risk?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F76B93-AFD5-8050-584F-673402C75E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313329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getting to know them well enough to </a:t>
            </a:r>
            <a:r>
              <a:rPr lang="en-US" sz="3000" b="1" dirty="0"/>
              <a:t>understand</a:t>
            </a:r>
            <a:r>
              <a:rPr lang="en-US" sz="3000" dirty="0"/>
              <a:t> their experiences and patterns of behaviour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fostering their </a:t>
            </a:r>
            <a:r>
              <a:rPr lang="en-US" sz="3000" b="1" dirty="0"/>
              <a:t>trust</a:t>
            </a:r>
            <a:r>
              <a:rPr lang="en-US" sz="3000" dirty="0"/>
              <a:t>, gaining their confidence and increasing their self-esteem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helping them </a:t>
            </a:r>
            <a:r>
              <a:rPr lang="en-US" sz="3000" b="1" dirty="0"/>
              <a:t>feel safe </a:t>
            </a:r>
            <a:r>
              <a:rPr lang="en-US" sz="3000" dirty="0"/>
              <a:t>and comfortable to share their feelings and concerns</a:t>
            </a:r>
            <a:endParaRPr lang="en-GB" sz="3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6B99F22-C0FC-3316-937E-3FD8AC1AA5FE}"/>
              </a:ext>
            </a:extLst>
          </p:cNvPr>
          <p:cNvSpPr txBox="1">
            <a:spLocks/>
          </p:cNvSpPr>
          <p:nvPr/>
        </p:nvSpPr>
        <p:spPr>
          <a:xfrm>
            <a:off x="6248402" y="1520685"/>
            <a:ext cx="5313329" cy="442291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/>
              <a:t>being </a:t>
            </a:r>
            <a:r>
              <a:rPr lang="en-US" sz="3000" b="1" dirty="0"/>
              <a:t>flexible</a:t>
            </a:r>
            <a:r>
              <a:rPr lang="en-US" sz="3000" dirty="0"/>
              <a:t> when responding to them 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b="1" dirty="0"/>
              <a:t>demonstrating</a:t>
            </a:r>
            <a:r>
              <a:rPr lang="en-US" sz="3000" dirty="0"/>
              <a:t> that you take their preferences, needs and concerns seriously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/>
              <a:t>being fair and </a:t>
            </a:r>
            <a:r>
              <a:rPr lang="en-US" sz="3000" b="1" dirty="0"/>
              <a:t>consistent</a:t>
            </a:r>
            <a:r>
              <a:rPr lang="en-US" sz="3000" dirty="0"/>
              <a:t>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/>
              <a:t>placing a clear emphasis on their </a:t>
            </a:r>
            <a:r>
              <a:rPr lang="en-US" sz="3000" b="1" dirty="0"/>
              <a:t>safety and welfare.</a:t>
            </a:r>
            <a:endParaRPr lang="en-GB" sz="3000" b="1" dirty="0"/>
          </a:p>
        </p:txBody>
      </p:sp>
    </p:spTree>
    <p:extLst>
      <p:ext uri="{BB962C8B-B14F-4D97-AF65-F5344CB8AC3E}">
        <p14:creationId xmlns:p14="http://schemas.microsoft.com/office/powerpoint/2010/main" val="3986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F9064-4879-D63B-42D1-062BFD23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do this for parents/carers/colleagues?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2B8F92-28FB-336D-47EC-886C79B1B9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408579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being genuine, honest, </a:t>
            </a:r>
            <a:r>
              <a:rPr lang="en-US" sz="3000" b="1" dirty="0"/>
              <a:t>transparent</a:t>
            </a:r>
            <a:r>
              <a:rPr lang="en-US" sz="3000" dirty="0"/>
              <a:t> and open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having </a:t>
            </a:r>
            <a:r>
              <a:rPr lang="en-US" sz="3000" b="1" dirty="0"/>
              <a:t>empathy</a:t>
            </a:r>
            <a:r>
              <a:rPr lang="en-US" sz="3000" dirty="0"/>
              <a:t> and understanding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being </a:t>
            </a:r>
            <a:r>
              <a:rPr lang="en-US" sz="3000" b="1" dirty="0"/>
              <a:t>clear</a:t>
            </a:r>
            <a:r>
              <a:rPr lang="en-US" sz="3000" dirty="0"/>
              <a:t> about the purpose of support and how concerns are dealt with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establishing and managing </a:t>
            </a:r>
            <a:r>
              <a:rPr lang="en-US" sz="3000" b="1" dirty="0"/>
              <a:t>boundaries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8973BC8-F01F-DBC4-74DF-EAE6DA733034}"/>
              </a:ext>
            </a:extLst>
          </p:cNvPr>
          <p:cNvSpPr txBox="1">
            <a:spLocks/>
          </p:cNvSpPr>
          <p:nvPr/>
        </p:nvSpPr>
        <p:spPr>
          <a:xfrm>
            <a:off x="6248400" y="1520685"/>
            <a:ext cx="5562599" cy="442291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providing information </a:t>
            </a:r>
            <a:r>
              <a:rPr lang="en-US" sz="3000" b="1" dirty="0"/>
              <a:t>appropriately</a:t>
            </a:r>
            <a:r>
              <a:rPr lang="en-US" sz="3000" dirty="0"/>
              <a:t> to ensure they fully understand and can use it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working in </a:t>
            </a:r>
            <a:r>
              <a:rPr lang="en-US" sz="3000" b="1" dirty="0"/>
              <a:t>partnership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managing </a:t>
            </a:r>
            <a:r>
              <a:rPr lang="en-US" sz="3000" b="1" dirty="0"/>
              <a:t>expectations</a:t>
            </a:r>
            <a:r>
              <a:rPr lang="en-US" sz="3000" dirty="0"/>
              <a:t> of what can/can’t be done 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giving them </a:t>
            </a:r>
            <a:r>
              <a:rPr lang="en-US" sz="3000" b="1" dirty="0"/>
              <a:t>time</a:t>
            </a:r>
            <a:r>
              <a:rPr lang="en-US" sz="3000" dirty="0"/>
              <a:t> and opportunities to </a:t>
            </a:r>
            <a:r>
              <a:rPr lang="en-US" sz="3000" b="1" dirty="0"/>
              <a:t>voice</a:t>
            </a:r>
            <a:r>
              <a:rPr lang="en-US" sz="3000" dirty="0"/>
              <a:t> their opinions, ideas and concerns.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75641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47F1B-D06C-DFA0-0DE4-EB2DDE24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Multi-agency </a:t>
            </a:r>
            <a:br>
              <a:rPr lang="en-US" b="1" dirty="0"/>
            </a:br>
            <a:r>
              <a:rPr lang="en-US" dirty="0"/>
              <a:t>co-operation and collaboration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80D9AC-A629-DE95-6807-F71B280A6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800" dirty="0"/>
              <a:t>The </a:t>
            </a:r>
            <a:r>
              <a:rPr lang="en-GB" sz="2800" i="1" dirty="0"/>
              <a:t>Wales Safeguarding Procedures </a:t>
            </a:r>
            <a:r>
              <a:rPr lang="en-US" sz="2800" dirty="0"/>
              <a:t>place a strong emphasis on </a:t>
            </a:r>
            <a:r>
              <a:rPr lang="en-US" sz="2800" b="1" dirty="0"/>
              <a:t>multi-agency working</a:t>
            </a:r>
            <a:r>
              <a:rPr lang="en-US" sz="2800" dirty="0"/>
              <a:t>, collaboration and co-operation, expecting you to:</a:t>
            </a:r>
            <a:endParaRPr lang="en-GB" sz="2800" dirty="0"/>
          </a:p>
          <a:p>
            <a:pPr>
              <a:spcAft>
                <a:spcPts val="600"/>
              </a:spcAft>
            </a:pPr>
            <a:r>
              <a:rPr lang="en-US" sz="2800" dirty="0"/>
              <a:t>be part of the wider safeguarding system</a:t>
            </a:r>
          </a:p>
          <a:p>
            <a:pPr lvl="0">
              <a:spcAft>
                <a:spcPts val="600"/>
              </a:spcAft>
            </a:pPr>
            <a:r>
              <a:rPr lang="en-US" sz="2800" dirty="0"/>
              <a:t>help make sure the principles of voice and control are achieved through the design and operation of services</a:t>
            </a:r>
            <a:endParaRPr lang="en-GB" sz="2800" dirty="0"/>
          </a:p>
          <a:p>
            <a:pPr>
              <a:spcAft>
                <a:spcPts val="600"/>
              </a:spcAft>
            </a:pPr>
            <a:r>
              <a:rPr lang="en-GB" sz="2800" dirty="0"/>
              <a:t>ensure you’re familiar with the roles of different organisations and people involved in safeguarding children / adults at risk in the context of your setting</a:t>
            </a:r>
            <a:r>
              <a:rPr lang="en-US" sz="2800" dirty="0"/>
              <a:t>/</a:t>
            </a:r>
            <a:r>
              <a:rPr lang="en-US" sz="2800" dirty="0" err="1"/>
              <a:t>organisation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GB" sz="2800" dirty="0"/>
              <a:t>know when to liaise with other agencies about the assessment and management of safeguarding planning.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814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7C6CB7-6CE3-3BD7-EE10-1B4B31D4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Multi-agency working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6023D-B4D2-BBE7-1F80-665D0380BDD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306979" cy="442291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“The </a:t>
            </a:r>
            <a:r>
              <a:rPr lang="en-US" sz="3200" b="1" dirty="0"/>
              <a:t>reality</a:t>
            </a:r>
            <a:r>
              <a:rPr lang="en-US" sz="3200" dirty="0"/>
              <a:t> of safeguarding is that it is </a:t>
            </a:r>
            <a:r>
              <a:rPr lang="en-US" sz="3200" b="1" dirty="0"/>
              <a:t>not a linear journey </a:t>
            </a:r>
            <a:r>
              <a:rPr lang="en-US" sz="3200" dirty="0"/>
              <a:t>and the number of potential agencies who are involved with a child(or adult), family member or their environment at any one time is </a:t>
            </a:r>
            <a:r>
              <a:rPr lang="en-US" sz="3200" b="1" dirty="0"/>
              <a:t>often underestimated</a:t>
            </a:r>
            <a:r>
              <a:rPr lang="en-US" sz="3200" dirty="0"/>
              <a:t>.”</a:t>
            </a:r>
          </a:p>
          <a:p>
            <a:pPr marL="0" indent="0" algn="r">
              <a:buNone/>
            </a:pPr>
            <a:r>
              <a:rPr lang="en-US" sz="1600" dirty="0"/>
              <a:t>Risk, Response and Review: Multi-Agency Safeguarding; National Independent Safeguarding Board Wales</a:t>
            </a:r>
          </a:p>
          <a:p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D42C8-8E3C-0FDC-4919-971FE6F3C9D7}"/>
              </a:ext>
            </a:extLst>
          </p:cNvPr>
          <p:cNvSpPr txBox="1"/>
          <p:nvPr/>
        </p:nvSpPr>
        <p:spPr>
          <a:xfrm>
            <a:off x="6578599" y="1520687"/>
            <a:ext cx="5078379" cy="483005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lIns="180000" rIns="18000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</a:rPr>
              <a:t>At what points might liaising with other agencies be a crucial and beneficial step in the safeguarding process?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</a:rPr>
              <a:t>How does multi-agency collaboration explicitly link to the goal of proactively reducing risk and preventing escalation?</a:t>
            </a:r>
          </a:p>
        </p:txBody>
      </p:sp>
    </p:spTree>
    <p:extLst>
      <p:ext uri="{BB962C8B-B14F-4D97-AF65-F5344CB8AC3E}">
        <p14:creationId xmlns:p14="http://schemas.microsoft.com/office/powerpoint/2010/main" val="549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5E4D3-37E4-4431-B08A-9A523498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ED3908-72AA-8645-B98B-029094F5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Deciding whether </a:t>
            </a:r>
            <a:b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4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 report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DE491-147F-1DA7-FB18-E6EDBE370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identifying concerns or establishing care, support and safety needs, all practitioners should follow a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similar process: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hypothesising and gathering Information</a:t>
            </a: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nalysing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aking sense of the information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ecision-making and planning</a:t>
            </a:r>
          </a:p>
          <a:p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ction/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ntervention (5Ws)</a:t>
            </a:r>
          </a:p>
          <a:p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evaluation 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eview.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D01E8C-3380-8F0E-99C6-A0BB628F7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6509" y="5470399"/>
            <a:ext cx="7448550" cy="6477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4751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F54E7F-66B5-5D41-F344-B9FF697FA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9800" y="4343400"/>
            <a:ext cx="8712200" cy="17556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48743-C119-D224-EF75-D7E901B3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Evaluation and review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117D9-00DE-8B35-F0A6-57FB1FAD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sz="3200" b="1" dirty="0"/>
              <a:t>Evaluation and review </a:t>
            </a:r>
            <a:r>
              <a:rPr lang="en-US" sz="3200" dirty="0"/>
              <a:t>are necessary to see if outcomes have been achieved. </a:t>
            </a:r>
          </a:p>
          <a:p>
            <a:r>
              <a:rPr lang="en-US" sz="3200" dirty="0"/>
              <a:t>If the agreed outcomes have been achieved, the case may be closed. </a:t>
            </a:r>
          </a:p>
          <a:p>
            <a:r>
              <a:rPr lang="en-US" sz="3200" dirty="0"/>
              <a:t>If the outcomes haven’t been achieved, the process will need to be revised or start again.</a:t>
            </a:r>
          </a:p>
          <a:p>
            <a:pPr marL="0" indent="0">
              <a:buNone/>
            </a:pPr>
            <a:r>
              <a:rPr lang="en-US" sz="3200" b="1" dirty="0"/>
              <a:t>Group C practitioners should ensure </a:t>
            </a:r>
            <a:r>
              <a:rPr lang="en-US" sz="3200" dirty="0"/>
              <a:t>presumptions aren’t made that the risk of harm has reduced without evidence to support this.</a:t>
            </a:r>
          </a:p>
          <a:p>
            <a:endParaRPr lang="en-GB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Learning 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outcomes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b="1" dirty="0">
                <a:solidFill>
                  <a:schemeClr val="tx1"/>
                </a:solidFill>
              </a:rPr>
              <a:t>Group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dirty="0"/>
              <a:t>According to the standards, </a:t>
            </a:r>
            <a:r>
              <a:rPr lang="en-US" sz="3600" b="1" dirty="0"/>
              <a:t>Group C Practitioners </a:t>
            </a:r>
            <a:r>
              <a:rPr lang="en-US" sz="3600" dirty="0"/>
              <a:t>should know: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legislation, national policies and codes of conduct and professional practice in relation to safeguarding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how to work in ways that safeguard people from abuse, harm and neglect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the factors, situations and actions that could lead or contribute to abuse, harm or neglect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3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FC12A-6B47-6F1E-4227-EE728FA1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1BD48-FD5A-818D-6808-D7197806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92944"/>
          </a:xfrm>
        </p:spPr>
        <p:txBody>
          <a:bodyPr/>
          <a:lstStyle/>
          <a:p>
            <a: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  <a:t>Evaluation and review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– case scenario part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BE53D-B8BB-DDDD-9B28-267CBF83CA7C}"/>
              </a:ext>
            </a:extLst>
          </p:cNvPr>
          <p:cNvSpPr txBox="1"/>
          <p:nvPr/>
        </p:nvSpPr>
        <p:spPr>
          <a:xfrm>
            <a:off x="534953" y="1789615"/>
            <a:ext cx="11122093" cy="387798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742950" indent="-742950">
              <a:spcAft>
                <a:spcPts val="1800"/>
              </a:spcAft>
              <a:buClr>
                <a:schemeClr val="accent1"/>
              </a:buClr>
              <a:buFont typeface="+mj-lt"/>
              <a:buAutoNum type="alphaLcParenR"/>
            </a:pPr>
            <a:r>
              <a:rPr lang="en-US" sz="3600" dirty="0">
                <a:solidFill>
                  <a:schemeClr val="bg1"/>
                </a:solidFill>
              </a:rPr>
              <a:t>What do you think of the actions being taken following the report (referral)?</a:t>
            </a:r>
          </a:p>
          <a:p>
            <a:pPr marL="742950" indent="-742950">
              <a:spcAft>
                <a:spcPts val="1800"/>
              </a:spcAft>
              <a:buClr>
                <a:schemeClr val="accent1"/>
              </a:buClr>
              <a:buFont typeface="+mj-lt"/>
              <a:buAutoNum type="alphaLcParenR"/>
            </a:pPr>
            <a:r>
              <a:rPr lang="en-US" sz="3600" dirty="0">
                <a:solidFill>
                  <a:schemeClr val="bg1"/>
                </a:solidFill>
              </a:rPr>
              <a:t>If the agreed actions are achieved, do you think the case can be closed? </a:t>
            </a:r>
          </a:p>
          <a:p>
            <a:pPr marL="742950" indent="-742950">
              <a:spcAft>
                <a:spcPts val="1800"/>
              </a:spcAft>
              <a:buClr>
                <a:schemeClr val="accent1"/>
              </a:buClr>
              <a:buFont typeface="+mj-lt"/>
              <a:buAutoNum type="alphaLcParenR"/>
            </a:pPr>
            <a:r>
              <a:rPr lang="en-US" sz="3600" dirty="0">
                <a:solidFill>
                  <a:schemeClr val="bg1"/>
                </a:solidFill>
              </a:rPr>
              <a:t>If the outcomes haven’t been achieved, what might need to be revised or done differently?</a:t>
            </a:r>
          </a:p>
        </p:txBody>
      </p:sp>
    </p:spTree>
    <p:extLst>
      <p:ext uri="{BB962C8B-B14F-4D97-AF65-F5344CB8AC3E}">
        <p14:creationId xmlns:p14="http://schemas.microsoft.com/office/powerpoint/2010/main" val="406810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FC35-203D-A52B-984F-257380FC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Contextual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18431-E763-4B32-7CE9-0D029A1E6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308" y="3681503"/>
            <a:ext cx="8318773" cy="2269450"/>
          </a:xfrm>
        </p:spPr>
        <p:txBody>
          <a:bodyPr anchor="t"/>
          <a:lstStyle/>
          <a:p>
            <a:pPr marL="0" indent="0">
              <a:spcAft>
                <a:spcPts val="600"/>
              </a:spcAft>
              <a:buNone/>
            </a:pPr>
            <a:r>
              <a:rPr lang="en-GB" sz="2800" dirty="0">
                <a:solidFill>
                  <a:srgbClr val="37394C"/>
                </a:solidFill>
              </a:rPr>
              <a:t>A contextual safeguarding approach:</a:t>
            </a:r>
            <a:endParaRPr lang="en-GB" sz="2800" dirty="0"/>
          </a:p>
          <a:p>
            <a:pPr>
              <a:spcAft>
                <a:spcPts val="600"/>
              </a:spcAft>
            </a:pPr>
            <a:r>
              <a:rPr lang="en-GB" sz="2800" dirty="0"/>
              <a:t>encourages environmental and systemic responses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involves broader networks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includes place-based safeguarding and context disruption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provides a </a:t>
            </a:r>
            <a:r>
              <a:rPr lang="en-US" sz="2800" dirty="0"/>
              <a:t>holistic, environment-aware response.</a:t>
            </a:r>
            <a:endParaRPr lang="en-GB" sz="2800" dirty="0"/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CEB73-5755-3592-5F1D-0219C0B60C68}"/>
              </a:ext>
            </a:extLst>
          </p:cNvPr>
          <p:cNvSpPr txBox="1"/>
          <p:nvPr/>
        </p:nvSpPr>
        <p:spPr>
          <a:xfrm>
            <a:off x="3620307" y="615696"/>
            <a:ext cx="8095441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Contextual safeguarding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expands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the objectives of safeguarding by seeking to understand and respond to risks 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social and environmental contexts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such as: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9D437-56F2-5DA6-2E05-780F9441F6CA}"/>
              </a:ext>
            </a:extLst>
          </p:cNvPr>
          <p:cNvSpPr txBox="1"/>
          <p:nvPr/>
        </p:nvSpPr>
        <p:spPr>
          <a:xfrm>
            <a:off x="3620308" y="2259223"/>
            <a:ext cx="3675843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lvl="0" indent="-354013"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buFont typeface="Wingdings" panose="05000000000000000000" pitchFamily="2" charset="2"/>
              <a:buChar char="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schools/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workplaces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neighbourhoods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peer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6FEDE-4620-66D4-5BCA-BA191C07EBF5}"/>
              </a:ext>
            </a:extLst>
          </p:cNvPr>
          <p:cNvSpPr txBox="1"/>
          <p:nvPr/>
        </p:nvSpPr>
        <p:spPr>
          <a:xfrm>
            <a:off x="7296151" y="2271886"/>
            <a:ext cx="4895849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supported accommodation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centres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online spaces</a:t>
            </a:r>
          </a:p>
        </p:txBody>
      </p:sp>
    </p:spTree>
    <p:extLst>
      <p:ext uri="{BB962C8B-B14F-4D97-AF65-F5344CB8AC3E}">
        <p14:creationId xmlns:p14="http://schemas.microsoft.com/office/powerpoint/2010/main" val="24464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6BB4C-1657-1565-D40F-9B207413D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3C9B-DAE7-A305-D5EA-6013C42D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Contextual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DC442-553E-D34C-9C84-BEDF7916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0"/>
            <a:ext cx="8095441" cy="6858000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GB" sz="2600" dirty="0"/>
              <a:t>Contextual safeguarding </a:t>
            </a:r>
            <a:r>
              <a:rPr lang="en-GB" sz="2600" dirty="0" err="1"/>
              <a:t>i</a:t>
            </a:r>
            <a:r>
              <a:rPr lang="en-US" sz="2600" dirty="0"/>
              <a:t>s a way to address risk that occurs in </a:t>
            </a:r>
            <a:r>
              <a:rPr lang="en-US" sz="2600" b="1" dirty="0"/>
              <a:t>wider social and community settings </a:t>
            </a:r>
            <a:r>
              <a:rPr lang="en-US" sz="2600" dirty="0"/>
              <a:t>affecting both children and adults.</a:t>
            </a:r>
            <a:endParaRPr lang="en-GB" sz="2600" dirty="0"/>
          </a:p>
          <a:p>
            <a:pPr>
              <a:spcAft>
                <a:spcPts val="600"/>
              </a:spcAft>
            </a:pPr>
            <a:r>
              <a:rPr lang="en-US" sz="2600" dirty="0"/>
              <a:t>Think</a:t>
            </a:r>
            <a:r>
              <a:rPr lang="en-US" sz="2600" b="1" dirty="0"/>
              <a:t> </a:t>
            </a:r>
            <a:r>
              <a:rPr lang="en-US" sz="2600" dirty="0"/>
              <a:t>in terms of:    </a:t>
            </a:r>
          </a:p>
          <a:p>
            <a:pPr lvl="1">
              <a:spcAft>
                <a:spcPts val="600"/>
              </a:spcAft>
            </a:pPr>
            <a:r>
              <a:rPr lang="en-US" sz="2600" b="1" dirty="0"/>
              <a:t>place</a:t>
            </a:r>
            <a:r>
              <a:rPr lang="en-US" sz="2600" dirty="0"/>
              <a:t> </a:t>
            </a:r>
            <a:endParaRPr lang="en-US" sz="2600" dirty="0">
              <a:sym typeface="Wingdings" panose="05000000000000000000" pitchFamily="2" charset="2"/>
            </a:endParaRPr>
          </a:p>
          <a:p>
            <a:pPr lvl="1">
              <a:spcAft>
                <a:spcPts val="600"/>
              </a:spcAft>
            </a:pPr>
            <a:r>
              <a:rPr lang="en-US" sz="2600" b="1" dirty="0"/>
              <a:t>person</a:t>
            </a:r>
            <a:r>
              <a:rPr lang="en-US" sz="2600" dirty="0"/>
              <a:t> </a:t>
            </a:r>
            <a:endParaRPr lang="en-US" sz="2600" dirty="0">
              <a:sym typeface="Wingdings" panose="05000000000000000000" pitchFamily="2" charset="2"/>
            </a:endParaRPr>
          </a:p>
          <a:p>
            <a:pPr lvl="1">
              <a:spcAft>
                <a:spcPts val="600"/>
              </a:spcAft>
            </a:pPr>
            <a:r>
              <a:rPr lang="en-US" sz="2600" b="1" dirty="0"/>
              <a:t>premises.</a:t>
            </a:r>
          </a:p>
          <a:p>
            <a:pPr>
              <a:spcAft>
                <a:spcPts val="600"/>
              </a:spcAft>
            </a:pPr>
            <a:r>
              <a:rPr lang="en-US" sz="2600" b="1" dirty="0"/>
              <a:t>Engage</a:t>
            </a:r>
            <a:r>
              <a:rPr lang="en-US" sz="2600" dirty="0"/>
              <a:t> with individuals and sectors who have influence in those wider contexts and </a:t>
            </a:r>
          </a:p>
          <a:p>
            <a:pPr>
              <a:spcAft>
                <a:spcPts val="600"/>
              </a:spcAft>
            </a:pPr>
            <a:r>
              <a:rPr lang="en-US" sz="2600" b="1" dirty="0" err="1"/>
              <a:t>Recognise</a:t>
            </a:r>
            <a:r>
              <a:rPr lang="en-US" sz="2600" dirty="0"/>
              <a:t> that the mapping, assessment of and intervention with environments, social networks, and risk locations are a </a:t>
            </a:r>
            <a:r>
              <a:rPr lang="en-US" sz="2600" b="1" dirty="0"/>
              <a:t>critical part </a:t>
            </a:r>
            <a:r>
              <a:rPr lang="en-US" sz="2600" dirty="0"/>
              <a:t>of effective safeguarding practice </a:t>
            </a:r>
          </a:p>
          <a:p>
            <a:pPr>
              <a:spcAft>
                <a:spcPts val="600"/>
              </a:spcAft>
            </a:pPr>
            <a:r>
              <a:rPr lang="en-US" sz="2600" b="1" dirty="0"/>
              <a:t>Cross-sector partnerships</a:t>
            </a:r>
            <a:r>
              <a:rPr lang="en-US" sz="2600" dirty="0"/>
              <a:t> and multi-agency working are essential (e.g. housing, education, youth justice, police, third sector, and adult care services).</a:t>
            </a:r>
          </a:p>
        </p:txBody>
      </p:sp>
    </p:spTree>
    <p:extLst>
      <p:ext uri="{BB962C8B-B14F-4D97-AF65-F5344CB8AC3E}">
        <p14:creationId xmlns:p14="http://schemas.microsoft.com/office/powerpoint/2010/main" val="10512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333DE-B32B-817B-949A-D9F004DE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BA2A-7266-B606-4079-63A2E89C1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Transitional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196B8-F45F-FA55-EC61-555374B60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095441" cy="546125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200" b="1" dirty="0"/>
              <a:t>Transitional safeguarding </a:t>
            </a:r>
            <a:r>
              <a:rPr lang="en-US" sz="3200" dirty="0"/>
              <a:t>is an </a:t>
            </a:r>
            <a:r>
              <a:rPr lang="en-US" sz="3200" b="1" dirty="0"/>
              <a:t>emerging approach </a:t>
            </a:r>
            <a:r>
              <a:rPr lang="en-US" sz="3200" dirty="0"/>
              <a:t>that </a:t>
            </a:r>
            <a:r>
              <a:rPr lang="en-US" sz="3200" dirty="0" err="1"/>
              <a:t>recognises</a:t>
            </a:r>
            <a:r>
              <a:rPr lang="en-US" sz="3200" dirty="0"/>
              <a:t> the complex safeguarding needs of young people as they move from adolescence to adulthood—typically between ages 16 and 25 — and</a:t>
            </a:r>
            <a:r>
              <a:rPr lang="en-GB" sz="3200" dirty="0"/>
              <a:t> ensures that they are not left unsupported at a </a:t>
            </a:r>
            <a:r>
              <a:rPr lang="en-GB" sz="3200" b="1" dirty="0"/>
              <a:t>critical stage </a:t>
            </a:r>
            <a:r>
              <a:rPr lang="en-GB" sz="3200" dirty="0"/>
              <a:t>of their lives. 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It seeks to </a:t>
            </a:r>
            <a:r>
              <a:rPr lang="en-US" sz="3200" b="1" dirty="0"/>
              <a:t>bridge the gap </a:t>
            </a:r>
            <a:r>
              <a:rPr lang="en-US" sz="3200" dirty="0"/>
              <a:t>between child and adult safeguarding systems and procedures to </a:t>
            </a:r>
            <a:r>
              <a:rPr lang="en-US" sz="3200" b="1" dirty="0"/>
              <a:t>ensure</a:t>
            </a:r>
            <a:r>
              <a:rPr lang="en-US" sz="3200" dirty="0"/>
              <a:t> </a:t>
            </a:r>
            <a:r>
              <a:rPr lang="en-US" sz="3200" b="1" dirty="0"/>
              <a:t>continuity</a:t>
            </a:r>
            <a:r>
              <a:rPr lang="en-US" sz="3200" dirty="0"/>
              <a:t> of protection and support. </a:t>
            </a:r>
          </a:p>
        </p:txBody>
      </p:sp>
    </p:spTree>
    <p:extLst>
      <p:ext uri="{BB962C8B-B14F-4D97-AF65-F5344CB8AC3E}">
        <p14:creationId xmlns:p14="http://schemas.microsoft.com/office/powerpoint/2010/main" val="24515314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60F3-3C81-71C6-6F5E-03E5A6D7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4D1-16D5-B9F6-8487-85C41203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Transitional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6CAE2-0692-73AE-ABF2-7BF07808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095441" cy="5461254"/>
          </a:xfrm>
        </p:spPr>
        <p:txBody>
          <a:bodyPr anchor="ctr"/>
          <a:lstStyle/>
          <a:p>
            <a:pPr marL="0" indent="0">
              <a:spcAft>
                <a:spcPts val="900"/>
              </a:spcAft>
              <a:buNone/>
            </a:pPr>
            <a:r>
              <a:rPr lang="en-GB" sz="3000" dirty="0"/>
              <a:t>A transitional safeguarding approach </a:t>
            </a:r>
            <a:r>
              <a:rPr lang="en-GB" sz="3000" b="1" dirty="0"/>
              <a:t>prioritises</a:t>
            </a:r>
            <a:r>
              <a:rPr lang="en-GB" sz="3000" dirty="0"/>
              <a:t>:</a:t>
            </a:r>
          </a:p>
          <a:p>
            <a:pPr>
              <a:spcAft>
                <a:spcPts val="900"/>
              </a:spcAft>
            </a:pPr>
            <a:r>
              <a:rPr lang="en-GB" sz="3000" b="1" dirty="0"/>
              <a:t>holistic</a:t>
            </a:r>
            <a:r>
              <a:rPr lang="en-GB" sz="3000" dirty="0"/>
              <a:t>, needs-based assessments</a:t>
            </a:r>
          </a:p>
          <a:p>
            <a:pPr>
              <a:spcAft>
                <a:spcPts val="900"/>
              </a:spcAft>
            </a:pPr>
            <a:r>
              <a:rPr lang="en-GB" sz="3000" b="1" dirty="0"/>
              <a:t>coordinated</a:t>
            </a:r>
            <a:r>
              <a:rPr lang="en-GB" sz="3000" dirty="0"/>
              <a:t> planning and joint working across services</a:t>
            </a:r>
          </a:p>
          <a:p>
            <a:pPr>
              <a:spcAft>
                <a:spcPts val="900"/>
              </a:spcAft>
            </a:pPr>
            <a:r>
              <a:rPr lang="en-US" sz="3000" b="1" dirty="0"/>
              <a:t>proportional</a:t>
            </a:r>
            <a:r>
              <a:rPr lang="en-US" sz="3000" dirty="0"/>
              <a:t>, preventative responses</a:t>
            </a:r>
          </a:p>
          <a:p>
            <a:pPr>
              <a:spcAft>
                <a:spcPts val="900"/>
              </a:spcAft>
            </a:pPr>
            <a:r>
              <a:rPr lang="en-US" sz="3000" dirty="0"/>
              <a:t>multi-agency </a:t>
            </a:r>
            <a:r>
              <a:rPr lang="en-US" sz="3000" b="1" dirty="0"/>
              <a:t>collaboration</a:t>
            </a:r>
            <a:r>
              <a:rPr lang="en-US" sz="3000" dirty="0"/>
              <a:t> </a:t>
            </a:r>
          </a:p>
          <a:p>
            <a:pPr>
              <a:spcAft>
                <a:spcPts val="900"/>
              </a:spcAft>
            </a:pPr>
            <a:r>
              <a:rPr lang="en-US" sz="3000" dirty="0"/>
              <a:t> trauma-informed, </a:t>
            </a:r>
            <a:r>
              <a:rPr lang="en-US" sz="3000" b="1" dirty="0"/>
              <a:t>relationship-based</a:t>
            </a:r>
            <a:r>
              <a:rPr lang="en-US" sz="3000" dirty="0"/>
              <a:t> approaches that span service thresholds.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sz="2800" dirty="0"/>
              <a:t>While not yet a formal component of the </a:t>
            </a:r>
            <a:r>
              <a:rPr lang="en-GB" sz="2800" i="1" dirty="0"/>
              <a:t>Wales Safeguarding Procedures</a:t>
            </a:r>
            <a:r>
              <a:rPr lang="en-GB" sz="2800" dirty="0"/>
              <a:t>, its principles are increasingly being recognised and </a:t>
            </a:r>
            <a:r>
              <a:rPr lang="en-GB" sz="2800" b="1" dirty="0"/>
              <a:t>integrated into best practice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3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F8E5F-4E45-9461-2F28-FECCE1D15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F4A9-3CA1-31E7-2CF6-3E8F8BBE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 (choose one)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6B526-D86E-E8F5-922D-9705D0B79E3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ln>
            <a:solidFill>
              <a:schemeClr val="bg2"/>
            </a:solidFill>
          </a:ln>
        </p:spPr>
        <p:txBody>
          <a:bodyPr/>
          <a:lstStyle/>
          <a:p>
            <a:r>
              <a:rPr lang="en-GB" sz="3200" dirty="0"/>
              <a:t>How can/do specific individual characteristics and vulnerabilities </a:t>
            </a:r>
            <a:r>
              <a:rPr lang="en-GB" sz="3200" b="1" dirty="0"/>
              <a:t>interact</a:t>
            </a:r>
            <a:r>
              <a:rPr lang="en-GB" sz="3200" dirty="0"/>
              <a:t> with situational and contextual factors to </a:t>
            </a:r>
            <a:r>
              <a:rPr lang="en-GB" sz="3200" b="1" dirty="0"/>
              <a:t>increase</a:t>
            </a:r>
            <a:r>
              <a:rPr lang="en-GB" sz="3200" dirty="0"/>
              <a:t> a person's risk of abuse or neglect? </a:t>
            </a:r>
          </a:p>
          <a:p>
            <a:r>
              <a:rPr lang="en-GB" sz="3200" dirty="0"/>
              <a:t>What are important considerations of </a:t>
            </a:r>
            <a:r>
              <a:rPr lang="en-GB" sz="3200" b="1" dirty="0"/>
              <a:t>proactive and safe transition planning </a:t>
            </a:r>
            <a:r>
              <a:rPr lang="en-GB" sz="3200" dirty="0"/>
              <a:t>for individuals moving between services, life stages (e.g., child to adult services), or settings? </a:t>
            </a:r>
          </a:p>
          <a:p>
            <a:r>
              <a:rPr lang="en-GB" sz="3200" dirty="0"/>
              <a:t>What is the </a:t>
            </a:r>
            <a:r>
              <a:rPr lang="en-GB" sz="3200" b="1" dirty="0"/>
              <a:t>Group C practitioner's role</a:t>
            </a:r>
            <a:r>
              <a:rPr lang="en-GB" sz="3200" dirty="0"/>
              <a:t> in contributing to assessments and planning to ensure </a:t>
            </a:r>
            <a:r>
              <a:rPr lang="en-GB" sz="3200" b="1" dirty="0"/>
              <a:t>continuity</a:t>
            </a:r>
            <a:r>
              <a:rPr lang="en-GB" sz="3200" dirty="0"/>
              <a:t> of safeguarding and support through a transitional stage?</a:t>
            </a:r>
          </a:p>
        </p:txBody>
      </p:sp>
    </p:spTree>
    <p:extLst>
      <p:ext uri="{BB962C8B-B14F-4D97-AF65-F5344CB8AC3E}">
        <p14:creationId xmlns:p14="http://schemas.microsoft.com/office/powerpoint/2010/main" val="22369337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6013-6D54-B57E-2AD5-0EFBE6A4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Completing a safeguarding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238A-783D-5CE0-2039-0ED3286CF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(Hand out good example of </a:t>
            </a:r>
            <a:br>
              <a:rPr lang="en-GB" dirty="0"/>
            </a:br>
            <a:r>
              <a:rPr lang="en-GB" dirty="0"/>
              <a:t>a completed report form)</a:t>
            </a:r>
          </a:p>
        </p:txBody>
      </p:sp>
    </p:spTree>
    <p:extLst>
      <p:ext uri="{BB962C8B-B14F-4D97-AF65-F5344CB8AC3E}">
        <p14:creationId xmlns:p14="http://schemas.microsoft.com/office/powerpoint/2010/main" val="3456992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0B6C-C663-AAF0-9CA6-5D8CED1E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Completing a safeguarding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CE0E1-DE68-A4D7-C962-B259FD531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605799"/>
            <a:ext cx="3910447" cy="917449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en-GB" dirty="0">
                <a:solidFill>
                  <a:schemeClr val="accent1"/>
                </a:solidFill>
              </a:rPr>
              <a:t>Adults at risk</a:t>
            </a:r>
          </a:p>
        </p:txBody>
      </p:sp>
      <p:pic>
        <p:nvPicPr>
          <p:cNvPr id="8" name="Picture 7" descr="QR code">
            <a:hlinkClick r:id="rId3"/>
            <a:extLst>
              <a:ext uri="{FF2B5EF4-FFF2-40B4-BE49-F238E27FC236}">
                <a16:creationId xmlns:a16="http://schemas.microsoft.com/office/drawing/2014/main" id="{D59421FA-25BD-F9C4-FC41-DB5C4014C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729" y="4138579"/>
            <a:ext cx="1958227" cy="1960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A4BE0B-102C-C764-B33E-5A8D95BDE1FC}"/>
              </a:ext>
            </a:extLst>
          </p:cNvPr>
          <p:cNvSpPr txBox="1"/>
          <p:nvPr/>
        </p:nvSpPr>
        <p:spPr>
          <a:xfrm>
            <a:off x="3696509" y="4333984"/>
            <a:ext cx="19522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S3.1: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Information-gathering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by the report-taker </a:t>
            </a:r>
          </a:p>
        </p:txBody>
      </p:sp>
      <p:pic>
        <p:nvPicPr>
          <p:cNvPr id="12" name="Picture 11" descr="QR code">
            <a:hlinkClick r:id="rId5"/>
            <a:extLst>
              <a:ext uri="{FF2B5EF4-FFF2-40B4-BE49-F238E27FC236}">
                <a16:creationId xmlns:a16="http://schemas.microsoft.com/office/drawing/2014/main" id="{2E24AABB-5645-25DF-163A-1A54AD7B6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176" y="1523248"/>
            <a:ext cx="1964937" cy="19604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90A90C-0240-1D2B-F8B7-A4254E6C7338}"/>
              </a:ext>
            </a:extLst>
          </p:cNvPr>
          <p:cNvSpPr txBox="1"/>
          <p:nvPr/>
        </p:nvSpPr>
        <p:spPr>
          <a:xfrm>
            <a:off x="3707666" y="1718653"/>
            <a:ext cx="19455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S2: Gathering information to make a report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593435-5026-CA5B-8826-CA234B03292E}"/>
              </a:ext>
            </a:extLst>
          </p:cNvPr>
          <p:cNvSpPr txBox="1">
            <a:spLocks/>
          </p:cNvSpPr>
          <p:nvPr/>
        </p:nvSpPr>
        <p:spPr>
          <a:xfrm>
            <a:off x="8028634" y="605799"/>
            <a:ext cx="3910447" cy="917449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GB" dirty="0">
                <a:solidFill>
                  <a:schemeClr val="accent1"/>
                </a:solidFill>
              </a:rPr>
              <a:t>Children at risk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B8D642-61C7-33E2-5A05-E8179377C731}"/>
              </a:ext>
            </a:extLst>
          </p:cNvPr>
          <p:cNvSpPr txBox="1"/>
          <p:nvPr/>
        </p:nvSpPr>
        <p:spPr>
          <a:xfrm>
            <a:off x="8028634" y="4333984"/>
            <a:ext cx="1952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S3.1: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Responding to a report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ECCB21-BD93-E76E-41FC-4341959DE95A}"/>
              </a:ext>
            </a:extLst>
          </p:cNvPr>
          <p:cNvSpPr txBox="1"/>
          <p:nvPr/>
        </p:nvSpPr>
        <p:spPr>
          <a:xfrm>
            <a:off x="8039791" y="1718653"/>
            <a:ext cx="19455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S2:</a:t>
            </a:r>
          </a:p>
          <a:p>
            <a:r>
              <a:rPr lang="en-US" sz="2400" dirty="0">
                <a:solidFill>
                  <a:schemeClr val="bg1"/>
                </a:solidFill>
              </a:rPr>
              <a:t>Gathering information to make a report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QR code">
            <a:hlinkClick r:id="rId7"/>
            <a:extLst>
              <a:ext uri="{FF2B5EF4-FFF2-40B4-BE49-F238E27FC236}">
                <a16:creationId xmlns:a16="http://schemas.microsoft.com/office/drawing/2014/main" id="{4F0B9F46-F857-1F06-57B4-51188625C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5301" y="1523248"/>
            <a:ext cx="1953780" cy="19604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 descr="QR code">
            <a:hlinkClick r:id="rId9"/>
            <a:extLst>
              <a:ext uri="{FF2B5EF4-FFF2-40B4-BE49-F238E27FC236}">
                <a16:creationId xmlns:a16="http://schemas.microsoft.com/office/drawing/2014/main" id="{BFBB16CA-C47B-E151-F7ED-37F52F328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0854" y="4138365"/>
            <a:ext cx="1947070" cy="19515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9200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390961-A621-8894-DD62-93EC6620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the </a:t>
            </a:r>
            <a:r>
              <a:rPr lang="en-US" sz="3600" b="1" dirty="0"/>
              <a:t>report-maker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should know </a:t>
            </a:r>
            <a:r>
              <a:rPr lang="en-US" sz="3600" b="1" dirty="0"/>
              <a:t>following </a:t>
            </a:r>
            <a:br>
              <a:rPr lang="en-US" sz="3600" b="1" dirty="0"/>
            </a:br>
            <a:r>
              <a:rPr lang="en-US" sz="3600" b="1" dirty="0"/>
              <a:t>a report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4B5A02-D64E-12B9-B974-E36CFBBF6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70375" cy="533095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The report-maker should receive written </a:t>
            </a:r>
            <a:r>
              <a:rPr lang="en-US" sz="2800" b="1" dirty="0"/>
              <a:t>acknowledgement </a:t>
            </a:r>
            <a:r>
              <a:rPr lang="en-US" sz="2800" dirty="0"/>
              <a:t>within </a:t>
            </a:r>
            <a:r>
              <a:rPr lang="en-US" sz="2800" b="1" dirty="0"/>
              <a:t>seven working days</a:t>
            </a:r>
            <a:r>
              <a:rPr lang="en-US" sz="2800" dirty="0"/>
              <a:t>. </a:t>
            </a:r>
            <a:endParaRPr lang="en-GB" sz="2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If the report-maker hasn’t received this, they must contact social services again.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What should be clear following a report: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who</a:t>
            </a:r>
            <a:r>
              <a:rPr lang="en-US" sz="2800" dirty="0"/>
              <a:t> took the report and their designation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dirty="0"/>
              <a:t>what will </a:t>
            </a:r>
            <a:r>
              <a:rPr lang="en-US" sz="2800" b="1" dirty="0"/>
              <a:t>happen next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dirty="0"/>
              <a:t>the </a:t>
            </a:r>
            <a:r>
              <a:rPr lang="en-US" sz="2800" b="1" dirty="0"/>
              <a:t>proposed initial action </a:t>
            </a:r>
            <a:r>
              <a:rPr lang="en-US" sz="2800" dirty="0"/>
              <a:t>that will be taken by social services.</a:t>
            </a:r>
            <a:endParaRPr lang="en-GB" sz="2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If social services decide </a:t>
            </a:r>
            <a:r>
              <a:rPr lang="en-US" sz="2800" b="1" dirty="0"/>
              <a:t>not to take further action </a:t>
            </a:r>
            <a:r>
              <a:rPr lang="en-US" sz="2800" dirty="0"/>
              <a:t>or </a:t>
            </a:r>
            <a:r>
              <a:rPr lang="en-US" sz="2800" b="1" dirty="0"/>
              <a:t>re-directs the case</a:t>
            </a:r>
            <a:r>
              <a:rPr lang="en-US" sz="2800" dirty="0"/>
              <a:t> to other sources of support that are more suitable, you should be provided with feedback on the decision and the reasons why.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843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141D-B4F5-5F1D-F97A-8A2EEAC1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Disagreeing with the decision made by social services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36B2D-FBE6-A9B6-A771-A2D2E67E4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It is the responsibility of the </a:t>
            </a:r>
            <a:r>
              <a:rPr lang="en-US" sz="3000" b="1" dirty="0"/>
              <a:t>individual practitioner </a:t>
            </a:r>
            <a:r>
              <a:rPr lang="en-US" sz="3000" dirty="0"/>
              <a:t>to ensure that their concerns about a child/adult at risk of harm are taken seriously and followed through.</a:t>
            </a:r>
          </a:p>
          <a:p>
            <a:pPr marL="0" indent="0">
              <a:buNone/>
            </a:pPr>
            <a:r>
              <a:rPr lang="en-US" sz="3000" dirty="0"/>
              <a:t>If a practitioner </a:t>
            </a:r>
            <a:r>
              <a:rPr lang="en-US" sz="3000" b="1" dirty="0"/>
              <a:t>remains concerned</a:t>
            </a:r>
            <a:r>
              <a:rPr lang="en-US" sz="3000" dirty="0"/>
              <a:t>, they must inform their own line manager and the DSP within their organisation.</a:t>
            </a:r>
          </a:p>
          <a:p>
            <a:pPr marL="0" indent="0">
              <a:buNone/>
            </a:pPr>
            <a:r>
              <a:rPr lang="en-GB" sz="3000" dirty="0"/>
              <a:t>Where there is a professional difference of opinion, refer to the </a:t>
            </a:r>
            <a:r>
              <a:rPr lang="en-GB" sz="3000" b="1" dirty="0">
                <a:solidFill>
                  <a:schemeClr val="accent1"/>
                </a:solidFill>
              </a:rPr>
              <a:t>Regional Safeguarding Board’s Protocol for Resolving Professional Differences</a:t>
            </a:r>
            <a:r>
              <a:rPr lang="en-GB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7064-8DE9-159E-7837-DDFB28F1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35F6522D-D20F-58E4-58F8-8FD9197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Learning 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outcomes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b="1" dirty="0">
                <a:solidFill>
                  <a:schemeClr val="tx1"/>
                </a:solidFill>
              </a:rPr>
              <a:t>Group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3AF9-3B6D-D193-F1D1-FA12834D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report, respond to and record concerns or allegations related to safeguarding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promote child and/or person-</a:t>
            </a:r>
            <a:r>
              <a:rPr lang="en-US" sz="3200" dirty="0" err="1"/>
              <a:t>centred</a:t>
            </a:r>
            <a:r>
              <a:rPr lang="en-US" sz="3200" dirty="0"/>
              <a:t> practice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take part in safeguarding processes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support others to safeguard people (for those with supervisory responsibility)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work with others to safeguard people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maintain professional accountability.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4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4E2B78-9253-4E47-13B4-13EFE552D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dirty="0"/>
              <a:t>Insert information for a </a:t>
            </a:r>
            <a:br>
              <a:rPr lang="en-GB" dirty="0"/>
            </a:br>
            <a:r>
              <a:rPr lang="en-GB" dirty="0"/>
              <a:t>case scenario activity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CD7F7-77B4-B846-B3B9-91214F04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scenario</a:t>
            </a:r>
          </a:p>
        </p:txBody>
      </p:sp>
    </p:spTree>
    <p:extLst>
      <p:ext uri="{BB962C8B-B14F-4D97-AF65-F5344CB8AC3E}">
        <p14:creationId xmlns:p14="http://schemas.microsoft.com/office/powerpoint/2010/main" val="10449282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FDECE-5C66-58FE-C4D9-EA225E32F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0ECF-1D9E-DFCE-181F-5F2E9938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37981" cy="5321805"/>
          </a:xfrm>
        </p:spPr>
        <p:txBody>
          <a:bodyPr/>
          <a:lstStyle/>
          <a:p>
            <a:r>
              <a:rPr lang="en-GB" sz="4000" dirty="0"/>
              <a:t>Professional practice and development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EB82C0-C1BA-CFC1-86BA-88EFA14E9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242572" cy="5330951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As a </a:t>
            </a:r>
            <a:r>
              <a:rPr lang="en-US" sz="2800" b="1" dirty="0"/>
              <a:t>Group C practitioner</a:t>
            </a:r>
            <a:r>
              <a:rPr lang="en-US" sz="2800" dirty="0"/>
              <a:t>, you’re 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responsible for your own continuing professional development opportunities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expected to support the safeguarding practice of others.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This includes using a variety of learning and development resources that will help you to: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reflect on learning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apply learning to your day-to-day work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share ideas and good practice after a learning activity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help work out what support or further development is needed.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4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5A8247-5930-2BD6-0357-54010F3E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549" y="0"/>
            <a:ext cx="4743451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76BA2-DC25-38E0-7A8B-65AC89B824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Professional practice and development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1DBFA9-1DF3-49DC-E581-17CDFCB39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758951"/>
            <a:ext cx="6438899" cy="533095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Gibson" panose="02000000000000000000" pitchFamily="50" charset="0"/>
              </a:rPr>
              <a:t>As a </a:t>
            </a:r>
            <a:r>
              <a:rPr lang="en-US" sz="2800" b="1" dirty="0">
                <a:latin typeface="Gibson" panose="02000000000000000000" pitchFamily="50" charset="0"/>
              </a:rPr>
              <a:t>Group C Practitioner</a:t>
            </a:r>
            <a:r>
              <a:rPr lang="en-US" sz="2800" dirty="0">
                <a:latin typeface="Gibson" panose="02000000000000000000" pitchFamily="50" charset="0"/>
              </a:rPr>
              <a:t>, your learning and development should: </a:t>
            </a:r>
          </a:p>
          <a:p>
            <a:r>
              <a:rPr lang="en-US" sz="2800" dirty="0">
                <a:latin typeface="Gibson" panose="02000000000000000000" pitchFamily="50" charset="0"/>
              </a:rPr>
              <a:t>involve multi-agency learning and training opportunities where appropriate</a:t>
            </a:r>
          </a:p>
          <a:p>
            <a:r>
              <a:rPr lang="en-US" sz="2800" dirty="0">
                <a:latin typeface="Gibson" panose="02000000000000000000" pitchFamily="50" charset="0"/>
              </a:rPr>
              <a:t>use formal CPD logs or competency booklets to keep track of and evidence your learning and development meet the requirements of regulatory bodies</a:t>
            </a:r>
          </a:p>
          <a:p>
            <a:r>
              <a:rPr lang="en-GB" sz="2800" dirty="0">
                <a:latin typeface="Gibson" panose="02000000000000000000" pitchFamily="50" charset="0"/>
              </a:rPr>
              <a:t>include reflective practice and other opportunities outside of usual training methods.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971D0-AF09-3FFC-CB06-57B843ECE5CB}"/>
              </a:ext>
            </a:extLst>
          </p:cNvPr>
          <p:cNvSpPr txBox="1"/>
          <p:nvPr/>
        </p:nvSpPr>
        <p:spPr>
          <a:xfrm>
            <a:off x="7639050" y="1424009"/>
            <a:ext cx="4095750" cy="466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EB5E57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The main guides to learning, knowledge and training requirements: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National safeguarding training, learning and development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standards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National safeguarding training, learning and development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framework.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1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1DD4-7DB6-7DC1-7537-3E343EC773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Professional practice and development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F066E45-61A1-F53D-E926-B1F9AFE2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0"/>
            <a:ext cx="1073109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1800"/>
              </a:spcAft>
              <a:buNone/>
            </a:pPr>
            <a:r>
              <a:rPr lang="en-GB" sz="3200" b="1" dirty="0"/>
              <a:t>Your learning journey so far…</a:t>
            </a:r>
          </a:p>
          <a:p>
            <a:pPr marL="0" indent="0" algn="l">
              <a:spcAft>
                <a:spcPts val="1800"/>
              </a:spcAft>
              <a:buNone/>
            </a:pPr>
            <a:r>
              <a:rPr lang="en-GB" sz="2800" b="1" dirty="0"/>
              <a:t>Pre-Course Video </a:t>
            </a:r>
            <a:r>
              <a:rPr lang="en-GB" sz="2800" dirty="0"/>
              <a:t>provided you with a </a:t>
            </a:r>
            <a:r>
              <a:rPr lang="en-GB" sz="2800" b="1" dirty="0"/>
              <a:t>refresh</a:t>
            </a:r>
            <a:r>
              <a:rPr lang="en-GB" sz="2800" dirty="0"/>
              <a:t> of  key elements covered on Group B and offered </a:t>
            </a:r>
            <a:r>
              <a:rPr lang="en-GB" sz="2800" b="1" dirty="0"/>
              <a:t>support</a:t>
            </a:r>
            <a:r>
              <a:rPr lang="en-GB" sz="2800" dirty="0"/>
              <a:t> for completing the …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GB" sz="2800" b="1" dirty="0"/>
              <a:t>Pre-Course Workbook </a:t>
            </a:r>
            <a:r>
              <a:rPr lang="en-GB" sz="2800" dirty="0"/>
              <a:t>is to be used for ongoing reflection and learning, in addition to …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GB" sz="2800" b="1" dirty="0"/>
              <a:t>This live Group C course </a:t>
            </a:r>
            <a:r>
              <a:rPr lang="en-GB" sz="2800" dirty="0"/>
              <a:t>that</a:t>
            </a:r>
            <a:r>
              <a:rPr lang="en-GB" sz="2800" b="1" dirty="0"/>
              <a:t> </a:t>
            </a:r>
            <a:r>
              <a:rPr lang="en-GB" sz="2800" dirty="0"/>
              <a:t>highlighted fundamental elements of safeguarding knowledge and practice that </a:t>
            </a:r>
            <a:r>
              <a:rPr lang="en-GB" sz="2800" u="sng" dirty="0"/>
              <a:t>all</a:t>
            </a:r>
            <a:r>
              <a:rPr lang="en-GB" sz="2800" dirty="0"/>
              <a:t> Group C practitioners have in common. </a:t>
            </a:r>
          </a:p>
          <a:p>
            <a:pPr marL="0" indent="0" algn="ctr">
              <a:buNone/>
            </a:pPr>
            <a:r>
              <a:rPr lang="en-GB" sz="3200" dirty="0"/>
              <a:t>This has all been a </a:t>
            </a:r>
            <a:r>
              <a:rPr lang="en-GB" sz="3200" b="1" dirty="0"/>
              <a:t>foundation,</a:t>
            </a:r>
            <a:r>
              <a:rPr lang="en-GB" sz="3200" dirty="0"/>
              <a:t> which should </a:t>
            </a:r>
            <a:r>
              <a:rPr lang="en-GB" sz="3200" b="1" dirty="0"/>
              <a:t>be followed by further specific and specialised training.</a:t>
            </a:r>
          </a:p>
        </p:txBody>
      </p:sp>
    </p:spTree>
    <p:extLst>
      <p:ext uri="{BB962C8B-B14F-4D97-AF65-F5344CB8AC3E}">
        <p14:creationId xmlns:p14="http://schemas.microsoft.com/office/powerpoint/2010/main" val="5236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A30D-E47B-264C-94FF-9599855C2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39167-20C9-638F-A974-4F5E32F83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Professional practice and development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D97E0E-267B-5C81-3482-A77A695C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1" y="0"/>
            <a:ext cx="10363199" cy="6857999"/>
          </a:xfrm>
        </p:spPr>
        <p:txBody>
          <a:bodyPr anchor="ctr">
            <a:noAutofit/>
          </a:bodyPr>
          <a:lstStyle/>
          <a:p>
            <a:pPr marL="88900" indent="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None/>
              <a:tabLst>
                <a:tab pos="628650" algn="l"/>
              </a:tabLst>
            </a:pPr>
            <a:r>
              <a:rPr lang="en-US" sz="3200" dirty="0"/>
              <a:t>Overall, you’re now expected to:</a:t>
            </a:r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b="1" dirty="0"/>
              <a:t>use supervision </a:t>
            </a:r>
            <a:r>
              <a:rPr lang="en-US" sz="2800" dirty="0"/>
              <a:t>and support networks </a:t>
            </a:r>
            <a:r>
              <a:rPr lang="en-US" sz="2800" b="1" dirty="0"/>
              <a:t>to reflect</a:t>
            </a:r>
            <a:r>
              <a:rPr lang="en-US" sz="2800" dirty="0"/>
              <a:t> on your safeguarding practice</a:t>
            </a:r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2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continually improve 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your safeguarding knowledge, skills and practice through training, CPD and independent learning</a:t>
            </a:r>
            <a:r>
              <a:rPr lang="en-US" sz="2800" dirty="0"/>
              <a:t> </a:t>
            </a:r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b="1" dirty="0"/>
              <a:t>stay up to date </a:t>
            </a:r>
            <a:r>
              <a:rPr lang="en-US" sz="2800" dirty="0"/>
              <a:t>with safeguarding legislation, codes of practice, and your setting’s safeguarding policies and procedures  </a:t>
            </a:r>
            <a:r>
              <a:rPr lang="en-US" sz="2000" dirty="0"/>
              <a:t>  </a:t>
            </a:r>
            <a:endParaRPr lang="en-US" sz="2800" dirty="0"/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b="1" dirty="0"/>
              <a:t>self-assess your learning needs </a:t>
            </a:r>
            <a:r>
              <a:rPr lang="en-US" sz="2800" dirty="0"/>
              <a:t>for your continuing professional development</a:t>
            </a:r>
            <a:endParaRPr lang="en-GB" sz="2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undertake </a:t>
            </a:r>
            <a:r>
              <a:rPr lang="en-US" sz="2800" b="1" dirty="0"/>
              <a:t>any additional training </a:t>
            </a:r>
            <a:r>
              <a:rPr lang="en-US" sz="2800" dirty="0"/>
              <a:t>that’s relevant or specific to your role and responsibilities.</a:t>
            </a:r>
          </a:p>
        </p:txBody>
      </p:sp>
    </p:spTree>
    <p:extLst>
      <p:ext uri="{BB962C8B-B14F-4D97-AF65-F5344CB8AC3E}">
        <p14:creationId xmlns:p14="http://schemas.microsoft.com/office/powerpoint/2010/main" val="21682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CD8A8-B23D-B49B-4185-14D81098D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AAED10E5-882D-D94C-06C8-BFC36137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Learning 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A4A9-B820-52C1-8B45-E70C29E4A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This course will focus on </a:t>
            </a:r>
            <a:r>
              <a:rPr lang="en-US" sz="36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how</a:t>
            </a:r>
            <a:r>
              <a:rPr lang="en-US" sz="36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to make </a:t>
            </a:r>
            <a:r>
              <a:rPr lang="en-US" sz="36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clear and proportionate decisions</a:t>
            </a:r>
            <a:r>
              <a:rPr lang="en-US" sz="36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using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professional curiosity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professional challenge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professional judgements 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trauma informed practice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These are all </a:t>
            </a:r>
            <a:r>
              <a:rPr lang="en-GB" sz="3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key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learning themes 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from practice reviews and reports.</a:t>
            </a:r>
            <a:endParaRPr lang="en-US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12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3251888" cy="4422911"/>
          </a:xfrm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4000" dirty="0"/>
              <a:t>How will we work as a group to meet our learning outcomes?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0BA7D-4EF4-DD5F-DA6A-D48F98627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7055" y="1520686"/>
            <a:ext cx="7629923" cy="4422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Char char=""/>
              <a:tabLst/>
              <a:defRPr/>
            </a:pPr>
            <a:endParaRPr lang="en-GB" sz="36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2" name="Learning agreement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>
                <a:solidFill>
                  <a:schemeClr val="tx1"/>
                </a:solidFill>
              </a:rPr>
              <a:t>Learning agreement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99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SCW 2025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2025" id="{366F7A47-93EE-4FFA-A608-FECF4ECC42F9}" vid="{33C27F77-3AFD-40CF-A047-EEE4AD1D7692}"/>
    </a:ext>
  </a:extLst>
</a:theme>
</file>

<file path=ppt/theme/theme4.xml><?xml version="1.0" encoding="utf-8"?>
<a:theme xmlns:a="http://schemas.openxmlformats.org/drawingml/2006/main" name="1_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dfabed5c26d4c058001ac34f0acde87e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c5d6f0e9cdf2c979e5054e8b6a598eb9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1F1EC5-7179-404B-B7E8-A207373338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391F03-5AA3-45B2-9E3A-A1E0D2795626}">
  <ds:schemaRefs>
    <ds:schemaRef ds:uri="http://purl.org/dc/dcmitype/"/>
    <ds:schemaRef ds:uri="http://schemas.microsoft.com/office/2006/documentManagement/types"/>
    <ds:schemaRef ds:uri="eae90e7c-63f0-4b78-9693-f885bf52efec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2eb6c961-0411-4c11-a4f7-86c83aac671d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1D77A68-E0EF-45BF-9589-E7DBE06ACC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SCW GroupC</Template>
  <TotalTime>1</TotalTime>
  <Words>5160</Words>
  <Application>Microsoft Office PowerPoint</Application>
  <PresentationFormat>Widescreen</PresentationFormat>
  <Paragraphs>530</Paragraphs>
  <Slides>74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90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Symbol</vt:lpstr>
      <vt:lpstr>Times New Roman</vt:lpstr>
      <vt:lpstr>Wingdings</vt:lpstr>
      <vt:lpstr>Wingdings 2</vt:lpstr>
      <vt:lpstr>SCW GroupC</vt:lpstr>
      <vt:lpstr>Branded 2023</vt:lpstr>
      <vt:lpstr>SCW 2025</vt:lpstr>
      <vt:lpstr>1_SCW GroupC</vt:lpstr>
      <vt:lpstr>Group C safeguarding</vt:lpstr>
      <vt:lpstr>National safeguarding training, learning and development standards and framework Group C</vt:lpstr>
      <vt:lpstr>Regional Safeguarding Boards</vt:lpstr>
      <vt:lpstr>Why am I here?  This course is for those who have a higher level of safeguarding responsibility within their organisation</vt:lpstr>
      <vt:lpstr>Learning </vt:lpstr>
      <vt:lpstr>Learning  outcomes Group C</vt:lpstr>
      <vt:lpstr>Learning  outcomes Group C</vt:lpstr>
      <vt:lpstr>Learning  themes</vt:lpstr>
      <vt:lpstr>Learning agreement</vt:lpstr>
      <vt:lpstr>Introductions</vt:lpstr>
      <vt:lpstr>Duty to report – reasonable cause to suspect</vt:lpstr>
      <vt:lpstr>Duty of candour</vt:lpstr>
      <vt:lpstr>Group C Practitioners are expected to routinely</vt:lpstr>
      <vt:lpstr>Supporting a Positive Culture </vt:lpstr>
      <vt:lpstr>Supporting a Positive Culture </vt:lpstr>
      <vt:lpstr>Referring to workbook #16 Share specific strategies or practical things you’ve done to: understand what's stopping people from speaking up:   what practical things have you done (or could try) to help your team speak up? remove or reduce those barriers:   what’s getting in the way—and how can you address it? encourage clearer, more open conversations about safeguarding concerns or suspicions: share and test ideas within your team or organisation.</vt:lpstr>
      <vt:lpstr>Help people to overcome their barriers to reporting by:</vt:lpstr>
      <vt:lpstr>Group C Practitioners are expected to routinely</vt:lpstr>
      <vt:lpstr>Factors influencing our view</vt:lpstr>
      <vt:lpstr>Factors influencing our view</vt:lpstr>
      <vt:lpstr>Factors influencing our view</vt:lpstr>
      <vt:lpstr>Deciding whether  to report</vt:lpstr>
      <vt:lpstr>Deciding whether  to report</vt:lpstr>
      <vt:lpstr>Hypothesising</vt:lpstr>
      <vt:lpstr>Professional curiosity </vt:lpstr>
      <vt:lpstr>Professional curiosity </vt:lpstr>
      <vt:lpstr>Hypothesising – case scenario part 1</vt:lpstr>
      <vt:lpstr>Deciding whether  to report</vt:lpstr>
      <vt:lpstr>Gathering information</vt:lpstr>
      <vt:lpstr>Using curiosity and challenge when gathering information</vt:lpstr>
      <vt:lpstr>…the information being provided…</vt:lpstr>
      <vt:lpstr>…the source of the information …</vt:lpstr>
      <vt:lpstr>…what you might need to challenge.</vt:lpstr>
      <vt:lpstr>What you might need to challenge</vt:lpstr>
      <vt:lpstr> Gathering Information– case scenario part 2</vt:lpstr>
      <vt:lpstr>Reminder: record safeguarding discussions</vt:lpstr>
      <vt:lpstr>Deciding whether  to report</vt:lpstr>
      <vt:lpstr>Professional judgement</vt:lpstr>
      <vt:lpstr>Professional judgement</vt:lpstr>
      <vt:lpstr>Analysing and making sense of the information</vt:lpstr>
      <vt:lpstr>Deciding whether  to report</vt:lpstr>
      <vt:lpstr>Decision-making  and planning</vt:lpstr>
      <vt:lpstr>The following questions should be considered:</vt:lpstr>
      <vt:lpstr>Decision-making and planning  – case scenario part 4</vt:lpstr>
      <vt:lpstr>Deciding whether  to report</vt:lpstr>
      <vt:lpstr>Action/intervention - 5Ws</vt:lpstr>
      <vt:lpstr>Action/intervention - 5Ws</vt:lpstr>
      <vt:lpstr>Action/intervention  – case scenario Part 5</vt:lpstr>
      <vt:lpstr>Appropriate safeguarding actions</vt:lpstr>
      <vt:lpstr>What are ‘appropriate’ safeguarding  actions? </vt:lpstr>
      <vt:lpstr>Co-productive relationships </vt:lpstr>
      <vt:lpstr>Trust, rapport and emotional safety</vt:lpstr>
      <vt:lpstr>Trust, rapport and emotional safety</vt:lpstr>
      <vt:lpstr>How do you do this for children/adults at risk?</vt:lpstr>
      <vt:lpstr>How we do this for parents/carers/colleagues?</vt:lpstr>
      <vt:lpstr>Multi-agency  co-operation and collaboration</vt:lpstr>
      <vt:lpstr>Multi-agency working </vt:lpstr>
      <vt:lpstr>Deciding whether  to report</vt:lpstr>
      <vt:lpstr>Evaluation and review</vt:lpstr>
      <vt:lpstr>Evaluation and review – case scenario part 6</vt:lpstr>
      <vt:lpstr>Contextual safeguarding</vt:lpstr>
      <vt:lpstr>Contextual safeguarding</vt:lpstr>
      <vt:lpstr>Transitional safeguarding</vt:lpstr>
      <vt:lpstr>Transitional safeguarding</vt:lpstr>
      <vt:lpstr>Discuss (choose one)</vt:lpstr>
      <vt:lpstr>Completing a safeguarding report</vt:lpstr>
      <vt:lpstr>Completing a safeguarding report</vt:lpstr>
      <vt:lpstr>What the report-maker  should know following  a report</vt:lpstr>
      <vt:lpstr>Disagreeing with the decision made by social services</vt:lpstr>
      <vt:lpstr>Case scenario</vt:lpstr>
      <vt:lpstr>Professional practice and development</vt:lpstr>
      <vt:lpstr>Professional practice and development</vt:lpstr>
      <vt:lpstr>Professional practice and development</vt:lpstr>
      <vt:lpstr>Professional practice and development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</dc:creator>
  <cp:lastModifiedBy>Emma Pritchard</cp:lastModifiedBy>
  <cp:revision>23</cp:revision>
  <dcterms:created xsi:type="dcterms:W3CDTF">2025-04-23T12:07:55Z</dcterms:created>
  <dcterms:modified xsi:type="dcterms:W3CDTF">2026-01-12T15:12:21Z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2025-09-03T15:51:36Z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41520858-779b-4172-bbb0-5fe9b17af0d0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