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omments/modernComment_C52_6B597C9F.xml" ContentType="application/vnd.ms-powerpoint.comments+xml"/>
  <Override PartName="/ppt/notesSlides/notesSlide51.xml" ContentType="application/vnd.openxmlformats-officedocument.presentationml.notesSlide+xml"/>
  <Override PartName="/ppt/comments/modernComment_C56_51E5626C.xml" ContentType="application/vnd.ms-powerpoint.comment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s/modernComment_C5F_9958C6CE.xml" ContentType="application/vnd.ms-powerpoint.comment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2" r:id="rId5"/>
  </p:sldMasterIdLst>
  <p:notesMasterIdLst>
    <p:notesMasterId r:id="rId78"/>
  </p:notesMasterIdLst>
  <p:sldIdLst>
    <p:sldId id="256" r:id="rId6"/>
    <p:sldId id="930" r:id="rId7"/>
    <p:sldId id="2709" r:id="rId8"/>
    <p:sldId id="267" r:id="rId9"/>
    <p:sldId id="2711" r:id="rId10"/>
    <p:sldId id="392" r:id="rId11"/>
    <p:sldId id="2710" r:id="rId12"/>
    <p:sldId id="384" r:id="rId13"/>
    <p:sldId id="391" r:id="rId14"/>
    <p:sldId id="3120" r:id="rId15"/>
    <p:sldId id="3121" r:id="rId16"/>
    <p:sldId id="2606" r:id="rId17"/>
    <p:sldId id="3122" r:id="rId18"/>
    <p:sldId id="3174" r:id="rId19"/>
    <p:sldId id="3173" r:id="rId20"/>
    <p:sldId id="3125" r:id="rId21"/>
    <p:sldId id="3175" r:id="rId22"/>
    <p:sldId id="3070" r:id="rId23"/>
    <p:sldId id="3176" r:id="rId24"/>
    <p:sldId id="3178" r:id="rId25"/>
    <p:sldId id="3208" r:id="rId26"/>
    <p:sldId id="3179" r:id="rId27"/>
    <p:sldId id="3180" r:id="rId28"/>
    <p:sldId id="3181" r:id="rId29"/>
    <p:sldId id="3081" r:id="rId30"/>
    <p:sldId id="3186" r:id="rId31"/>
    <p:sldId id="3182" r:id="rId32"/>
    <p:sldId id="3185" r:id="rId33"/>
    <p:sldId id="3183" r:id="rId34"/>
    <p:sldId id="3187" r:id="rId35"/>
    <p:sldId id="3184" r:id="rId36"/>
    <p:sldId id="3190" r:id="rId37"/>
    <p:sldId id="3192" r:id="rId38"/>
    <p:sldId id="3191" r:id="rId39"/>
    <p:sldId id="3193" r:id="rId40"/>
    <p:sldId id="3207" r:id="rId41"/>
    <p:sldId id="1999" r:id="rId42"/>
    <p:sldId id="3086" r:id="rId43"/>
    <p:sldId id="3194" r:id="rId44"/>
    <p:sldId id="3188" r:id="rId45"/>
    <p:sldId id="3195" r:id="rId46"/>
    <p:sldId id="3196" r:id="rId47"/>
    <p:sldId id="3112" r:id="rId48"/>
    <p:sldId id="1946" r:id="rId49"/>
    <p:sldId id="3094" r:id="rId50"/>
    <p:sldId id="3189" r:id="rId51"/>
    <p:sldId id="3197" r:id="rId52"/>
    <p:sldId id="3199" r:id="rId53"/>
    <p:sldId id="3200" r:id="rId54"/>
    <p:sldId id="3209" r:id="rId55"/>
    <p:sldId id="3201" r:id="rId56"/>
    <p:sldId id="3202" r:id="rId57"/>
    <p:sldId id="3204" r:id="rId58"/>
    <p:sldId id="3203" r:id="rId59"/>
    <p:sldId id="3206" r:id="rId60"/>
    <p:sldId id="3205" r:id="rId61"/>
    <p:sldId id="3154" r:id="rId62"/>
    <p:sldId id="3158" r:id="rId63"/>
    <p:sldId id="3157" r:id="rId64"/>
    <p:sldId id="3159" r:id="rId65"/>
    <p:sldId id="3164" r:id="rId66"/>
    <p:sldId id="3160" r:id="rId67"/>
    <p:sldId id="3161" r:id="rId68"/>
    <p:sldId id="3163" r:id="rId69"/>
    <p:sldId id="3162" r:id="rId70"/>
    <p:sldId id="3165" r:id="rId71"/>
    <p:sldId id="3166" r:id="rId72"/>
    <p:sldId id="3167" r:id="rId73"/>
    <p:sldId id="3168" r:id="rId74"/>
    <p:sldId id="3169" r:id="rId75"/>
    <p:sldId id="3170" r:id="rId76"/>
    <p:sldId id="3171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E5450D-E05E-4CC0-2FB8-2AF42F69E268}" name="Emma Pritchard" initials="EP" userId="S::Emmapritchard@socialcare.wales::1a7803da-a9c2-41fc-8157-527eb4512773" providerId="AD"/>
  <p188:author id="{91DE6916-3A61-5EF2-6D87-A482286F0945}" name="Guest User" initials="GU" userId="S::urn:spo:tenantanon#4bc2de22-9b97-4eb6-8e88-2254190748e2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5EDFF"/>
    <a:srgbClr val="DDDDFF"/>
    <a:srgbClr val="99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90" autoAdjust="0"/>
    <p:restoredTop sz="63923" autoAdjust="0"/>
  </p:normalViewPr>
  <p:slideViewPr>
    <p:cSldViewPr snapToGrid="0">
      <p:cViewPr varScale="1">
        <p:scale>
          <a:sx n="55" d="100"/>
          <a:sy n="55" d="100"/>
        </p:scale>
        <p:origin x="51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705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microsoft.com/office/2018/10/relationships/authors" Target="author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Pritchard" userId="1a7803da-a9c2-41fc-8157-527eb4512773" providerId="ADAL" clId="{21BFF1B4-91C4-4682-AF00-0937BF4B677E}"/>
    <pc:docChg chg="undo custSel modSld">
      <pc:chgData name="Emma Pritchard" userId="1a7803da-a9c2-41fc-8157-527eb4512773" providerId="ADAL" clId="{21BFF1B4-91C4-4682-AF00-0937BF4B677E}" dt="2026-01-12T15:21:08.160" v="33" actId="962"/>
      <pc:docMkLst>
        <pc:docMk/>
      </pc:docMkLst>
      <pc:sldChg chg="modSp mod">
        <pc:chgData name="Emma Pritchard" userId="1a7803da-a9c2-41fc-8157-527eb4512773" providerId="ADAL" clId="{21BFF1B4-91C4-4682-AF00-0937BF4B677E}" dt="2026-01-12T15:19:56.617" v="4" actId="962"/>
        <pc:sldMkLst>
          <pc:docMk/>
          <pc:sldMk cId="4256299310" sldId="391"/>
        </pc:sldMkLst>
        <pc:spChg chg="mod">
          <ac:chgData name="Emma Pritchard" userId="1a7803da-a9c2-41fc-8157-527eb4512773" providerId="ADAL" clId="{21BFF1B4-91C4-4682-AF00-0937BF4B677E}" dt="2026-01-12T15:19:56.617" v="4" actId="962"/>
          <ac:spMkLst>
            <pc:docMk/>
            <pc:sldMk cId="4256299310" sldId="391"/>
            <ac:spMk id="7" creationId="{26F0BA7D-4EF4-DD5F-DA6A-D48F98627848}"/>
          </ac:spMkLst>
        </pc:spChg>
      </pc:sldChg>
      <pc:sldChg chg="modSp mod">
        <pc:chgData name="Emma Pritchard" userId="1a7803da-a9c2-41fc-8157-527eb4512773" providerId="ADAL" clId="{21BFF1B4-91C4-4682-AF00-0937BF4B677E}" dt="2026-01-12T15:20:45.029" v="26" actId="962"/>
        <pc:sldMkLst>
          <pc:docMk/>
          <pc:sldMk cId="888965027" sldId="1946"/>
        </pc:sldMkLst>
        <pc:spChg chg="mod">
          <ac:chgData name="Emma Pritchard" userId="1a7803da-a9c2-41fc-8157-527eb4512773" providerId="ADAL" clId="{21BFF1B4-91C4-4682-AF00-0937BF4B677E}" dt="2026-01-12T15:20:45.029" v="26" actId="962"/>
          <ac:spMkLst>
            <pc:docMk/>
            <pc:sldMk cId="888965027" sldId="1946"/>
            <ac:spMk id="9" creationId="{6EECDE84-3A57-41D8-B38C-068F60236155}"/>
          </ac:spMkLst>
        </pc:spChg>
      </pc:sldChg>
      <pc:sldChg chg="modSp mod">
        <pc:chgData name="Emma Pritchard" userId="1a7803da-a9c2-41fc-8157-527eb4512773" providerId="ADAL" clId="{21BFF1B4-91C4-4682-AF00-0937BF4B677E}" dt="2026-01-12T15:19:48.017" v="0" actId="962"/>
        <pc:sldMkLst>
          <pc:docMk/>
          <pc:sldMk cId="3547682619" sldId="2709"/>
        </pc:sldMkLst>
        <pc:picChg chg="mod">
          <ac:chgData name="Emma Pritchard" userId="1a7803da-a9c2-41fc-8157-527eb4512773" providerId="ADAL" clId="{21BFF1B4-91C4-4682-AF00-0937BF4B677E}" dt="2026-01-12T15:19:48.017" v="0" actId="962"/>
          <ac:picMkLst>
            <pc:docMk/>
            <pc:sldMk cId="3547682619" sldId="2709"/>
            <ac:picMk id="5" creationId="{C9A83D1F-2A56-0A98-127C-942FFFE1936F}"/>
          </ac:picMkLst>
        </pc:picChg>
      </pc:sldChg>
      <pc:sldChg chg="modSp mod">
        <pc:chgData name="Emma Pritchard" userId="1a7803da-a9c2-41fc-8157-527eb4512773" providerId="ADAL" clId="{21BFF1B4-91C4-4682-AF00-0937BF4B677E}" dt="2026-01-12T15:20:31.335" v="13" actId="962"/>
        <pc:sldMkLst>
          <pc:docMk/>
          <pc:sldMk cId="1265254702" sldId="3070"/>
        </pc:sldMkLst>
        <pc:spChg chg="mod">
          <ac:chgData name="Emma Pritchard" userId="1a7803da-a9c2-41fc-8157-527eb4512773" providerId="ADAL" clId="{21BFF1B4-91C4-4682-AF00-0937BF4B677E}" dt="2026-01-12T15:20:31.335" v="13" actId="962"/>
          <ac:spMkLst>
            <pc:docMk/>
            <pc:sldMk cId="1265254702" sldId="3070"/>
            <ac:spMk id="4" creationId="{004722CF-1D1D-FB6F-341A-C7E9107A9635}"/>
          </ac:spMkLst>
        </pc:spChg>
      </pc:sldChg>
      <pc:sldChg chg="modSp mod">
        <pc:chgData name="Emma Pritchard" userId="1a7803da-a9c2-41fc-8157-527eb4512773" providerId="ADAL" clId="{21BFF1B4-91C4-4682-AF00-0937BF4B677E}" dt="2026-01-12T15:20:43.223" v="24" actId="962"/>
        <pc:sldMkLst>
          <pc:docMk/>
          <pc:sldMk cId="3206417926" sldId="3086"/>
        </pc:sldMkLst>
        <pc:spChg chg="mod">
          <ac:chgData name="Emma Pritchard" userId="1a7803da-a9c2-41fc-8157-527eb4512773" providerId="ADAL" clId="{21BFF1B4-91C4-4682-AF00-0937BF4B677E}" dt="2026-01-12T15:20:43.223" v="24" actId="962"/>
          <ac:spMkLst>
            <pc:docMk/>
            <pc:sldMk cId="3206417926" sldId="3086"/>
            <ac:spMk id="6" creationId="{B59C23FA-9F9B-3F76-2A14-E0E43BABA2D0}"/>
          </ac:spMkLst>
        </pc:spChg>
      </pc:sldChg>
      <pc:sldChg chg="modSp mod">
        <pc:chgData name="Emma Pritchard" userId="1a7803da-a9c2-41fc-8157-527eb4512773" providerId="ADAL" clId="{21BFF1B4-91C4-4682-AF00-0937BF4B677E}" dt="2026-01-12T15:20:12.669" v="6" actId="962"/>
        <pc:sldMkLst>
          <pc:docMk/>
          <pc:sldMk cId="2067320251" sldId="3121"/>
        </pc:sldMkLst>
        <pc:spChg chg="mod">
          <ac:chgData name="Emma Pritchard" userId="1a7803da-a9c2-41fc-8157-527eb4512773" providerId="ADAL" clId="{21BFF1B4-91C4-4682-AF00-0937BF4B677E}" dt="2026-01-12T15:20:12.669" v="6" actId="962"/>
          <ac:spMkLst>
            <pc:docMk/>
            <pc:sldMk cId="2067320251" sldId="3121"/>
            <ac:spMk id="6" creationId="{6E7E8CBE-99A0-1518-8FE6-007FD07E43CF}"/>
          </ac:spMkLst>
        </pc:spChg>
      </pc:sldChg>
      <pc:sldChg chg="modSp mod">
        <pc:chgData name="Emma Pritchard" userId="1a7803da-a9c2-41fc-8157-527eb4512773" providerId="ADAL" clId="{21BFF1B4-91C4-4682-AF00-0937BF4B677E}" dt="2026-01-12T15:20:15.359" v="7" actId="962"/>
        <pc:sldMkLst>
          <pc:docMk/>
          <pc:sldMk cId="1240350261" sldId="3122"/>
        </pc:sldMkLst>
        <pc:spChg chg="mod">
          <ac:chgData name="Emma Pritchard" userId="1a7803da-a9c2-41fc-8157-527eb4512773" providerId="ADAL" clId="{21BFF1B4-91C4-4682-AF00-0937BF4B677E}" dt="2026-01-12T15:20:15.359" v="7" actId="962"/>
          <ac:spMkLst>
            <pc:docMk/>
            <pc:sldMk cId="1240350261" sldId="3122"/>
            <ac:spMk id="2" creationId="{56DACE90-FC54-8E86-846A-A55538AC1518}"/>
          </ac:spMkLst>
        </pc:spChg>
      </pc:sldChg>
      <pc:sldChg chg="modSp mod">
        <pc:chgData name="Emma Pritchard" userId="1a7803da-a9c2-41fc-8157-527eb4512773" providerId="ADAL" clId="{21BFF1B4-91C4-4682-AF00-0937BF4B677E}" dt="2026-01-12T15:20:18.319" v="10" actId="962"/>
        <pc:sldMkLst>
          <pc:docMk/>
          <pc:sldMk cId="2970238109" sldId="3125"/>
        </pc:sldMkLst>
        <pc:spChg chg="mod">
          <ac:chgData name="Emma Pritchard" userId="1a7803da-a9c2-41fc-8157-527eb4512773" providerId="ADAL" clId="{21BFF1B4-91C4-4682-AF00-0937BF4B677E}" dt="2026-01-12T15:20:18.319" v="10" actId="962"/>
          <ac:spMkLst>
            <pc:docMk/>
            <pc:sldMk cId="2970238109" sldId="3125"/>
            <ac:spMk id="2" creationId="{B674B65C-E872-8495-B511-F9DAE6BBBE53}"/>
          </ac:spMkLst>
        </pc:spChg>
      </pc:sldChg>
      <pc:sldChg chg="modSp mod">
        <pc:chgData name="Emma Pritchard" userId="1a7803da-a9c2-41fc-8157-527eb4512773" providerId="ADAL" clId="{21BFF1B4-91C4-4682-AF00-0937BF4B677E}" dt="2026-01-12T15:20:17.243" v="9" actId="962"/>
        <pc:sldMkLst>
          <pc:docMk/>
          <pc:sldMk cId="773388202" sldId="3173"/>
        </pc:sldMkLst>
        <pc:spChg chg="mod">
          <ac:chgData name="Emma Pritchard" userId="1a7803da-a9c2-41fc-8157-527eb4512773" providerId="ADAL" clId="{21BFF1B4-91C4-4682-AF00-0937BF4B677E}" dt="2026-01-12T15:20:17.243" v="9" actId="962"/>
          <ac:spMkLst>
            <pc:docMk/>
            <pc:sldMk cId="773388202" sldId="3173"/>
            <ac:spMk id="2" creationId="{50E787B0-E02D-7A77-CF91-DA259C3E86D9}"/>
          </ac:spMkLst>
        </pc:spChg>
      </pc:sldChg>
      <pc:sldChg chg="modSp mod">
        <pc:chgData name="Emma Pritchard" userId="1a7803da-a9c2-41fc-8157-527eb4512773" providerId="ADAL" clId="{21BFF1B4-91C4-4682-AF00-0937BF4B677E}" dt="2026-01-12T15:20:16.435" v="8" actId="962"/>
        <pc:sldMkLst>
          <pc:docMk/>
          <pc:sldMk cId="3301455866" sldId="3174"/>
        </pc:sldMkLst>
        <pc:spChg chg="mod">
          <ac:chgData name="Emma Pritchard" userId="1a7803da-a9c2-41fc-8157-527eb4512773" providerId="ADAL" clId="{21BFF1B4-91C4-4682-AF00-0937BF4B677E}" dt="2026-01-12T15:20:16.435" v="8" actId="962"/>
          <ac:spMkLst>
            <pc:docMk/>
            <pc:sldMk cId="3301455866" sldId="3174"/>
            <ac:spMk id="2" creationId="{1AFB42C9-DBCC-8BED-6966-4E0BAE1158ED}"/>
          </ac:spMkLst>
        </pc:spChg>
      </pc:sldChg>
      <pc:sldChg chg="modSp mod">
        <pc:chgData name="Emma Pritchard" userId="1a7803da-a9c2-41fc-8157-527eb4512773" providerId="ADAL" clId="{21BFF1B4-91C4-4682-AF00-0937BF4B677E}" dt="2026-01-12T15:20:30.205" v="12" actId="962"/>
        <pc:sldMkLst>
          <pc:docMk/>
          <pc:sldMk cId="188648734" sldId="3175"/>
        </pc:sldMkLst>
        <pc:spChg chg="mod">
          <ac:chgData name="Emma Pritchard" userId="1a7803da-a9c2-41fc-8157-527eb4512773" providerId="ADAL" clId="{21BFF1B4-91C4-4682-AF00-0937BF4B677E}" dt="2026-01-12T15:20:19.129" v="11" actId="962"/>
          <ac:spMkLst>
            <pc:docMk/>
            <pc:sldMk cId="188648734" sldId="3175"/>
            <ac:spMk id="2" creationId="{82E65590-F2B1-77E1-6013-5D5C1714B96F}"/>
          </ac:spMkLst>
        </pc:spChg>
        <pc:spChg chg="mod">
          <ac:chgData name="Emma Pritchard" userId="1a7803da-a9c2-41fc-8157-527eb4512773" providerId="ADAL" clId="{21BFF1B4-91C4-4682-AF00-0937BF4B677E}" dt="2026-01-12T15:20:30.205" v="12" actId="962"/>
          <ac:spMkLst>
            <pc:docMk/>
            <pc:sldMk cId="188648734" sldId="3175"/>
            <ac:spMk id="5" creationId="{EC89AE0D-CB3A-B0FE-3661-1CBC8C399FCB}"/>
          </ac:spMkLst>
        </pc:spChg>
      </pc:sldChg>
      <pc:sldChg chg="modSp mod">
        <pc:chgData name="Emma Pritchard" userId="1a7803da-a9c2-41fc-8157-527eb4512773" providerId="ADAL" clId="{21BFF1B4-91C4-4682-AF00-0937BF4B677E}" dt="2026-01-12T15:20:32.279" v="14" actId="962"/>
        <pc:sldMkLst>
          <pc:docMk/>
          <pc:sldMk cId="1080610712" sldId="3176"/>
        </pc:sldMkLst>
        <pc:spChg chg="mod">
          <ac:chgData name="Emma Pritchard" userId="1a7803da-a9c2-41fc-8157-527eb4512773" providerId="ADAL" clId="{21BFF1B4-91C4-4682-AF00-0937BF4B677E}" dt="2026-01-12T15:20:32.279" v="14" actId="962"/>
          <ac:spMkLst>
            <pc:docMk/>
            <pc:sldMk cId="1080610712" sldId="3176"/>
            <ac:spMk id="4" creationId="{C4CF2C23-6A82-E2CF-BF5B-6BE505A38C7B}"/>
          </ac:spMkLst>
        </pc:spChg>
      </pc:sldChg>
      <pc:sldChg chg="modSp mod">
        <pc:chgData name="Emma Pritchard" userId="1a7803da-a9c2-41fc-8157-527eb4512773" providerId="ADAL" clId="{21BFF1B4-91C4-4682-AF00-0937BF4B677E}" dt="2026-01-12T15:20:36.071" v="18" actId="962"/>
        <pc:sldMkLst>
          <pc:docMk/>
          <pc:sldMk cId="2803589193" sldId="3181"/>
        </pc:sldMkLst>
        <pc:spChg chg="mod">
          <ac:chgData name="Emma Pritchard" userId="1a7803da-a9c2-41fc-8157-527eb4512773" providerId="ADAL" clId="{21BFF1B4-91C4-4682-AF00-0937BF4B677E}" dt="2026-01-12T15:20:33.977" v="16" actId="962"/>
          <ac:spMkLst>
            <pc:docMk/>
            <pc:sldMk cId="2803589193" sldId="3181"/>
            <ac:spMk id="5" creationId="{38C5F10C-AEBD-BDD0-F4B2-9D6C8382C4DD}"/>
          </ac:spMkLst>
        </pc:spChg>
        <pc:cxnChg chg="mod">
          <ac:chgData name="Emma Pritchard" userId="1a7803da-a9c2-41fc-8157-527eb4512773" providerId="ADAL" clId="{21BFF1B4-91C4-4682-AF00-0937BF4B677E}" dt="2026-01-12T15:20:35.039" v="17" actId="962"/>
          <ac:cxnSpMkLst>
            <pc:docMk/>
            <pc:sldMk cId="2803589193" sldId="3181"/>
            <ac:cxnSpMk id="9" creationId="{0C28493A-6DF0-438F-EAAA-B989CFEF516F}"/>
          </ac:cxnSpMkLst>
        </pc:cxnChg>
        <pc:cxnChg chg="mod">
          <ac:chgData name="Emma Pritchard" userId="1a7803da-a9c2-41fc-8157-527eb4512773" providerId="ADAL" clId="{21BFF1B4-91C4-4682-AF00-0937BF4B677E}" dt="2026-01-12T15:20:36.071" v="18" actId="962"/>
          <ac:cxnSpMkLst>
            <pc:docMk/>
            <pc:sldMk cId="2803589193" sldId="3181"/>
            <ac:cxnSpMk id="10" creationId="{15E04AC4-8C22-CA3A-3A7F-2C8330284DE5}"/>
          </ac:cxnSpMkLst>
        </pc:cxnChg>
      </pc:sldChg>
      <pc:sldChg chg="modSp mod">
        <pc:chgData name="Emma Pritchard" userId="1a7803da-a9c2-41fc-8157-527eb4512773" providerId="ADAL" clId="{21BFF1B4-91C4-4682-AF00-0937BF4B677E}" dt="2026-01-12T15:20:37.203" v="19" actId="962"/>
        <pc:sldMkLst>
          <pc:docMk/>
          <pc:sldMk cId="864834154" sldId="3185"/>
        </pc:sldMkLst>
        <pc:spChg chg="mod">
          <ac:chgData name="Emma Pritchard" userId="1a7803da-a9c2-41fc-8157-527eb4512773" providerId="ADAL" clId="{21BFF1B4-91C4-4682-AF00-0937BF4B677E}" dt="2026-01-12T15:20:37.203" v="19" actId="962"/>
          <ac:spMkLst>
            <pc:docMk/>
            <pc:sldMk cId="864834154" sldId="3185"/>
            <ac:spMk id="3" creationId="{23D00B7C-0001-A023-8A3C-7F8F621E97E5}"/>
          </ac:spMkLst>
        </pc:spChg>
      </pc:sldChg>
      <pc:sldChg chg="modSp mod">
        <pc:chgData name="Emma Pritchard" userId="1a7803da-a9c2-41fc-8157-527eb4512773" providerId="ADAL" clId="{21BFF1B4-91C4-4682-AF00-0937BF4B677E}" dt="2026-01-12T15:20:39.411" v="20" actId="962"/>
        <pc:sldMkLst>
          <pc:docMk/>
          <pc:sldMk cId="2671117687" sldId="3187"/>
        </pc:sldMkLst>
        <pc:cxnChg chg="mod">
          <ac:chgData name="Emma Pritchard" userId="1a7803da-a9c2-41fc-8157-527eb4512773" providerId="ADAL" clId="{21BFF1B4-91C4-4682-AF00-0937BF4B677E}" dt="2026-01-12T15:20:39.411" v="20" actId="962"/>
          <ac:cxnSpMkLst>
            <pc:docMk/>
            <pc:sldMk cId="2671117687" sldId="3187"/>
            <ac:cxnSpMk id="9" creationId="{DF7F6136-BD2A-3316-9C20-D721E9A1202B}"/>
          </ac:cxnSpMkLst>
        </pc:cxnChg>
      </pc:sldChg>
      <pc:sldChg chg="modSp mod">
        <pc:chgData name="Emma Pritchard" userId="1a7803da-a9c2-41fc-8157-527eb4512773" providerId="ADAL" clId="{21BFF1B4-91C4-4682-AF00-0937BF4B677E}" dt="2026-01-12T15:20:41.512" v="22" actId="962"/>
        <pc:sldMkLst>
          <pc:docMk/>
          <pc:sldMk cId="489108861" sldId="3191"/>
        </pc:sldMkLst>
        <pc:spChg chg="mod">
          <ac:chgData name="Emma Pritchard" userId="1a7803da-a9c2-41fc-8157-527eb4512773" providerId="ADAL" clId="{21BFF1B4-91C4-4682-AF00-0937BF4B677E}" dt="2026-01-12T15:20:41.512" v="22" actId="962"/>
          <ac:spMkLst>
            <pc:docMk/>
            <pc:sldMk cId="489108861" sldId="3191"/>
            <ac:spMk id="17" creationId="{DCF86503-996A-9B3F-AD66-227AEA070F9A}"/>
          </ac:spMkLst>
        </pc:spChg>
      </pc:sldChg>
      <pc:sldChg chg="modSp mod">
        <pc:chgData name="Emma Pritchard" userId="1a7803da-a9c2-41fc-8157-527eb4512773" providerId="ADAL" clId="{21BFF1B4-91C4-4682-AF00-0937BF4B677E}" dt="2026-01-12T15:20:40.715" v="21" actId="962"/>
        <pc:sldMkLst>
          <pc:docMk/>
          <pc:sldMk cId="2954928906" sldId="3192"/>
        </pc:sldMkLst>
        <pc:spChg chg="mod">
          <ac:chgData name="Emma Pritchard" userId="1a7803da-a9c2-41fc-8157-527eb4512773" providerId="ADAL" clId="{21BFF1B4-91C4-4682-AF00-0937BF4B677E}" dt="2026-01-12T15:20:40.715" v="21" actId="962"/>
          <ac:spMkLst>
            <pc:docMk/>
            <pc:sldMk cId="2954928906" sldId="3192"/>
            <ac:spMk id="3" creationId="{A4A36387-7AE3-B904-39F6-C475EFFFB385}"/>
          </ac:spMkLst>
        </pc:spChg>
      </pc:sldChg>
      <pc:sldChg chg="modSp mod">
        <pc:chgData name="Emma Pritchard" userId="1a7803da-a9c2-41fc-8157-527eb4512773" providerId="ADAL" clId="{21BFF1B4-91C4-4682-AF00-0937BF4B677E}" dt="2026-01-12T15:20:42.325" v="23" actId="962"/>
        <pc:sldMkLst>
          <pc:docMk/>
          <pc:sldMk cId="4097071539" sldId="3193"/>
        </pc:sldMkLst>
        <pc:spChg chg="mod">
          <ac:chgData name="Emma Pritchard" userId="1a7803da-a9c2-41fc-8157-527eb4512773" providerId="ADAL" clId="{21BFF1B4-91C4-4682-AF00-0937BF4B677E}" dt="2026-01-12T15:20:42.325" v="23" actId="962"/>
          <ac:spMkLst>
            <pc:docMk/>
            <pc:sldMk cId="4097071539" sldId="3193"/>
            <ac:spMk id="17" creationId="{2A5F19F0-4FEC-A8EB-EB6A-C4DE8D4F730C}"/>
          </ac:spMkLst>
        </pc:spChg>
      </pc:sldChg>
      <pc:sldChg chg="modSp mod">
        <pc:chgData name="Emma Pritchard" userId="1a7803da-a9c2-41fc-8157-527eb4512773" providerId="ADAL" clId="{21BFF1B4-91C4-4682-AF00-0937BF4B677E}" dt="2026-01-12T15:20:44.129" v="25" actId="962"/>
        <pc:sldMkLst>
          <pc:docMk/>
          <pc:sldMk cId="4004637976" sldId="3194"/>
        </pc:sldMkLst>
        <pc:spChg chg="mod">
          <ac:chgData name="Emma Pritchard" userId="1a7803da-a9c2-41fc-8157-527eb4512773" providerId="ADAL" clId="{21BFF1B4-91C4-4682-AF00-0937BF4B677E}" dt="2026-01-12T15:20:44.129" v="25" actId="962"/>
          <ac:spMkLst>
            <pc:docMk/>
            <pc:sldMk cId="4004637976" sldId="3194"/>
            <ac:spMk id="17" creationId="{7D97D9CE-D96E-6F87-DE80-307DFEAB01BA}"/>
          </ac:spMkLst>
        </pc:spChg>
      </pc:sldChg>
      <pc:sldChg chg="modSp mod">
        <pc:chgData name="Emma Pritchard" userId="1a7803da-a9c2-41fc-8157-527eb4512773" providerId="ADAL" clId="{21BFF1B4-91C4-4682-AF00-0937BF4B677E}" dt="2026-01-12T15:20:45.933" v="27" actId="962"/>
        <pc:sldMkLst>
          <pc:docMk/>
          <pc:sldMk cId="2125072371" sldId="3199"/>
        </pc:sldMkLst>
        <pc:spChg chg="mod">
          <ac:chgData name="Emma Pritchard" userId="1a7803da-a9c2-41fc-8157-527eb4512773" providerId="ADAL" clId="{21BFF1B4-91C4-4682-AF00-0937BF4B677E}" dt="2026-01-12T15:20:45.933" v="27" actId="962"/>
          <ac:spMkLst>
            <pc:docMk/>
            <pc:sldMk cId="2125072371" sldId="3199"/>
            <ac:spMk id="17" creationId="{B5FAD90B-2CE2-3D35-D5B7-3A91A12CFE7C}"/>
          </ac:spMkLst>
        </pc:spChg>
      </pc:sldChg>
      <pc:sldChg chg="modSp mod">
        <pc:chgData name="Emma Pritchard" userId="1a7803da-a9c2-41fc-8157-527eb4512773" providerId="ADAL" clId="{21BFF1B4-91C4-4682-AF00-0937BF4B677E}" dt="2026-01-12T15:20:46.728" v="28" actId="962"/>
        <pc:sldMkLst>
          <pc:docMk/>
          <pc:sldMk cId="916021069" sldId="3200"/>
        </pc:sldMkLst>
        <pc:spChg chg="mod">
          <ac:chgData name="Emma Pritchard" userId="1a7803da-a9c2-41fc-8157-527eb4512773" providerId="ADAL" clId="{21BFF1B4-91C4-4682-AF00-0937BF4B677E}" dt="2026-01-12T15:20:46.728" v="28" actId="962"/>
          <ac:spMkLst>
            <pc:docMk/>
            <pc:sldMk cId="916021069" sldId="3200"/>
            <ac:spMk id="17" creationId="{09A1D1F5-E55C-CBDB-4059-11196903632B}"/>
          </ac:spMkLst>
        </pc:spChg>
      </pc:sldChg>
      <pc:sldChg chg="modSp mod">
        <pc:chgData name="Emma Pritchard" userId="1a7803da-a9c2-41fc-8157-527eb4512773" providerId="ADAL" clId="{21BFF1B4-91C4-4682-AF00-0937BF4B677E}" dt="2026-01-12T15:20:47.537" v="29" actId="962"/>
        <pc:sldMkLst>
          <pc:docMk/>
          <pc:sldMk cId="3910171540" sldId="3201"/>
        </pc:sldMkLst>
        <pc:spChg chg="mod">
          <ac:chgData name="Emma Pritchard" userId="1a7803da-a9c2-41fc-8157-527eb4512773" providerId="ADAL" clId="{21BFF1B4-91C4-4682-AF00-0937BF4B677E}" dt="2026-01-12T15:20:47.537" v="29" actId="962"/>
          <ac:spMkLst>
            <pc:docMk/>
            <pc:sldMk cId="3910171540" sldId="3201"/>
            <ac:spMk id="17" creationId="{61A6FDD8-A1F3-8923-A8BF-751730B5AD7C}"/>
          </ac:spMkLst>
        </pc:spChg>
      </pc:sldChg>
      <pc:sldChg chg="modSp mod">
        <pc:chgData name="Emma Pritchard" userId="1a7803da-a9c2-41fc-8157-527eb4512773" providerId="ADAL" clId="{21BFF1B4-91C4-4682-AF00-0937BF4B677E}" dt="2026-01-12T15:20:48.263" v="30" actId="962"/>
        <pc:sldMkLst>
          <pc:docMk/>
          <pc:sldMk cId="2499710762" sldId="3203"/>
        </pc:sldMkLst>
        <pc:spChg chg="mod">
          <ac:chgData name="Emma Pritchard" userId="1a7803da-a9c2-41fc-8157-527eb4512773" providerId="ADAL" clId="{21BFF1B4-91C4-4682-AF00-0937BF4B677E}" dt="2026-01-12T15:20:48.263" v="30" actId="962"/>
          <ac:spMkLst>
            <pc:docMk/>
            <pc:sldMk cId="2499710762" sldId="3203"/>
            <ac:spMk id="17" creationId="{2D8386F5-1E35-D54B-6BCE-9B9964DE522B}"/>
          </ac:spMkLst>
        </pc:spChg>
      </pc:sldChg>
      <pc:sldChg chg="modSp mod">
        <pc:chgData name="Emma Pritchard" userId="1a7803da-a9c2-41fc-8157-527eb4512773" providerId="ADAL" clId="{21BFF1B4-91C4-4682-AF00-0937BF4B677E}" dt="2026-01-12T15:21:08.160" v="33" actId="962"/>
        <pc:sldMkLst>
          <pc:docMk/>
          <pc:sldMk cId="1612066660" sldId="3206"/>
        </pc:sldMkLst>
        <pc:spChg chg="mod">
          <ac:chgData name="Emma Pritchard" userId="1a7803da-a9c2-41fc-8157-527eb4512773" providerId="ADAL" clId="{21BFF1B4-91C4-4682-AF00-0937BF4B677E}" dt="2026-01-12T15:20:48.974" v="31" actId="962"/>
          <ac:spMkLst>
            <pc:docMk/>
            <pc:sldMk cId="1612066660" sldId="3206"/>
            <ac:spMk id="17" creationId="{09FA37BF-303E-2C8B-8033-D4E50239CD7E}"/>
          </ac:spMkLst>
        </pc:spChg>
        <pc:cxnChg chg="mod">
          <ac:chgData name="Emma Pritchard" userId="1a7803da-a9c2-41fc-8157-527eb4512773" providerId="ADAL" clId="{21BFF1B4-91C4-4682-AF00-0937BF4B677E}" dt="2026-01-12T15:21:07.200" v="32" actId="962"/>
          <ac:cxnSpMkLst>
            <pc:docMk/>
            <pc:sldMk cId="1612066660" sldId="3206"/>
            <ac:cxnSpMk id="13" creationId="{A1BEE431-4CE8-F372-1EF4-E464C76F913C}"/>
          </ac:cxnSpMkLst>
        </pc:cxnChg>
        <pc:cxnChg chg="mod">
          <ac:chgData name="Emma Pritchard" userId="1a7803da-a9c2-41fc-8157-527eb4512773" providerId="ADAL" clId="{21BFF1B4-91C4-4682-AF00-0937BF4B677E}" dt="2026-01-12T15:21:08.160" v="33" actId="962"/>
          <ac:cxnSpMkLst>
            <pc:docMk/>
            <pc:sldMk cId="1612066660" sldId="3206"/>
            <ac:cxnSpMk id="14" creationId="{1A03DD25-8511-D79C-465A-073BB72BF348}"/>
          </ac:cxnSpMkLst>
        </pc:cxnChg>
      </pc:sldChg>
      <pc:sldChg chg="modSp mod">
        <pc:chgData name="Emma Pritchard" userId="1a7803da-a9c2-41fc-8157-527eb4512773" providerId="ADAL" clId="{21BFF1B4-91C4-4682-AF00-0937BF4B677E}" dt="2026-01-12T15:20:33.075" v="15" actId="962"/>
        <pc:sldMkLst>
          <pc:docMk/>
          <pc:sldMk cId="3154300598" sldId="3208"/>
        </pc:sldMkLst>
        <pc:spChg chg="mod">
          <ac:chgData name="Emma Pritchard" userId="1a7803da-a9c2-41fc-8157-527eb4512773" providerId="ADAL" clId="{21BFF1B4-91C4-4682-AF00-0937BF4B677E}" dt="2026-01-12T15:20:33.075" v="15" actId="962"/>
          <ac:spMkLst>
            <pc:docMk/>
            <pc:sldMk cId="3154300598" sldId="3208"/>
            <ac:spMk id="9" creationId="{7D8E7A79-B19C-81F6-4092-F4727D10713F}"/>
          </ac:spMkLst>
        </pc:spChg>
      </pc:sldChg>
    </pc:docChg>
  </pc:docChgLst>
</pc:chgInfo>
</file>

<file path=ppt/comments/modernComment_C52_6B597C9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E4E38A6-905A-42E7-83F8-02C363CE7BFC}" authorId="{00E5450D-E05E-4CC0-2FB8-2AF42F69E268}" created="2025-09-04T10:25:42.30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01026719" sldId="3154"/>
      <ac:spMk id="3" creationId="{994712D1-0717-B1F5-EF03-CB4C48C0CA2C}"/>
    </ac:deMkLst>
    <p188:replyLst>
      <p188:reply id="{7F934668-0BEA-4BF6-87C4-57D6F58D8FB3}" authorId="{91DE6916-3A61-5EF2-6D87-A482286F0945}" created="2025-09-15T10:10:56.777">
        <p188:txBody>
          <a:bodyPr/>
          <a:lstStyle/>
          <a:p>
            <a:r>
              <a:rPr lang="en-GB"/>
              <a:t>S5 not yet ready/signed-off by board</a:t>
            </a:r>
          </a:p>
        </p188:txBody>
      </p188:reply>
    </p188:replyLst>
    <p188:txBody>
      <a:bodyPr/>
      <a:lstStyle/>
      <a:p>
        <a:r>
          <a:rPr lang="en-GB"/>
          <a:t>Missing content - delete?</a:t>
        </a:r>
      </a:p>
    </p188:txBody>
  </p188:cm>
</p188:cmLst>
</file>

<file path=ppt/comments/modernComment_C56_51E5626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EBEB1F1-4103-4162-8F4F-83F99B950FE5}" authorId="{00E5450D-E05E-4CC0-2FB8-2AF42F69E268}" created="2025-09-04T10:25:57.99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73987436" sldId="3158"/>
      <ac:spMk id="7" creationId="{49B97744-FB71-615F-836E-367FA208559A}"/>
    </ac:deMkLst>
    <p188:txBody>
      <a:bodyPr/>
      <a:lstStyle/>
      <a:p>
        <a:r>
          <a:rPr lang="en-GB"/>
          <a:t>Update/delete?</a:t>
        </a:r>
      </a:p>
    </p188:txBody>
  </p188:cm>
</p188:cmLst>
</file>

<file path=ppt/comments/modernComment_C5F_9958C6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375B9B-9061-4F02-9D58-DF0443091E2D}" authorId="{00E5450D-E05E-4CC0-2FB8-2AF42F69E268}" status="resolved" created="2025-09-04T11:09:50.39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72732110" sldId="3167"/>
      <ac:spMk id="4" creationId="{BE0C0C18-C08E-F9C0-ED67-3EF0FBE1B81E}"/>
      <ac:txMk cp="242" len="4">
        <ac:context len="563" hash="3601827906"/>
      </ac:txMk>
    </ac:txMkLst>
    <p188:pos x="9076671" y="2866030"/>
    <p188:txBody>
      <a:bodyPr/>
      <a:lstStyle/>
      <a:p>
        <a:r>
          <a:rPr lang="en-GB"/>
          <a:t>What do LADO and DoS mean? Can we write in full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489D7-2269-4BA4-9E13-5ECA595ED22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BDF0E-9461-4FCE-BB3F-4145431A24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30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813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820">
              <a:defRPr/>
            </a:pPr>
            <a:fld id="{CB580121-3A51-47F1-8B58-6B0DF7BFD64A}" type="slidenum">
              <a:rPr lang="en-GB" sz="1300">
                <a:solidFill>
                  <a:prstClr val="black"/>
                </a:solidFill>
                <a:latin typeface="Calibri" panose="020F0502020204030204"/>
              </a:rPr>
              <a:pPr defTabSz="942820">
                <a:defRPr/>
              </a:pPr>
              <a:t>12</a:t>
            </a:fld>
            <a:endParaRPr lang="en-GB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4805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176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2C16E-82FA-5023-9356-328A405F1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E65933-A40E-9C8A-D555-3607CCE8B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1103C-10BE-4BF0-A2CB-D929FCF6B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5CD2-D6A8-5CDD-628F-40957B03E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008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3C7C4-F85C-3006-C55C-BE94577AB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5A916C-686A-F841-0DB9-9CFF8FEFB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8C3B32-F532-BBA6-09BE-186E05D24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E46E9-6D87-0D8B-EF1D-F4F7073DF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970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2F3B0-4407-56CA-D888-45ED05340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51077-44DB-F6AA-9BEA-99CA38703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246B4-A7B0-6C8C-1D1B-4AE89B081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D37CA-A00D-9877-54D9-1CF78974A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5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780BF-2BF7-22D8-47D8-020026728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4295A0-1ED3-F83A-A504-297AB19CE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D6FC0A-2F36-2486-DA03-E909C884A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80DE6-2A49-995F-39A0-58AC46DA5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407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5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753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7309A-0B24-E123-9CE5-FB158B33B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D653C-15D0-17B8-CF78-DABE8ED39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0374C-5323-BC2D-5D21-ADD5E4403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5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107000"/>
              </a:lnSpc>
              <a:spcAft>
                <a:spcPts val="65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C6702-A124-257F-301F-B9F7BAF29F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32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03234-7EC7-3A2F-5E1A-F7CC7A954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E882ED-6723-7E17-74EE-E1D54EB89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CAC498-66C6-0BD4-9935-60D7CDB90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5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11E8E-5C9E-30B8-11B5-8A2EF10F9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6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621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90204-1AB0-1E80-57C4-2B68255F1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9878EE-CFAB-8E5E-7AA2-B97AC1BC9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B040B0-11BD-1216-1C86-B1E5D0BCF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71497-8A0D-841F-FDA2-806539163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2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BD99D-9456-03FC-F619-B5B39BAB0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34B5F-83A6-CAB8-9097-F9ED48B5E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C0452-3FC6-6913-857E-A9706A907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9FB12-4F52-4E3B-D11E-4C9ECF3D2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BAE3E-8AB1-45C4-927C-03CAD95C55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29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020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303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sng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23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2DA21-88EF-95B5-CE63-FFD98F56E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FE1DE-BB2E-1A18-F999-95BFA1C74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FE87F-35FC-3017-62B7-1CE80F496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50"/>
              </a:spcAft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3E2D9-97F6-F33E-BE00-EE05EA58B3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651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6519E-9FE7-B5F7-88B2-E6675ECF5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49E8B1-D86F-8BAD-3F63-BE34A6CD4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F11808-9E4E-5658-9836-EC35C02B1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50"/>
              </a:spcAft>
            </a:pP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2833C-B945-EF8B-2BC7-2ADB8C5689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883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69687-DD7F-AF7A-91A6-CDB8B13DE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6CCE0D-11AC-32B8-24C0-6112ACAE9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2B5E7-CEA3-CB32-4521-56D595C61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39ABB-1B2D-FB29-C0B0-3818D3E64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987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599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735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102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ADC4C-C31C-F074-BA3B-451DB8C66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63F6F8-E318-4072-E3D6-32378ECA3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8AC7BF-F116-86BC-25EB-F20428E78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146D4-1D35-AEC3-022F-0B91400BF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32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482600" y="4925407"/>
            <a:ext cx="6280149" cy="4029879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831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438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1C89E-0E4E-8B14-8C66-E844A509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434E99-D3AF-3A5E-A441-D04A3F1DF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4946C-4147-A169-0E1B-A68CC4420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AD61F-C0AF-9821-3FB8-C7AFE08B8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6263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54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7B7EE-C3F6-4039-A275-0F323FB2323D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93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76BB1-6E1A-5284-91C8-E4AF6F8E9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43F36D-5E26-79B9-248B-EDCC38FE2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2976F-2A3E-6945-B2E3-5DE27A299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50"/>
              </a:spcAft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617AE-130D-B5AC-F5BB-DDFAFA6A6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2549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8B2F0-55E5-2738-8491-4E1432ADA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49F0FC-ECA0-AD73-8707-D80E882BD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84CF2B-E6FB-1FC2-7BA5-0646632F1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CC5DC-4B2C-EC05-ACD0-4C03882F8B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6628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9425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5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B07E-33FA-47F9-8699-C5DB1064ED4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3790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54563" y="298450"/>
            <a:ext cx="3292475" cy="1852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821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5A6C7-5A3E-443D-987C-3160317168F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1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2B72-6079-C9E5-37B7-6162D7B5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F5498-0AC6-3A02-B3C2-DE8410A81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FDF3A-D303-0D72-9BBC-63E94372A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8B030-B109-0810-7D92-A2D7C234D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3782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9076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DF54F-1897-D0FD-F1A0-FE6CEE4AD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C2679-D6B8-C835-D9B7-445B327AA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21835D-7303-C70F-B04B-71AF359AF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52ACB-1728-8010-7EEB-B2A501793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401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E37D0-7DB3-8778-787D-83A1D939B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2F84C-E6BB-130C-B666-386A609AFD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5B2D4C-D609-0206-8660-5D31A141E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869B5-346C-444C-F90B-374EA8C30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526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64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1CBBD-03E2-A5F1-0D1D-ADA2DE7E6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65FF87-6C12-8DFE-043B-EF12CBA05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1D845-4C77-7BE1-5E4F-5260087F6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0A38E-0D52-BB6C-99B1-F1618E1878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2356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1826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08469-8EE6-264D-CDDF-4399C47A2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8105B-C34C-7E12-224F-BFD01A8B98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B7806B-0BA3-64F3-F970-4DA5ADC05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C223C-CB40-70C2-423F-29C7D68B8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8002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B97F-0D68-4B6F-D223-39823B0E7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2989D-951A-C43B-24FC-EDC73335DC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F1DD9-43CD-2B5D-BEE2-3FEF428CE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3F0B-698E-95E1-EF04-544149796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6719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3D02D-D094-5C15-56AD-900A52F29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A15E5-B23D-93C9-ABE6-0497A7C53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C6FD1-DEE3-AB1A-C47C-C51980DED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0A0C1-0095-B992-53ED-8404A2291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4260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02489-26DD-5D50-7430-79CEB9E4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46F0F-210F-0B2C-2E5E-70C024C27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80C90F-F5AF-B9F2-29E7-2A274FC8F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F682A-7DC1-5556-4557-3244448E54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18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5698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308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47F1-8E95-787C-501F-EAF4E74E4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1C3167-6BCE-0F9A-7EC2-8FFD9DC39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6806F-BAD9-E6E7-7E17-C1B00D948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2DA95-8517-A77E-A00F-6860C5084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7730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BB0FC-0505-4534-1FAB-7B0289D29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E08CCA-3E00-83EB-E910-00DBFA997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203F1-4480-6448-509B-008083D99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27701-38E0-103D-D733-B98D89E72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5631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52362-662B-8AE3-B5F9-737C9E96F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381F4-1E02-6318-13BD-8E06E0B74A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239A47-C458-9FD0-CF60-68FB976DF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713B4-6FC4-9707-A220-D4CB32B54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1846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3C93-80F0-7BE8-B2CB-00E07D961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ABD2B-77DA-EFF5-6043-7AF2951F9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F0E06-9098-F615-2B94-B9CD029A1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81DCA-7C0C-D721-9EE7-5A61CBFC0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9505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2063D-7192-1A8D-A9FF-C7F67647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5E40D-7516-E5B9-D0EA-3CBBFBC1B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9478B-FF97-354B-AE95-2F98EE7F4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55E55-5D11-7DA7-B1C7-2608C0F92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2158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CD2CE-DFE4-EE78-E3B0-B3DF501BE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5E5E3-D305-1573-AC6F-D57BE16FC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5FAB1-DC2B-FEE8-F62B-30A4E8BFA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4C22B-43B1-6095-42EB-36E8ED490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156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45636-DF5A-7D31-E46D-038FE36BB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5A6D2B-F92B-DF3D-BA56-5578AE802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977020-CDDE-E801-3B14-2C26ED285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25500-F2AA-0C97-0FB4-1815FC63F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8289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7D2A8-69D0-7846-9088-4E81AF4F3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529CA2-BA33-ECD6-5A14-6C7157F3D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14C0C-0574-8AD2-9CE1-9E12DCE00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7A6FD-0483-5B30-C9C1-06C8380E3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6863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FADEB-3D82-E788-5796-07367565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528C79-2BEC-4C71-0354-D84EEC591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ADDD4-C311-F919-43CC-65C426419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E5982-55CE-03B0-094B-DA815917D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21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DF0B6-2F64-5054-E47F-6275F9705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13575-72E4-E6C1-69A5-DCDDAC9D5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05AF8-51D0-2630-5C1C-C5C99F09D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ED13F-D225-EE43-315A-85A39AD4C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1055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7FAF4-95DD-7FA6-671B-31C95D406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19AA5-AB7C-275F-98FE-E8CE1D062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CDA1E4-119B-C38E-EB00-F2DE2A776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B7F8-B173-8027-8A8F-F52C1628F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2467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E00F7-D95E-4F38-4804-CDC9CC345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EF433-F93E-1FCF-762F-4CBCDB61C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AE2669-AB39-48E6-17CE-E7D753677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A1415-9C4F-9D97-E28D-8A304D90A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0721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2C921-5A8E-023B-6701-36D4D06ED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2580C5-288D-AEA0-01EB-86FAC1A980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2CD12-C990-AD74-FE26-5524E9C64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29091-F632-9506-E735-5FD68677D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0653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3F9AF-5748-6807-49DA-474BFFD60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F596DC-9ECE-5031-C7A2-2639537D6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68E2A4-D324-259E-B8FC-071806A39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CA12A-921F-2DC0-61CF-318E859F7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8253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E6975-0DC5-2552-7E3D-C4413BDDC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B6E5F-0C69-013A-28CC-DCBAB579AF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C38F1-23E6-D8A7-530A-FB6E1ED11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48FC9-0A16-176F-C664-4014B06C5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6169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34B73-DD00-7FF7-7F28-6D2EF575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5EEA0-95C2-D17B-DC15-68C97D99B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7F14E-3E9D-BF91-C138-5077F0FAE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573BF-890E-EC6F-CAD8-F67FD4874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BDF0E-9461-4FCE-BB3F-4145431A24C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4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74663" y="433388"/>
            <a:ext cx="6008687" cy="3381375"/>
          </a:xfrm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453150" y="4573248"/>
            <a:ext cx="6052804" cy="530362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600"/>
              </a:spcAft>
              <a:buNone/>
            </a:pPr>
            <a:endParaRPr lang="en-GB" sz="1800" dirty="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5720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298450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1012" y="4344382"/>
            <a:ext cx="6140449" cy="402987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1" dirty="0">
              <a:solidFill>
                <a:srgbClr val="196B24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AE3E-8AB1-45C4-927C-03CAD95C55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57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9BDF0E-9461-4FCE-BB3F-4145431A24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3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6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7718BE-9A34-D739-1EAB-CBC3E88339BF}"/>
              </a:ext>
            </a:extLst>
          </p:cNvPr>
          <p:cNvCxnSpPr/>
          <p:nvPr userDrawn="1"/>
        </p:nvCxnSpPr>
        <p:spPr>
          <a:xfrm>
            <a:off x="99785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006A5C0-8C61-D56B-678F-D8C7F6AC16C9}"/>
              </a:ext>
            </a:extLst>
          </p:cNvPr>
          <p:cNvGrpSpPr/>
          <p:nvPr userDrawn="1"/>
        </p:nvGrpSpPr>
        <p:grpSpPr>
          <a:xfrm>
            <a:off x="10198569" y="618214"/>
            <a:ext cx="1740512" cy="5612422"/>
            <a:chOff x="9957407" y="355587"/>
            <a:chExt cx="1981674" cy="616428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59DCFBB-6E66-F690-BA02-7DA190B94041}"/>
                </a:ext>
              </a:extLst>
            </p:cNvPr>
            <p:cNvSpPr/>
            <p:nvPr/>
          </p:nvSpPr>
          <p:spPr>
            <a:xfrm>
              <a:off x="9976164" y="1043053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Initial Decision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246A158-F767-8DD4-B83A-A685590CB239}"/>
                </a:ext>
              </a:extLst>
            </p:cNvPr>
            <p:cNvSpPr/>
            <p:nvPr/>
          </p:nvSpPr>
          <p:spPr>
            <a:xfrm>
              <a:off x="9957407" y="5276291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Monitor &amp; Review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2E8017-519F-5ADE-DCEC-65DB84887298}"/>
                </a:ext>
              </a:extLst>
            </p:cNvPr>
            <p:cNvSpPr/>
            <p:nvPr/>
          </p:nvSpPr>
          <p:spPr>
            <a:xfrm>
              <a:off x="11009296" y="4225933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Care &amp; Support Protection Plan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3516D7B-E6B5-AC35-B95D-7BC540DF294B}"/>
                </a:ext>
              </a:extLst>
            </p:cNvPr>
            <p:cNvSpPr/>
            <p:nvPr/>
          </p:nvSpPr>
          <p:spPr>
            <a:xfrm>
              <a:off x="9976158" y="3391982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Child Protection Conference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3FC527-4886-DFF7-DA62-7AAE027EC2BE}"/>
                </a:ext>
              </a:extLst>
            </p:cNvPr>
            <p:cNvSpPr/>
            <p:nvPr/>
          </p:nvSpPr>
          <p:spPr>
            <a:xfrm>
              <a:off x="9978292" y="2619352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S47 Enquiries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9883F85-95F1-8A56-8FBD-2EDC97DBC6E7}"/>
                </a:ext>
              </a:extLst>
            </p:cNvPr>
            <p:cNvSpPr/>
            <p:nvPr/>
          </p:nvSpPr>
          <p:spPr>
            <a:xfrm>
              <a:off x="9976157" y="1785333"/>
              <a:ext cx="1958655" cy="49489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Strategy Discussion / Meeting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DAE82E5-B3BB-2D51-091B-2BA3ED815F0D}"/>
                </a:ext>
              </a:extLst>
            </p:cNvPr>
            <p:cNvSpPr/>
            <p:nvPr/>
          </p:nvSpPr>
          <p:spPr>
            <a:xfrm>
              <a:off x="9976157" y="6064606"/>
              <a:ext cx="1958655" cy="4552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0A65DC3-91BA-4376-0BAE-8F3A15ED99DC}"/>
                </a:ext>
              </a:extLst>
            </p:cNvPr>
            <p:cNvSpPr/>
            <p:nvPr/>
          </p:nvSpPr>
          <p:spPr>
            <a:xfrm>
              <a:off x="9976158" y="355587"/>
              <a:ext cx="1958655" cy="41901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Report Received</a:t>
              </a:r>
            </a:p>
          </p:txBody>
        </p:sp>
        <p:pic>
          <p:nvPicPr>
            <p:cNvPr id="12" name="Graphic 11" descr="Arrow Down with solid fill">
              <a:extLst>
                <a:ext uri="{FF2B5EF4-FFF2-40B4-BE49-F238E27FC236}">
                  <a16:creationId xmlns:a16="http://schemas.microsoft.com/office/drawing/2014/main" id="{0DE12493-D1F9-2B4B-63A2-60301953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9" y="767901"/>
              <a:ext cx="145117" cy="258064"/>
            </a:xfrm>
            <a:prstGeom prst="rect">
              <a:avLst/>
            </a:prstGeom>
          </p:spPr>
        </p:pic>
        <p:pic>
          <p:nvPicPr>
            <p:cNvPr id="13" name="Graphic 12" descr="Arrow Down with solid fill">
              <a:extLst>
                <a:ext uri="{FF2B5EF4-FFF2-40B4-BE49-F238E27FC236}">
                  <a16:creationId xmlns:a16="http://schemas.microsoft.com/office/drawing/2014/main" id="{C7237F9B-E1DD-224F-5FCC-ADB2E256F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1454172"/>
              <a:ext cx="145117" cy="316691"/>
            </a:xfrm>
            <a:prstGeom prst="rect">
              <a:avLst/>
            </a:prstGeom>
          </p:spPr>
        </p:pic>
        <p:pic>
          <p:nvPicPr>
            <p:cNvPr id="14" name="Graphic 13" descr="Arrow Down with solid fill">
              <a:extLst>
                <a:ext uri="{FF2B5EF4-FFF2-40B4-BE49-F238E27FC236}">
                  <a16:creationId xmlns:a16="http://schemas.microsoft.com/office/drawing/2014/main" id="{7556FEAE-1D58-AEF2-E5CB-610EC609C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707" y="2289149"/>
              <a:ext cx="145117" cy="316691"/>
            </a:xfrm>
            <a:prstGeom prst="rect">
              <a:avLst/>
            </a:prstGeom>
          </p:spPr>
        </p:pic>
        <p:pic>
          <p:nvPicPr>
            <p:cNvPr id="15" name="Graphic 14" descr="Arrow Down with solid fill">
              <a:extLst>
                <a:ext uri="{FF2B5EF4-FFF2-40B4-BE49-F238E27FC236}">
                  <a16:creationId xmlns:a16="http://schemas.microsoft.com/office/drawing/2014/main" id="{155D6C10-0779-AEDE-B844-984FD54A0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6311" y="3046470"/>
              <a:ext cx="145117" cy="316691"/>
            </a:xfrm>
            <a:prstGeom prst="rect">
              <a:avLst/>
            </a:prstGeom>
          </p:spPr>
        </p:pic>
        <p:pic>
          <p:nvPicPr>
            <p:cNvPr id="16" name="Graphic 15" descr="Arrow Down with solid fill">
              <a:extLst>
                <a:ext uri="{FF2B5EF4-FFF2-40B4-BE49-F238E27FC236}">
                  <a16:creationId xmlns:a16="http://schemas.microsoft.com/office/drawing/2014/main" id="{969A53A4-FE3D-FBFA-3E13-8965CB12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2916" y="3915697"/>
              <a:ext cx="145117" cy="316691"/>
            </a:xfrm>
            <a:prstGeom prst="rect">
              <a:avLst/>
            </a:prstGeom>
          </p:spPr>
        </p:pic>
        <p:pic>
          <p:nvPicPr>
            <p:cNvPr id="17" name="Graphic 16" descr="Arrow Down with solid fill">
              <a:extLst>
                <a:ext uri="{FF2B5EF4-FFF2-40B4-BE49-F238E27FC236}">
                  <a16:creationId xmlns:a16="http://schemas.microsoft.com/office/drawing/2014/main" id="{8AB7DD20-4534-CC3E-086D-792AF4E8C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40785" y="4973856"/>
              <a:ext cx="145117" cy="316691"/>
            </a:xfrm>
            <a:prstGeom prst="rect">
              <a:avLst/>
            </a:prstGeom>
          </p:spPr>
        </p:pic>
        <p:pic>
          <p:nvPicPr>
            <p:cNvPr id="18" name="Graphic 17" descr="Arrow Down with solid fill">
              <a:extLst>
                <a:ext uri="{FF2B5EF4-FFF2-40B4-BE49-F238E27FC236}">
                  <a16:creationId xmlns:a16="http://schemas.microsoft.com/office/drawing/2014/main" id="{65B6874F-5CDA-B077-5186-AA21076C9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4178" y="5748278"/>
              <a:ext cx="145117" cy="287540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3C79B35-8B00-CC7B-6406-9B28B899CDCA}"/>
                </a:ext>
              </a:extLst>
            </p:cNvPr>
            <p:cNvSpPr/>
            <p:nvPr/>
          </p:nvSpPr>
          <p:spPr>
            <a:xfrm>
              <a:off x="9976466" y="4219926"/>
              <a:ext cx="929785" cy="72294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-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Child Protection Register</a:t>
              </a:r>
            </a:p>
          </p:txBody>
        </p:sp>
        <p:pic>
          <p:nvPicPr>
            <p:cNvPr id="20" name="Graphic 19" descr="Arrow Down with solid fill">
              <a:extLst>
                <a:ext uri="{FF2B5EF4-FFF2-40B4-BE49-F238E27FC236}">
                  <a16:creationId xmlns:a16="http://schemas.microsoft.com/office/drawing/2014/main" id="{7CA84500-54D0-04D1-59EF-FC4144605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1629" y="3915248"/>
              <a:ext cx="142986" cy="316691"/>
            </a:xfrm>
            <a:prstGeom prst="rect">
              <a:avLst/>
            </a:prstGeom>
          </p:spPr>
        </p:pic>
        <p:pic>
          <p:nvPicPr>
            <p:cNvPr id="21" name="Graphic 20" descr="Arrow Down with solid fill">
              <a:extLst>
                <a:ext uri="{FF2B5EF4-FFF2-40B4-BE49-F238E27FC236}">
                  <a16:creationId xmlns:a16="http://schemas.microsoft.com/office/drawing/2014/main" id="{BF7B538F-E272-825B-14FB-6F75EF0BC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00562" y="4942877"/>
              <a:ext cx="145117" cy="31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34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7718BE-9A34-D739-1EAB-CBC3E88339BF}"/>
              </a:ext>
            </a:extLst>
          </p:cNvPr>
          <p:cNvCxnSpPr/>
          <p:nvPr userDrawn="1"/>
        </p:nvCxnSpPr>
        <p:spPr>
          <a:xfrm>
            <a:off x="99785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ABFCC2-B244-C6EB-9CD9-9D0F7411D98C}"/>
              </a:ext>
            </a:extLst>
          </p:cNvPr>
          <p:cNvGrpSpPr/>
          <p:nvPr userDrawn="1"/>
        </p:nvGrpSpPr>
        <p:grpSpPr>
          <a:xfrm>
            <a:off x="10183895" y="698001"/>
            <a:ext cx="1740512" cy="5461998"/>
            <a:chOff x="9957407" y="355587"/>
            <a:chExt cx="1981674" cy="599906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A8029EF-0FFA-F979-BE2D-0407AA07D0D7}"/>
                </a:ext>
              </a:extLst>
            </p:cNvPr>
            <p:cNvSpPr/>
            <p:nvPr/>
          </p:nvSpPr>
          <p:spPr>
            <a:xfrm>
              <a:off x="9976164" y="1043053"/>
              <a:ext cx="1958655" cy="4190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Initial Checks </a:t>
              </a:r>
              <a:b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&amp; Decisions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F4AD27-374E-B592-1084-E0A8E542E91B}"/>
                </a:ext>
              </a:extLst>
            </p:cNvPr>
            <p:cNvSpPr/>
            <p:nvPr/>
          </p:nvSpPr>
          <p:spPr>
            <a:xfrm>
              <a:off x="9957407" y="5121201"/>
              <a:ext cx="1958655" cy="4552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Review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80A9E10-C9B6-5D9C-509E-4235DD70F2A2}"/>
                </a:ext>
              </a:extLst>
            </p:cNvPr>
            <p:cNvSpPr/>
            <p:nvPr/>
          </p:nvSpPr>
          <p:spPr>
            <a:xfrm>
              <a:off x="9976157" y="4225933"/>
              <a:ext cx="1962924" cy="54570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Care &amp; Support Protection Plan 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18211A8-B10B-B2FF-F507-0F18315F1AC6}"/>
                </a:ext>
              </a:extLst>
            </p:cNvPr>
            <p:cNvSpPr/>
            <p:nvPr/>
          </p:nvSpPr>
          <p:spPr>
            <a:xfrm>
              <a:off x="9976158" y="3391982"/>
              <a:ext cx="1958655" cy="49489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Adult Protection Conference 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914D2B9-2BCC-7E68-E1FB-C3551409D52C}"/>
                </a:ext>
              </a:extLst>
            </p:cNvPr>
            <p:cNvSpPr/>
            <p:nvPr/>
          </p:nvSpPr>
          <p:spPr>
            <a:xfrm>
              <a:off x="9978292" y="2492668"/>
              <a:ext cx="1958655" cy="54570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Strategy Discussion / Meeting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2E01698-C72A-0191-0C01-2958C3545C0A}"/>
                </a:ext>
              </a:extLst>
            </p:cNvPr>
            <p:cNvSpPr/>
            <p:nvPr/>
          </p:nvSpPr>
          <p:spPr>
            <a:xfrm>
              <a:off x="9976157" y="1785333"/>
              <a:ext cx="1958655" cy="39665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S126 Enquiries 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CC0781F4-B57C-9551-88CC-2A8C4E7D5141}"/>
                </a:ext>
              </a:extLst>
            </p:cNvPr>
            <p:cNvSpPr/>
            <p:nvPr/>
          </p:nvSpPr>
          <p:spPr>
            <a:xfrm>
              <a:off x="9976157" y="5899391"/>
              <a:ext cx="1958655" cy="4552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Conclusion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A1721AA-DAD5-3A28-4379-DD9BB908BF72}"/>
                </a:ext>
              </a:extLst>
            </p:cNvPr>
            <p:cNvSpPr/>
            <p:nvPr/>
          </p:nvSpPr>
          <p:spPr>
            <a:xfrm>
              <a:off x="9976158" y="355587"/>
              <a:ext cx="1958655" cy="4190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Report Received</a:t>
              </a:r>
            </a:p>
          </p:txBody>
        </p:sp>
        <p:pic>
          <p:nvPicPr>
            <p:cNvPr id="50" name="Graphic 49" descr="Arrow Down with solid fill">
              <a:extLst>
                <a:ext uri="{FF2B5EF4-FFF2-40B4-BE49-F238E27FC236}">
                  <a16:creationId xmlns:a16="http://schemas.microsoft.com/office/drawing/2014/main" id="{0BFE59F4-0523-837D-0B53-AC03802F3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2" y="767901"/>
              <a:ext cx="145117" cy="258064"/>
            </a:xfrm>
            <a:prstGeom prst="rect">
              <a:avLst/>
            </a:prstGeom>
          </p:spPr>
        </p:pic>
        <p:pic>
          <p:nvPicPr>
            <p:cNvPr id="51" name="Graphic 50" descr="Arrow Down with solid fill">
              <a:extLst>
                <a:ext uri="{FF2B5EF4-FFF2-40B4-BE49-F238E27FC236}">
                  <a16:creationId xmlns:a16="http://schemas.microsoft.com/office/drawing/2014/main" id="{4B7D7F96-3178-6E97-9ED9-851FFE283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2" y="1454172"/>
              <a:ext cx="145117" cy="316691"/>
            </a:xfrm>
            <a:prstGeom prst="rect">
              <a:avLst/>
            </a:prstGeom>
          </p:spPr>
        </p:pic>
        <p:pic>
          <p:nvPicPr>
            <p:cNvPr id="52" name="Graphic 51" descr="Arrow Down with solid fill">
              <a:extLst>
                <a:ext uri="{FF2B5EF4-FFF2-40B4-BE49-F238E27FC236}">
                  <a16:creationId xmlns:a16="http://schemas.microsoft.com/office/drawing/2014/main" id="{CDCEFCA7-6614-1C61-34A7-41F414746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2" y="2183578"/>
              <a:ext cx="145117" cy="316691"/>
            </a:xfrm>
            <a:prstGeom prst="rect">
              <a:avLst/>
            </a:prstGeom>
          </p:spPr>
        </p:pic>
        <p:pic>
          <p:nvPicPr>
            <p:cNvPr id="53" name="Graphic 52" descr="Arrow Down with solid fill">
              <a:extLst>
                <a:ext uri="{FF2B5EF4-FFF2-40B4-BE49-F238E27FC236}">
                  <a16:creationId xmlns:a16="http://schemas.microsoft.com/office/drawing/2014/main" id="{EA36EFF3-026C-A70F-67C5-5D7F51A8F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2" y="3046470"/>
              <a:ext cx="145117" cy="316691"/>
            </a:xfrm>
            <a:prstGeom prst="rect">
              <a:avLst/>
            </a:prstGeom>
          </p:spPr>
        </p:pic>
        <p:pic>
          <p:nvPicPr>
            <p:cNvPr id="56" name="Graphic 55" descr="Arrow Down with solid fill">
              <a:extLst>
                <a:ext uri="{FF2B5EF4-FFF2-40B4-BE49-F238E27FC236}">
                  <a16:creationId xmlns:a16="http://schemas.microsoft.com/office/drawing/2014/main" id="{576F5DCF-7F83-12B8-1B22-3927C8893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2" y="5576465"/>
              <a:ext cx="145117" cy="287540"/>
            </a:xfrm>
            <a:prstGeom prst="rect">
              <a:avLst/>
            </a:prstGeom>
          </p:spPr>
        </p:pic>
        <p:pic>
          <p:nvPicPr>
            <p:cNvPr id="58" name="Graphic 57" descr="Arrow Down with solid fill">
              <a:extLst>
                <a:ext uri="{FF2B5EF4-FFF2-40B4-BE49-F238E27FC236}">
                  <a16:creationId xmlns:a16="http://schemas.microsoft.com/office/drawing/2014/main" id="{9DF9BD5F-EBF2-0620-657B-D1D7C4C8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3497" y="3901642"/>
              <a:ext cx="142986" cy="316691"/>
            </a:xfrm>
            <a:prstGeom prst="rect">
              <a:avLst/>
            </a:prstGeom>
          </p:spPr>
        </p:pic>
        <p:pic>
          <p:nvPicPr>
            <p:cNvPr id="59" name="Graphic 58" descr="Arrow Down with solid fill">
              <a:extLst>
                <a:ext uri="{FF2B5EF4-FFF2-40B4-BE49-F238E27FC236}">
                  <a16:creationId xmlns:a16="http://schemas.microsoft.com/office/drawing/2014/main" id="{0AA8D559-648C-BA07-47B9-185CB2A4F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2432" y="4771634"/>
              <a:ext cx="145117" cy="31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421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9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B229-47BD-3185-3BB8-BE294CBA1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138692"/>
            <a:ext cx="5045530" cy="2387600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9E5F8-C191-5F45-E550-7CCD57F9F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3618367"/>
            <a:ext cx="5045530" cy="1655762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8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4BAF-F439-6A78-F336-3514B24E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904117"/>
          </a:xfrm>
        </p:spPr>
        <p:txBody>
          <a:bodyPr lIns="0" tIns="0" rIns="0" bIns="0"/>
          <a:lstStyle>
            <a:lvl1pPr>
              <a:defRPr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BC99-3560-6E05-F45A-E2530EEAC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378424"/>
            <a:ext cx="11159836" cy="4798539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8838179-E123-76C7-D343-6D0C0F1A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11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821" y="365125"/>
            <a:ext cx="8110717" cy="13255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5400" dirty="0">
                <a:latin typeface="Outfit SemiBold" pitchFamily="2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73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" y="385907"/>
            <a:ext cx="8081347" cy="1325563"/>
          </a:xfrm>
        </p:spPr>
        <p:txBody>
          <a:bodyPr lIns="0" tIns="0" rIns="0" bIns="0"/>
          <a:lstStyle>
            <a:lvl1pPr>
              <a:defRPr sz="5400"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8829" y="0"/>
            <a:ext cx="3393171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0038D-4F4A-6BA5-41EA-66B5950B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825625"/>
            <a:ext cx="808134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4209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ON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3774" r="25340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669576"/>
            <a:ext cx="80430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5400" dirty="0">
                <a:solidFill>
                  <a:srgbClr val="000000"/>
                </a:solidFill>
              </a:rPr>
              <a:t>Cameras 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Slides &amp; </a:t>
            </a:r>
            <a:r>
              <a:rPr lang="fr-FR" sz="5400" dirty="0" err="1">
                <a:solidFill>
                  <a:srgbClr val="000000"/>
                </a:solidFill>
              </a:rPr>
              <a:t>Padlet</a:t>
            </a:r>
            <a:endParaRPr lang="fr-FR" sz="5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Certificates</a:t>
            </a:r>
            <a:endParaRPr lang="fr-FR" sz="4800" dirty="0">
              <a:solidFill>
                <a:srgbClr val="000000"/>
              </a:solidFill>
            </a:endParaRPr>
          </a:p>
        </p:txBody>
      </p:sp>
      <p:pic>
        <p:nvPicPr>
          <p:cNvPr id="11" name="Picture 10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98DE2160-F0D6-42E9-5460-E034FAEB1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23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IN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r="26589"/>
          <a:stretch/>
        </p:blipFill>
        <p:spPr>
          <a:xfrm flipH="1"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Tea/Coffee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 err="1">
                <a:solidFill>
                  <a:srgbClr val="000000"/>
                </a:solidFill>
              </a:rPr>
              <a:t>Toilets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Security / </a:t>
            </a:r>
            <a:r>
              <a:rPr lang="fr-FR" sz="4400" dirty="0" err="1">
                <a:solidFill>
                  <a:srgbClr val="000000"/>
                </a:solidFill>
              </a:rPr>
              <a:t>Alarms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Slides &amp; </a:t>
            </a:r>
            <a:r>
              <a:rPr lang="fr-FR" sz="4400" dirty="0" err="1">
                <a:solidFill>
                  <a:srgbClr val="000000"/>
                </a:solidFill>
              </a:rPr>
              <a:t>Padlet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Certificates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74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nciples for Lear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3"/>
                </a:solidFill>
                <a:latin typeface="Outfit SemiBold" pitchFamily="2" charset="0"/>
              </a:rPr>
              <a:t>Principles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Participation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Learn from each other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Ensure has a voice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Respect different views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Avoid abbreviations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Confidentiality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13744" r="14447" b="4134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6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07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lbe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Your Wellbeing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13256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711930"/>
            <a:ext cx="804308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Although all possible care will be taken to ensure your well-being, this subject matter can be upsetting 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and potentially triggering 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for some people.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9C98A-7224-4AC8-5F74-B05F6F4E7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0463" y="3767138"/>
            <a:ext cx="7977187" cy="2554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317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P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567BB-7E92-90D6-3C4F-1C4F689F9E13}"/>
              </a:ext>
            </a:extLst>
          </p:cNvPr>
          <p:cNvSpPr txBox="1"/>
          <p:nvPr/>
        </p:nvSpPr>
        <p:spPr>
          <a:xfrm>
            <a:off x="6352354" y="5637791"/>
            <a:ext cx="57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www.newpathways.org.uk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853D-E19B-6F9D-5023-50371B784013}"/>
              </a:ext>
            </a:extLst>
          </p:cNvPr>
          <p:cNvSpPr txBox="1"/>
          <p:nvPr/>
        </p:nvSpPr>
        <p:spPr>
          <a:xfrm>
            <a:off x="0" y="714564"/>
            <a:ext cx="6096000" cy="557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570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SARC - Sexual Assault Referral Centre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F408F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ISVA – Independent Sexual Violence Adviser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CD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Well-being Service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491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816A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 College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676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Introductions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56060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ms and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Aims / Objectives</a:t>
            </a:r>
          </a:p>
        </p:txBody>
      </p:sp>
    </p:spTree>
    <p:extLst>
      <p:ext uri="{BB962C8B-B14F-4D97-AF65-F5344CB8AC3E}">
        <p14:creationId xmlns:p14="http://schemas.microsoft.com/office/powerpoint/2010/main" val="2977014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 of Co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161026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s - at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4029487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2"/>
                </a:solidFill>
                <a:latin typeface="Outfit SemiBold" pitchFamily="2" charset="0"/>
              </a:rPr>
              <a:t>Next Steps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r="33421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3967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1210028"/>
            <a:ext cx="10670976" cy="85082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2164080"/>
            <a:ext cx="10670976" cy="39620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81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49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7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315837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15597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 dirty="0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dirty="0" err="1">
                <a:solidFill>
                  <a:schemeClr val="accent1"/>
                </a:solidFill>
              </a:rPr>
              <a:t>centred</a:t>
            </a:r>
            <a:r>
              <a:rPr lang="en-US" sz="1700" i="1" dirty="0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16875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9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4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89" r:id="rId10"/>
    <p:sldLayoutId id="2147483671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FBA47-48EF-06F3-E599-8F89C36B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3E091-602E-6AC7-AB93-56D5684B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02" y="1825625"/>
            <a:ext cx="1115983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3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None/>
        <a:defRPr sz="6000" kern="1200">
          <a:solidFill>
            <a:schemeClr val="tx2"/>
          </a:solidFill>
          <a:latin typeface="Outfit" pitchFamily="2" charset="0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400" kern="1200">
          <a:solidFill>
            <a:srgbClr val="000000"/>
          </a:solidFill>
          <a:latin typeface="Outfi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000" kern="1200">
          <a:solidFill>
            <a:srgbClr val="000000"/>
          </a:solidFill>
          <a:latin typeface="Outfit" pitchFamily="2" charset="0"/>
          <a:ea typeface="+mn-ea"/>
          <a:cs typeface="+mn-cs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600" kern="1200">
          <a:solidFill>
            <a:srgbClr val="000000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52_6B597C9F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56_51E5626C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5F_9958C6CE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9FB1-E42C-839D-1F28-F93364945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Group C safeguarding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14E8D-82F9-0098-2A0F-02C639F1E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553711"/>
            <a:ext cx="7315200" cy="1030935"/>
          </a:xfrm>
        </p:spPr>
        <p:txBody>
          <a:bodyPr>
            <a:normAutofit/>
          </a:bodyPr>
          <a:lstStyle/>
          <a:p>
            <a:r>
              <a:rPr lang="en-GB" sz="4000" dirty="0"/>
              <a:t>Adults at risk</a:t>
            </a:r>
          </a:p>
        </p:txBody>
      </p:sp>
    </p:spTree>
    <p:extLst>
      <p:ext uri="{BB962C8B-B14F-4D97-AF65-F5344CB8AC3E}">
        <p14:creationId xmlns:p14="http://schemas.microsoft.com/office/powerpoint/2010/main" val="174514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2345-D11E-F2A6-1E5D-C2122FC4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76081" cy="5321805"/>
          </a:xfrm>
        </p:spPr>
        <p:txBody>
          <a:bodyPr/>
          <a:lstStyle/>
          <a:p>
            <a:r>
              <a:rPr lang="en-US" dirty="0"/>
              <a:t>Roles and responsibilities</a:t>
            </a:r>
            <a:br>
              <a:rPr lang="en-US" dirty="0"/>
            </a:br>
            <a:r>
              <a:rPr lang="en-US" dirty="0"/>
              <a:t>after the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E646E-F150-A32F-28C7-25CE1CF8C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i="1" dirty="0"/>
              <a:t>Note on terminology:</a:t>
            </a:r>
          </a:p>
          <a:p>
            <a:pPr marL="0" indent="0">
              <a:buNone/>
            </a:pPr>
            <a:r>
              <a:rPr lang="en-US" sz="3200" dirty="0"/>
              <a:t>As it’s the </a:t>
            </a:r>
            <a:r>
              <a:rPr lang="en-US" sz="3200" b="1" dirty="0"/>
              <a:t>local authority social services department </a:t>
            </a:r>
            <a:r>
              <a:rPr lang="en-US" sz="3200" dirty="0"/>
              <a:t>that responds to reports about an adult at risk of abuse or neglect, the term ‘</a:t>
            </a:r>
            <a:r>
              <a:rPr lang="en-US" sz="3200" b="1" dirty="0">
                <a:solidFill>
                  <a:schemeClr val="accent1"/>
                </a:solidFill>
              </a:rPr>
              <a:t>social services</a:t>
            </a:r>
            <a:r>
              <a:rPr lang="en-US" sz="3200" dirty="0"/>
              <a:t>’ will be used in these procedures rather than ‘local authority’.</a:t>
            </a:r>
          </a:p>
          <a:p>
            <a:pPr marL="0" indent="0">
              <a:buNone/>
            </a:pPr>
            <a:r>
              <a:rPr lang="en-US" sz="3200" dirty="0"/>
              <a:t>For the purposes of these procedures a </a:t>
            </a:r>
            <a:r>
              <a:rPr lang="en-US" sz="3200" b="1" dirty="0">
                <a:solidFill>
                  <a:schemeClr val="accent1"/>
                </a:solidFill>
              </a:rPr>
              <a:t>report</a:t>
            </a:r>
            <a:r>
              <a:rPr lang="en-US" sz="3200" dirty="0"/>
              <a:t> to social services will be taken to also mean a </a:t>
            </a:r>
            <a:r>
              <a:rPr lang="en-US" sz="3200" b="1" dirty="0"/>
              <a:t>referral</a:t>
            </a:r>
            <a:r>
              <a:rPr lang="en-US" sz="3200" dirty="0"/>
              <a:t>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05256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17687-E24D-A028-636C-F3D6D3C55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of the Wales Safeguarding Procedures showing different sections.">
            <a:extLst>
              <a:ext uri="{FF2B5EF4-FFF2-40B4-BE49-F238E27FC236}">
                <a16:creationId xmlns:a16="http://schemas.microsoft.com/office/drawing/2014/main" id="{60A4AA66-47ED-746C-8C37-711421CCA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175" y="423441"/>
            <a:ext cx="8468907" cy="6011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1006AD-22C5-E354-8539-BCC1364A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76081" cy="5321805"/>
          </a:xfrm>
        </p:spPr>
        <p:txBody>
          <a:bodyPr/>
          <a:lstStyle/>
          <a:p>
            <a:r>
              <a:rPr lang="en-US" dirty="0"/>
              <a:t>Roles and responsibilities</a:t>
            </a:r>
            <a:br>
              <a:rPr lang="en-US" dirty="0"/>
            </a:br>
            <a:r>
              <a:rPr lang="en-US" dirty="0"/>
              <a:t>after the report </a:t>
            </a:r>
          </a:p>
        </p:txBody>
      </p:sp>
      <p:sp>
        <p:nvSpPr>
          <p:cNvPr id="6" name="Rectangle: Rounded Corners 5" descr="Roles and responsibilities after the report">
            <a:extLst>
              <a:ext uri="{FF2B5EF4-FFF2-40B4-BE49-F238E27FC236}">
                <a16:creationId xmlns:a16="http://schemas.microsoft.com/office/drawing/2014/main" id="{6E7E8CBE-99A0-1518-8FE6-007FD07E43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470175" y="2755760"/>
            <a:ext cx="8468907" cy="3678795"/>
          </a:xfrm>
          <a:prstGeom prst="roundRect">
            <a:avLst>
              <a:gd name="adj" fmla="val 5625"/>
            </a:avLst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320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783B-9F36-A50D-1A79-5E90AC4885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8350"/>
            <a:ext cx="2947988" cy="5321300"/>
          </a:xfrm>
        </p:spPr>
        <p:txBody>
          <a:bodyPr/>
          <a:lstStyle/>
          <a:p>
            <a:r>
              <a:rPr lang="en-GB" dirty="0"/>
              <a:t>The Process After a Report is Made</a:t>
            </a:r>
          </a:p>
        </p:txBody>
      </p:sp>
      <p:sp>
        <p:nvSpPr>
          <p:cNvPr id="56" name="Content Placeholder 55">
            <a:extLst>
              <a:ext uri="{FF2B5EF4-FFF2-40B4-BE49-F238E27FC236}">
                <a16:creationId xmlns:a16="http://schemas.microsoft.com/office/drawing/2014/main" id="{B6E1AE0B-F705-7DC6-C012-0D77B76683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81837" y="758825"/>
            <a:ext cx="6615447" cy="5330825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Note:</a:t>
            </a:r>
          </a:p>
          <a:p>
            <a:pPr marL="0" indent="0">
              <a:buNone/>
            </a:pPr>
            <a:r>
              <a:rPr lang="en-GB" sz="3600" dirty="0"/>
              <a:t>This session is an </a:t>
            </a:r>
            <a:r>
              <a:rPr lang="en-GB" sz="3600" b="1" dirty="0"/>
              <a:t>overview</a:t>
            </a:r>
            <a:r>
              <a:rPr lang="en-GB" sz="3600" dirty="0"/>
              <a:t> of the process that all </a:t>
            </a:r>
            <a:r>
              <a:rPr lang="en-GB" sz="3600" b="1" dirty="0"/>
              <a:t>Group C practitioners</a:t>
            </a:r>
            <a:r>
              <a:rPr lang="en-GB" sz="3600" dirty="0"/>
              <a:t> may be expected to participate in. </a:t>
            </a:r>
          </a:p>
          <a:p>
            <a:pPr marL="0" indent="0">
              <a:buNone/>
            </a:pPr>
            <a:r>
              <a:rPr lang="en-GB" sz="3600" dirty="0"/>
              <a:t>For additional and specific roles and responsibilities, you’re expected to </a:t>
            </a:r>
            <a:r>
              <a:rPr lang="en-GB" sz="3600" b="1" dirty="0"/>
              <a:t>seek additional training</a:t>
            </a:r>
            <a:r>
              <a:rPr lang="en-GB" sz="3600" dirty="0"/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6E5F15-31A2-5989-DB1C-0D28733F4859}"/>
              </a:ext>
            </a:extLst>
          </p:cNvPr>
          <p:cNvSpPr txBox="1">
            <a:spLocks/>
          </p:cNvSpPr>
          <p:nvPr/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</p:spPr>
        <p:txBody>
          <a:bodyPr lIns="360000" r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The process</a:t>
            </a:r>
          </a:p>
        </p:txBody>
      </p:sp>
    </p:spTree>
    <p:extLst>
      <p:ext uri="{BB962C8B-B14F-4D97-AF65-F5344CB8AC3E}">
        <p14:creationId xmlns:p14="http://schemas.microsoft.com/office/powerpoint/2010/main" val="2103704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DACE90-FC54-8E86-846A-A55538AC1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1110342"/>
            <a:ext cx="2151185" cy="5747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 descr="Arrow: Slight curve with solid fill">
            <a:extLst>
              <a:ext uri="{FF2B5EF4-FFF2-40B4-BE49-F238E27FC236}">
                <a16:creationId xmlns:a16="http://schemas.microsoft.com/office/drawing/2014/main" id="{A713794C-3DD4-E665-DF39-F40A0220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658122">
            <a:off x="11313221" y="-174288"/>
            <a:ext cx="820182" cy="820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7AA045-C111-4DF6-08F6-2E36B30CA802}"/>
              </a:ext>
            </a:extLst>
          </p:cNvPr>
          <p:cNvSpPr txBox="1"/>
          <p:nvPr/>
        </p:nvSpPr>
        <p:spPr>
          <a:xfrm>
            <a:off x="2602523" y="0"/>
            <a:ext cx="7259934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lvl="0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The local authority has </a:t>
            </a:r>
            <a:r>
              <a:rPr lang="en-US" sz="2800" b="1" dirty="0">
                <a:solidFill>
                  <a:schemeClr val="bg1"/>
                </a:solidFill>
              </a:rPr>
              <a:t>a duty to respond </a:t>
            </a:r>
            <a:r>
              <a:rPr lang="en-US" sz="2800" dirty="0">
                <a:solidFill>
                  <a:schemeClr val="bg1"/>
                </a:solidFill>
              </a:rPr>
              <a:t>to a report about an adult who’s at risk of abuse and neglect.</a:t>
            </a:r>
          </a:p>
          <a:p>
            <a:pPr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Reports </a:t>
            </a:r>
            <a:r>
              <a:rPr lang="en-US" sz="2800" b="1" dirty="0">
                <a:solidFill>
                  <a:schemeClr val="bg1"/>
                </a:solidFill>
              </a:rPr>
              <a:t>must always </a:t>
            </a:r>
            <a:r>
              <a:rPr lang="en-US" sz="2800" dirty="0">
                <a:solidFill>
                  <a:schemeClr val="bg1"/>
                </a:solidFill>
              </a:rPr>
              <a:t>be regarded as </a:t>
            </a:r>
            <a:r>
              <a:rPr lang="en-US" sz="2800" b="1" dirty="0">
                <a:solidFill>
                  <a:schemeClr val="bg1"/>
                </a:solidFill>
              </a:rPr>
              <a:t>serious</a:t>
            </a:r>
            <a:r>
              <a:rPr lang="en-US" sz="2800" dirty="0">
                <a:solidFill>
                  <a:schemeClr val="bg1"/>
                </a:solidFill>
              </a:rPr>
              <a:t> and should be treated in </a:t>
            </a:r>
            <a:r>
              <a:rPr lang="en-US" sz="2800" b="1" dirty="0">
                <a:solidFill>
                  <a:schemeClr val="bg1"/>
                </a:solidFill>
              </a:rPr>
              <a:t>the same way</a:t>
            </a:r>
            <a:r>
              <a:rPr lang="en-US" sz="2800" dirty="0">
                <a:solidFill>
                  <a:schemeClr val="bg1"/>
                </a:solidFill>
              </a:rPr>
              <a:t>, without prejudice. </a:t>
            </a:r>
          </a:p>
          <a:p>
            <a:pPr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Enquiries</a:t>
            </a:r>
            <a:r>
              <a:rPr lang="en-US" sz="2800" dirty="0">
                <a:solidFill>
                  <a:schemeClr val="bg1"/>
                </a:solidFill>
              </a:rPr>
              <a:t> should begin immediately, but aren’t the investigative part of the process - they don’t include formal investigations involving the police (although that may be the outcome).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381E6B-B96A-44FA-8C00-25B45D86AB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Report received</a:t>
            </a:r>
          </a:p>
        </p:txBody>
      </p:sp>
    </p:spTree>
    <p:extLst>
      <p:ext uri="{BB962C8B-B14F-4D97-AF65-F5344CB8AC3E}">
        <p14:creationId xmlns:p14="http://schemas.microsoft.com/office/powerpoint/2010/main" val="1240350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67E95-0C18-F992-34C9-863CE30D9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FB42C9-DBCC-8BED-6966-4E0BAE115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1719943"/>
            <a:ext cx="2151185" cy="5138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 descr="Arrow: Slight curve with solid fill">
            <a:extLst>
              <a:ext uri="{FF2B5EF4-FFF2-40B4-BE49-F238E27FC236}">
                <a16:creationId xmlns:a16="http://schemas.microsoft.com/office/drawing/2014/main" id="{F8C5BF22-5418-FDB6-90C8-C35A60A98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658122">
            <a:off x="11313221" y="-174288"/>
            <a:ext cx="820182" cy="820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23BD03-604C-1F45-7AB7-17AE49D87DF0}"/>
              </a:ext>
            </a:extLst>
          </p:cNvPr>
          <p:cNvSpPr txBox="1"/>
          <p:nvPr/>
        </p:nvSpPr>
        <p:spPr>
          <a:xfrm>
            <a:off x="2602523" y="0"/>
            <a:ext cx="7259934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On receiving a report, the report-taker needs enough information to: </a:t>
            </a:r>
          </a:p>
          <a:p>
            <a:pPr marL="457200" lvl="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be clear about the concern and the reason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establish whether immediate action is necessary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identify if police involvement if required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identify how and why concerns have arisen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establish if there are care and support needs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consider the mental capacity of the adult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determine if there is </a:t>
            </a:r>
            <a:r>
              <a:rPr lang="en-US" sz="2800" b="1" dirty="0">
                <a:solidFill>
                  <a:schemeClr val="bg1"/>
                </a:solidFill>
              </a:rPr>
              <a:t>reasonable cause to suspect </a:t>
            </a:r>
            <a:r>
              <a:rPr lang="en-US" sz="2800" dirty="0">
                <a:solidFill>
                  <a:schemeClr val="bg1"/>
                </a:solidFill>
              </a:rPr>
              <a:t>an adult is, or may be, at risk.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DFCE76-E463-242C-C19F-567FC76C15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Initial checks</a:t>
            </a:r>
          </a:p>
        </p:txBody>
      </p:sp>
    </p:spTree>
    <p:extLst>
      <p:ext uri="{BB962C8B-B14F-4D97-AF65-F5344CB8AC3E}">
        <p14:creationId xmlns:p14="http://schemas.microsoft.com/office/powerpoint/2010/main" val="3301455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F6D28-F8CC-5203-6F93-DCA91FD1B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E787B0-E02D-7A77-CF91-DA259C3E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0815" y="1110342"/>
            <a:ext cx="2151185" cy="5747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AD8079-AD33-0F90-0E3F-47AE1753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Information-gathering by the report-taker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7A4D92-F56C-E8EE-C282-15A1B76BA1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2" y="1321550"/>
            <a:ext cx="4798978" cy="5029194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000" dirty="0"/>
              <a:t>If an adult at risk is </a:t>
            </a:r>
            <a:r>
              <a:rPr lang="en-US" sz="3000" b="1" dirty="0"/>
              <a:t>already known</a:t>
            </a:r>
            <a:r>
              <a:rPr lang="en-US" sz="3000" dirty="0"/>
              <a:t> to social services, a great deal of information may already be available, so the report-taker will consider any </a:t>
            </a:r>
            <a:r>
              <a:rPr lang="en-US" sz="3000" b="1" dirty="0"/>
              <a:t>existing social services records</a:t>
            </a:r>
            <a:r>
              <a:rPr lang="en-US" sz="3000" dirty="0"/>
              <a:t> on the adult at risk, the carers and/or past involvement by services.</a:t>
            </a:r>
            <a:endParaRPr lang="en-GB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0EB69-BF3F-F5C6-B047-24E2FC2527D2}"/>
              </a:ext>
            </a:extLst>
          </p:cNvPr>
          <p:cNvSpPr txBox="1"/>
          <p:nvPr/>
        </p:nvSpPr>
        <p:spPr>
          <a:xfrm>
            <a:off x="5595257" y="1321550"/>
            <a:ext cx="6061722" cy="5536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0000" rIns="18000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dirty="0">
                <a:solidFill>
                  <a:schemeClr val="bg1"/>
                </a:solidFill>
                <a:latin typeface="Gibson" panose="02000000000000000000" pitchFamily="2" charset="77"/>
              </a:rPr>
              <a:t>Repeated unfounded reports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  <a:latin typeface="Gibson" panose="02000000000000000000" pitchFamily="2" charset="77"/>
              </a:rPr>
              <a:t>Sometimes, there may be repeated </a:t>
            </a:r>
            <a:r>
              <a:rPr lang="en-US" sz="3000" b="1" dirty="0">
                <a:solidFill>
                  <a:schemeClr val="bg1"/>
                </a:solidFill>
                <a:latin typeface="Gibson" panose="02000000000000000000" pitchFamily="2" charset="77"/>
              </a:rPr>
              <a:t>unfounded</a:t>
            </a:r>
            <a:r>
              <a:rPr lang="en-US" sz="3000" dirty="0">
                <a:solidFill>
                  <a:schemeClr val="bg1"/>
                </a:solidFill>
                <a:latin typeface="Gibson" panose="02000000000000000000" pitchFamily="2" charset="77"/>
              </a:rPr>
              <a:t> reports and further enquiries </a:t>
            </a:r>
            <a:r>
              <a:rPr lang="en-US" sz="3000" b="1" dirty="0">
                <a:solidFill>
                  <a:schemeClr val="bg1"/>
                </a:solidFill>
                <a:latin typeface="Gibson" panose="02000000000000000000" pitchFamily="2" charset="77"/>
              </a:rPr>
              <a:t>may not be </a:t>
            </a:r>
            <a:r>
              <a:rPr lang="en-US" sz="3000" dirty="0">
                <a:solidFill>
                  <a:schemeClr val="bg1"/>
                </a:solidFill>
                <a:latin typeface="Gibson" panose="02000000000000000000" pitchFamily="2" charset="77"/>
              </a:rPr>
              <a:t>in the best interests of the adult at risk.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  <a:latin typeface="Gibson" panose="02000000000000000000" pitchFamily="2" charset="77"/>
              </a:rPr>
              <a:t>When this happens, the decision not to make further enquiries and the reasons for this should be recorded after discussion with the line manager.</a:t>
            </a:r>
            <a:br>
              <a:rPr lang="en-US" sz="3000" dirty="0">
                <a:solidFill>
                  <a:schemeClr val="bg1"/>
                </a:solidFill>
                <a:latin typeface="Gibson" panose="02000000000000000000" pitchFamily="2" charset="77"/>
              </a:rPr>
            </a:br>
            <a:endParaRPr lang="en-GB" sz="3000" dirty="0">
              <a:solidFill>
                <a:schemeClr val="bg1"/>
              </a:solidFill>
              <a:latin typeface="Gibson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388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A951F-4EDD-254E-6689-DD8EC4B0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74B65C-E872-8495-B511-F9DAE6BBB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77301" y="1752600"/>
            <a:ext cx="2024739" cy="51053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00C1CF-0B98-F8DF-7093-CB819B07FE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Initial decisions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0A7F0-1AB4-13B0-8C82-DEA074213522}"/>
              </a:ext>
            </a:extLst>
          </p:cNvPr>
          <p:cNvSpPr txBox="1"/>
          <p:nvPr/>
        </p:nvSpPr>
        <p:spPr>
          <a:xfrm>
            <a:off x="2711377" y="507490"/>
            <a:ext cx="7216394" cy="300380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accent1"/>
                </a:solidFill>
                <a:latin typeface="Gibson Light" panose="02000000000000000000" pitchFamily="50" charset="0"/>
              </a:rPr>
              <a:t>*Immediate protection and </a:t>
            </a:r>
            <a:br>
              <a:rPr lang="en-US" sz="3200" b="1" dirty="0">
                <a:solidFill>
                  <a:schemeClr val="accent1"/>
                </a:solidFill>
                <a:latin typeface="Gibson Light" panose="02000000000000000000" pitchFamily="50" charset="0"/>
              </a:rPr>
            </a:br>
            <a:r>
              <a:rPr lang="en-US" sz="3200" b="1" dirty="0">
                <a:solidFill>
                  <a:schemeClr val="accent1"/>
                </a:solidFill>
                <a:latin typeface="Gibson Light" panose="02000000000000000000" pitchFamily="50" charset="0"/>
              </a:rPr>
              <a:t>urgent action is required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agencies with the relevant </a:t>
            </a:r>
            <a:r>
              <a:rPr lang="en-US" sz="3000" b="1" dirty="0">
                <a:solidFill>
                  <a:schemeClr val="bg1"/>
                </a:solidFill>
              </a:rPr>
              <a:t>protection powers</a:t>
            </a:r>
            <a:r>
              <a:rPr lang="en-US" sz="3000" dirty="0">
                <a:solidFill>
                  <a:schemeClr val="bg1"/>
                </a:solidFill>
              </a:rPr>
              <a:t> or with service responsibility </a:t>
            </a:r>
            <a:r>
              <a:rPr lang="en-US" sz="3000" b="1" dirty="0">
                <a:solidFill>
                  <a:schemeClr val="bg1"/>
                </a:solidFill>
              </a:rPr>
              <a:t>must</a:t>
            </a:r>
            <a:r>
              <a:rPr lang="en-US" sz="3000" dirty="0">
                <a:solidFill>
                  <a:schemeClr val="bg1"/>
                </a:solidFill>
              </a:rPr>
              <a:t> act quickly to secure the individual’s and others’ </a:t>
            </a:r>
            <a:r>
              <a:rPr lang="en-US" sz="3000" b="1" dirty="0">
                <a:solidFill>
                  <a:schemeClr val="bg1"/>
                </a:solidFill>
              </a:rPr>
              <a:t>immediate safety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AAFAC-47AD-6E65-7897-493956349A60}"/>
              </a:ext>
            </a:extLst>
          </p:cNvPr>
          <p:cNvSpPr txBox="1"/>
          <p:nvPr/>
        </p:nvSpPr>
        <p:spPr>
          <a:xfrm>
            <a:off x="2711377" y="3658466"/>
            <a:ext cx="7216394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57D86"/>
                </a:solidFill>
                <a:effectLst/>
                <a:uLnTx/>
                <a:uFillTx/>
                <a:latin typeface="Gibson Light" panose="02000000000000000000" pitchFamily="50" charset="0"/>
                <a:ea typeface="+mn-ea"/>
                <a:cs typeface="+mn-cs"/>
              </a:rPr>
              <a:t>1.  No further action to safeguarding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394C">
                  <a:lumMod val="50000"/>
                </a:srgbClr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  <a:p>
            <a:pPr marL="261938" marR="0" lvl="0" indent="-2619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No abuse or neglect has occurred</a:t>
            </a:r>
          </a:p>
          <a:p>
            <a:pPr marL="261938" marR="0" lvl="0" indent="-2619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Report doesn’t involve abuse or neglect</a:t>
            </a:r>
          </a:p>
          <a:p>
            <a:pPr marL="261938" marR="0" lvl="0" indent="-2619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One-off incident / very low of risk repetition</a:t>
            </a:r>
            <a:r>
              <a:rPr lang="en-US" sz="3000" dirty="0">
                <a:solidFill>
                  <a:schemeClr val="bg1"/>
                </a:solidFill>
                <a:latin typeface="Gibson"/>
              </a:rPr>
              <a:t>.</a:t>
            </a:r>
            <a:endParaRPr kumimoji="0" lang="en-US" sz="3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/>
            </a:endParaRPr>
          </a:p>
        </p:txBody>
      </p:sp>
    </p:spTree>
    <p:extLst>
      <p:ext uri="{BB962C8B-B14F-4D97-AF65-F5344CB8AC3E}">
        <p14:creationId xmlns:p14="http://schemas.microsoft.com/office/powerpoint/2010/main" val="29702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B8F6A-A653-26B3-EDBD-740457B83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E65590-F2B1-77E1-6013-5D5C1714B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9350" y="1809750"/>
            <a:ext cx="2162690" cy="5048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899E98-0740-D2ED-C2E0-3883EFE3C6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Initial decisions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34F0AC-6089-12BE-785E-40AB060BF288}"/>
              </a:ext>
            </a:extLst>
          </p:cNvPr>
          <p:cNvSpPr txBox="1"/>
          <p:nvPr/>
        </p:nvSpPr>
        <p:spPr>
          <a:xfrm>
            <a:off x="2615866" y="3047998"/>
            <a:ext cx="7269465" cy="306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257D86"/>
                </a:solidFill>
                <a:latin typeface="Gibson Light" panose="02000000000000000000" pitchFamily="50" charset="0"/>
              </a:rPr>
              <a:t>3. Adult has needs for care and support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needs assessment begins as soon as needs identified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can run </a:t>
            </a:r>
            <a:r>
              <a:rPr lang="en-US" sz="2800" b="1" dirty="0">
                <a:solidFill>
                  <a:schemeClr val="bg1"/>
                </a:solidFill>
              </a:rPr>
              <a:t>alongside</a:t>
            </a:r>
            <a:r>
              <a:rPr lang="en-US" sz="2800" dirty="0">
                <a:solidFill>
                  <a:schemeClr val="bg1"/>
                </a:solidFill>
              </a:rPr>
              <a:t> any enquiries into possible abuse and neglect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report made and subsequent outcomes should inform any care and support plan.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5EC1D0-DA37-9FAF-A67C-CAD52E928132}"/>
              </a:ext>
            </a:extLst>
          </p:cNvPr>
          <p:cNvSpPr txBox="1"/>
          <p:nvPr/>
        </p:nvSpPr>
        <p:spPr>
          <a:xfrm>
            <a:off x="2615866" y="741765"/>
            <a:ext cx="7269465" cy="2135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257D86"/>
                </a:solidFill>
                <a:latin typeface="Gibson Light" panose="02000000000000000000" pitchFamily="50" charset="0"/>
              </a:rPr>
              <a:t>2. Section 126 enquiries are required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There’s reasonable cause to suspect the adult is at risk and </a:t>
            </a:r>
            <a:r>
              <a:rPr lang="en-US" sz="2800" b="1" dirty="0">
                <a:solidFill>
                  <a:schemeClr val="bg1"/>
                </a:solidFill>
              </a:rPr>
              <a:t>further enquiries </a:t>
            </a:r>
            <a:r>
              <a:rPr lang="en-US" sz="2800" dirty="0">
                <a:solidFill>
                  <a:schemeClr val="bg1"/>
                </a:solidFill>
              </a:rPr>
              <a:t>are necessary to establish whether abuse and/or neglect have occurred.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89AE0D-CB3A-B0FE-3661-1CBC8C399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15865" y="552451"/>
            <a:ext cx="7269466" cy="2325284"/>
          </a:xfrm>
          <a:prstGeom prst="roundRect">
            <a:avLst>
              <a:gd name="adj" fmla="val 8474"/>
            </a:avLst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510FD782-19B2-4EC5-8803-D08FF152300E}"/>
              </a:ext>
            </a:extLst>
          </p:cNvPr>
          <p:cNvSpPr txBox="1">
            <a:spLocks/>
          </p:cNvSpPr>
          <p:nvPr/>
        </p:nvSpPr>
        <p:spPr>
          <a:xfrm>
            <a:off x="2534154" y="0"/>
            <a:ext cx="7314696" cy="6857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444500" indent="-444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b="1" dirty="0">
                <a:solidFill>
                  <a:schemeClr val="accent1"/>
                </a:solidFill>
                <a:latin typeface="+mn-lt"/>
              </a:rPr>
              <a:t>Timescales</a:t>
            </a:r>
            <a:endParaRPr lang="en-US" sz="2800" b="1" dirty="0">
              <a:solidFill>
                <a:schemeClr val="accent1"/>
              </a:solidFill>
              <a:latin typeface="+mn-lt"/>
            </a:endParaRP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should normally be completed 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within seven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working days from receiving the report.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should 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not be rushed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– if an enquiry takes longer than seven working days, the 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reasons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should be recorded.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when necessary, 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initial immediate action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should be taken to protect an adult at risk. 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if a strategy meeting / discussion is needed,  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you don’t have to wait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the full seven working days.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* The safeguarding process can be concluded at any stage when appropriate actions have been taken to safeguard the adult at risk.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4D604FC-DEE6-7608-33B0-A96A10FE7E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Section 126 enquiries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4722CF-1D1D-FB6F-341A-C7E9107A9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9350" y="2457450"/>
            <a:ext cx="2162690" cy="44005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254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DA229-C9C8-D1CF-E816-01846BE71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C6016A-35F8-7959-DFC4-5F759B2642FB}"/>
              </a:ext>
            </a:extLst>
          </p:cNvPr>
          <p:cNvSpPr txBox="1">
            <a:spLocks/>
          </p:cNvSpPr>
          <p:nvPr/>
        </p:nvSpPr>
        <p:spPr>
          <a:xfrm>
            <a:off x="2534154" y="768097"/>
            <a:ext cx="7371846" cy="3194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4500" indent="-444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BF94E0"/>
              </a:buClr>
              <a:buNone/>
              <a:defRPr/>
            </a:pPr>
            <a:r>
              <a:rPr lang="en-GB" sz="3600" b="1" dirty="0">
                <a:solidFill>
                  <a:schemeClr val="accent1"/>
                </a:solidFill>
                <a:latin typeface="+mn-lt"/>
              </a:rPr>
              <a:t>Include</a:t>
            </a:r>
            <a:endParaRPr lang="en-GB" sz="3000" b="1" dirty="0">
              <a:solidFill>
                <a:schemeClr val="accent1"/>
              </a:solidFill>
              <a:latin typeface="+mn-lt"/>
            </a:endParaRPr>
          </a:p>
          <a:p>
            <a:pPr marL="266700" lvl="0" indent="-266700">
              <a:buClr>
                <a:schemeClr val="accent1"/>
              </a:buCl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checking general factual accuracy of report</a:t>
            </a:r>
          </a:p>
          <a:p>
            <a:pPr marL="266700" lvl="0" indent="-266700">
              <a:buClr>
                <a:schemeClr val="accent1"/>
              </a:buCl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collecting, reviewing and collating information obtained from the adult at risk and practitioners who know the adult and carers for an initial evaluation</a:t>
            </a:r>
          </a:p>
          <a:p>
            <a:pPr marL="266700" lvl="0" indent="-266700">
              <a:buClr>
                <a:schemeClr val="accent1"/>
              </a:buCl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determining what action should be taken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BD14BB-CADD-8202-D447-EC3AE08EFB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768096"/>
            <a:ext cx="2461846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Section 126 enquiries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CF2C23-6A82-E2CF-BF5B-6BE505A38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9350" y="2457450"/>
            <a:ext cx="2162690" cy="44005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01137A-ADDF-482D-59C4-BADD53D8D4CD}"/>
              </a:ext>
            </a:extLst>
          </p:cNvPr>
          <p:cNvSpPr txBox="1"/>
          <p:nvPr/>
        </p:nvSpPr>
        <p:spPr>
          <a:xfrm>
            <a:off x="2595197" y="4267201"/>
            <a:ext cx="731080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7D86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*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Can be delegated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to another agency if appropriate, but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duty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to determine the outcome of the Section126 enquiries remains with social services, who have oversight of the case and remain the single point of contact.</a:t>
            </a:r>
          </a:p>
        </p:txBody>
      </p:sp>
    </p:spTree>
    <p:extLst>
      <p:ext uri="{BB962C8B-B14F-4D97-AF65-F5344CB8AC3E}">
        <p14:creationId xmlns:p14="http://schemas.microsoft.com/office/powerpoint/2010/main" val="1080610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A497-4705-F67B-9E5C-302771736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tional safeguarding training, learning and development standards and framework">
            <a:extLst>
              <a:ext uri="{FF2B5EF4-FFF2-40B4-BE49-F238E27FC236}">
                <a16:creationId xmlns:a16="http://schemas.microsoft.com/office/drawing/2014/main" id="{5A23EEB3-2FFB-F04B-6D2A-3EA05BD2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20" y="764771"/>
            <a:ext cx="2986267" cy="530351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200" dirty="0">
                <a:solidFill>
                  <a:schemeClr val="tx1"/>
                </a:solidFill>
                <a:cs typeface="Arial" panose="020B0604020202020204" pitchFamily="34" charset="0"/>
              </a:rPr>
              <a:t>National safeguarding training, learning and development standards and framework</a:t>
            </a:r>
            <a:br>
              <a:rPr lang="en-GB" sz="3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Group C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9C98-8335-A43A-72F3-DD9F6A3F0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1"/>
            <a:ext cx="8006133" cy="685800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This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advanced level 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course aims to ensure participants are 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able to make decisions about keeping people safe and 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know when they need to put protection processes in place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2800" b="1" dirty="0">
                <a:latin typeface="+mn-lt"/>
                <a:cs typeface="Arial" panose="020B0604020202020204" pitchFamily="34" charset="0"/>
              </a:rPr>
              <a:t>Memorable principles:</a:t>
            </a:r>
            <a:endParaRPr lang="en-GB" sz="2800" b="1" dirty="0">
              <a:latin typeface="+mn-lt"/>
            </a:endParaRPr>
          </a:p>
          <a:p>
            <a:pPr marL="353695" indent="-353695">
              <a:spcAft>
                <a:spcPts val="600"/>
              </a:spcAft>
            </a:pPr>
            <a:r>
              <a:rPr lang="en-US" sz="2800" dirty="0">
                <a:latin typeface="+mn-lt"/>
              </a:rPr>
              <a:t>I </a:t>
            </a:r>
            <a:r>
              <a:rPr lang="en-US" sz="2800" dirty="0">
                <a:latin typeface="+mn-lt"/>
                <a:cs typeface="Arial"/>
              </a:rPr>
              <a:t>understand everyone’s roles and responsibilities in the safeguarding process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I show the ability to make clear and proportionate decisions</a:t>
            </a:r>
          </a:p>
          <a:p>
            <a:pPr marL="353695" indent="-353695">
              <a:spcAft>
                <a:spcPts val="600"/>
              </a:spcAft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I understand that having voice and control are key to decision making and person-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centred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practice</a:t>
            </a:r>
            <a:endParaRPr lang="en-GB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67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25003-52BD-8355-7D79-1DBE681C0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2D32BA28-6185-1676-9EC6-2D600BFBA7BF}"/>
              </a:ext>
            </a:extLst>
          </p:cNvPr>
          <p:cNvSpPr txBox="1">
            <a:spLocks/>
          </p:cNvSpPr>
          <p:nvPr/>
        </p:nvSpPr>
        <p:spPr>
          <a:xfrm>
            <a:off x="534953" y="1485900"/>
            <a:ext cx="11122093" cy="5372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44500" indent="-444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Quicksand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BF94E0"/>
              </a:buClr>
              <a:buNone/>
              <a:defRPr/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All enquiries should be 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person-</a:t>
            </a:r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centred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+mn-lt"/>
              </a:rPr>
              <a:t>and consider:</a:t>
            </a:r>
          </a:p>
          <a:p>
            <a:pPr>
              <a:buClr>
                <a:schemeClr val="accent1"/>
              </a:buClr>
              <a:defRPr/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the possibility the adult at risk is not making decisions 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freely</a:t>
            </a:r>
          </a:p>
          <a:p>
            <a:pPr>
              <a:buClr>
                <a:schemeClr val="accent1"/>
              </a:buClr>
              <a:defRPr/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the need to involve an 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advocate</a:t>
            </a:r>
          </a:p>
          <a:p>
            <a:pPr>
              <a:buClr>
                <a:schemeClr val="accent1"/>
              </a:buClr>
              <a:defRPr/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the need to carry out the enquiry sensitively, using a 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trauma informed </a:t>
            </a:r>
            <a:r>
              <a:rPr lang="en-US" sz="3000" dirty="0">
                <a:solidFill>
                  <a:schemeClr val="bg1"/>
                </a:solidFill>
                <a:latin typeface="+mn-lt"/>
              </a:rPr>
              <a:t>approach to </a:t>
            </a:r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minimise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distress</a:t>
            </a:r>
            <a:r>
              <a:rPr lang="en-US" sz="30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buClr>
                <a:schemeClr val="accent1"/>
              </a:buClr>
              <a:defRPr/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whether the alleged abuser is providing care or support for anyone else</a:t>
            </a:r>
          </a:p>
          <a:p>
            <a:pPr>
              <a:buClr>
                <a:schemeClr val="accent1"/>
              </a:buClr>
              <a:defRPr/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the 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mental capacity </a:t>
            </a:r>
            <a:r>
              <a:rPr lang="en-US" sz="3000" dirty="0">
                <a:solidFill>
                  <a:schemeClr val="bg1"/>
                </a:solidFill>
                <a:latin typeface="+mn-lt"/>
              </a:rPr>
              <a:t>of the adult at risk to make 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specific decisions </a:t>
            </a:r>
            <a:r>
              <a:rPr lang="en-US" sz="3000" dirty="0">
                <a:solidFill>
                  <a:schemeClr val="bg1"/>
                </a:solidFill>
                <a:latin typeface="+mn-lt"/>
              </a:rPr>
              <a:t>at a 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particular time.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11136-F2DD-CEB1-91C3-93090531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Person-centred</a:t>
            </a:r>
          </a:p>
        </p:txBody>
      </p:sp>
    </p:spTree>
    <p:extLst>
      <p:ext uri="{BB962C8B-B14F-4D97-AF65-F5344CB8AC3E}">
        <p14:creationId xmlns:p14="http://schemas.microsoft.com/office/powerpoint/2010/main" val="823971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C9495-5D10-17E1-E794-BBDDF5DC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7CDEB5-8460-AB18-7DF4-6196A21C3C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anchor="ctr"/>
          <a:lstStyle/>
          <a:p>
            <a:r>
              <a:rPr lang="en-GB" dirty="0">
                <a:solidFill>
                  <a:schemeClr val="tx1"/>
                </a:solidFill>
              </a:rPr>
              <a:t>Active offer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of advocacy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39DA67-554A-8DDB-109C-98F404111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68096"/>
            <a:ext cx="8006133" cy="5330951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000" b="1" dirty="0"/>
              <a:t>It’s essential that adults at risk are aware of their right to have an independent advocate </a:t>
            </a:r>
            <a:r>
              <a:rPr lang="en-US" sz="3000" dirty="0"/>
              <a:t>to make sure their views and wishes are represented.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000" dirty="0"/>
              <a:t>All practitioners have a legal duty to consider a person’s need for advocacy to enable them to participate in the safeguarding process.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000" dirty="0"/>
              <a:t>This may be through independent professional advocacy or informal advocates such as family members/carers. </a:t>
            </a:r>
            <a:endParaRPr lang="en-GB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8E7A79-B19C-81F6-4092-F4727D107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4485" y="1245395"/>
            <a:ext cx="8228016" cy="5250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  <a:def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US" sz="4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US" sz="4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GB" sz="4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E52B3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300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EB9734-18B5-ECB6-5AD7-9095A0CD5C0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All </a:t>
            </a:r>
            <a:r>
              <a:rPr lang="en-US" sz="2800" dirty="0"/>
              <a:t>safeguarding considerations and decisions should consider the legal requirements of the </a:t>
            </a:r>
            <a:r>
              <a:rPr lang="en-US" sz="2800" i="1" dirty="0"/>
              <a:t>Mental Capacity Act</a:t>
            </a:r>
            <a:r>
              <a:rPr lang="en-US" sz="2800" dirty="0"/>
              <a:t> and associated </a:t>
            </a:r>
            <a:r>
              <a:rPr lang="en-US" sz="2800" i="1" dirty="0"/>
              <a:t>Code of Practice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b="1" dirty="0"/>
              <a:t>The focus </a:t>
            </a:r>
            <a:r>
              <a:rPr lang="en-US" sz="2800" dirty="0"/>
              <a:t>should be on the reduction of abuse or neglect, but </a:t>
            </a:r>
            <a:r>
              <a:rPr lang="en-US" sz="2800" b="1" dirty="0"/>
              <a:t>should not </a:t>
            </a:r>
            <a:r>
              <a:rPr lang="en-US" sz="2800" dirty="0"/>
              <a:t>limit the action that may be required to protect others who are at risk of harm.</a:t>
            </a:r>
          </a:p>
          <a:p>
            <a:pPr marL="0" indent="0">
              <a:buNone/>
            </a:pPr>
            <a:r>
              <a:rPr lang="en-US" sz="2800" dirty="0"/>
              <a:t>The principle of the assumption of capacity </a:t>
            </a:r>
            <a:r>
              <a:rPr lang="en-US" sz="2800" b="1" dirty="0"/>
              <a:t>doesn’t exempt </a:t>
            </a:r>
            <a:r>
              <a:rPr lang="en-US" sz="2800" dirty="0"/>
              <a:t>practitioners from carrying out </a:t>
            </a:r>
            <a:r>
              <a:rPr lang="en-US" sz="2800" b="1" dirty="0"/>
              <a:t>robust assessments </a:t>
            </a:r>
            <a:r>
              <a:rPr lang="en-US" sz="2800" dirty="0"/>
              <a:t>and </a:t>
            </a:r>
            <a:r>
              <a:rPr lang="en-US" sz="2800" b="1" dirty="0"/>
              <a:t>asking challenging and searching questions </a:t>
            </a:r>
            <a:r>
              <a:rPr lang="en-US" sz="2800" dirty="0"/>
              <a:t>about people who are making choices that are problematic or manifestly not good for their well-being.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D1D91A-6AED-5431-2729-E0A83589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Mental capacity</a:t>
            </a:r>
          </a:p>
        </p:txBody>
      </p:sp>
    </p:spTree>
    <p:extLst>
      <p:ext uri="{BB962C8B-B14F-4D97-AF65-F5344CB8AC3E}">
        <p14:creationId xmlns:p14="http://schemas.microsoft.com/office/powerpoint/2010/main" val="637144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55E4BE-5ACC-F673-1CAD-2EAE4BE8739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588249"/>
            <a:ext cx="4856129" cy="442291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Effective s126 enquiries are dependent on </a:t>
            </a:r>
            <a:r>
              <a:rPr lang="en-US" sz="2800" b="1" dirty="0"/>
              <a:t>gathering, sharing and </a:t>
            </a:r>
            <a:r>
              <a:rPr lang="en-US" sz="2800" b="1" dirty="0" err="1"/>
              <a:t>analysing</a:t>
            </a:r>
            <a:r>
              <a:rPr lang="en-US" sz="2800" b="1" dirty="0"/>
              <a:t> information </a:t>
            </a:r>
            <a:r>
              <a:rPr lang="en-US" sz="2800" dirty="0"/>
              <a:t>about: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the concern and impact on the adult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how the adult perceives the abuse and/or neglect and what they want to happen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800" dirty="0"/>
              <a:t>the context of the concern, including anyone else at risk.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D58D79-3C69-7BC7-8B34-FAC22765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Gathering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DBD87-79A4-3F0A-AD91-CFCD60337866}"/>
              </a:ext>
            </a:extLst>
          </p:cNvPr>
          <p:cNvSpPr txBox="1"/>
          <p:nvPr/>
        </p:nvSpPr>
        <p:spPr>
          <a:xfrm>
            <a:off x="5715000" y="1321549"/>
            <a:ext cx="5942046" cy="5536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25200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Remember!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Practitioners can </a:t>
            </a: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override  the 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duty of confidentiality </a:t>
            </a: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where there are safeguarding concerns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It’s important to consider </a:t>
            </a: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the risks of not sharing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 information.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Gibson" panose="02000000000000000000" pitchFamily="2" charset="77"/>
              </a:rPr>
              <a:t>If there’s continued reluctance </a:t>
            </a:r>
            <a:r>
              <a:rPr lang="en-US" sz="2800" dirty="0">
                <a:solidFill>
                  <a:schemeClr val="bg1"/>
                </a:solidFill>
                <a:latin typeface="Gibson" panose="02000000000000000000" pitchFamily="2" charset="77"/>
              </a:rPr>
              <a:t>from a practitioner or partner to share information about a safeguarding concern, the matter should be referred to the Regional Safeguarding Board (RSB). </a:t>
            </a:r>
            <a:endParaRPr lang="en-GB" sz="2800" dirty="0">
              <a:solidFill>
                <a:schemeClr val="bg1"/>
              </a:solidFill>
              <a:latin typeface="Gibson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58311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F85F16-E6FE-99D1-59E8-FB9B6E814421}"/>
              </a:ext>
            </a:extLst>
          </p:cNvPr>
          <p:cNvSpPr txBox="1"/>
          <p:nvPr/>
        </p:nvSpPr>
        <p:spPr>
          <a:xfrm>
            <a:off x="2745452" y="234696"/>
            <a:ext cx="7141498" cy="20894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  <a:latin typeface="Gibson Light" panose="02000000000000000000" pitchFamily="50" charset="0"/>
              </a:rPr>
              <a:t>Determination 1: immediate protection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bg1"/>
                </a:solidFill>
              </a:rPr>
              <a:t>when social services, the police, health or emergency services must act quickly to secure the immediate safety of the adult at risk or other adults/children at risk.</a:t>
            </a:r>
            <a:endParaRPr lang="en-GB" sz="26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BA5D39-5896-902A-7A55-E7402F3D04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S126 enquiry </a:t>
            </a:r>
            <a:r>
              <a:rPr kumimoji="0" lang="en-US" sz="3200" b="1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outcomes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C5F10C-AEBD-BDD0-F4B2-9D6C8382C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29310" y="2324100"/>
            <a:ext cx="2162690" cy="44005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3C2B8-C4E1-66CF-A558-2B27976AEBB8}"/>
              </a:ext>
            </a:extLst>
          </p:cNvPr>
          <p:cNvSpPr txBox="1"/>
          <p:nvPr/>
        </p:nvSpPr>
        <p:spPr>
          <a:xfrm>
            <a:off x="2745452" y="2422399"/>
            <a:ext cx="7141498" cy="20894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  <a:latin typeface="Gibson Light" panose="02000000000000000000" pitchFamily="50" charset="0"/>
              </a:rPr>
              <a:t>Determination 2: the adult is not at risk but may have care and support needs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bg1"/>
                </a:solidFill>
              </a:rPr>
              <a:t>individual should be advised and may be signposted to other agencies or services if appropriate, or may require an assessment.</a:t>
            </a:r>
            <a:endParaRPr lang="en-GB" sz="2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7867B-EC2C-8176-1472-12863E17C01B}"/>
              </a:ext>
            </a:extLst>
          </p:cNvPr>
          <p:cNvSpPr txBox="1"/>
          <p:nvPr/>
        </p:nvSpPr>
        <p:spPr>
          <a:xfrm>
            <a:off x="2749956" y="4610102"/>
            <a:ext cx="7141498" cy="20894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  <a:latin typeface="Gibson Light" panose="02000000000000000000" pitchFamily="50" charset="0"/>
              </a:rPr>
              <a:t>Determination 3: adult at risk and action to protect needed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bg1"/>
                </a:solidFill>
              </a:rPr>
              <a:t>practitioners should ensure that multi agency discussion and planning takes place, through a </a:t>
            </a:r>
            <a:r>
              <a:rPr lang="en-US" sz="2600" b="1" dirty="0">
                <a:solidFill>
                  <a:schemeClr val="bg1"/>
                </a:solidFill>
              </a:rPr>
              <a:t>strategy meeting/discussion.</a:t>
            </a:r>
            <a:endParaRPr lang="en-US" sz="2600" b="1" u="sng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28493A-6DF0-438F-EAAA-B989CFEF5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745452" y="2324100"/>
            <a:ext cx="687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E04AC4-8C22-CA3A-3A7F-2C8330284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745452" y="4511803"/>
            <a:ext cx="687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589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82CA9-FFD2-EC09-4832-A7CF1711B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96C83D-DD1B-4DE0-6C2C-3248C243F568}"/>
              </a:ext>
            </a:extLst>
          </p:cNvPr>
          <p:cNvSpPr txBox="1"/>
          <p:nvPr/>
        </p:nvSpPr>
        <p:spPr>
          <a:xfrm>
            <a:off x="534953" y="1555585"/>
            <a:ext cx="11122093" cy="4602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First, consider: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Does the adult at risk have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mental capacity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to make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informed decisions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about their own safety, bearing in mind the particular situation?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Are they aware of their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options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Are they making the decision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free from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pressure or duress from a third party?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Are there 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public interest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considerations?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Have they refused a care and support plan because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pressure or coercion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from a third party?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438BE-26A3-F945-79B8-2FE2AF95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spc="0" dirty="0">
                <a:solidFill>
                  <a:schemeClr val="tx1"/>
                </a:solidFill>
                <a:latin typeface="+mn-lt"/>
              </a:rPr>
              <a:t>If the adult at risk </a:t>
            </a:r>
            <a:r>
              <a:rPr lang="en-US" sz="3800" b="1" spc="0" dirty="0">
                <a:solidFill>
                  <a:schemeClr val="tx1"/>
                </a:solidFill>
                <a:latin typeface="+mn-lt"/>
              </a:rPr>
              <a:t>doesn’t want </a:t>
            </a:r>
            <a:r>
              <a:rPr lang="en-US" sz="3800" spc="0" dirty="0">
                <a:solidFill>
                  <a:schemeClr val="tx1"/>
                </a:solidFill>
                <a:latin typeface="+mn-lt"/>
              </a:rPr>
              <a:t>any action taken</a:t>
            </a:r>
            <a:endParaRPr lang="en-GB" sz="3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90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2F2F4-8AA7-F469-F783-81355C02D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6E1A7-AAA5-D372-B020-12F3FD9EA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spc="0" dirty="0">
                <a:solidFill>
                  <a:schemeClr val="tx1"/>
                </a:solidFill>
                <a:latin typeface="+mn-lt"/>
              </a:rPr>
              <a:t>If the adult at risk </a:t>
            </a:r>
            <a:r>
              <a:rPr lang="en-US" sz="3800" b="1" spc="0" dirty="0">
                <a:solidFill>
                  <a:schemeClr val="tx1"/>
                </a:solidFill>
                <a:latin typeface="+mn-lt"/>
              </a:rPr>
              <a:t>doesn’t want </a:t>
            </a:r>
            <a:r>
              <a:rPr lang="en-US" sz="3800" spc="0" dirty="0">
                <a:solidFill>
                  <a:schemeClr val="tx1"/>
                </a:solidFill>
                <a:latin typeface="+mn-lt"/>
              </a:rPr>
              <a:t>any action taken</a:t>
            </a:r>
            <a:endParaRPr lang="en-GB" sz="3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5F866-19A0-D396-C4E3-5EC80B3DB1BE}"/>
              </a:ext>
            </a:extLst>
          </p:cNvPr>
          <p:cNvSpPr txBox="1"/>
          <p:nvPr/>
        </p:nvSpPr>
        <p:spPr>
          <a:xfrm>
            <a:off x="534953" y="1501662"/>
            <a:ext cx="4398997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700" b="1" dirty="0">
                <a:solidFill>
                  <a:schemeClr val="bg1"/>
                </a:solidFill>
              </a:rPr>
              <a:t>Then, record: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schemeClr val="bg1"/>
                </a:solidFill>
              </a:rPr>
              <a:t>why</a:t>
            </a:r>
            <a:r>
              <a:rPr lang="en-US" sz="2700" dirty="0">
                <a:solidFill>
                  <a:schemeClr val="bg1"/>
                </a:solidFill>
              </a:rPr>
              <a:t> no action is being taken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schemeClr val="bg1"/>
                </a:solidFill>
              </a:rPr>
              <a:t>the </a:t>
            </a:r>
            <a:r>
              <a:rPr lang="en-US" sz="2700" b="1" dirty="0">
                <a:solidFill>
                  <a:schemeClr val="bg1"/>
                </a:solidFill>
              </a:rPr>
              <a:t>findings</a:t>
            </a:r>
            <a:r>
              <a:rPr lang="en-US" sz="2700" dirty="0">
                <a:solidFill>
                  <a:schemeClr val="bg1"/>
                </a:solidFill>
              </a:rPr>
              <a:t> of any initial screening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schemeClr val="bg1"/>
                </a:solidFill>
              </a:rPr>
              <a:t>the protection arrangements </a:t>
            </a:r>
            <a:r>
              <a:rPr lang="en-US" sz="2700" b="1" dirty="0">
                <a:solidFill>
                  <a:schemeClr val="bg1"/>
                </a:solidFill>
              </a:rPr>
              <a:t>offered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schemeClr val="bg1"/>
                </a:solidFill>
              </a:rPr>
              <a:t>the work undertaken to </a:t>
            </a:r>
            <a:r>
              <a:rPr lang="en-US" sz="2700" b="1" dirty="0">
                <a:solidFill>
                  <a:schemeClr val="bg1"/>
                </a:solidFill>
              </a:rPr>
              <a:t>understand</a:t>
            </a:r>
            <a:r>
              <a:rPr lang="en-US" sz="2700" dirty="0">
                <a:solidFill>
                  <a:schemeClr val="bg1"/>
                </a:solidFill>
              </a:rPr>
              <a:t> the reasons for not accepting support.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A440E-1118-9EBC-F98E-D12569C029CA}"/>
              </a:ext>
            </a:extLst>
          </p:cNvPr>
          <p:cNvSpPr txBox="1"/>
          <p:nvPr/>
        </p:nvSpPr>
        <p:spPr>
          <a:xfrm>
            <a:off x="5314950" y="1321550"/>
            <a:ext cx="6342096" cy="5536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endParaRPr lang="en-US" sz="9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700" b="1" dirty="0">
                <a:solidFill>
                  <a:schemeClr val="bg1"/>
                </a:solidFill>
              </a:rPr>
              <a:t>Remember!  </a:t>
            </a:r>
            <a:r>
              <a:rPr lang="en-US" sz="2700" dirty="0">
                <a:solidFill>
                  <a:schemeClr val="bg1"/>
                </a:solidFill>
              </a:rPr>
              <a:t>In some circumstances, the wishes of the adult at risk may be</a:t>
            </a:r>
            <a:r>
              <a:rPr lang="en-US" sz="2700" b="1" dirty="0">
                <a:solidFill>
                  <a:schemeClr val="bg1"/>
                </a:solidFill>
              </a:rPr>
              <a:t> overridden</a:t>
            </a:r>
            <a:r>
              <a:rPr lang="en-US" sz="2700" dirty="0">
                <a:solidFill>
                  <a:schemeClr val="bg1"/>
                </a:solidFill>
              </a:rPr>
              <a:t>, such as:</a:t>
            </a:r>
          </a:p>
          <a:p>
            <a:pPr marL="266700" indent="-2667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1"/>
                </a:solidFill>
              </a:rPr>
              <a:t>high risk </a:t>
            </a:r>
            <a:r>
              <a:rPr lang="en-US" sz="2700" dirty="0">
                <a:solidFill>
                  <a:schemeClr val="bg1"/>
                </a:solidFill>
              </a:rPr>
              <a:t>to their health and/or safety</a:t>
            </a:r>
          </a:p>
          <a:p>
            <a:pPr marL="266700" indent="-2667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1"/>
                </a:solidFill>
              </a:rPr>
              <a:t>others</a:t>
            </a:r>
            <a:r>
              <a:rPr lang="en-US" sz="2700" dirty="0">
                <a:solidFill>
                  <a:schemeClr val="bg1"/>
                </a:solidFill>
              </a:rPr>
              <a:t> may be at risk</a:t>
            </a:r>
          </a:p>
          <a:p>
            <a:pPr marL="266700" indent="-2667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a </a:t>
            </a:r>
            <a:r>
              <a:rPr lang="en-US" sz="2700" b="1" dirty="0">
                <a:solidFill>
                  <a:schemeClr val="bg1"/>
                </a:solidFill>
              </a:rPr>
              <a:t>crime</a:t>
            </a:r>
            <a:r>
              <a:rPr lang="en-US" sz="2700" dirty="0">
                <a:solidFill>
                  <a:schemeClr val="bg1"/>
                </a:solidFill>
              </a:rPr>
              <a:t> is suspected or may have been committed against the adult</a:t>
            </a:r>
          </a:p>
          <a:p>
            <a:pPr marL="266700" indent="-2667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concerns relate to a </a:t>
            </a:r>
            <a:r>
              <a:rPr lang="en-US" sz="2700" b="1" dirty="0">
                <a:solidFill>
                  <a:schemeClr val="bg1"/>
                </a:solidFill>
              </a:rPr>
              <a:t>failure</a:t>
            </a:r>
            <a:r>
              <a:rPr lang="en-US" sz="2700" dirty="0">
                <a:solidFill>
                  <a:schemeClr val="bg1"/>
                </a:solidFill>
              </a:rPr>
              <a:t> in care, breach of regulation or professional code of conduct</a:t>
            </a:r>
          </a:p>
          <a:p>
            <a:pPr marL="266700" indent="-2667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chemeClr val="bg1"/>
                </a:solidFill>
              </a:rPr>
              <a:t>coercion.</a:t>
            </a:r>
          </a:p>
        </p:txBody>
      </p:sp>
    </p:spTree>
    <p:extLst>
      <p:ext uri="{BB962C8B-B14F-4D97-AF65-F5344CB8AC3E}">
        <p14:creationId xmlns:p14="http://schemas.microsoft.com/office/powerpoint/2010/main" val="126308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7C85-4719-7D3F-932D-4DCEFBE7E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981F27-E1B6-2A20-DA23-628C8D224A8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1481043"/>
            <a:ext cx="11122093" cy="486970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The enquiries </a:t>
            </a:r>
            <a:r>
              <a:rPr lang="en-US" sz="2800" b="1" dirty="0"/>
              <a:t>must be recorded </a:t>
            </a:r>
            <a:r>
              <a:rPr lang="en-US" sz="2800" dirty="0"/>
              <a:t>in such a way that they’re available to social services in the future and include: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details</a:t>
            </a:r>
            <a:r>
              <a:rPr lang="en-US" sz="2800" dirty="0"/>
              <a:t> of the concerns, person-</a:t>
            </a:r>
            <a:r>
              <a:rPr lang="en-US" sz="2800" dirty="0" err="1"/>
              <a:t>centred</a:t>
            </a:r>
            <a:r>
              <a:rPr lang="en-US" sz="2800" dirty="0"/>
              <a:t> outcomes and context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participation</a:t>
            </a:r>
            <a:r>
              <a:rPr lang="en-US" sz="2800" dirty="0"/>
              <a:t>,</a:t>
            </a:r>
            <a:r>
              <a:rPr lang="en-US" sz="2800" b="1" dirty="0"/>
              <a:t> </a:t>
            </a:r>
            <a:r>
              <a:rPr lang="en-US" sz="2800" dirty="0"/>
              <a:t>including</a:t>
            </a:r>
            <a:r>
              <a:rPr lang="en-US" sz="2800" b="1" dirty="0"/>
              <a:t> </a:t>
            </a:r>
            <a:r>
              <a:rPr lang="en-US" sz="2800" dirty="0"/>
              <a:t>identities of all involved from point of concern onward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information</a:t>
            </a:r>
            <a:r>
              <a:rPr lang="en-US" sz="2800" dirty="0"/>
              <a:t> provided during the enquiries and by whom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the enquiry process</a:t>
            </a:r>
            <a:r>
              <a:rPr lang="en-US" sz="2800" dirty="0"/>
              <a:t>,</a:t>
            </a:r>
            <a:r>
              <a:rPr lang="en-US" sz="2800" b="1" dirty="0"/>
              <a:t> </a:t>
            </a:r>
            <a:r>
              <a:rPr lang="en-US" sz="2800" dirty="0"/>
              <a:t>including the</a:t>
            </a:r>
            <a:r>
              <a:rPr lang="en-US" sz="2800" b="1" dirty="0"/>
              <a:t> </a:t>
            </a:r>
            <a:r>
              <a:rPr lang="en-US" sz="2800" dirty="0"/>
              <a:t>identities of those who contribute information, were interviewed, and any documentary evidence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conclusion</a:t>
            </a:r>
            <a:r>
              <a:rPr lang="en-US" sz="2800" dirty="0"/>
              <a:t>,</a:t>
            </a:r>
            <a:r>
              <a:rPr lang="en-US" sz="2800" b="1" dirty="0"/>
              <a:t> </a:t>
            </a:r>
            <a:r>
              <a:rPr lang="en-US" sz="2800" dirty="0"/>
              <a:t>including what action should be taken, evidence to support this conclusion and any possible future concerns that may arise and why.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53042-2C54-878D-C6B8-A95E73FC8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Record of outcomes</a:t>
            </a:r>
          </a:p>
        </p:txBody>
      </p:sp>
    </p:spTree>
    <p:extLst>
      <p:ext uri="{BB962C8B-B14F-4D97-AF65-F5344CB8AC3E}">
        <p14:creationId xmlns:p14="http://schemas.microsoft.com/office/powerpoint/2010/main" val="3857833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5FB0-CFE7-D5DF-81E1-7D2A728063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Strategy meeting / discussion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D00B7C-0001-A023-8A3C-7F8F621E9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29310" y="3143250"/>
            <a:ext cx="2162690" cy="35813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C4EFA-84D0-5D8A-DFE7-E0D2945A72E7}"/>
              </a:ext>
            </a:extLst>
          </p:cNvPr>
          <p:cNvSpPr txBox="1"/>
          <p:nvPr/>
        </p:nvSpPr>
        <p:spPr>
          <a:xfrm>
            <a:off x="2762250" y="0"/>
            <a:ext cx="7010400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A multi-agency forum </a:t>
            </a:r>
            <a:r>
              <a:rPr lang="en-US" sz="2800" dirty="0">
                <a:solidFill>
                  <a:schemeClr val="bg1"/>
                </a:solidFill>
              </a:rPr>
              <a:t>to 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share information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ensure there’s an interim protection plan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consider the level of identified risk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specify roles and responsibilities, specific tasks required, issues of co-operation, communication and the best use of skills, expertise and resources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consider the wishes of the adult at risk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ensure any assessments are completed.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To </a:t>
            </a:r>
            <a:r>
              <a:rPr lang="en-US" sz="2800" dirty="0">
                <a:solidFill>
                  <a:schemeClr val="bg1"/>
                </a:solidFill>
              </a:rPr>
              <a:t>determine the action to be taken to ensure the safety, care and support needs of the adult at risk are met. </a:t>
            </a:r>
          </a:p>
        </p:txBody>
      </p:sp>
    </p:spTree>
    <p:extLst>
      <p:ext uri="{BB962C8B-B14F-4D97-AF65-F5344CB8AC3E}">
        <p14:creationId xmlns:p14="http://schemas.microsoft.com/office/powerpoint/2010/main" val="864834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A5DB87-990A-BD70-26CC-1B52489B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2" y="302562"/>
            <a:ext cx="11122093" cy="814293"/>
          </a:xfrm>
        </p:spPr>
        <p:txBody>
          <a:bodyPr/>
          <a:lstStyle/>
          <a:p>
            <a:r>
              <a:rPr lang="en-GB" dirty="0"/>
              <a:t>Roles and responsibilities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E9142-2765-C67F-9BF3-7B3BA29ACB59}"/>
              </a:ext>
            </a:extLst>
          </p:cNvPr>
          <p:cNvSpPr txBox="1"/>
          <p:nvPr/>
        </p:nvSpPr>
        <p:spPr>
          <a:xfrm>
            <a:off x="534952" y="1177043"/>
            <a:ext cx="5511867" cy="5518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Lead co-ordinator </a:t>
            </a: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mployed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by social </a:t>
            </a:r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services</a:t>
            </a:r>
          </a:p>
          <a:p>
            <a:pPr marL="271463" lvl="0" indent="-2714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qualified social worker  (where possible )</a:t>
            </a:r>
          </a:p>
          <a:p>
            <a:pPr marL="271463" lvl="0" indent="-2714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arranges and chairs strategy meetings and adult protection conferences</a:t>
            </a:r>
          </a:p>
          <a:p>
            <a:pPr marL="271463" lvl="0" indent="-2714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monitors and reviews the progress of the care and support protection plan</a:t>
            </a:r>
          </a:p>
          <a:p>
            <a:pPr marL="271463" lvl="0" indent="-2714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determines whether outcomes achieved / termination of the adult safeguarding process.</a:t>
            </a:r>
            <a:endParaRPr lang="en-GB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096F9-9135-B663-93A4-1FC0EF168A2D}"/>
              </a:ext>
            </a:extLst>
          </p:cNvPr>
          <p:cNvSpPr txBox="1"/>
          <p:nvPr/>
        </p:nvSpPr>
        <p:spPr>
          <a:xfrm>
            <a:off x="6319349" y="1177043"/>
            <a:ext cx="5337696" cy="53783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Lead </a:t>
            </a: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care and support protection plan practitioner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Actively engages with the adult at risk/advocate and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akes the multi-agency </a:t>
            </a:r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lead in:</a:t>
            </a: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preparation, completion, review, delivery, revision of plan</a:t>
            </a: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co-ordinating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completion of assessments </a:t>
            </a: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communication between all </a:t>
            </a: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practitioners </a:t>
            </a: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and the adult</a:t>
            </a: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preparing reports for review.</a:t>
            </a: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4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FC80-CB2B-3A0A-6203-089444AE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Safeguarding 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A241C-5EE7-1DB0-045A-8C4984E6C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73" y="749805"/>
            <a:ext cx="5418220" cy="5330951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800" b="1" dirty="0"/>
              <a:t>multi-agency</a:t>
            </a:r>
            <a:r>
              <a:rPr lang="en-US" sz="2800" dirty="0"/>
              <a:t> strategic boards of relevant partner agencies </a:t>
            </a:r>
          </a:p>
          <a:p>
            <a:pPr>
              <a:spcAft>
                <a:spcPts val="2400"/>
              </a:spcAft>
            </a:pPr>
            <a:r>
              <a:rPr lang="en-US" sz="2800" b="1" dirty="0"/>
              <a:t>oversee and co-ordinate </a:t>
            </a:r>
            <a:r>
              <a:rPr lang="en-US" sz="2800" dirty="0"/>
              <a:t>multi-agency safeguarding arrangements across the region</a:t>
            </a:r>
          </a:p>
          <a:p>
            <a:pPr>
              <a:spcAft>
                <a:spcPts val="2400"/>
              </a:spcAft>
            </a:pPr>
            <a:r>
              <a:rPr lang="en-US" sz="2800" b="1" dirty="0"/>
              <a:t>comprised</a:t>
            </a:r>
            <a:r>
              <a:rPr lang="en-US" sz="2800" dirty="0"/>
              <a:t> of representatives from local authorities, the local police body, local health board, NHS Trust, probation board, youth offending team and others.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83D1F-2A56-0A98-127C-942FFFE1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903" y="768096"/>
            <a:ext cx="2623650" cy="532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7E6C2-D471-F71E-BF39-2BFC2F73D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46F2E-DAB1-FA70-2961-8B7E8EC95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Roles and responsibilities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81157-041E-A010-9D7C-F9EBC1D3337B}"/>
              </a:ext>
            </a:extLst>
          </p:cNvPr>
          <p:cNvSpPr txBox="1"/>
          <p:nvPr/>
        </p:nvSpPr>
        <p:spPr>
          <a:xfrm>
            <a:off x="534953" y="1529471"/>
            <a:ext cx="5256246" cy="45229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0" b="1" dirty="0">
                <a:solidFill>
                  <a:schemeClr val="bg1"/>
                </a:solidFill>
              </a:rPr>
              <a:t>Practitioners</a:t>
            </a:r>
            <a:r>
              <a:rPr lang="en-US" sz="3000" dirty="0">
                <a:solidFill>
                  <a:schemeClr val="bg1"/>
                </a:solidFill>
              </a:rPr>
              <a:t> attending the strategy meeting are referred to as the </a:t>
            </a:r>
            <a:r>
              <a:rPr lang="en-US" sz="3000" b="1" dirty="0">
                <a:solidFill>
                  <a:schemeClr val="bg1"/>
                </a:solidFill>
              </a:rPr>
              <a:t>strategy group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dirty="0">
                <a:solidFill>
                  <a:schemeClr val="bg1"/>
                </a:solidFill>
              </a:rPr>
              <a:t>Responsibilities</a:t>
            </a:r>
            <a:r>
              <a:rPr lang="en-US" sz="3000" dirty="0">
                <a:solidFill>
                  <a:schemeClr val="bg1"/>
                </a:solidFill>
              </a:rPr>
              <a:t> include: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agreeing roles and responsibilities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developing and implementing the care and support protection plan.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endParaRPr lang="en-US" sz="3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8B01E-0068-7E70-7EE4-E3316DA8E541}"/>
              </a:ext>
            </a:extLst>
          </p:cNvPr>
          <p:cNvSpPr txBox="1"/>
          <p:nvPr/>
        </p:nvSpPr>
        <p:spPr>
          <a:xfrm>
            <a:off x="6096000" y="1529471"/>
            <a:ext cx="5561046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The strategy group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must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work with the adult at risk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facilitate and promote shared decision-making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ensure the active offer of an advocate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chemeClr val="bg1"/>
                </a:solidFill>
                <a:latin typeface="Gibson"/>
              </a:rPr>
              <a:t>e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nsure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 the wishes and feelings of the adult at risk are recognised and are proportionate in responding to risk.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7F6136-BD2A-3316-9C20-D721E9A1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791199" y="1529471"/>
            <a:ext cx="0" cy="4948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11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20263A-F79C-AFB1-8D3E-FBE7BBF7790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5190865" cy="442291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3200" b="1" dirty="0">
                <a:solidFill>
                  <a:schemeClr val="accent1"/>
                </a:solidFill>
                <a:latin typeface="+mn-lt"/>
              </a:rPr>
              <a:t>Timescale</a:t>
            </a:r>
            <a:endParaRPr lang="en-GB" sz="2800" b="1" dirty="0">
              <a:solidFill>
                <a:schemeClr val="accent1"/>
              </a:solidFill>
              <a:latin typeface="+mn-lt"/>
            </a:endParaRPr>
          </a:p>
          <a:p>
            <a:pPr marL="444500" lvl="0" indent="-44450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must take place </a:t>
            </a:r>
            <a:r>
              <a:rPr lang="en-GB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 soon as </a:t>
            </a:r>
            <a:r>
              <a:rPr lang="en-GB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practically possible and within </a:t>
            </a:r>
            <a:r>
              <a:rPr lang="en-GB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seven working days</a:t>
            </a:r>
            <a:r>
              <a:rPr lang="en-GB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of the conclusion of the Section 126 enquiries</a:t>
            </a:r>
          </a:p>
          <a:p>
            <a:pPr marL="444500" lvl="0" indent="-444500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By the end of the </a:t>
            </a:r>
            <a:r>
              <a:rPr lang="en-US" sz="2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strategy meeting there should be a plan which ensures that the adult at risk is safe from abuse and neglect.</a:t>
            </a:r>
            <a:endParaRPr lang="en-GB" sz="2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800" b="1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C3D37B-D2DA-8F45-8833-89D2C9897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Key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EC7CE-2D29-E62D-063D-40280ECC8840}"/>
              </a:ext>
            </a:extLst>
          </p:cNvPr>
          <p:cNvSpPr txBox="1"/>
          <p:nvPr/>
        </p:nvSpPr>
        <p:spPr>
          <a:xfrm>
            <a:off x="6095999" y="1520686"/>
            <a:ext cx="5812971" cy="472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Participation</a:t>
            </a:r>
            <a:br>
              <a:rPr lang="en-US" sz="2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 a minimum includes:</a:t>
            </a: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adult protection personnel in police and social services</a:t>
            </a: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practitioner making the report</a:t>
            </a: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practitioners from services working with the adult at risk, their family and carers</a:t>
            </a: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doctor from the service who has/may be providing a medical examination.</a:t>
            </a:r>
          </a:p>
        </p:txBody>
      </p:sp>
    </p:spTree>
    <p:extLst>
      <p:ext uri="{BB962C8B-B14F-4D97-AF65-F5344CB8AC3E}">
        <p14:creationId xmlns:p14="http://schemas.microsoft.com/office/powerpoint/2010/main" val="4115532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8614C-C7F7-2C8F-0425-06D2AAF95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505C31-CDA5-62C5-CB87-5EEAB0CEDBD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4276465" cy="442291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600" b="1" dirty="0">
                <a:solidFill>
                  <a:schemeClr val="accent1"/>
                </a:solidFill>
                <a:latin typeface="+mn-lt"/>
              </a:rPr>
              <a:t>Agenda</a:t>
            </a:r>
            <a:endParaRPr lang="en-GB" sz="3200" b="1" dirty="0">
              <a:solidFill>
                <a:schemeClr val="accent1"/>
              </a:solidFill>
              <a:latin typeface="+mn-lt"/>
            </a:endParaRP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200" dirty="0">
                <a:latin typeface="+mn-lt"/>
              </a:rPr>
              <a:t>The adult at risk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200" dirty="0">
                <a:latin typeface="+mn-lt"/>
              </a:rPr>
              <a:t>Evidential issues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200" dirty="0">
                <a:latin typeface="+mn-lt"/>
              </a:rPr>
              <a:t>Perpetrator issues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200" dirty="0">
                <a:latin typeface="+mn-lt"/>
              </a:rPr>
              <a:t> Actions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200" dirty="0">
                <a:latin typeface="+mn-lt"/>
              </a:rPr>
              <a:t>Other issues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latin typeface="+mn-lt"/>
              </a:rPr>
              <a:t>A </a:t>
            </a:r>
            <a:r>
              <a:rPr lang="en-US" sz="2800" b="1" dirty="0">
                <a:latin typeface="+mn-lt"/>
              </a:rPr>
              <a:t>record</a:t>
            </a:r>
            <a:r>
              <a:rPr lang="en-US" sz="2800" dirty="0">
                <a:latin typeface="+mn-lt"/>
              </a:rPr>
              <a:t> must be taken and saved with case notes.</a:t>
            </a:r>
            <a:endParaRPr lang="en-GB" sz="28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65F063-B31A-7B35-2D8D-0FAA2DDD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Key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5C821A-9CFA-C1C1-280A-741A6A7A6660}"/>
              </a:ext>
            </a:extLst>
          </p:cNvPr>
          <p:cNvSpPr txBox="1"/>
          <p:nvPr/>
        </p:nvSpPr>
        <p:spPr>
          <a:xfrm>
            <a:off x="5007430" y="1520686"/>
            <a:ext cx="6649550" cy="441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Requires participants to:</a:t>
            </a:r>
            <a:endParaRPr lang="en-US" sz="2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share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available information</a:t>
            </a: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determine the course of action and timescales</a:t>
            </a: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agree on any assessment processes</a:t>
            </a: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establish how to share information with the adult at risk and who will do it</a:t>
            </a:r>
          </a:p>
          <a:p>
            <a:pPr marL="444500" indent="-4445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identify the needs of other adults and children at risk who may be in contact with alleged abusers.</a:t>
            </a:r>
          </a:p>
        </p:txBody>
      </p:sp>
    </p:spTree>
    <p:extLst>
      <p:ext uri="{BB962C8B-B14F-4D97-AF65-F5344CB8AC3E}">
        <p14:creationId xmlns:p14="http://schemas.microsoft.com/office/powerpoint/2010/main" val="3386459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F5FC1-A6CE-55BE-0EC0-B74A50DEE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E7D74-6DFC-34EC-0D87-FECF80E810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Strategy meeting / discussion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outcomes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BB24046-8872-B6D8-8B8E-5874DE3A8FAA}"/>
              </a:ext>
            </a:extLst>
          </p:cNvPr>
          <p:cNvSpPr txBox="1">
            <a:spLocks/>
          </p:cNvSpPr>
          <p:nvPr/>
        </p:nvSpPr>
        <p:spPr>
          <a:xfrm>
            <a:off x="2552700" y="700644"/>
            <a:ext cx="7418613" cy="532180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3200" b="1" dirty="0">
                <a:latin typeface="+mn-lt"/>
              </a:rPr>
              <a:t>Determination 1 </a:t>
            </a:r>
            <a:br>
              <a:rPr lang="en-GB" sz="3200" b="1" dirty="0">
                <a:latin typeface="+mn-lt"/>
              </a:rPr>
            </a:br>
            <a:r>
              <a:rPr lang="en-GB" sz="3200" b="1" dirty="0">
                <a:latin typeface="+mn-lt"/>
              </a:rPr>
              <a:t>Immediate protection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32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32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dirty="0">
                <a:latin typeface="+mn-lt"/>
              </a:rPr>
              <a:t>Remove the adult from immediate risk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None/>
            </a:pPr>
            <a:r>
              <a:rPr lang="en-GB" sz="32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32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dirty="0">
                <a:latin typeface="+mn-lt"/>
              </a:rPr>
              <a:t>Further strategy meetings (as needed)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None/>
            </a:pPr>
            <a:r>
              <a:rPr lang="en-GB" sz="32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32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dirty="0">
                <a:latin typeface="+mn-lt"/>
              </a:rPr>
              <a:t>Case conference  / 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Agree care and support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None/>
            </a:pPr>
            <a:r>
              <a:rPr lang="en-GB" sz="32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32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dirty="0">
                <a:latin typeface="+mn-lt"/>
              </a:rPr>
              <a:t>Part 4 Care and support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protection plan (as needed)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None/>
            </a:pPr>
            <a:r>
              <a:rPr lang="en-GB" sz="32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32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dirty="0">
                <a:latin typeface="+mn-lt"/>
              </a:rPr>
              <a:t>Review and closure</a:t>
            </a:r>
            <a:endParaRPr lang="en-GB" sz="32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36387-7AE3-B904-39F6-C475EFFF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45485" y="3113314"/>
            <a:ext cx="2046515" cy="3744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2954928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1CE98-1183-E563-2511-EF46F007D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F86503-996A-9B3F-AD66-227AEA070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1943" y="3200400"/>
            <a:ext cx="2090058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6BC59-8AAF-B128-7A27-3992959F33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Strategy meeting / discussion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outcomes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01DC3EA-69C6-759C-A8EB-1BE45AE54801}"/>
              </a:ext>
            </a:extLst>
          </p:cNvPr>
          <p:cNvSpPr txBox="1">
            <a:spLocks/>
          </p:cNvSpPr>
          <p:nvPr/>
        </p:nvSpPr>
        <p:spPr>
          <a:xfrm>
            <a:off x="2552700" y="700644"/>
            <a:ext cx="7287986" cy="532180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b="1" dirty="0">
                <a:latin typeface="+mn-lt"/>
              </a:rPr>
              <a:t>Determination 2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Adult not at risk but may have other needs for care and support services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32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32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dirty="0">
                <a:latin typeface="+mn-lt"/>
              </a:rPr>
              <a:t>Advise the individual that duties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under  Section126 have ended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3200" b="1" dirty="0">
                <a:sym typeface="Wingdings" panose="05000000000000000000" pitchFamily="2" charset="2"/>
              </a:rPr>
              <a:t></a:t>
            </a:r>
            <a:endParaRPr lang="en-GB" sz="3200" b="1" dirty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dirty="0">
                <a:latin typeface="+mn-lt"/>
              </a:rPr>
              <a:t>Assessment under Part 3 of the Act (as appropriate)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3200" b="1" dirty="0">
                <a:sym typeface="Wingdings" panose="05000000000000000000" pitchFamily="2" charset="2"/>
              </a:rPr>
              <a:t></a:t>
            </a:r>
            <a:endParaRPr lang="en-GB" sz="3200" b="1" dirty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dirty="0">
                <a:latin typeface="+mn-lt"/>
              </a:rPr>
              <a:t>Part 4 Care and support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protection plan</a:t>
            </a:r>
            <a:br>
              <a:rPr lang="en-US" sz="3200" dirty="0">
                <a:latin typeface="+mn-lt"/>
              </a:rPr>
            </a:br>
            <a:r>
              <a:rPr lang="en-GB" sz="3200" b="1" dirty="0">
                <a:sym typeface="Wingdings" panose="05000000000000000000" pitchFamily="2" charset="2"/>
              </a:rPr>
              <a:t></a:t>
            </a:r>
            <a:endParaRPr lang="en-GB" sz="3200" b="1" dirty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dirty="0">
                <a:latin typeface="+mn-lt"/>
              </a:rPr>
              <a:t>Review and closure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9108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B65A6-EF73-3769-3D71-0646E1F1E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5F19F0-4FEC-A8EB-EB6A-C4DE8D4F7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58399" y="3200400"/>
            <a:ext cx="2133601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35071-2EC1-B1FD-E0E7-F483D90B738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Strategy meeting / discussion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/>
              <a:t>o</a:t>
            </a:r>
            <a:r>
              <a:rPr kumimoji="0" lang="en-US" sz="3200" b="1" i="0" u="none" strike="noStrike" kern="1200" cap="none" spc="-6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utcomes</a:t>
            </a:r>
            <a:endParaRPr kumimoji="0" lang="en-US" sz="32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4760AC0-8974-76DA-4999-9900D10E8C7D}"/>
              </a:ext>
            </a:extLst>
          </p:cNvPr>
          <p:cNvSpPr txBox="1">
            <a:spLocks/>
          </p:cNvSpPr>
          <p:nvPr/>
        </p:nvSpPr>
        <p:spPr>
          <a:xfrm>
            <a:off x="2552699" y="700644"/>
            <a:ext cx="7287987" cy="532180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b="1" dirty="0">
                <a:latin typeface="+mn-lt"/>
              </a:rPr>
              <a:t>Determination 3: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Adult at risk and action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to protect needed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3200" b="1" dirty="0">
                <a:latin typeface="+mn-lt"/>
                <a:sym typeface="Wingdings" panose="05000000000000000000" pitchFamily="2" charset="2"/>
              </a:rPr>
              <a:t></a:t>
            </a:r>
            <a:endParaRPr lang="en-GB" sz="3200" b="1" dirty="0">
              <a:latin typeface="+mn-lt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dirty="0">
                <a:latin typeface="+mn-lt"/>
              </a:rPr>
              <a:t>Further strategy meetings (as needed)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3200" b="1" dirty="0">
                <a:sym typeface="Wingdings" panose="05000000000000000000" pitchFamily="2" charset="2"/>
              </a:rPr>
              <a:t></a:t>
            </a:r>
            <a:endParaRPr lang="en-GB" sz="3200" b="1" dirty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dirty="0">
                <a:latin typeface="+mn-lt"/>
              </a:rPr>
              <a:t>Case conference  /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Agree care and support 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GB" sz="3200" b="1" dirty="0">
                <a:sym typeface="Wingdings" panose="05000000000000000000" pitchFamily="2" charset="2"/>
              </a:rPr>
              <a:t></a:t>
            </a:r>
            <a:endParaRPr lang="en-GB" sz="3200" b="1" dirty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None/>
            </a:pPr>
            <a:r>
              <a:rPr lang="en-US" sz="3200" dirty="0">
                <a:latin typeface="+mn-lt"/>
              </a:rPr>
              <a:t>Part 4 Care and support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protection plan </a:t>
            </a:r>
            <a:r>
              <a:rPr lang="en-US" sz="3200" dirty="0"/>
              <a:t>(as needed) </a:t>
            </a:r>
            <a:br>
              <a:rPr lang="en-US" sz="3200" dirty="0">
                <a:latin typeface="+mn-lt"/>
              </a:rPr>
            </a:br>
            <a:r>
              <a:rPr lang="en-GB" sz="3200" b="1" dirty="0">
                <a:sym typeface="Wingdings" panose="05000000000000000000" pitchFamily="2" charset="2"/>
              </a:rPr>
              <a:t></a:t>
            </a:r>
            <a:endParaRPr lang="en-GB" sz="3200" b="1" dirty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rgbClr val="C9A4E4"/>
              </a:buClr>
              <a:buFont typeface="Wingdings 2" pitchFamily="18" charset="2"/>
              <a:buNone/>
            </a:pPr>
            <a:r>
              <a:rPr lang="en-US" sz="3200" dirty="0">
                <a:latin typeface="+mn-lt"/>
              </a:rPr>
              <a:t>Review and closure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7071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53A80-216F-F1C6-4C73-E4F0D1A32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Record of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259CB-197B-C428-904D-B29F7411E6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sz="2800" dirty="0"/>
              <a:t>Any information shared, all decisions reached, and the basis for those decisions, must be </a:t>
            </a:r>
            <a:r>
              <a:rPr lang="en-GB" sz="2800" b="1" dirty="0"/>
              <a:t>clearly recorded and circulated within one working day</a:t>
            </a:r>
            <a:r>
              <a:rPr lang="en-GB" sz="2800" dirty="0"/>
              <a:t> to all parties relevant to the discussion.</a:t>
            </a:r>
          </a:p>
          <a:p>
            <a:pPr lvl="0"/>
            <a:r>
              <a:rPr lang="en-GB" sz="2800" dirty="0"/>
              <a:t>Information will be shared </a:t>
            </a:r>
            <a:r>
              <a:rPr lang="en-GB" sz="2800" b="1" dirty="0"/>
              <a:t>with practitioners</a:t>
            </a:r>
            <a:r>
              <a:rPr lang="en-GB" sz="2800" dirty="0"/>
              <a:t> who have a role in the adult safeguarding process and should be </a:t>
            </a:r>
            <a:r>
              <a:rPr lang="en-GB" sz="2800" b="1" dirty="0"/>
              <a:t>saved with case notes</a:t>
            </a:r>
            <a:r>
              <a:rPr lang="en-GB" sz="2800" dirty="0"/>
              <a:t>. </a:t>
            </a:r>
          </a:p>
          <a:p>
            <a:pPr lvl="0"/>
            <a:r>
              <a:rPr lang="en-GB" sz="2800" b="1" dirty="0"/>
              <a:t>The outcome</a:t>
            </a:r>
            <a:r>
              <a:rPr lang="en-GB" sz="2800" dirty="0"/>
              <a:t> of the strategy discussion/meeting should be shared </a:t>
            </a:r>
            <a:r>
              <a:rPr lang="en-GB" sz="2800" b="1" dirty="0"/>
              <a:t>with the adult at risk,</a:t>
            </a:r>
            <a:r>
              <a:rPr lang="en-GB" sz="2800" dirty="0"/>
              <a:t> if safe to do so, unless a mental capacity assessment has indicated otherwise .</a:t>
            </a:r>
          </a:p>
          <a:p>
            <a:pPr lvl="0"/>
            <a:r>
              <a:rPr lang="en-GB" sz="2800" b="1" dirty="0"/>
              <a:t>The lead practitioner</a:t>
            </a:r>
            <a:r>
              <a:rPr lang="en-GB" sz="2800" dirty="0"/>
              <a:t> is responsible for ensuring that information is shared as agreed at the strategy discussion/meeting.</a:t>
            </a:r>
          </a:p>
        </p:txBody>
      </p:sp>
    </p:spTree>
    <p:extLst>
      <p:ext uri="{BB962C8B-B14F-4D97-AF65-F5344CB8AC3E}">
        <p14:creationId xmlns:p14="http://schemas.microsoft.com/office/powerpoint/2010/main" val="613554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11000-27F1-6B51-4666-1099A314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Professional challenge</a:t>
            </a:r>
            <a:br>
              <a:rPr lang="en-GB" dirty="0">
                <a:latin typeface="+mn-lt"/>
              </a:rPr>
            </a:b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0C1D5-CB2D-4638-B7EA-5F912CE18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7" y="1951629"/>
            <a:ext cx="8006133" cy="4452171"/>
          </a:xfrm>
        </p:spPr>
        <p:txBody>
          <a:bodyPr anchor="t"/>
          <a:lstStyle/>
          <a:p>
            <a:pPr marL="0" indent="0">
              <a:buNone/>
            </a:pPr>
            <a:r>
              <a:rPr lang="en-GB" sz="3200" dirty="0">
                <a:latin typeface="+mn-lt"/>
              </a:rPr>
              <a:t>It’s essential to be able to </a:t>
            </a:r>
            <a:r>
              <a:rPr lang="en-GB" sz="3200" b="1" dirty="0">
                <a:latin typeface="+mn-lt"/>
              </a:rPr>
              <a:t>constructively and critically</a:t>
            </a:r>
            <a:r>
              <a:rPr lang="en-GB" sz="3200" dirty="0">
                <a:latin typeface="+mn-lt"/>
              </a:rPr>
              <a:t> </a:t>
            </a:r>
            <a:r>
              <a:rPr lang="en-GB" sz="3200" b="1" dirty="0">
                <a:latin typeface="+mn-lt"/>
              </a:rPr>
              <a:t>challenge</a:t>
            </a:r>
            <a:r>
              <a:rPr lang="en-GB" sz="3200" dirty="0">
                <a:latin typeface="+mn-lt"/>
              </a:rPr>
              <a:t> others’ practice and decisions. </a:t>
            </a:r>
          </a:p>
          <a:p>
            <a:pPr marL="0" indent="0">
              <a:buNone/>
            </a:pPr>
            <a:r>
              <a:rPr lang="en-GB" sz="3200" b="1" dirty="0">
                <a:latin typeface="+mn-lt"/>
                <a:cs typeface="Arial" panose="020B0604020202020204" pitchFamily="34" charset="0"/>
              </a:rPr>
              <a:t>If you disagree </a:t>
            </a:r>
            <a:r>
              <a:rPr lang="en-US" sz="3200" dirty="0">
                <a:latin typeface="+mn-lt"/>
                <a:cs typeface="Arial" panose="020B0604020202020204" pitchFamily="34" charset="0"/>
              </a:rPr>
              <a:t>with the strategy meeting decision, you should make a representation to your own line manager and tell a senior manager responsible for safeguarding in social services and the police to seek an agreed consensus decision.</a:t>
            </a:r>
          </a:p>
          <a:p>
            <a:pPr marL="0" indent="0">
              <a:buNone/>
            </a:pPr>
            <a:endParaRPr lang="en-GB" sz="3200" dirty="0">
              <a:latin typeface="+mn-lt"/>
            </a:endParaRPr>
          </a:p>
          <a:p>
            <a:endParaRPr lang="en-GB" sz="2800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3CCC29-771C-434C-9335-39F00F3C30A7}"/>
              </a:ext>
            </a:extLst>
          </p:cNvPr>
          <p:cNvSpPr txBox="1">
            <a:spLocks/>
          </p:cNvSpPr>
          <p:nvPr/>
        </p:nvSpPr>
        <p:spPr>
          <a:xfrm>
            <a:off x="3696507" y="768096"/>
            <a:ext cx="8006133" cy="833718"/>
          </a:xfrm>
          <a:prstGeom prst="rect">
            <a:avLst/>
          </a:prstGeom>
          <a:noFill/>
          <a:ln w="5715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en-GB" sz="54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Disagreement with strategy decision</a:t>
            </a:r>
          </a:p>
        </p:txBody>
      </p:sp>
    </p:spTree>
    <p:extLst>
      <p:ext uri="{BB962C8B-B14F-4D97-AF65-F5344CB8AC3E}">
        <p14:creationId xmlns:p14="http://schemas.microsoft.com/office/powerpoint/2010/main" val="4292465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40291-27CB-DDE7-6318-1A28B1E3D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9C23FA-9F9B-3F76-2A14-E0E43BABA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43249" y="0"/>
            <a:ext cx="3948751" cy="6858000"/>
          </a:xfrm>
          <a:prstGeom prst="rect">
            <a:avLst/>
          </a:prstGeom>
          <a:solidFill>
            <a:srgbClr val="FCE9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CD439-9515-B628-B282-E6FE5DB6B244}"/>
              </a:ext>
            </a:extLst>
          </p:cNvPr>
          <p:cNvSpPr txBox="1"/>
          <p:nvPr/>
        </p:nvSpPr>
        <p:spPr>
          <a:xfrm>
            <a:off x="3548247" y="758270"/>
            <a:ext cx="4695002" cy="505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All attempts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to resolve the situation should be made.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If the use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legal powers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is necessary and justified, practitioners, in collaboration with their managers and legal advisor, should decide what powers are most appropriate for the situation.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Any decisions and the reasons for them should be clearly and fully recorded.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3EF30-0323-0DE6-C816-A924B3C76E26}"/>
              </a:ext>
            </a:extLst>
          </p:cNvPr>
          <p:cNvSpPr txBox="1"/>
          <p:nvPr/>
        </p:nvSpPr>
        <p:spPr>
          <a:xfrm>
            <a:off x="8352431" y="465687"/>
            <a:ext cx="3452882" cy="567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the Court of Protection has the power to make an order under Section 16(2) of the Mental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Capactity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 Act 2005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Section 115 of the Mental Health Act 1983 amended 1998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Section 135(1) of the Mental Health Act 2005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Common law power of the police to prevent, and deal with, a breach of the peace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section 17(1)(b) of the Police and Criminal Evidence Act (PACE);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itchFamily="50" charset="0"/>
              </a:rPr>
              <a:t>Adult Protection and Support Orders (APSOs)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itchFamily="50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BE86C6-F7AE-DDAB-5C38-EA358E44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Options if unable to gain access to the adult at risk 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641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246D7-3A60-E819-8A4C-D9EA373BB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D97D9CE-D96E-6F87-DE80-307DFEAB0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1943" y="3962400"/>
            <a:ext cx="2090058" cy="289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ACDFC-85D9-B4D3-C031-942DC3515A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Adult protection </a:t>
            </a:r>
            <a:r>
              <a:rPr lang="en-US" sz="2800" dirty="0"/>
              <a:t>c</a:t>
            </a:r>
            <a:r>
              <a:rPr kumimoji="0" lang="en-US" sz="2800" i="0" u="none" strike="noStrike" kern="1200" cap="none" spc="-6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onference</a:t>
            </a:r>
            <a:endParaRPr kumimoji="0" lang="en-US" sz="280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E8A6A-9A14-CF83-A694-EA65BC4EAA3B}"/>
              </a:ext>
            </a:extLst>
          </p:cNvPr>
          <p:cNvSpPr txBox="1"/>
          <p:nvPr/>
        </p:nvSpPr>
        <p:spPr>
          <a:xfrm>
            <a:off x="2724632" y="437410"/>
            <a:ext cx="7205378" cy="598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Held when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ongoing actions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are required to protect the adult at risk from abuse and neglect. The a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include: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s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haring and discussing the outcome of s1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26 enquiries and any investigations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assessing on-going risk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o produce or revise the care and support protection plan to meet ongoing needs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identifying and agreeing any further actions required to protect the adult at risk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considering actions to be taken against the perpetrator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establishing whether adult at risk is satisfied with the outcome of the investigation.</a:t>
            </a:r>
          </a:p>
        </p:txBody>
      </p:sp>
    </p:spTree>
    <p:extLst>
      <p:ext uri="{BB962C8B-B14F-4D97-AF65-F5344CB8AC3E}">
        <p14:creationId xmlns:p14="http://schemas.microsoft.com/office/powerpoint/2010/main" val="4004637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hy am I here?"/>
          <p:cNvSpPr>
            <a:spLocks noGrp="1"/>
          </p:cNvSpPr>
          <p:nvPr>
            <p:ph type="title"/>
          </p:nvPr>
        </p:nvSpPr>
        <p:spPr>
          <a:xfrm>
            <a:off x="252919" y="768096"/>
            <a:ext cx="3091172" cy="5321805"/>
          </a:xfrm>
        </p:spPr>
        <p:txBody>
          <a:bodyPr>
            <a:normAutofit/>
          </a:bodyPr>
          <a:lstStyle/>
          <a:p>
            <a:pPr algn="ctr"/>
            <a:r>
              <a:rPr lang="en-GB" altLang="en-US" sz="4400" dirty="0">
                <a:solidFill>
                  <a:schemeClr val="tx1"/>
                </a:solidFill>
              </a:rPr>
              <a:t>Why am I here?</a:t>
            </a:r>
            <a:br>
              <a:rPr lang="en-GB" altLang="en-US" sz="4400" dirty="0">
                <a:solidFill>
                  <a:schemeClr val="tx1"/>
                </a:solidFill>
              </a:rPr>
            </a:br>
            <a:br>
              <a:rPr lang="en-GB" altLang="en-US" sz="4400" dirty="0">
                <a:solidFill>
                  <a:schemeClr val="tx1"/>
                </a:solidFill>
              </a:rPr>
            </a:br>
            <a:r>
              <a:rPr lang="en-GB" sz="2800" dirty="0"/>
              <a:t>This course is for people who </a:t>
            </a:r>
            <a:r>
              <a:rPr lang="en-GB" altLang="en-US" sz="2800" dirty="0"/>
              <a:t>have a </a:t>
            </a:r>
            <a:r>
              <a:rPr lang="en-GB" altLang="en-US" sz="2800" b="1" dirty="0"/>
              <a:t>higher level </a:t>
            </a:r>
            <a:r>
              <a:rPr lang="en-GB" altLang="en-US" sz="2800" dirty="0"/>
              <a:t>of safeguarding responsibility within their organisation</a:t>
            </a:r>
            <a:endParaRPr lang="en-GB" altLang="en-US" sz="4400" dirty="0">
              <a:solidFill>
                <a:schemeClr val="tx1"/>
              </a:solidFill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en-US" sz="3200" b="1" dirty="0"/>
              <a:t>Group C practitioners </a:t>
            </a:r>
            <a:r>
              <a:rPr lang="en-US" altLang="en-US" sz="3200" dirty="0"/>
              <a:t>are:</a:t>
            </a:r>
          </a:p>
          <a:p>
            <a:pPr marL="44450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GB" sz="2800" dirty="0"/>
              <a:t>involved in </a:t>
            </a:r>
            <a:r>
              <a:rPr lang="en-GB" sz="2800" b="1" dirty="0"/>
              <a:t>protection</a:t>
            </a:r>
            <a:r>
              <a:rPr lang="en-GB" sz="2800" dirty="0"/>
              <a:t> </a:t>
            </a:r>
            <a:r>
              <a:rPr lang="en-GB" sz="2800" b="1" dirty="0"/>
              <a:t>planning and decisions</a:t>
            </a:r>
            <a:r>
              <a:rPr lang="en-GB" sz="2800" dirty="0"/>
              <a:t> around individuals in these processes</a:t>
            </a:r>
          </a:p>
          <a:p>
            <a:pPr marL="44450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sz="2800" dirty="0"/>
              <a:t>work routinely </a:t>
            </a:r>
            <a:r>
              <a:rPr lang="en-US" sz="2800" b="1" dirty="0"/>
              <a:t>with other </a:t>
            </a:r>
            <a:r>
              <a:rPr lang="en-US" sz="2800" b="1" dirty="0" err="1"/>
              <a:t>organisations</a:t>
            </a:r>
            <a:endParaRPr lang="en-GB" sz="2800" b="1" dirty="0"/>
          </a:p>
          <a:p>
            <a:pPr marL="444500" lvl="0" indent="-4445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GB" sz="2800" dirty="0"/>
              <a:t>have </a:t>
            </a:r>
            <a:r>
              <a:rPr lang="en-US" sz="2800" b="1" dirty="0"/>
              <a:t>direct responsibility</a:t>
            </a:r>
            <a:r>
              <a:rPr lang="en-US" sz="2800" dirty="0"/>
              <a:t> for safeguarding:</a:t>
            </a:r>
            <a:endParaRPr lang="en-GB" sz="2800" dirty="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/>
              <a:t>in an assessing role linked to the safeguarding process </a:t>
            </a:r>
            <a:r>
              <a:rPr lang="en-US" sz="2600" i="1" dirty="0"/>
              <a:t>and / or</a:t>
            </a:r>
            <a:endParaRPr lang="en-GB" sz="2600" i="1" dirty="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/>
              <a:t>at a level where they </a:t>
            </a:r>
            <a:r>
              <a:rPr lang="en-US" sz="2600" b="1" dirty="0"/>
              <a:t>give advice </a:t>
            </a:r>
            <a:r>
              <a:rPr lang="en-US" sz="2600" dirty="0"/>
              <a:t>about safeguarding to those in Group A and Group B </a:t>
            </a:r>
            <a:br>
              <a:rPr lang="en-US" sz="2600" dirty="0"/>
            </a:br>
            <a:r>
              <a:rPr lang="en-US" sz="2600" i="1" dirty="0"/>
              <a:t>and / or</a:t>
            </a:r>
            <a:endParaRPr lang="en-GB" sz="2600" i="1" dirty="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/>
              <a:t>in a setting they work in or manage </a:t>
            </a:r>
            <a:r>
              <a:rPr lang="en-US" sz="2600" i="1" dirty="0"/>
              <a:t>and / or</a:t>
            </a:r>
            <a:endParaRPr lang="en-GB" sz="2600" i="1" dirty="0"/>
          </a:p>
          <a:p>
            <a:pPr marL="631825" lvl="1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/>
              <a:t>people with whom they spend a lot of time </a:t>
            </a:r>
            <a:r>
              <a:rPr lang="en-US" sz="2600" b="1" dirty="0"/>
              <a:t>unsupervised.</a:t>
            </a:r>
          </a:p>
          <a:p>
            <a:pPr marL="0" indent="0">
              <a:spcAft>
                <a:spcPts val="600"/>
              </a:spcAft>
              <a:buNone/>
            </a:pPr>
            <a:endParaRPr lang="en-GB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0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2D3266-7C74-0295-41F3-DAC7109FB26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4" y="1542458"/>
            <a:ext cx="11122092" cy="4422911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/>
              <a:t>Lead </a:t>
            </a:r>
            <a:r>
              <a:rPr lang="en-US" sz="3000" b="1" dirty="0" err="1"/>
              <a:t>co-ordinator</a:t>
            </a:r>
            <a:r>
              <a:rPr lang="en-US" sz="3000" b="1" dirty="0"/>
              <a:t> </a:t>
            </a:r>
            <a:r>
              <a:rPr lang="en-US" sz="3000" dirty="0"/>
              <a:t>for social services</a:t>
            </a:r>
            <a:br>
              <a:rPr lang="en-US" sz="3000" dirty="0"/>
            </a:br>
            <a:r>
              <a:rPr lang="en-US" sz="3000" dirty="0"/>
              <a:t>ensures an adult protection conference is convened, chaired and a record is taken. Has discretion for all participation.</a:t>
            </a:r>
          </a:p>
          <a:p>
            <a:pPr marL="0" indent="0">
              <a:buNone/>
            </a:pPr>
            <a:r>
              <a:rPr lang="en-GB" sz="3000" b="1" dirty="0">
                <a:latin typeface="Gibson" panose="02000000000000000000" pitchFamily="50" charset="0"/>
              </a:rPr>
              <a:t>Chair</a:t>
            </a:r>
            <a:br>
              <a:rPr lang="en-GB" sz="3000" b="1" dirty="0">
                <a:latin typeface="Gibson" panose="02000000000000000000" pitchFamily="50" charset="0"/>
              </a:rPr>
            </a:br>
            <a:r>
              <a:rPr lang="en-GB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ensures sufficient information is available for the conference to make an informed judgement. </a:t>
            </a:r>
          </a:p>
          <a:p>
            <a:pPr marL="0" indent="0">
              <a:buNone/>
            </a:pPr>
            <a:r>
              <a:rPr lang="en-US" sz="3000" b="1" dirty="0">
                <a:latin typeface="Gibson" panose="02000000000000000000" pitchFamily="50" charset="0"/>
              </a:rPr>
              <a:t>Practitioners</a:t>
            </a:r>
            <a:br>
              <a:rPr lang="en-US" sz="3000" b="1" dirty="0">
                <a:latin typeface="Gibson" panose="02000000000000000000" pitchFamily="50" charset="0"/>
              </a:rPr>
            </a:br>
            <a:r>
              <a:rPr lang="en-GB" sz="3000" dirty="0">
                <a:latin typeface="Gibson" panose="02000000000000000000" pitchFamily="50" charset="0"/>
              </a:rPr>
              <a:t>all those involved in supporting the adult at risk to be safe - </a:t>
            </a: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attendance will vary depending on those involved with the adult at risk and at the discretion of the lead coordinator. </a:t>
            </a:r>
          </a:p>
          <a:p>
            <a:pPr marL="0" indent="0">
              <a:buNone/>
            </a:pPr>
            <a:endParaRPr lang="en-GB" sz="3000" dirty="0">
              <a:solidFill>
                <a:prstClr val="black"/>
              </a:solidFill>
              <a:latin typeface="Gibson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68B0DE-E3CB-4998-085B-B0DD53B08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Roles</a:t>
            </a:r>
          </a:p>
        </p:txBody>
      </p:sp>
    </p:spTree>
    <p:extLst>
      <p:ext uri="{BB962C8B-B14F-4D97-AF65-F5344CB8AC3E}">
        <p14:creationId xmlns:p14="http://schemas.microsoft.com/office/powerpoint/2010/main" val="3935047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26FE3-5DCE-9846-2C1E-CE6EBB6DE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804DE3-9FE8-1C8C-1A17-0603ABB4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Responsibilities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CAC45-87DF-FC80-C44E-4E40771E612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2" y="1520686"/>
            <a:ext cx="11122024" cy="3704457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/>
              <a:t>Participants at the conference </a:t>
            </a:r>
            <a:br>
              <a:rPr lang="en-US" sz="2800" b="1" dirty="0"/>
            </a:br>
            <a:r>
              <a:rPr lang="en-US" sz="2800" dirty="0"/>
              <a:t>objectively </a:t>
            </a:r>
            <a:r>
              <a:rPr lang="en-US" sz="2800" dirty="0" err="1"/>
              <a:t>analyse</a:t>
            </a:r>
            <a:r>
              <a:rPr lang="en-US" sz="2800" dirty="0"/>
              <a:t>, in an inter-agency setting: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all the concerns and the information which has been obtained from the Section 126 enquiries and any investigations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the wishes and desired outcomes of the adult at risk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protective factors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any additional assessments required and/or completed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previous knowledge of involvement with services as an adult at risk.</a:t>
            </a:r>
          </a:p>
        </p:txBody>
      </p:sp>
    </p:spTree>
    <p:extLst>
      <p:ext uri="{BB962C8B-B14F-4D97-AF65-F5344CB8AC3E}">
        <p14:creationId xmlns:p14="http://schemas.microsoft.com/office/powerpoint/2010/main" val="26411971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780A-B888-5AA2-37BD-EA60D5E80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7A14CD-BAD7-6D2F-1CFD-C0D30AC5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Professional judgement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37A628-CEA6-3BB8-3F12-95067C41B75D}"/>
              </a:ext>
            </a:extLst>
          </p:cNvPr>
          <p:cNvSpPr txBox="1">
            <a:spLocks noGrp="1"/>
          </p:cNvSpPr>
          <p:nvPr>
            <p:ph sz="quarter" idx="12"/>
          </p:nvPr>
        </p:nvSpPr>
        <p:spPr>
          <a:xfrm>
            <a:off x="534988" y="1520825"/>
            <a:ext cx="11122025" cy="401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Clr>
                <a:srgbClr val="257D86"/>
              </a:buClr>
              <a:buNone/>
              <a:defRPr/>
            </a:pPr>
            <a:r>
              <a:rPr lang="en-US" sz="3200" b="1" dirty="0"/>
              <a:t>Participants then </a:t>
            </a:r>
          </a:p>
          <a:p>
            <a:pPr marL="0" indent="0">
              <a:buClr>
                <a:srgbClr val="257D86"/>
              </a:buClr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make judgements and decisions about:</a:t>
            </a:r>
          </a:p>
          <a:p>
            <a:pPr>
              <a:buClr>
                <a:srgbClr val="257D86"/>
              </a:buCl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the likelihood of ongoing abuse or neglect</a:t>
            </a:r>
          </a:p>
          <a:p>
            <a:pPr>
              <a:buClr>
                <a:srgbClr val="257D86"/>
              </a:buCl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what future action is required to enable the adult at risk to achieve their personal outcomes </a:t>
            </a:r>
          </a:p>
          <a:p>
            <a:pPr>
              <a:buClr>
                <a:srgbClr val="257D86"/>
              </a:buCl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how their care, support and protection needs can be met</a:t>
            </a:r>
          </a:p>
          <a:p>
            <a:pPr>
              <a:buClr>
                <a:srgbClr val="257D86"/>
              </a:buCl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the intended outcomes.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652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257E-35B2-FABD-9FB2-E6BE20C5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Participation of the </a:t>
            </a:r>
            <a:br>
              <a:rPr lang="en-GB" dirty="0"/>
            </a:br>
            <a:r>
              <a:rPr lang="en-GB" dirty="0"/>
              <a:t>adult at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66821-0EAB-1EBC-F6C0-B42252306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2"/>
            <a:ext cx="8006133" cy="285440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It’s important that the </a:t>
            </a:r>
            <a:r>
              <a:rPr lang="en-US" sz="2800" b="1" dirty="0"/>
              <a:t>adult at risk’s attendance and active participation </a:t>
            </a:r>
            <a:r>
              <a:rPr lang="en-US" sz="2800" dirty="0"/>
              <a:t>is facilitated in line with their specific needs. They should:</a:t>
            </a:r>
          </a:p>
          <a:p>
            <a:r>
              <a:rPr lang="en-US" sz="2800" dirty="0"/>
              <a:t>be involved and assisted to actively participate</a:t>
            </a:r>
          </a:p>
          <a:p>
            <a:r>
              <a:rPr lang="en-US" sz="2800" dirty="0"/>
              <a:t>help steer development of the care and support protection plan.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D944B-731D-428E-5717-918FDE3C21BA}"/>
              </a:ext>
            </a:extLst>
          </p:cNvPr>
          <p:cNvSpPr txBox="1"/>
          <p:nvPr/>
        </p:nvSpPr>
        <p:spPr>
          <a:xfrm>
            <a:off x="3800571" y="3904687"/>
            <a:ext cx="7798007" cy="218521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Important!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Attendance at the conference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not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participation. The Chair needs to ensure ways are identified to support the adult to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express their feelings and views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effectively.</a:t>
            </a:r>
          </a:p>
        </p:txBody>
      </p:sp>
    </p:spTree>
    <p:extLst>
      <p:ext uri="{BB962C8B-B14F-4D97-AF65-F5344CB8AC3E}">
        <p14:creationId xmlns:p14="http://schemas.microsoft.com/office/powerpoint/2010/main" val="32159967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4402CB-AE2E-42FD-A2A9-39FFC6399DF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anchor="ctr"/>
          <a:lstStyle/>
          <a:p>
            <a:r>
              <a:rPr lang="en-GB" dirty="0">
                <a:solidFill>
                  <a:schemeClr val="tx1"/>
                </a:solidFill>
              </a:rPr>
              <a:t>Active offer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of advocacy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7C2DA0-2644-61FB-A98D-485F0010D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68096"/>
            <a:ext cx="8006133" cy="5330951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000" b="1" dirty="0"/>
              <a:t>It’s essential that adults at risk are aware of their right to have an independent advocate </a:t>
            </a:r>
            <a:r>
              <a:rPr lang="en-US" sz="3000" dirty="0"/>
              <a:t>so their views and wishes are represented.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000" dirty="0"/>
              <a:t>All practitioners have a legal duty to consider a person’s need for advocacy to enable them to participate in the safeguarding process.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000" dirty="0"/>
              <a:t>This may be through independent professional advocacy or informal advocates such as family members/carers. </a:t>
            </a:r>
            <a:endParaRPr lang="en-GB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CDE84-3A57-41D8-B38C-068F6023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4485" y="1245395"/>
            <a:ext cx="8228016" cy="5250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•"/>
              <a:def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US" sz="4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US" sz="4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E52B38"/>
              </a:buClr>
              <a:buFont typeface="Arial" panose="020B0604020202020204" pitchFamily="34" charset="0"/>
              <a:buChar char="•"/>
              <a:defRPr lang="en-GB" sz="4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E52B3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965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749DB-7A0E-409A-9477-C632E7828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063487" cy="532180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dirty="0">
                <a:solidFill>
                  <a:schemeClr val="tx1"/>
                </a:solidFill>
              </a:rPr>
              <a:t>Adult at risk who doesn’t wish to attend the conference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4F7DF-66BE-7F87-26F0-20CA40B498C4}"/>
              </a:ext>
            </a:extLst>
          </p:cNvPr>
          <p:cNvSpPr txBox="1"/>
          <p:nvPr/>
        </p:nvSpPr>
        <p:spPr>
          <a:xfrm>
            <a:off x="3641916" y="720935"/>
            <a:ext cx="8026920" cy="574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The adult at risk has the right to refuse to participate, or advise that no conference should take place.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The adult at risk should: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be consulted beforehand about their views, which should be shared at the meeting.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</a:rPr>
              <a:t>he reasons for their non-attendance should be recorded.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latin typeface="Gibson" panose="02000000000000000000" pitchFamily="50" charset="0"/>
              </a:rPr>
              <a:t>The meeting should decide and record: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who will feed back any decisions about the care, support and protection plan to the adult at risk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chemeClr val="bg1"/>
                </a:solidFill>
                <a:latin typeface="Gibson" panose="02000000000000000000" pitchFamily="50" charset="0"/>
              </a:rPr>
              <a:t>who the adult at risk can contact if they don’t agree with the plan or wish to comment on it.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bson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61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A52FB5-F4DA-E1A2-ECCC-3F1E0843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1" y="359772"/>
            <a:ext cx="11122093" cy="814293"/>
          </a:xfrm>
        </p:spPr>
        <p:txBody>
          <a:bodyPr/>
          <a:lstStyle/>
          <a:p>
            <a:r>
              <a:rPr lang="en-GB" dirty="0"/>
              <a:t>Pre-conference reports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334DA-6ED5-28FC-76EC-05686E52F414}"/>
              </a:ext>
            </a:extLst>
          </p:cNvPr>
          <p:cNvSpPr txBox="1"/>
          <p:nvPr/>
        </p:nvSpPr>
        <p:spPr>
          <a:xfrm>
            <a:off x="534952" y="1321549"/>
            <a:ext cx="11122093" cy="5312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600" dirty="0">
                <a:solidFill>
                  <a:schemeClr val="bg1"/>
                </a:solidFill>
              </a:rPr>
              <a:t>Each agency invited to attend the conference should provide </a:t>
            </a:r>
            <a:r>
              <a:rPr lang="en-US" sz="2600">
                <a:solidFill>
                  <a:schemeClr val="bg1"/>
                </a:solidFill>
              </a:rPr>
              <a:t>the Chair </a:t>
            </a:r>
            <a:r>
              <a:rPr lang="en-US" sz="2600" dirty="0">
                <a:solidFill>
                  <a:schemeClr val="bg1"/>
                </a:solidFill>
              </a:rPr>
              <a:t>with a written report </a:t>
            </a:r>
            <a:r>
              <a:rPr lang="en-US" sz="2600" b="1" dirty="0">
                <a:solidFill>
                  <a:schemeClr val="bg1"/>
                </a:solidFill>
              </a:rPr>
              <a:t>two working days </a:t>
            </a:r>
            <a:r>
              <a:rPr lang="en-US" sz="2600" dirty="0">
                <a:solidFill>
                  <a:schemeClr val="bg1"/>
                </a:solidFill>
              </a:rPr>
              <a:t>in advance that </a:t>
            </a:r>
            <a:r>
              <a:rPr lang="en-US" sz="2600" b="1" dirty="0" err="1">
                <a:solidFill>
                  <a:schemeClr val="bg1"/>
                </a:solidFill>
              </a:rPr>
              <a:t>summarises</a:t>
            </a:r>
            <a:r>
              <a:rPr lang="en-US" sz="26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bg1"/>
                </a:solidFill>
              </a:rPr>
              <a:t>basic information </a:t>
            </a:r>
            <a:r>
              <a:rPr lang="en-US" sz="2600" dirty="0">
                <a:solidFill>
                  <a:schemeClr val="bg1"/>
                </a:solidFill>
              </a:rPr>
              <a:t>held about the adult at risk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up to date </a:t>
            </a:r>
            <a:r>
              <a:rPr lang="en-US" sz="2600" b="1" dirty="0">
                <a:solidFill>
                  <a:schemeClr val="bg1"/>
                </a:solidFill>
              </a:rPr>
              <a:t>chronology</a:t>
            </a:r>
            <a:r>
              <a:rPr lang="en-US" sz="2600" dirty="0">
                <a:solidFill>
                  <a:schemeClr val="bg1"/>
                </a:solidFill>
              </a:rPr>
              <a:t> of relevant involvement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bg1"/>
                </a:solidFill>
              </a:rPr>
              <a:t>involvement</a:t>
            </a:r>
            <a:r>
              <a:rPr lang="en-US" sz="2600" dirty="0">
                <a:solidFill>
                  <a:schemeClr val="bg1"/>
                </a:solidFill>
              </a:rPr>
              <a:t> in current incident/cause for concern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any </a:t>
            </a:r>
            <a:r>
              <a:rPr lang="en-US" sz="2600" b="1" dirty="0">
                <a:solidFill>
                  <a:schemeClr val="bg1"/>
                </a:solidFill>
              </a:rPr>
              <a:t>past concerns</a:t>
            </a:r>
            <a:r>
              <a:rPr lang="en-US" sz="2600" dirty="0">
                <a:solidFill>
                  <a:schemeClr val="bg1"/>
                </a:solidFill>
              </a:rPr>
              <a:t>, who they were shared with, any actions taken, by who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frequency and nature of </a:t>
            </a:r>
            <a:r>
              <a:rPr lang="en-US" sz="2600" b="1" dirty="0">
                <a:solidFill>
                  <a:schemeClr val="bg1"/>
                </a:solidFill>
              </a:rPr>
              <a:t>contact</a:t>
            </a:r>
            <a:r>
              <a:rPr lang="en-US" sz="2600" dirty="0">
                <a:solidFill>
                  <a:schemeClr val="bg1"/>
                </a:solidFill>
              </a:rPr>
              <a:t> with the adult at risk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bg1"/>
                </a:solidFill>
              </a:rPr>
              <a:t>assessment</a:t>
            </a:r>
            <a:r>
              <a:rPr lang="en-US" sz="2600" dirty="0">
                <a:solidFill>
                  <a:schemeClr val="bg1"/>
                </a:solidFill>
              </a:rPr>
              <a:t> of current issues/protective and risk factors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bg1"/>
                </a:solidFill>
              </a:rPr>
              <a:t>knowledge</a:t>
            </a:r>
            <a:r>
              <a:rPr lang="en-US" sz="2600" dirty="0">
                <a:solidFill>
                  <a:schemeClr val="bg1"/>
                </a:solidFill>
              </a:rPr>
              <a:t> of adult at risk’s desired outcomes, wishes and feelings, values and beliefs.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90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CDA4C9-094D-AC02-AD03-9A29B466CE1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Reports should be shared with the adult at risk </a:t>
            </a:r>
            <a:r>
              <a:rPr lang="en-US" sz="3000" b="1" dirty="0"/>
              <a:t>before the conference</a:t>
            </a:r>
            <a:r>
              <a:rPr lang="en-US" sz="3000" dirty="0"/>
              <a:t>, unless to do so would place them at further risk </a:t>
            </a:r>
            <a:br>
              <a:rPr lang="en-US" sz="3000" dirty="0"/>
            </a:br>
            <a:r>
              <a:rPr lang="en-US" sz="3000" dirty="0"/>
              <a:t>(for example, if the  perpetrator has access to the report it may cause distress to the adult, or it’s not in their best interests).</a:t>
            </a:r>
          </a:p>
          <a:p>
            <a:pPr marL="0" indent="0">
              <a:buNone/>
            </a:pPr>
            <a:r>
              <a:rPr lang="en-US" sz="3000" b="1" dirty="0"/>
              <a:t>It ‘s important </a:t>
            </a:r>
            <a:r>
              <a:rPr lang="en-US" sz="3000" dirty="0"/>
              <a:t>that the adult at risk is </a:t>
            </a:r>
            <a:r>
              <a:rPr lang="en-US" sz="3000" b="1" dirty="0"/>
              <a:t>aware of the content </a:t>
            </a:r>
            <a:r>
              <a:rPr lang="en-US" sz="3000" dirty="0"/>
              <a:t>of any reports about them before to conference, </a:t>
            </a:r>
            <a:r>
              <a:rPr lang="en-US" sz="3000" b="1" dirty="0"/>
              <a:t>enabling them </a:t>
            </a:r>
            <a:r>
              <a:rPr lang="en-US" sz="3000" dirty="0"/>
              <a:t>to:</a:t>
            </a:r>
          </a:p>
          <a:p>
            <a:r>
              <a:rPr lang="en-US" sz="3000" dirty="0"/>
              <a:t>confirm they agree with the content</a:t>
            </a:r>
          </a:p>
          <a:p>
            <a:r>
              <a:rPr lang="en-US" sz="3000" dirty="0"/>
              <a:t>be prepared for what’s going to be shared with other agencies and at conference.</a:t>
            </a:r>
            <a:endParaRPr lang="en-GB" sz="3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D805C1-6F58-EE40-0571-40C3454EB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reports with the adult at risk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9494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2F54D-2726-5C1B-4FED-00B6EB817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5FAD90B-2CE2-3D35-D5B7-3A91A12C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1943" y="3962400"/>
            <a:ext cx="2090058" cy="289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3A48-24E1-EAE2-EAF6-798E352BA2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The agenda</a:t>
            </a:r>
            <a:endParaRPr kumimoji="0" lang="en-US" sz="32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D8C9E-0BCD-18D0-C6D2-5EAED93CC28C}"/>
              </a:ext>
            </a:extLst>
          </p:cNvPr>
          <p:cNvSpPr txBox="1"/>
          <p:nvPr/>
        </p:nvSpPr>
        <p:spPr>
          <a:xfrm>
            <a:off x="2735032" y="634105"/>
            <a:ext cx="7184571" cy="7817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Gibson" panose="02000000000000000000" pitchFamily="50" charset="0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framework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 for managing the conference, the agenda can be divided into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four stages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50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C762B-B903-E2CF-3EC4-229D414EC9CE}"/>
              </a:ext>
            </a:extLst>
          </p:cNvPr>
          <p:cNvSpPr txBox="1"/>
          <p:nvPr/>
        </p:nvSpPr>
        <p:spPr>
          <a:xfrm>
            <a:off x="2735032" y="1607344"/>
            <a:ext cx="7184570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1. Setting the scene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details of the adult at risk, background to the concerns and summary of the Section 126 process.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B4D6F-2557-7567-E5BE-EF2908B9042A}"/>
              </a:ext>
            </a:extLst>
          </p:cNvPr>
          <p:cNvSpPr txBox="1"/>
          <p:nvPr/>
        </p:nvSpPr>
        <p:spPr>
          <a:xfrm>
            <a:off x="2735032" y="2943759"/>
            <a:ext cx="7184570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2. Information-sharing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from reports of those involved in the enquiries, wishes of the adult at risk and any other relevant information.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1FCE8-DD9E-7BC5-F33E-F36FF16F701A}"/>
              </a:ext>
            </a:extLst>
          </p:cNvPr>
          <p:cNvSpPr txBox="1"/>
          <p:nvPr/>
        </p:nvSpPr>
        <p:spPr>
          <a:xfrm>
            <a:off x="2735032" y="4280175"/>
            <a:ext cx="7184569" cy="1809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3. Assessing and making sense </a:t>
            </a:r>
            <a:r>
              <a:rPr lang="en-US" sz="2400" dirty="0">
                <a:solidFill>
                  <a:schemeClr val="bg1"/>
                </a:solidFill>
              </a:rPr>
              <a:t>of the information to establish any further information required, including the outcome of any investigations and the implications for the adult at risk, assessment and agreement on severity of </a:t>
            </a:r>
            <a:r>
              <a:rPr lang="en-GB" sz="2400" dirty="0">
                <a:solidFill>
                  <a:schemeClr val="bg1"/>
                </a:solidFill>
              </a:rPr>
              <a:t>abuse and/or neglect.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72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5C644-950A-442A-DCA6-9E3BF5534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A1D1F5-E55C-CBDB-4059-11196903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1943" y="3937819"/>
            <a:ext cx="2090058" cy="2920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F0406-FCAE-4E33-E9F6-A9A1C0B044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The agenda</a:t>
            </a:r>
            <a:endParaRPr kumimoji="0" lang="en-US" sz="32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D03C2-9506-CFA4-165D-1785172C6DA7}"/>
              </a:ext>
            </a:extLst>
          </p:cNvPr>
          <p:cNvSpPr txBox="1"/>
          <p:nvPr/>
        </p:nvSpPr>
        <p:spPr>
          <a:xfrm>
            <a:off x="2735036" y="768096"/>
            <a:ext cx="718457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4. Decision-making and outcomes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decide whether any existing plans meet the adult at risk’s needs. If not, revise or develop a new care and support protection plan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decide whether legal advice and guidance is required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decide whether any statutory and/or regulatory action is necessary, such as a referral to regulators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decide which agencies will be involved in the delivery of the plan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decide whether a contingency plan is needed in case the agreed plan isn’t effective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decide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how outcomes of the care and support protection plan will be measured and timescales.</a:t>
            </a:r>
          </a:p>
        </p:txBody>
      </p:sp>
    </p:spTree>
    <p:extLst>
      <p:ext uri="{BB962C8B-B14F-4D97-AF65-F5344CB8AC3E}">
        <p14:creationId xmlns:p14="http://schemas.microsoft.com/office/powerpoint/2010/main" val="916021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655AD-B312-3CD7-44F5-B245D75B8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24D5521A-401A-C33E-184F-2FA329D8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Learning </a:t>
            </a:r>
            <a:endParaRPr lang="en-GB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FB17-1DE7-3F05-8969-97261998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0938" cy="53309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 b="1" dirty="0"/>
              <a:t>This course </a:t>
            </a:r>
            <a:r>
              <a:rPr lang="en-US" sz="3200" dirty="0"/>
              <a:t>is part of the </a:t>
            </a:r>
            <a:r>
              <a:rPr lang="en-US" sz="3200" b="1" dirty="0"/>
              <a:t>generic</a:t>
            </a:r>
            <a:r>
              <a:rPr lang="en-US" sz="3200" dirty="0"/>
              <a:t> training </a:t>
            </a:r>
            <a:r>
              <a:rPr lang="en-US" sz="3200" b="1" dirty="0"/>
              <a:t>everyone </a:t>
            </a:r>
            <a:r>
              <a:rPr lang="en-US" sz="3200" dirty="0"/>
              <a:t>in Group C must do.</a:t>
            </a:r>
          </a:p>
          <a:p>
            <a:pPr marL="0" indent="0">
              <a:buNone/>
            </a:pPr>
            <a:r>
              <a:rPr lang="en-US" sz="3200" dirty="0"/>
              <a:t>You’ll </a:t>
            </a:r>
            <a:r>
              <a:rPr lang="en-US" sz="3200" b="1" dirty="0"/>
              <a:t>also</a:t>
            </a:r>
            <a:r>
              <a:rPr lang="en-US" sz="3200" dirty="0"/>
              <a:t> need to do </a:t>
            </a:r>
            <a:r>
              <a:rPr lang="en-US" sz="3200" b="1" dirty="0"/>
              <a:t>specific relevant </a:t>
            </a:r>
            <a:r>
              <a:rPr lang="en-US" sz="3200" dirty="0"/>
              <a:t>training that will:</a:t>
            </a:r>
          </a:p>
          <a:p>
            <a:r>
              <a:rPr lang="en-US" sz="3200" dirty="0"/>
              <a:t>be different for individual practitioners even within agencies and </a:t>
            </a:r>
            <a:r>
              <a:rPr lang="en-US" sz="3200" dirty="0" err="1"/>
              <a:t>organisations</a:t>
            </a:r>
            <a:endParaRPr lang="en-US" sz="3200" dirty="0"/>
          </a:p>
          <a:p>
            <a:r>
              <a:rPr lang="en-US" sz="3200" dirty="0"/>
              <a:t>often be defined and required by professional or regulatory bodies at a national or agency level.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070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1F21-1B52-AF8B-80D8-4862D72F3E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Record</a:t>
            </a:r>
            <a:endParaRPr kumimoji="0" lang="en-US" sz="32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61CC22-32EC-7C75-9276-97B19A0572FB}"/>
              </a:ext>
            </a:extLst>
          </p:cNvPr>
          <p:cNvSpPr txBox="1"/>
          <p:nvPr/>
        </p:nvSpPr>
        <p:spPr>
          <a:xfrm>
            <a:off x="2813538" y="768096"/>
            <a:ext cx="8745416" cy="53218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3200" b="1" dirty="0">
                <a:solidFill>
                  <a:schemeClr val="bg1"/>
                </a:solidFill>
              </a:rPr>
              <a:t>Record of adult protection conference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Records should </a:t>
            </a:r>
            <a:r>
              <a:rPr lang="en-US" sz="3200" b="1" dirty="0">
                <a:solidFill>
                  <a:schemeClr val="bg1"/>
                </a:solidFill>
              </a:rPr>
              <a:t>detail and evidence </a:t>
            </a:r>
            <a:r>
              <a:rPr lang="en-US" sz="3200" dirty="0">
                <a:solidFill>
                  <a:schemeClr val="bg1"/>
                </a:solidFill>
              </a:rPr>
              <a:t>the discussion and conclusion of the conference, and be shared with: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the adult at risk (where appropriate and safe)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all attendees and invitees to the meeting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all those contributing to the care and support protection plan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contract/commissioning teams as appropriate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relevant regulatory bodies, as appropriate.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41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CDAF1-C2E2-6434-10E7-997DFA24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1A6FDD8-A1F3-8923-A8BF-751730B5A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1943" y="4793226"/>
            <a:ext cx="2090058" cy="2064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59DD3-7B96-1AA8-582E-441212AE76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Care and support protection plan</a:t>
            </a:r>
            <a:endParaRPr kumimoji="0" lang="en-US" sz="32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E32B9-C084-F8BD-A49C-F1D0A340FF42}"/>
              </a:ext>
            </a:extLst>
          </p:cNvPr>
          <p:cNvSpPr txBox="1"/>
          <p:nvPr/>
        </p:nvSpPr>
        <p:spPr>
          <a:xfrm>
            <a:off x="2735036" y="768096"/>
            <a:ext cx="7184570" cy="528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Devised by the strategy group, the care and support protection plan seeks to </a:t>
            </a:r>
            <a:r>
              <a:rPr lang="en-US" sz="2800" b="1" dirty="0">
                <a:solidFill>
                  <a:schemeClr val="bg1"/>
                </a:solidFill>
              </a:rPr>
              <a:t>remove or reduce </a:t>
            </a:r>
            <a:r>
              <a:rPr lang="en-US" sz="2800" dirty="0">
                <a:solidFill>
                  <a:schemeClr val="bg1"/>
                </a:solidFill>
              </a:rPr>
              <a:t>the risk of abuse or neglect.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The plan should </a:t>
            </a:r>
            <a:r>
              <a:rPr lang="en-US" sz="2800" b="1" dirty="0">
                <a:solidFill>
                  <a:schemeClr val="bg1"/>
                </a:solidFill>
              </a:rPr>
              <a:t>focus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on safeguarding </a:t>
            </a:r>
            <a:r>
              <a:rPr lang="en-US" sz="2800" dirty="0">
                <a:solidFill>
                  <a:schemeClr val="bg1"/>
                </a:solidFill>
              </a:rPr>
              <a:t>by outlining care and support arrangements that specifically address </a:t>
            </a:r>
            <a:r>
              <a:rPr lang="en-US" sz="2800" b="1" dirty="0">
                <a:solidFill>
                  <a:schemeClr val="bg1"/>
                </a:solidFill>
              </a:rPr>
              <a:t>protection and risk management</a:t>
            </a:r>
            <a:r>
              <a:rPr lang="en-US" sz="2800" dirty="0">
                <a:solidFill>
                  <a:schemeClr val="bg1"/>
                </a:solidFill>
              </a:rPr>
              <a:t>, ensuring the adult at risk is protected from abuse or neglect and supported to achieve their personal outcomes, including services that promote recovery.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The </a:t>
            </a:r>
            <a:r>
              <a:rPr lang="en-US" sz="2800" b="1" dirty="0">
                <a:solidFill>
                  <a:schemeClr val="bg1"/>
                </a:solidFill>
              </a:rPr>
              <a:t>local authority </a:t>
            </a:r>
            <a:r>
              <a:rPr lang="en-US" sz="2800" dirty="0">
                <a:solidFill>
                  <a:schemeClr val="bg1"/>
                </a:solidFill>
              </a:rPr>
              <a:t>has responsibility for </a:t>
            </a:r>
            <a:r>
              <a:rPr lang="en-US" sz="2800" dirty="0" err="1">
                <a:solidFill>
                  <a:schemeClr val="bg1"/>
                </a:solidFill>
              </a:rPr>
              <a:t>organising</a:t>
            </a:r>
            <a:r>
              <a:rPr lang="en-US" sz="2800" dirty="0">
                <a:solidFill>
                  <a:schemeClr val="bg1"/>
                </a:solidFill>
              </a:rPr>
              <a:t> and </a:t>
            </a:r>
            <a:r>
              <a:rPr lang="en-US" sz="2800" dirty="0" err="1">
                <a:solidFill>
                  <a:schemeClr val="bg1"/>
                </a:solidFill>
              </a:rPr>
              <a:t>co-ordinating</a:t>
            </a:r>
            <a:r>
              <a:rPr lang="en-US" sz="2800" dirty="0">
                <a:solidFill>
                  <a:schemeClr val="bg1"/>
                </a:solidFill>
              </a:rPr>
              <a:t> the preparation of the care and support protection plan.</a:t>
            </a:r>
          </a:p>
        </p:txBody>
      </p:sp>
    </p:spTree>
    <p:extLst>
      <p:ext uri="{BB962C8B-B14F-4D97-AF65-F5344CB8AC3E}">
        <p14:creationId xmlns:p14="http://schemas.microsoft.com/office/powerpoint/2010/main" val="3910171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170C2-2114-96F6-873E-ED5A06718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A95C53-F1D4-DD74-831C-E9E961709F4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4" y="1542458"/>
            <a:ext cx="11122092" cy="4422911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/>
              <a:t>Lead </a:t>
            </a:r>
            <a:r>
              <a:rPr lang="en-US" sz="3000" b="1" dirty="0" err="1"/>
              <a:t>co-ordinator</a:t>
            </a:r>
            <a:r>
              <a:rPr lang="en-US" sz="3000" b="1" dirty="0"/>
              <a:t> </a:t>
            </a:r>
            <a:r>
              <a:rPr lang="en-US" sz="3000" dirty="0"/>
              <a:t>for social services</a:t>
            </a:r>
            <a:br>
              <a:rPr lang="en-US" sz="3000" dirty="0"/>
            </a:br>
            <a:r>
              <a:rPr lang="en-US" sz="3000" dirty="0"/>
              <a:t>monitors and reviews progress of the care and support, protection plan and determines whether outcomes have been achieved.</a:t>
            </a:r>
          </a:p>
          <a:p>
            <a:pPr marL="0" indent="0">
              <a:buNone/>
            </a:pPr>
            <a:r>
              <a:rPr lang="en-US" sz="3000" b="1" dirty="0">
                <a:latin typeface="Gibson" panose="02000000000000000000" pitchFamily="50" charset="0"/>
              </a:rPr>
              <a:t>Lead care and support protection plan practitioner</a:t>
            </a:r>
            <a:br>
              <a:rPr lang="en-US" sz="3000" b="1" dirty="0">
                <a:latin typeface="Gibson" panose="02000000000000000000" pitchFamily="50" charset="0"/>
              </a:rPr>
            </a:br>
            <a:r>
              <a:rPr lang="en-US" sz="3000" dirty="0">
                <a:latin typeface="Gibson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actively engages with adult at risk/advocate and takes multi-agency lead.</a:t>
            </a:r>
            <a:endParaRPr lang="en-GB" sz="3000" dirty="0">
              <a:latin typeface="Gibson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>
                <a:latin typeface="Gibson" panose="02000000000000000000" pitchFamily="50" charset="0"/>
              </a:rPr>
              <a:t>Members of strategy group</a:t>
            </a:r>
            <a:br>
              <a:rPr lang="en-US" sz="3000" b="1" dirty="0">
                <a:latin typeface="Gibson" panose="02000000000000000000" pitchFamily="50" charset="0"/>
              </a:rPr>
            </a:br>
            <a:r>
              <a:rPr lang="en-US" sz="3000" dirty="0">
                <a:latin typeface="Gibson" panose="02000000000000000000" pitchFamily="50" charset="0"/>
              </a:rPr>
              <a:t>agree roles and responsibilities and developing and implementing the care and support protection plan.</a:t>
            </a:r>
          </a:p>
          <a:p>
            <a:pPr marL="0" indent="0">
              <a:buNone/>
            </a:pPr>
            <a:endParaRPr lang="en-GB" sz="3000" dirty="0">
              <a:solidFill>
                <a:prstClr val="black"/>
              </a:solidFill>
              <a:latin typeface="Gibson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FB790B-B7A1-F9F1-5715-1256DBC1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Roles and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34544576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36D2B-17D1-117A-CC5F-ABEB7C4A2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4D682E-F9CE-961B-7073-5E671FCA2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Roles and responsibilities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F533A-C2C6-911A-885E-FB53604AAEEF}"/>
              </a:ext>
            </a:extLst>
          </p:cNvPr>
          <p:cNvSpPr txBox="1"/>
          <p:nvPr/>
        </p:nvSpPr>
        <p:spPr>
          <a:xfrm>
            <a:off x="534953" y="1519084"/>
            <a:ext cx="11122093" cy="4380271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Further meetings should ensure the care and support protection plan is being </a:t>
            </a:r>
            <a:r>
              <a:rPr lang="en-US" sz="2400" b="1" dirty="0">
                <a:solidFill>
                  <a:schemeClr val="bg1"/>
                </a:solidFill>
              </a:rPr>
              <a:t>delivered</a:t>
            </a:r>
            <a:r>
              <a:rPr lang="en-US" sz="2400" dirty="0">
                <a:solidFill>
                  <a:schemeClr val="bg1"/>
                </a:solidFill>
              </a:rPr>
              <a:t> and is </a:t>
            </a:r>
            <a:r>
              <a:rPr lang="en-US" sz="2400" b="1" dirty="0">
                <a:solidFill>
                  <a:schemeClr val="bg1"/>
                </a:solidFill>
              </a:rPr>
              <a:t>achieving</a:t>
            </a:r>
            <a:r>
              <a:rPr lang="en-US" sz="2400" dirty="0">
                <a:solidFill>
                  <a:schemeClr val="bg1"/>
                </a:solidFill>
              </a:rPr>
              <a:t> the agreed outcomes, or where it isn’t there’s agreement as to what changes need to be made.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All practitioners have a duty </a:t>
            </a:r>
            <a:r>
              <a:rPr lang="en-US" sz="2400" dirty="0">
                <a:solidFill>
                  <a:schemeClr val="bg1"/>
                </a:solidFill>
              </a:rPr>
              <a:t>to inform the lead </a:t>
            </a:r>
            <a:r>
              <a:rPr lang="en-US" sz="2400" dirty="0" err="1">
                <a:solidFill>
                  <a:schemeClr val="bg1"/>
                </a:solidFill>
              </a:rPr>
              <a:t>co-ordinator</a:t>
            </a:r>
            <a:r>
              <a:rPr lang="en-US" sz="2400" dirty="0">
                <a:solidFill>
                  <a:schemeClr val="bg1"/>
                </a:solidFill>
              </a:rPr>
              <a:t> of significant events relevant to the adult at risk and to </a:t>
            </a:r>
            <a:r>
              <a:rPr lang="en-US" sz="2400" b="1" dirty="0">
                <a:solidFill>
                  <a:schemeClr val="bg1"/>
                </a:solidFill>
              </a:rPr>
              <a:t>make a new report </a:t>
            </a:r>
            <a:r>
              <a:rPr lang="en-US" sz="2400" dirty="0">
                <a:solidFill>
                  <a:schemeClr val="bg1"/>
                </a:solidFill>
              </a:rPr>
              <a:t>in the event of further risk or concerns being identified.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Concerns that an adult at risk is </a:t>
            </a:r>
            <a:r>
              <a:rPr lang="en-US" sz="2400" b="1" dirty="0">
                <a:solidFill>
                  <a:schemeClr val="bg1"/>
                </a:solidFill>
              </a:rPr>
              <a:t>not</a:t>
            </a:r>
            <a:r>
              <a:rPr lang="en-US" sz="2400" dirty="0">
                <a:solidFill>
                  <a:schemeClr val="bg1"/>
                </a:solidFill>
              </a:rPr>
              <a:t> being adequately protected </a:t>
            </a:r>
            <a:r>
              <a:rPr lang="en-US" sz="2400" b="1" dirty="0">
                <a:solidFill>
                  <a:schemeClr val="bg1"/>
                </a:solidFill>
              </a:rPr>
              <a:t>must</a:t>
            </a:r>
            <a:r>
              <a:rPr lang="en-US" sz="2400" dirty="0">
                <a:solidFill>
                  <a:schemeClr val="bg1"/>
                </a:solidFill>
              </a:rPr>
              <a:t> be brought to the </a:t>
            </a:r>
            <a:r>
              <a:rPr lang="en-US" sz="2400" b="1" dirty="0">
                <a:solidFill>
                  <a:schemeClr val="bg1"/>
                </a:solidFill>
              </a:rPr>
              <a:t>immediate attention</a:t>
            </a:r>
            <a:r>
              <a:rPr lang="en-US" sz="2400" dirty="0">
                <a:solidFill>
                  <a:schemeClr val="bg1"/>
                </a:solidFill>
              </a:rPr>
              <a:t> of their manager and designated safeguarding person.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Concerns </a:t>
            </a:r>
            <a:r>
              <a:rPr lang="en-US" sz="2400" dirty="0">
                <a:solidFill>
                  <a:schemeClr val="bg1"/>
                </a:solidFill>
              </a:rPr>
              <a:t>that the plan is </a:t>
            </a:r>
            <a:r>
              <a:rPr lang="en-US" sz="2400" b="1" dirty="0">
                <a:solidFill>
                  <a:schemeClr val="bg1"/>
                </a:solidFill>
              </a:rPr>
              <a:t>not working </a:t>
            </a:r>
            <a:r>
              <a:rPr lang="en-US" sz="2400" dirty="0">
                <a:solidFill>
                  <a:schemeClr val="bg1"/>
                </a:solidFill>
              </a:rPr>
              <a:t>should be escalated to the lead </a:t>
            </a:r>
            <a:r>
              <a:rPr lang="en-US" sz="2400" dirty="0" err="1">
                <a:solidFill>
                  <a:schemeClr val="bg1"/>
                </a:solidFill>
              </a:rPr>
              <a:t>co-ordinator</a:t>
            </a:r>
            <a:r>
              <a:rPr lang="en-US" sz="2400" dirty="0">
                <a:solidFill>
                  <a:schemeClr val="bg1"/>
                </a:solidFill>
              </a:rPr>
              <a:t>. If this does not lead to a satisfactory outcome, then the </a:t>
            </a:r>
            <a:r>
              <a:rPr lang="en-US" sz="2400" i="1" dirty="0">
                <a:solidFill>
                  <a:schemeClr val="bg1"/>
                </a:solidFill>
              </a:rPr>
              <a:t>Regional Safeguarding Board professional differences procedures</a:t>
            </a:r>
            <a:r>
              <a:rPr lang="en-US" sz="2400" dirty="0">
                <a:solidFill>
                  <a:schemeClr val="bg1"/>
                </a:solidFill>
              </a:rPr>
              <a:t> must be followed.</a:t>
            </a:r>
          </a:p>
        </p:txBody>
      </p:sp>
    </p:spTree>
    <p:extLst>
      <p:ext uri="{BB962C8B-B14F-4D97-AF65-F5344CB8AC3E}">
        <p14:creationId xmlns:p14="http://schemas.microsoft.com/office/powerpoint/2010/main" val="39005288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1293B-A313-8EDA-1D11-A6ED8D24D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D8386F5-1E35-D54B-6BCE-9B9964DE5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1943" y="5442154"/>
            <a:ext cx="2090058" cy="14158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71CF5-224F-4774-B6F3-FA7B9553D02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Review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(may not </a:t>
            </a:r>
            <a:r>
              <a:rPr lang="en-US" sz="2800" dirty="0"/>
              <a:t>always be needed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)</a:t>
            </a:r>
            <a:endParaRPr kumimoji="0" lang="en-US" sz="12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6FED1-B0CD-F93B-C367-2A67A4ED89EF}"/>
              </a:ext>
            </a:extLst>
          </p:cNvPr>
          <p:cNvSpPr txBox="1"/>
          <p:nvPr/>
        </p:nvSpPr>
        <p:spPr>
          <a:xfrm>
            <a:off x="2758211" y="631309"/>
            <a:ext cx="7138219" cy="4875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600" b="1" dirty="0">
                <a:solidFill>
                  <a:srgbClr val="37394C"/>
                </a:solidFill>
              </a:rPr>
              <a:t>P</a:t>
            </a:r>
            <a:r>
              <a:rPr lang="en-US" sz="2600" b="1" i="0" dirty="0">
                <a:solidFill>
                  <a:srgbClr val="37394C"/>
                </a:solidFill>
                <a:effectLst/>
              </a:rPr>
              <a:t>urpose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</a:p>
          <a:p>
            <a:pPr marL="457200" indent="-4572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37394C"/>
                </a:solidFill>
                <a:effectLst/>
              </a:rPr>
              <a:t>to ensure the strategy group ha</a:t>
            </a:r>
            <a:r>
              <a:rPr lang="en-US" sz="2600" dirty="0">
                <a:solidFill>
                  <a:srgbClr val="37394C"/>
                </a:solidFill>
              </a:rPr>
              <a:t>s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completed the actions in the plan</a:t>
            </a:r>
          </a:p>
          <a:p>
            <a:pPr marL="457200" indent="-4572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37394C"/>
                </a:solidFill>
                <a:effectLst/>
              </a:rPr>
              <a:t>to ensure the adult is safe from abuse and neglect and care and support needs are met </a:t>
            </a:r>
          </a:p>
          <a:p>
            <a:pPr marL="457200" indent="-4572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37394C"/>
                </a:solidFill>
                <a:effectLst/>
              </a:rPr>
              <a:t>to decide whether a plan is still needed. </a:t>
            </a:r>
          </a:p>
          <a:p>
            <a:pPr algn="l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600" b="1" i="0" dirty="0">
                <a:solidFill>
                  <a:srgbClr val="37394C"/>
                </a:solidFill>
                <a:effectLst/>
              </a:rPr>
              <a:t>Timescales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 </a:t>
            </a:r>
          </a:p>
          <a:p>
            <a:pPr marL="457200" indent="-4572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37394C"/>
                </a:solidFill>
                <a:effectLst/>
              </a:rPr>
              <a:t>should be person-</a:t>
            </a:r>
            <a:r>
              <a:rPr lang="en-US" sz="2600" b="0" i="0" dirty="0" err="1">
                <a:solidFill>
                  <a:srgbClr val="37394C"/>
                </a:solidFill>
                <a:effectLst/>
              </a:rPr>
              <a:t>centred</a:t>
            </a:r>
            <a:r>
              <a:rPr lang="en-US" sz="2600" dirty="0">
                <a:solidFill>
                  <a:srgbClr val="37394C"/>
                </a:solidFill>
              </a:rPr>
              <a:t>, </a:t>
            </a:r>
            <a:r>
              <a:rPr lang="en-US" sz="2600" b="0" i="0" dirty="0">
                <a:solidFill>
                  <a:srgbClr val="37394C"/>
                </a:solidFill>
                <a:effectLst/>
              </a:rPr>
              <a:t>reflecting the individual circumstances and protection needs</a:t>
            </a:r>
          </a:p>
          <a:p>
            <a:pPr marL="457200" indent="-4572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37394C"/>
                </a:solidFill>
                <a:effectLst/>
              </a:rPr>
              <a:t>at a minimum, reviews of care and support protection plans should take place at no more than six-week intervals.</a:t>
            </a:r>
          </a:p>
        </p:txBody>
      </p:sp>
    </p:spTree>
    <p:extLst>
      <p:ext uri="{BB962C8B-B14F-4D97-AF65-F5344CB8AC3E}">
        <p14:creationId xmlns:p14="http://schemas.microsoft.com/office/powerpoint/2010/main" val="2499710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B360F-A63D-E6FD-AB09-60DD3CB0D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FA37BF-303E-2C8B-8033-D4E50239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1943" y="5442154"/>
            <a:ext cx="2090058" cy="14158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37394C"/>
              </a:solidFill>
              <a:effectLst/>
              <a:uLnTx/>
              <a:uFillTx/>
              <a:latin typeface="Gibso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4897D-8FCA-B0DC-F651-EECC4DD467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Review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(may not be always be needed)</a:t>
            </a:r>
            <a:endParaRPr kumimoji="0" lang="en-US" sz="12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F04A5-FCF1-451D-EB17-9A40E68235FB}"/>
              </a:ext>
            </a:extLst>
          </p:cNvPr>
          <p:cNvSpPr txBox="1"/>
          <p:nvPr/>
        </p:nvSpPr>
        <p:spPr>
          <a:xfrm>
            <a:off x="2758211" y="631309"/>
            <a:ext cx="7138219" cy="8679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>
                <a:solidFill>
                  <a:srgbClr val="37394C"/>
                </a:solidFill>
                <a:effectLst/>
              </a:rPr>
              <a:t>What </a:t>
            </a:r>
            <a:r>
              <a:rPr lang="en-US" sz="2800" b="1" i="0" dirty="0">
                <a:solidFill>
                  <a:srgbClr val="37394C"/>
                </a:solidFill>
                <a:effectLst/>
              </a:rPr>
              <a:t>evidence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is there that </a:t>
            </a:r>
            <a:br>
              <a:rPr lang="en-US" sz="2800" b="0" i="0" dirty="0">
                <a:solidFill>
                  <a:srgbClr val="37394C"/>
                </a:solidFill>
                <a:effectLst/>
              </a:rPr>
            </a:br>
            <a:r>
              <a:rPr lang="en-US" sz="2800" b="0" i="0" dirty="0">
                <a:solidFill>
                  <a:srgbClr val="37394C"/>
                </a:solidFill>
                <a:effectLst/>
              </a:rPr>
              <a:t>the care and support protection plan: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06564-4F50-4527-684A-417831DAF2DA}"/>
              </a:ext>
            </a:extLst>
          </p:cNvPr>
          <p:cNvSpPr txBox="1"/>
          <p:nvPr/>
        </p:nvSpPr>
        <p:spPr>
          <a:xfrm>
            <a:off x="6953995" y="1896271"/>
            <a:ext cx="2713965" cy="153272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is no longer required because the adult is safe from harm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31105-E9FE-C020-0EFF-2E16F644DC0D}"/>
              </a:ext>
            </a:extLst>
          </p:cNvPr>
          <p:cNvSpPr txBox="1"/>
          <p:nvPr/>
        </p:nvSpPr>
        <p:spPr>
          <a:xfrm>
            <a:off x="2809962" y="1896271"/>
            <a:ext cx="3509854" cy="153272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dirty="0">
                <a:solidFill>
                  <a:srgbClr val="37394C"/>
                </a:solidFill>
                <a:latin typeface="Gibson"/>
              </a:rPr>
              <a:t>should continue </a:t>
            </a:r>
            <a:br>
              <a:rPr lang="en-US" sz="2600" dirty="0">
                <a:solidFill>
                  <a:srgbClr val="37394C"/>
                </a:solidFill>
                <a:latin typeface="Gibson"/>
              </a:rPr>
            </a:br>
            <a:r>
              <a:rPr lang="en-US" sz="2600" dirty="0">
                <a:solidFill>
                  <a:srgbClr val="37394C"/>
                </a:solidFill>
                <a:latin typeface="Gibson"/>
              </a:rPr>
              <a:t>and/or be revised to protect the adult at risk from abuse and neglect</a:t>
            </a:r>
            <a:endParaRPr lang="en-GB" sz="2600" dirty="0">
              <a:solidFill>
                <a:srgbClr val="37394C"/>
              </a:solidFill>
              <a:latin typeface="Gibso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486954-1FA2-6FA3-0C85-C23CD73B0FD2}"/>
              </a:ext>
            </a:extLst>
          </p:cNvPr>
          <p:cNvSpPr txBox="1"/>
          <p:nvPr/>
        </p:nvSpPr>
        <p:spPr>
          <a:xfrm>
            <a:off x="2758210" y="3997797"/>
            <a:ext cx="7138219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37394C"/>
                </a:solidFill>
              </a:rPr>
              <a:t>It’s </a:t>
            </a:r>
            <a:r>
              <a:rPr lang="en-US" sz="2800" b="1" dirty="0">
                <a:solidFill>
                  <a:srgbClr val="37394C"/>
                </a:solidFill>
              </a:rPr>
              <a:t>essential</a:t>
            </a:r>
            <a:r>
              <a:rPr lang="en-US" sz="2800" dirty="0">
                <a:solidFill>
                  <a:srgbClr val="37394C"/>
                </a:solidFill>
              </a:rPr>
              <a:t> that evidence about </a:t>
            </a:r>
            <a:r>
              <a:rPr lang="en-US" sz="2800" b="1" dirty="0">
                <a:solidFill>
                  <a:srgbClr val="37394C"/>
                </a:solidFill>
              </a:rPr>
              <a:t>quality changes </a:t>
            </a:r>
            <a:r>
              <a:rPr lang="en-US" sz="2800" dirty="0">
                <a:solidFill>
                  <a:srgbClr val="37394C"/>
                </a:solidFill>
              </a:rPr>
              <a:t>to their lived experience, in terms of feeling and being safe, are central to decision-making. </a:t>
            </a:r>
            <a:endParaRPr lang="en-GB" sz="2800" dirty="0">
              <a:solidFill>
                <a:srgbClr val="37394C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BEE431-4CE8-F372-1EF4-E464C76F9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9" idx="0"/>
          </p:cNvCxnSpPr>
          <p:nvPr/>
        </p:nvCxnSpPr>
        <p:spPr>
          <a:xfrm>
            <a:off x="4542503" y="1499239"/>
            <a:ext cx="0" cy="3970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03DD25-8511-D79C-465A-073BB72BF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264013" y="1499239"/>
            <a:ext cx="0" cy="3970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0666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71CD-F814-BAC4-A711-67AC4BA7F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B16C-5A38-5032-CC43-E7FC9389CB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68096"/>
            <a:ext cx="2552699" cy="5321805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Conclusion</a:t>
            </a:r>
            <a:endParaRPr kumimoji="0" lang="en-US" sz="105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bson" panose="02000000000000000000" pitchFamily="2" charset="77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3A90F-0B49-C323-DE73-515977A3BCE0}"/>
              </a:ext>
            </a:extLst>
          </p:cNvPr>
          <p:cNvSpPr txBox="1"/>
          <p:nvPr/>
        </p:nvSpPr>
        <p:spPr>
          <a:xfrm>
            <a:off x="2713703" y="768096"/>
            <a:ext cx="7079226" cy="551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>
                <a:solidFill>
                  <a:srgbClr val="37394C"/>
                </a:solidFill>
                <a:effectLst/>
              </a:rPr>
              <a:t>The process </a:t>
            </a:r>
            <a:r>
              <a:rPr lang="en-US" sz="2800" b="1" i="0" dirty="0">
                <a:solidFill>
                  <a:srgbClr val="37394C"/>
                </a:solidFill>
                <a:effectLst/>
              </a:rPr>
              <a:t>concludes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 when there’s </a:t>
            </a:r>
            <a:r>
              <a:rPr lang="en-US" sz="2800" b="1" dirty="0">
                <a:solidFill>
                  <a:srgbClr val="37394C"/>
                </a:solidFill>
              </a:rPr>
              <a:t>evidence</a:t>
            </a:r>
            <a:r>
              <a:rPr lang="en-US" sz="2800" dirty="0">
                <a:solidFill>
                  <a:srgbClr val="37394C"/>
                </a:solidFill>
              </a:rPr>
              <a:t> that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>
                <a:solidFill>
                  <a:srgbClr val="37394C"/>
                </a:solidFill>
                <a:effectLst/>
              </a:rPr>
              <a:t>the adult is no longer </a:t>
            </a:r>
            <a:br>
              <a:rPr lang="en-US" sz="2800" b="0" i="0" dirty="0">
                <a:solidFill>
                  <a:srgbClr val="37394C"/>
                </a:solidFill>
                <a:effectLst/>
              </a:rPr>
            </a:br>
            <a:r>
              <a:rPr lang="en-US" sz="2800" b="0" i="0" dirty="0">
                <a:solidFill>
                  <a:srgbClr val="37394C"/>
                </a:solidFill>
                <a:effectLst/>
              </a:rPr>
              <a:t>at risk of abuse or neglect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800" b="1" i="0" dirty="0">
                <a:solidFill>
                  <a:srgbClr val="37394C"/>
                </a:solidFill>
                <a:effectLst/>
              </a:rPr>
              <a:t>or</a:t>
            </a:r>
            <a:endParaRPr lang="en-US" sz="2800" b="0" i="0" dirty="0">
              <a:solidFill>
                <a:srgbClr val="37394C"/>
              </a:solidFill>
              <a:effectLst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>
                <a:solidFill>
                  <a:srgbClr val="37394C"/>
                </a:solidFill>
                <a:effectLst/>
              </a:rPr>
              <a:t>the risks have reduced and can be </a:t>
            </a:r>
            <a:br>
              <a:rPr lang="en-US" sz="2800" b="0" i="0" dirty="0">
                <a:solidFill>
                  <a:srgbClr val="37394C"/>
                </a:solidFill>
                <a:effectLst/>
              </a:rPr>
            </a:br>
            <a:r>
              <a:rPr lang="en-US" sz="2800" b="0" i="0" dirty="0">
                <a:solidFill>
                  <a:srgbClr val="37394C"/>
                </a:solidFill>
                <a:effectLst/>
              </a:rPr>
              <a:t>managed adequately and appropriately </a:t>
            </a:r>
            <a:br>
              <a:rPr lang="en-US" sz="2800" b="0" i="0" dirty="0">
                <a:solidFill>
                  <a:srgbClr val="37394C"/>
                </a:solidFill>
                <a:effectLst/>
              </a:rPr>
            </a:br>
            <a:r>
              <a:rPr lang="en-US" sz="2800" b="0" i="0" dirty="0">
                <a:solidFill>
                  <a:srgbClr val="37394C"/>
                </a:solidFill>
                <a:effectLst/>
              </a:rPr>
              <a:t>by a single agency process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2800" b="1" i="0" dirty="0">
              <a:solidFill>
                <a:srgbClr val="37394C"/>
              </a:solidFill>
              <a:effectLst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37394C"/>
                </a:solidFill>
              </a:rPr>
              <a:t>*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If the adult safeguarding process ends but later the risk increases or abuse or neglect occur</a:t>
            </a:r>
            <a:r>
              <a:rPr lang="en-US" sz="2800" dirty="0">
                <a:solidFill>
                  <a:srgbClr val="37394C"/>
                </a:solidFill>
              </a:rPr>
              <a:t>, 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a </a:t>
            </a:r>
            <a:r>
              <a:rPr lang="en-US" sz="2800" b="1" i="0" dirty="0">
                <a:solidFill>
                  <a:srgbClr val="37394C"/>
                </a:solidFill>
                <a:effectLst/>
              </a:rPr>
              <a:t>new report and enquiries </a:t>
            </a:r>
            <a:r>
              <a:rPr lang="en-US" sz="2800" b="0" i="0" dirty="0">
                <a:solidFill>
                  <a:srgbClr val="37394C"/>
                </a:solidFill>
                <a:effectLst/>
              </a:rPr>
              <a:t>should be completed.</a:t>
            </a:r>
          </a:p>
        </p:txBody>
      </p:sp>
    </p:spTree>
    <p:extLst>
      <p:ext uri="{BB962C8B-B14F-4D97-AF65-F5344CB8AC3E}">
        <p14:creationId xmlns:p14="http://schemas.microsoft.com/office/powerpoint/2010/main" val="4205926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9E2E2-FBEF-58AE-850A-D2D49E24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5:</a:t>
            </a:r>
            <a:br>
              <a:rPr lang="en-GB" dirty="0"/>
            </a:br>
            <a:r>
              <a:rPr lang="en-US" dirty="0"/>
              <a:t>safeguarding allegations / concerns about practitioners and those in positions of trust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12D1-0717-B1F5-EF03-CB4C48C0C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3695" indent="-353695"/>
            <a:r>
              <a:rPr lang="en-GB" i="1" dirty="0">
                <a:latin typeface="Gibson"/>
              </a:rPr>
              <a:t>This section will be updated when Section 5 is launched </a:t>
            </a:r>
            <a:endParaRPr lang="en-US" dirty="0">
              <a:latin typeface="Gibson"/>
            </a:endParaRPr>
          </a:p>
        </p:txBody>
      </p:sp>
    </p:spTree>
    <p:extLst>
      <p:ext uri="{BB962C8B-B14F-4D97-AF65-F5344CB8AC3E}">
        <p14:creationId xmlns:p14="http://schemas.microsoft.com/office/powerpoint/2010/main" val="18010267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78231-DAEB-EC91-4B3E-4B7E85D10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34DC-DF8B-86BC-9EED-31F0BEE6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5:</a:t>
            </a:r>
            <a:br>
              <a:rPr lang="en-GB" dirty="0"/>
            </a:br>
            <a:r>
              <a:rPr lang="en-US" dirty="0"/>
              <a:t>safeguarding allegations / concerns about practitioners and those in positions of trust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97744-FB71-615F-836E-367FA208559A}"/>
              </a:ext>
            </a:extLst>
          </p:cNvPr>
          <p:cNvSpPr txBox="1"/>
          <p:nvPr/>
        </p:nvSpPr>
        <p:spPr>
          <a:xfrm>
            <a:off x="4600779" y="1139140"/>
            <a:ext cx="4241800" cy="457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tabLst/>
              <a:defRPr/>
            </a:pPr>
            <a:r>
              <a:rPr kumimoji="0" lang="en-GB" sz="5400" b="0" i="1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This section will be updated when the procedures are finalised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172DC4-5F14-F2BF-9A78-85CD60341EF6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How</a:t>
            </a:r>
          </a:p>
        </p:txBody>
      </p:sp>
    </p:spTree>
    <p:extLst>
      <p:ext uri="{BB962C8B-B14F-4D97-AF65-F5344CB8AC3E}">
        <p14:creationId xmlns:p14="http://schemas.microsoft.com/office/powerpoint/2010/main" val="13739874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5FEFE-D50C-27B4-CA05-16C75EE23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67808A-0F72-903C-1800-C88CCBC5CD59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What</a:t>
            </a:r>
            <a:r>
              <a:rPr lang="en-GB" dirty="0">
                <a:solidFill>
                  <a:schemeClr val="accent1"/>
                </a:solidFill>
              </a:rPr>
              <a:t>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C57DE2-A1BE-C98C-0BF2-94F89E63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 dirty="0"/>
              <a:t>Section 5:</a:t>
            </a:r>
            <a:br>
              <a:rPr lang="en-GB" sz="2800" dirty="0"/>
            </a:br>
            <a:r>
              <a:rPr lang="en-US" sz="2800" dirty="0"/>
              <a:t>safeguarding allegations / concerns about practitioners and those in positions of trust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72896B-6885-D540-5991-F6DB5B2190AF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i="0" u="none" strike="noStrike" baseline="0" dirty="0">
                <a:solidFill>
                  <a:schemeClr val="bg1"/>
                </a:solidFill>
              </a:rPr>
              <a:t>Section 5 of the procedures </a:t>
            </a:r>
            <a:r>
              <a:rPr lang="en-US" sz="3600" b="0" i="0" u="none" strike="noStrike" baseline="0" dirty="0">
                <a:solidFill>
                  <a:schemeClr val="bg1"/>
                </a:solidFill>
              </a:rPr>
              <a:t>provides guidance </a:t>
            </a:r>
            <a:r>
              <a:rPr lang="en-US" sz="3600" dirty="0">
                <a:solidFill>
                  <a:schemeClr val="bg1"/>
                </a:solidFill>
              </a:rPr>
              <a:t>on</a:t>
            </a:r>
            <a:r>
              <a:rPr lang="en-US" sz="3600" b="0" i="0" u="none" strike="noStrike" baseline="0" dirty="0">
                <a:solidFill>
                  <a:schemeClr val="bg1"/>
                </a:solidFill>
              </a:rPr>
              <a:t> managing </a:t>
            </a:r>
            <a:r>
              <a:rPr lang="en-US" sz="3600" b="1" i="0" u="none" strike="noStrike" baseline="0" dirty="0">
                <a:solidFill>
                  <a:schemeClr val="bg1"/>
                </a:solidFill>
              </a:rPr>
              <a:t>allegations and concerns </a:t>
            </a:r>
            <a:r>
              <a:rPr lang="en-US" sz="3600" b="0" i="0" u="none" strike="noStrike" baseline="0" dirty="0">
                <a:solidFill>
                  <a:schemeClr val="bg1"/>
                </a:solidFill>
              </a:rPr>
              <a:t>about people whose work, either in a paid or voluntary capacity, brings them into contact (directly or indirectly) with children or adults at risk, or are a trusted individual/person occupying a position of trust. 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6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Learning </a:t>
            </a: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4800" dirty="0">
                <a:solidFill>
                  <a:schemeClr val="tx1"/>
                </a:solidFill>
              </a:rPr>
              <a:t>outcomes</a:t>
            </a: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4800" b="1" dirty="0">
                <a:solidFill>
                  <a:schemeClr val="tx1"/>
                </a:solidFill>
              </a:rPr>
              <a:t>Group 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600" dirty="0"/>
              <a:t>According to the standards, </a:t>
            </a:r>
            <a:r>
              <a:rPr lang="en-US" sz="3600" b="1" dirty="0"/>
              <a:t>Group C practitioners </a:t>
            </a:r>
            <a:r>
              <a:rPr lang="en-US" sz="3600" dirty="0"/>
              <a:t>should know: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legislation, national policies and codes of conduct and professional practice in relation to safeguarding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how to work in ways that safeguard people from abuse, harm and neglect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the factors, situations and actions that could lead or contribute to abuse, harm or neglect.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3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91B30-B6E5-613C-DD21-1587F698C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B293C0-88B1-B12D-9B29-6E124DDA2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37626" y="3941265"/>
            <a:ext cx="6066930" cy="1030847"/>
          </a:xfrm>
          <a:prstGeom prst="rect">
            <a:avLst/>
          </a:prstGeom>
          <a:solidFill>
            <a:srgbClr val="D5EDFF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Meeting legal duties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57DFB-11A8-58C4-D8B0-1ED49DB64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59988" y="1636035"/>
            <a:ext cx="6044568" cy="103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Aft>
                <a:spcPts val="6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4000" b="0" dirty="0"/>
              <a:t>Promoting safe 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543FA-D32F-C2DA-3E8B-8282372D4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37627" y="5093880"/>
            <a:ext cx="6055748" cy="1030847"/>
          </a:xfrm>
          <a:prstGeom prst="rect">
            <a:avLst/>
          </a:prstGeom>
          <a:solidFill>
            <a:srgbClr val="DDDDFF">
              <a:alpha val="55686"/>
            </a:srgbClr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Aft>
                <a:spcPts val="6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</a:defRPr>
            </a:lvl1pPr>
          </a:lstStyle>
          <a:p>
            <a:pPr algn="ctr">
              <a:spcAft>
                <a:spcPts val="0"/>
              </a:spcAft>
            </a:pPr>
            <a:r>
              <a:rPr lang="en-US" sz="4000" b="0" dirty="0"/>
              <a:t>Coordinating responses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88855-703E-B94F-3CFC-0DA599799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26446" y="483420"/>
            <a:ext cx="6066929" cy="10308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Protecting those at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183DB-5FE7-89C0-91ED-08B1AA08F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59989" y="2788650"/>
            <a:ext cx="6044567" cy="10308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37394C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Consistency and fairness</a:t>
            </a:r>
            <a:endParaRPr lang="en-US" sz="4000" dirty="0">
              <a:solidFill>
                <a:srgbClr val="37394C"/>
              </a:solidFill>
              <a:latin typeface="Gibson" panose="02000000000000000000" pitchFamily="2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40C08F-8453-7E9D-4F07-9742425C1CCC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FC1FE2-6430-C72D-E817-C4F4E396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 dirty="0"/>
              <a:t>Section 5:</a:t>
            </a:r>
            <a:br>
              <a:rPr lang="en-GB" sz="2800" dirty="0"/>
            </a:br>
            <a:r>
              <a:rPr lang="en-US" sz="2800" dirty="0"/>
              <a:t>safeguarding allegations / concerns about practitioners and those in positions of trust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012957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2BC4F-4418-0E56-7AF1-093BCFE0F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3F42B7-7C21-01A0-1805-589BB9A82CD7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2B3C5F3-6069-7D26-EF67-BBD13F0DC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 dirty="0"/>
              <a:t>Section 5:</a:t>
            </a:r>
            <a:br>
              <a:rPr lang="en-GB" sz="2800" dirty="0"/>
            </a:br>
            <a:r>
              <a:rPr lang="en-US" sz="2800" dirty="0"/>
              <a:t>safeguarding allegations / concerns about practitioners and those in positions of trust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98065F-4B07-7D46-9A48-1C04AE7A6B32}"/>
              </a:ext>
            </a:extLst>
          </p:cNvPr>
          <p:cNvSpPr txBox="1"/>
          <p:nvPr/>
        </p:nvSpPr>
        <p:spPr>
          <a:xfrm>
            <a:off x="3042920" y="509212"/>
            <a:ext cx="7340600" cy="564497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</a:rPr>
              <a:t>Complaint, concern or allegation?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Complaint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Dissatisfaction / objection to something considered unfair, unacceptable or not meeting the standards expected.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Concern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Quality of care, poor practice, suitability.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Allegation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These procedures </a:t>
            </a:r>
            <a:r>
              <a:rPr lang="en-US" sz="2800" b="1" dirty="0">
                <a:solidFill>
                  <a:schemeClr val="bg1"/>
                </a:solidFill>
              </a:rPr>
              <a:t>must</a:t>
            </a:r>
            <a:r>
              <a:rPr lang="en-US" sz="2800" dirty="0">
                <a:solidFill>
                  <a:schemeClr val="bg1"/>
                </a:solidFill>
              </a:rPr>
              <a:t> be considered when it has been </a:t>
            </a:r>
            <a:r>
              <a:rPr lang="en-US" sz="2800" b="1" dirty="0">
                <a:solidFill>
                  <a:schemeClr val="bg1"/>
                </a:solidFill>
              </a:rPr>
              <a:t>alleged</a:t>
            </a:r>
            <a:r>
              <a:rPr lang="en-US" sz="2800" dirty="0">
                <a:solidFill>
                  <a:schemeClr val="bg1"/>
                </a:solidFill>
              </a:rPr>
              <a:t> that a person who works (directly or indirectly) with children/ adults at risk has…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951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3216-56FE-5BD3-2321-A9604C8FF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B68239-FE24-575F-4734-4A45706A9D3A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4DAB9FA-E953-86A0-5775-B2D67662B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 dirty="0"/>
              <a:t>Section 5:</a:t>
            </a:r>
            <a:br>
              <a:rPr lang="en-GB" sz="2800" dirty="0"/>
            </a:br>
            <a:r>
              <a:rPr lang="en-US" sz="2800" dirty="0"/>
              <a:t>safeguarding allegations / concerns about practitioners and those in positions of trust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39126-D85E-3AD2-9DFA-D95011B476CA}"/>
              </a:ext>
            </a:extLst>
          </p:cNvPr>
          <p:cNvSpPr txBox="1"/>
          <p:nvPr/>
        </p:nvSpPr>
        <p:spPr>
          <a:xfrm>
            <a:off x="3042920" y="509212"/>
            <a:ext cx="734060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behaved in a way that has harmed or may have harmed a child/adult at risk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possibly committed a criminal offence against or related to a child/adult at risk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behaved towards a child/ren or adult/s at risk in a way that indicates they may pose a risk of harm to children or adults at risk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behaved in a way in their personal life that indicates a potential risk to children or adults at risk within their identified employment/volunteering.</a:t>
            </a:r>
            <a:endParaRPr lang="en-GB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863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A909C-B8AC-1AC4-B926-AC7A0FC3F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E62BE-11EC-629A-602B-86AD918C5B15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8A62692-DC3D-F6C4-E969-B1F66A94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 dirty="0"/>
              <a:t>Section 5:</a:t>
            </a:r>
            <a:br>
              <a:rPr lang="en-GB" sz="2800" dirty="0"/>
            </a:br>
            <a:r>
              <a:rPr lang="en-US" sz="2800" dirty="0"/>
              <a:t>safeguarding allegations / concerns about practitioners and those in positions of trust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08B19-0049-E42C-A465-813ABBE9D916}"/>
              </a:ext>
            </a:extLst>
          </p:cNvPr>
          <p:cNvSpPr txBox="1"/>
          <p:nvPr/>
        </p:nvSpPr>
        <p:spPr>
          <a:xfrm>
            <a:off x="3302758" y="538666"/>
            <a:ext cx="6897882" cy="561551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bg1"/>
                </a:solidFill>
              </a:rPr>
              <a:t>It’s important to establish </a:t>
            </a:r>
            <a:r>
              <a:rPr lang="en-US" sz="3000" b="1" dirty="0">
                <a:solidFill>
                  <a:schemeClr val="bg1"/>
                </a:solidFill>
              </a:rPr>
              <a:t>the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b="1" dirty="0">
                <a:solidFill>
                  <a:schemeClr val="bg1"/>
                </a:solidFill>
              </a:rPr>
              <a:t>role</a:t>
            </a:r>
            <a:r>
              <a:rPr lang="en-US" sz="3000" dirty="0">
                <a:solidFill>
                  <a:schemeClr val="bg1"/>
                </a:solidFill>
              </a:rPr>
              <a:t> the individual fulfils and </a:t>
            </a:r>
            <a:r>
              <a:rPr lang="en-US" sz="3000" b="1" dirty="0">
                <a:solidFill>
                  <a:schemeClr val="bg1"/>
                </a:solidFill>
              </a:rPr>
              <a:t>the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b="1" dirty="0">
                <a:solidFill>
                  <a:schemeClr val="bg1"/>
                </a:solidFill>
              </a:rPr>
              <a:t>nature</a:t>
            </a:r>
            <a:r>
              <a:rPr lang="en-US" sz="3000" dirty="0">
                <a:solidFill>
                  <a:schemeClr val="bg1"/>
                </a:solidFill>
              </a:rPr>
              <a:t> of the allegation/ concerns being reported.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Roles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</a:p>
          <a:p>
            <a:pPr marL="263525" indent="-2635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those whose work, either in a paid or voluntary capacity, brings them into contact (directly or indirectly) with children or adults at risk </a:t>
            </a:r>
          </a:p>
          <a:p>
            <a:pPr marL="263525" indent="-2635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those occupying a position of trust</a:t>
            </a:r>
          </a:p>
          <a:p>
            <a:pPr marL="263525" indent="-263525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those who have caring responsibilities for children or adults in need of care and support and their employment/voluntary work brings them into contact with children or adults at risk.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073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EF7D6-A925-3477-F12A-1186DF8A7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B8855C-E36B-515F-A6C5-80FC25DB27ED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B2D6D6D-BFB4-8212-1673-C80B3837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 dirty="0"/>
              <a:t>Section 5:</a:t>
            </a:r>
            <a:br>
              <a:rPr lang="en-GB" sz="2800" dirty="0"/>
            </a:br>
            <a:r>
              <a:rPr lang="en-US" sz="2800" dirty="0"/>
              <a:t>safeguarding allegations / concerns about practitioners and those in positions of trust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1B5DE6-6A6E-5421-6746-43A5BE47B160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Nature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Staff/volunteers of </a:t>
            </a:r>
            <a:r>
              <a:rPr lang="en-US" sz="2800" u="sng" dirty="0">
                <a:solidFill>
                  <a:schemeClr val="bg1"/>
                </a:solidFill>
              </a:rPr>
              <a:t>all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relevant partner agencies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regulated settings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those working within regulated activities and registered/regulated professionals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sports group leaders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other roles that bring the individual into contact with children/adults at risk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must</a:t>
            </a:r>
            <a:r>
              <a:rPr lang="en-US" sz="2800" dirty="0">
                <a:solidFill>
                  <a:schemeClr val="bg1"/>
                </a:solidFill>
              </a:rPr>
              <a:t> be considered within these procedures.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998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DC96F-8718-D430-952A-A222AFD51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77849C-1DD2-52F8-68D5-99D39808A835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24175A3-985C-B642-3C6A-4449FB61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 dirty="0"/>
              <a:t>Section 5:</a:t>
            </a:r>
            <a:br>
              <a:rPr lang="en-GB" sz="2800" dirty="0"/>
            </a:br>
            <a:r>
              <a:rPr lang="en-US" sz="2800" dirty="0"/>
              <a:t>safeguarding allegations / concerns about practitioners and those in positions of trust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0BF93E-1FC7-8D5E-B5F2-C2A5D7812CA9}"/>
              </a:ext>
            </a:extLst>
          </p:cNvPr>
          <p:cNvSpPr txBox="1"/>
          <p:nvPr/>
        </p:nvSpPr>
        <p:spPr>
          <a:xfrm>
            <a:off x="3042920" y="509212"/>
            <a:ext cx="7157720" cy="564497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000" dirty="0">
                <a:solidFill>
                  <a:schemeClr val="bg1"/>
                </a:solidFill>
              </a:rPr>
              <a:t>The </a:t>
            </a:r>
            <a:r>
              <a:rPr lang="en-US" sz="3000" b="1" dirty="0">
                <a:solidFill>
                  <a:schemeClr val="bg1"/>
                </a:solidFill>
              </a:rPr>
              <a:t>reporting person </a:t>
            </a:r>
            <a:r>
              <a:rPr lang="en-US" sz="3000" dirty="0">
                <a:solidFill>
                  <a:schemeClr val="bg1"/>
                </a:solidFill>
              </a:rPr>
              <a:t>should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clearly </a:t>
            </a:r>
            <a:r>
              <a:rPr lang="en-US" sz="3000" b="1" dirty="0">
                <a:solidFill>
                  <a:schemeClr val="bg1"/>
                </a:solidFill>
              </a:rPr>
              <a:t>highlight</a:t>
            </a:r>
            <a:r>
              <a:rPr lang="en-US" sz="3000" dirty="0">
                <a:solidFill>
                  <a:schemeClr val="bg1"/>
                </a:solidFill>
              </a:rPr>
              <a:t> that this is a safeguarding allegation/concern in relation to a practitioner / person in position of trust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(where possible) send accompanying </a:t>
            </a:r>
            <a:r>
              <a:rPr lang="en-US" sz="3000" b="1" dirty="0">
                <a:solidFill>
                  <a:schemeClr val="bg1"/>
                </a:solidFill>
              </a:rPr>
              <a:t>documentation</a:t>
            </a:r>
            <a:r>
              <a:rPr lang="en-US" sz="3000" dirty="0">
                <a:solidFill>
                  <a:schemeClr val="bg1"/>
                </a:solidFill>
              </a:rPr>
              <a:t> clearly outlining what immediate safeguarding action has been taken to protect any children and adults at risk.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395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3CC62-4032-31E1-F992-9B5C478F2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4CFE1E1-4443-DD28-0474-50CA2E411383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51AC80-3060-8B6F-0C63-1F7BDAE4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 dirty="0"/>
              <a:t>Section 5:</a:t>
            </a:r>
            <a:br>
              <a:rPr lang="en-GB" sz="2800" dirty="0"/>
            </a:br>
            <a:r>
              <a:rPr lang="en-US" sz="2800" dirty="0"/>
              <a:t>safeguarding allegations / concerns about practitioners and those in positions of trust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B51768-21B6-F0F6-4FB6-4CA38D954F94}"/>
              </a:ext>
            </a:extLst>
          </p:cNvPr>
          <p:cNvSpPr txBox="1"/>
          <p:nvPr/>
        </p:nvSpPr>
        <p:spPr>
          <a:xfrm>
            <a:off x="3042920" y="0"/>
            <a:ext cx="7340600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</a:rPr>
              <a:t>Question 1: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Is the person alleged to have…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behaved in a way that has or may have harmed a child or adult with care and support needs?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committed a criminal offence against a child or adult with care and support needs?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committed a criminal offence which may have a direct impact on a child or adult with care and support needs?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behaved towards someone with care and support needs in a way that indicates they’re unsuitable to work with people with care and support needs?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51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ECF9A-E3F9-51E7-63CA-FF5BD5A85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41E5C8-F0B3-DE0C-2B2F-9464CBB74563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How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93E9BD-BFB3-0880-B8F8-880DE66E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213"/>
            <a:ext cx="2947482" cy="5644970"/>
          </a:xfrm>
        </p:spPr>
        <p:txBody>
          <a:bodyPr lIns="216000" rIns="216000"/>
          <a:lstStyle/>
          <a:p>
            <a:r>
              <a:rPr lang="en-GB" sz="2800" dirty="0"/>
              <a:t>Section 5:</a:t>
            </a:r>
            <a:br>
              <a:rPr lang="en-GB" sz="2800" dirty="0"/>
            </a:br>
            <a:r>
              <a:rPr lang="en-GB" sz="2800" dirty="0"/>
              <a:t>s</a:t>
            </a:r>
            <a:r>
              <a:rPr lang="en-US" sz="2800" dirty="0" err="1"/>
              <a:t>afeguarding</a:t>
            </a:r>
            <a:r>
              <a:rPr lang="en-US" sz="2800" dirty="0"/>
              <a:t> allegations / concerns about practitioners and those in positions of trust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FFD3C8-7F5C-BFDE-583E-214B4C5FBF23}"/>
              </a:ext>
            </a:extLst>
          </p:cNvPr>
          <p:cNvSpPr txBox="1"/>
          <p:nvPr/>
        </p:nvSpPr>
        <p:spPr>
          <a:xfrm>
            <a:off x="3042920" y="0"/>
            <a:ext cx="7340600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</a:rPr>
              <a:t>Question 2: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Is the person a practitioner or person in a position of trust?  i.e., </a:t>
            </a:r>
            <a:r>
              <a:rPr lang="en-US" sz="2800" dirty="0">
                <a:solidFill>
                  <a:schemeClr val="bg1"/>
                </a:solidFill>
              </a:rPr>
              <a:t>are they employed, volunteering or a student in a role: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working specifically and directly with children or adults with care and support needs?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that may not involve working specifically and directly with children or adults with care and support needs, but is in a position of trust because of their role?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not working directly with children or adults with care and support needs – but may bring them into contact with them in certain circumstances of a position of trust?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2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9723C-F92C-58DB-3C3F-A1BD423BA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32292D-4192-A20A-ACCD-D925DC7E78F8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How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0C0C18-C08E-F9C0-ED67-3EF0FBE1B8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6320" y="0"/>
            <a:ext cx="9204959" cy="67283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Concern/allegation identified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Immediately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Notify and discuss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line manager / Designated Safeguarding Person and  make a written record of allegation 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Within 24 hours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Make report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social services /</a:t>
            </a:r>
            <a:r>
              <a:rPr lang="en-US" sz="28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Local Authority Designated Officer 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LADO</a:t>
            </a:r>
            <a:r>
              <a:rPr lang="en-US" sz="28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</a:t>
            </a:r>
            <a:r>
              <a:rPr lang="en-US" sz="2800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Designated Officer for Safeguarding (DOS)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using appropriate form and implement initial safeguarding measures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 Within 48 hours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LADO/DoS reviews and makes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93445" marR="0" lvl="0" indent="-5143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Threshold decision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28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Threshold not </a:t>
            </a:r>
            <a:r>
              <a:rPr lang="en-US" sz="2800" b="1" spc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employer handles through internal policies and rationale recorded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28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Threshold met: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proceed to strategy discussion.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7321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13390-89A8-62C0-D80E-21FBA9221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0A7845-3277-F68B-3C86-4153D361EE51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5E77A-A489-4D90-5919-CF943D7D3AF8}"/>
              </a:ext>
            </a:extLst>
          </p:cNvPr>
          <p:cNvSpPr txBox="1"/>
          <p:nvPr/>
        </p:nvSpPr>
        <p:spPr>
          <a:xfrm>
            <a:off x="1016000" y="0"/>
            <a:ext cx="922527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r>
              <a:rPr lang="en-US" sz="2800" i="1" dirty="0">
                <a:solidFill>
                  <a:schemeClr val="bg1"/>
                </a:solidFill>
              </a:rPr>
              <a:t>Within two to three working days of threshold decision </a:t>
            </a:r>
            <a:r>
              <a:rPr lang="en-US" sz="2800" dirty="0">
                <a:solidFill>
                  <a:schemeClr val="bg1"/>
                </a:solidFill>
              </a:rPr>
              <a:t>– </a:t>
            </a:r>
          </a:p>
          <a:p>
            <a:pPr marL="365125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Strategy discussion </a:t>
            </a:r>
          </a:p>
          <a:p>
            <a:pPr marL="365125">
              <a:lnSpc>
                <a:spcPct val="90000"/>
              </a:lnSpc>
              <a:spcAft>
                <a:spcPts val="2400"/>
              </a:spcAft>
            </a:pPr>
            <a:r>
              <a:rPr lang="en-US" sz="2800" dirty="0">
                <a:solidFill>
                  <a:schemeClr val="bg1"/>
                </a:solidFill>
              </a:rPr>
              <a:t>Multi-agency meeting (Police, social services, employer, regulator) to assess immediate risks, share initial information, decide whether to progress to professional strategy meeting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5. </a:t>
            </a:r>
            <a:r>
              <a:rPr lang="en-US" sz="2800" i="1" dirty="0">
                <a:solidFill>
                  <a:schemeClr val="bg1"/>
                </a:solidFill>
              </a:rPr>
              <a:t>Within five working days of strategy discussion -</a:t>
            </a:r>
          </a:p>
          <a:p>
            <a:pPr marL="365125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Initial professional strategy meeting (PSM) </a:t>
            </a:r>
          </a:p>
          <a:p>
            <a:pPr marL="365125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To determine investigation plans, risk management, safeguarding, employer actions, and communication. Includes social workers, employer, HR, police, regulators, and others, as appropriate.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AF1C5-9241-26E2-064B-E99DF4868E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2214830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E7064-8DE9-159E-7837-DDFB28F1B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arning outcomes">
            <a:extLst>
              <a:ext uri="{FF2B5EF4-FFF2-40B4-BE49-F238E27FC236}">
                <a16:creationId xmlns:a16="http://schemas.microsoft.com/office/drawing/2014/main" id="{35F6522D-D20F-58E4-58F8-8FD91973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Learning </a:t>
            </a: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4800" dirty="0">
                <a:solidFill>
                  <a:schemeClr val="tx1"/>
                </a:solidFill>
              </a:rPr>
              <a:t>outcomes</a:t>
            </a: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4800" b="1" dirty="0">
                <a:solidFill>
                  <a:schemeClr val="tx1"/>
                </a:solidFill>
              </a:rPr>
              <a:t>Group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3AF9-3B6D-D193-F1D1-FA12834DC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0938" cy="5330951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to report, respond to and record concerns or allegations related to safeguarding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to promote child and/or person-</a:t>
            </a:r>
            <a:r>
              <a:rPr lang="en-US" sz="3200" dirty="0" err="1"/>
              <a:t>centred</a:t>
            </a:r>
            <a:r>
              <a:rPr lang="en-US" sz="3200" dirty="0"/>
              <a:t> practice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to take part in safeguarding processes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to support others to safeguard people (for those with supervisory responsibility)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to work with others to safeguard people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 to maintain professional accountability.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4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2BE5F-BC5E-08BB-9A5A-D468DE62C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E90E79-45ED-E46E-68B9-F0FF2CD1C22F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ADD6F-F5D5-678A-D61B-14168C84BFCF}"/>
              </a:ext>
            </a:extLst>
          </p:cNvPr>
          <p:cNvSpPr txBox="1"/>
          <p:nvPr/>
        </p:nvSpPr>
        <p:spPr>
          <a:xfrm>
            <a:off x="1016000" y="0"/>
            <a:ext cx="922527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6. </a:t>
            </a:r>
            <a:r>
              <a:rPr lang="en-US" sz="2800" b="1" dirty="0">
                <a:solidFill>
                  <a:schemeClr val="bg1"/>
                </a:solidFill>
              </a:rPr>
              <a:t>Ongoing investigation</a:t>
            </a:r>
            <a:r>
              <a:rPr lang="en-US" sz="2800" dirty="0">
                <a:solidFill>
                  <a:schemeClr val="bg1"/>
                </a:solidFill>
              </a:rPr>
              <a:t>(s)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Parallel inquiries take place (criminal, disciplinary, regulatory, child/adult protection)  and interim safeguarding reviewed regularly.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7. </a:t>
            </a:r>
            <a:r>
              <a:rPr lang="en-US" sz="2800" b="1" dirty="0">
                <a:solidFill>
                  <a:schemeClr val="bg1"/>
                </a:solidFill>
              </a:rPr>
              <a:t>Further PSMs </a:t>
            </a:r>
            <a:r>
              <a:rPr lang="en-US" sz="2800" dirty="0">
                <a:solidFill>
                  <a:schemeClr val="bg1"/>
                </a:solidFill>
              </a:rPr>
              <a:t>(if needed)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To review investigation outcomes, adjust safeguarding plans, prepare for conclusion.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8. </a:t>
            </a:r>
            <a:r>
              <a:rPr lang="en-US" sz="2800" i="1" dirty="0">
                <a:solidFill>
                  <a:schemeClr val="bg1"/>
                </a:solidFill>
              </a:rPr>
              <a:t>As soon as investigations conclude </a:t>
            </a:r>
            <a:r>
              <a:rPr lang="en-US" sz="2800" dirty="0">
                <a:solidFill>
                  <a:schemeClr val="bg1"/>
                </a:solidFill>
              </a:rPr>
              <a:t>-  </a:t>
            </a:r>
            <a:r>
              <a:rPr lang="en-US" sz="2800" b="1" dirty="0">
                <a:solidFill>
                  <a:schemeClr val="bg1"/>
                </a:solidFill>
              </a:rPr>
              <a:t>Conclusion PSM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913FC-9A11-2067-E422-9893E14118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17083166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448DE-55A1-B85D-BBB2-C7D66106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F97DE2-0BB7-B9ED-4075-34F8C67C7115}"/>
              </a:ext>
            </a:extLst>
          </p:cNvPr>
          <p:cNvSpPr txBox="1">
            <a:spLocks/>
          </p:cNvSpPr>
          <p:nvPr/>
        </p:nvSpPr>
        <p:spPr>
          <a:xfrm>
            <a:off x="10383520" y="509212"/>
            <a:ext cx="1808480" cy="5615515"/>
          </a:xfrm>
          <a:prstGeom prst="rect">
            <a:avLst/>
          </a:prstGeom>
        </p:spPr>
        <p:txBody>
          <a:bodyPr rIns="216000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accent1"/>
                </a:solidFill>
              </a:rPr>
              <a:t>S5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What 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Why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When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dirty="0">
                <a:solidFill>
                  <a:schemeClr val="accent1"/>
                </a:solidFill>
              </a:rPr>
              <a:t>Who</a:t>
            </a:r>
          </a:p>
          <a:p>
            <a:pPr marL="0" indent="0" algn="ctr">
              <a:spcAft>
                <a:spcPts val="2400"/>
              </a:spcAft>
              <a:buFont typeface="Wingdings 2" pitchFamily="18" charset="2"/>
              <a:buNone/>
            </a:pPr>
            <a:r>
              <a:rPr lang="en-GB" b="1" dirty="0">
                <a:solidFill>
                  <a:schemeClr val="bg2"/>
                </a:solidFill>
              </a:rPr>
              <a:t>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1F73F-DE7A-35DE-C9AC-7FA324F2E292}"/>
              </a:ext>
            </a:extLst>
          </p:cNvPr>
          <p:cNvSpPr txBox="1"/>
          <p:nvPr/>
        </p:nvSpPr>
        <p:spPr>
          <a:xfrm>
            <a:off x="1097280" y="0"/>
            <a:ext cx="9143999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Conclusion actions: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Decision:  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Substantiated / Unsubstantiated / Unfounded / Malicious</a:t>
            </a:r>
          </a:p>
          <a:p>
            <a:pPr>
              <a:spcAft>
                <a:spcPts val="600"/>
              </a:spcAft>
            </a:pPr>
            <a:endParaRPr lang="en-US" sz="2800" u="sng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If the individual poses an ongoing risk:</a:t>
            </a:r>
          </a:p>
          <a:p>
            <a:pPr>
              <a:spcAft>
                <a:spcPts val="600"/>
              </a:spcAft>
            </a:pPr>
            <a:r>
              <a:rPr lang="en-US" sz="2800" i="1" dirty="0">
                <a:solidFill>
                  <a:schemeClr val="bg1"/>
                </a:solidFill>
              </a:rPr>
              <a:t>Immediately after outcome where required  -</a:t>
            </a:r>
          </a:p>
          <a:p>
            <a:pPr>
              <a:spcAft>
                <a:spcPts val="600"/>
              </a:spcAft>
            </a:pPr>
            <a:r>
              <a:rPr lang="en-GB" sz="2800" b="1" dirty="0">
                <a:solidFill>
                  <a:schemeClr val="bg1"/>
                </a:solidFill>
              </a:rPr>
              <a:t>DBS / regulatory referral 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Referral made to regulated activity providers and personnel suppliers.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D8800-743C-9A81-581B-D04BECEDBD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6303821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D5364-522F-3754-8FCC-E7AB3766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17E7-1D70-6C88-9C20-E28BC22F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5:</a:t>
            </a:r>
            <a:br>
              <a:rPr lang="en-GB" dirty="0"/>
            </a:br>
            <a:r>
              <a:rPr lang="en-US" dirty="0"/>
              <a:t>safeguarding allegations / concerns about practitioners and those in positions of trust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DD7FE-85D0-5D0C-1F69-55F8EFF17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Wales Safeguarding Procedures – Section 5</a:t>
            </a:r>
          </a:p>
          <a:p>
            <a:r>
              <a:rPr lang="en-GB" sz="3200" dirty="0"/>
              <a:t>Pointers for Practice: Decision Making Guidance</a:t>
            </a:r>
          </a:p>
          <a:p>
            <a:r>
              <a:rPr lang="en-GB" sz="3200" dirty="0"/>
              <a:t>Pointers for Practice: Managerless Organisations</a:t>
            </a:r>
          </a:p>
          <a:p>
            <a:r>
              <a:rPr lang="en-GB" sz="3200" dirty="0"/>
              <a:t>Process flowchart</a:t>
            </a:r>
          </a:p>
          <a:p>
            <a:r>
              <a:rPr lang="en-GB" sz="3200" dirty="0"/>
              <a:t>Process steps and timescales.</a:t>
            </a:r>
          </a:p>
        </p:txBody>
      </p:sp>
    </p:spTree>
    <p:extLst>
      <p:ext uri="{BB962C8B-B14F-4D97-AF65-F5344CB8AC3E}">
        <p14:creationId xmlns:p14="http://schemas.microsoft.com/office/powerpoint/2010/main" val="4047461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Introductions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3200" dirty="0">
                <a:solidFill>
                  <a:schemeClr val="tx1"/>
                </a:solidFill>
              </a:rPr>
              <a:t>Introductions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C329F-9E4B-3987-1D38-37177CF9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30134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35022" y="1520686"/>
            <a:ext cx="3251888" cy="4422911"/>
          </a:xfrm>
          <a:ln w="38100"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4000" dirty="0"/>
              <a:t>How will we work as a group to meet our learning outcomes?</a:t>
            </a:r>
          </a:p>
        </p:txBody>
      </p:sp>
      <p:sp>
        <p:nvSpPr>
          <p:cNvPr id="2" name="Learning agreement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>
                <a:solidFill>
                  <a:schemeClr val="tx1"/>
                </a:solidFill>
              </a:rPr>
              <a:t>Learning agreement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0BA7D-4EF4-DD5F-DA6A-D48F98627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27055" y="1520686"/>
            <a:ext cx="7629923" cy="44229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57D86"/>
              </a:buClr>
              <a:buSzTx/>
              <a:buFont typeface="Wingdings 2" pitchFamily="18" charset="2"/>
              <a:buChar char=""/>
              <a:tabLst/>
              <a:defRPr/>
            </a:pPr>
            <a:endParaRPr lang="en-GB" sz="3600" dirty="0">
              <a:solidFill>
                <a:srgbClr val="37394C"/>
              </a:solidFill>
              <a:latin typeface="Gibson" panose="02000000000000000000" pitchFamily="2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299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2.xml><?xml version="1.0" encoding="utf-8"?>
<a:theme xmlns:a="http://schemas.openxmlformats.org/drawingml/2006/main" name="Branded 2023">
  <a:themeElements>
    <a:clrScheme name="New Pathways NEW Branding">
      <a:dk1>
        <a:srgbClr val="004535"/>
      </a:dk1>
      <a:lt1>
        <a:sysClr val="window" lastClr="FFFFFF"/>
      </a:lt1>
      <a:dk2>
        <a:srgbClr val="01816A"/>
      </a:dk2>
      <a:lt2>
        <a:srgbClr val="00A570"/>
      </a:lt2>
      <a:accent1>
        <a:srgbClr val="4CA796"/>
      </a:accent1>
      <a:accent2>
        <a:srgbClr val="3F408F"/>
      </a:accent2>
      <a:accent3>
        <a:srgbClr val="DC4913"/>
      </a:accent3>
      <a:accent4>
        <a:srgbClr val="00ACD3"/>
      </a:accent4>
      <a:accent5>
        <a:srgbClr val="5B9BD5"/>
      </a:accent5>
      <a:accent6>
        <a:srgbClr val="70AD47"/>
      </a:accent6>
      <a:hlink>
        <a:srgbClr val="00ACD3"/>
      </a:hlink>
      <a:folHlink>
        <a:srgbClr val="00ACD3"/>
      </a:folHlink>
    </a:clrScheme>
    <a:fontScheme name="NewPathways">
      <a:majorFont>
        <a:latin typeface="Outfit Black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2023" id="{5AB42DA5-DFFD-4908-A13D-2C8FF34DE96D}" vid="{1D036DE9-A4CA-4599-AAD0-9FA5D22EA1D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e90e7c-63f0-4b78-9693-f885bf52efec">
      <Terms xmlns="http://schemas.microsoft.com/office/infopath/2007/PartnerControls"/>
    </lcf76f155ced4ddcb4097134ff3c332f>
    <TaxCatchAll xmlns="2eb6c961-0411-4c11-a4f7-86c83aac671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8B61DC02148489DA4D1495ADA8EF9" ma:contentTypeVersion="16" ma:contentTypeDescription="Create a new document." ma:contentTypeScope="" ma:versionID="dfabed5c26d4c058001ac34f0acde87e">
  <xsd:schema xmlns:xsd="http://www.w3.org/2001/XMLSchema" xmlns:xs="http://www.w3.org/2001/XMLSchema" xmlns:p="http://schemas.microsoft.com/office/2006/metadata/properties" xmlns:ns2="eae90e7c-63f0-4b78-9693-f885bf52efec" xmlns:ns3="2eb6c961-0411-4c11-a4f7-86c83aac671d" targetNamespace="http://schemas.microsoft.com/office/2006/metadata/properties" ma:root="true" ma:fieldsID="c5d6f0e9cdf2c979e5054e8b6a598eb9" ns2:_="" ns3:_="">
    <xsd:import namespace="eae90e7c-63f0-4b78-9693-f885bf52efec"/>
    <xsd:import namespace="2eb6c961-0411-4c11-a4f7-86c83aac67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90e7c-63f0-4b78-9693-f885bf52e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5a8199c-9c8d-4127-b58e-5dceb5d4bf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6c961-0411-4c11-a4f7-86c83aac671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cef1cc5-5ba0-4383-87b6-23ba793f21f2}" ma:internalName="TaxCatchAll" ma:showField="CatchAllData" ma:web="2eb6c961-0411-4c11-a4f7-86c83aac67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1A6E48-E20A-474C-9830-8406A0D07968}">
  <ds:schemaRefs>
    <ds:schemaRef ds:uri="http://schemas.openxmlformats.org/package/2006/metadata/core-properties"/>
    <ds:schemaRef ds:uri="http://schemas.microsoft.com/office/infopath/2007/PartnerControls"/>
    <ds:schemaRef ds:uri="eae90e7c-63f0-4b78-9693-f885bf52efec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2eb6c961-0411-4c11-a4f7-86c83aac671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C9121F3-1909-432D-AAC0-6B14E94452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90e7c-63f0-4b78-9693-f885bf52efec"/>
    <ds:schemaRef ds:uri="2eb6c961-0411-4c11-a4f7-86c83aac67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67CACA5-0DD8-412C-86CA-DD9A632A8D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5617</Words>
  <Application>Microsoft Office PowerPoint</Application>
  <PresentationFormat>Widescreen</PresentationFormat>
  <Paragraphs>637</Paragraphs>
  <Slides>72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5" baseType="lpstr">
      <vt:lpstr>Aptos</vt:lpstr>
      <vt:lpstr>Arial</vt:lpstr>
      <vt:lpstr>Calibri</vt:lpstr>
      <vt:lpstr>Courier New</vt:lpstr>
      <vt:lpstr>Gibson</vt:lpstr>
      <vt:lpstr>Gibson Light</vt:lpstr>
      <vt:lpstr>Outfit</vt:lpstr>
      <vt:lpstr>Outfit SemiBold</vt:lpstr>
      <vt:lpstr>Quicksand</vt:lpstr>
      <vt:lpstr>Wingdings</vt:lpstr>
      <vt:lpstr>Wingdings 2</vt:lpstr>
      <vt:lpstr>SCW GroupC</vt:lpstr>
      <vt:lpstr>Branded 2023</vt:lpstr>
      <vt:lpstr>Group C safeguarding</vt:lpstr>
      <vt:lpstr>National safeguarding training, learning and development standards and framework Group C</vt:lpstr>
      <vt:lpstr>Regional Safeguarding Boards</vt:lpstr>
      <vt:lpstr>Why am I here?  This course is for people who have a higher level of safeguarding responsibility within their organisation</vt:lpstr>
      <vt:lpstr>Learning </vt:lpstr>
      <vt:lpstr>Learning  outcomes Group C</vt:lpstr>
      <vt:lpstr>Learning  outcomes Group C</vt:lpstr>
      <vt:lpstr>Introductions</vt:lpstr>
      <vt:lpstr>Learning agreement</vt:lpstr>
      <vt:lpstr>Roles and responsibilities after the report</vt:lpstr>
      <vt:lpstr>Roles and responsibilities after the report </vt:lpstr>
      <vt:lpstr>The Process After a Report is Made</vt:lpstr>
      <vt:lpstr>Report received</vt:lpstr>
      <vt:lpstr>Initial checks</vt:lpstr>
      <vt:lpstr>Information-gathering by the report-taker</vt:lpstr>
      <vt:lpstr>Initial decisions</vt:lpstr>
      <vt:lpstr>Initial decisions</vt:lpstr>
      <vt:lpstr>Section 126 enquiries</vt:lpstr>
      <vt:lpstr>Section 126 enquiries</vt:lpstr>
      <vt:lpstr>Person-centred</vt:lpstr>
      <vt:lpstr>Active offer  of advocacy</vt:lpstr>
      <vt:lpstr>Mental capacity</vt:lpstr>
      <vt:lpstr>Gathering information</vt:lpstr>
      <vt:lpstr>S126 enquiry outcomes</vt:lpstr>
      <vt:lpstr>If the adult at risk doesn’t want any action taken</vt:lpstr>
      <vt:lpstr>If the adult at risk doesn’t want any action taken</vt:lpstr>
      <vt:lpstr>Record of outcomes</vt:lpstr>
      <vt:lpstr>Strategy meeting / discussion</vt:lpstr>
      <vt:lpstr>Roles and responsibilities</vt:lpstr>
      <vt:lpstr>Roles and responsibilities</vt:lpstr>
      <vt:lpstr>Key considerations</vt:lpstr>
      <vt:lpstr>Key considerations</vt:lpstr>
      <vt:lpstr>Strategy meeting / discussion outcomes</vt:lpstr>
      <vt:lpstr>Strategy meeting / discussion outcomes</vt:lpstr>
      <vt:lpstr>Strategy meeting / discussion outcomes</vt:lpstr>
      <vt:lpstr>Record of outcomes</vt:lpstr>
      <vt:lpstr>Professional challenge </vt:lpstr>
      <vt:lpstr>Options if unable to gain access to the adult at risk </vt:lpstr>
      <vt:lpstr>Adult protection conference</vt:lpstr>
      <vt:lpstr>Roles</vt:lpstr>
      <vt:lpstr>Responsibilities</vt:lpstr>
      <vt:lpstr>Professional judgement</vt:lpstr>
      <vt:lpstr>Participation of the  adult at risk</vt:lpstr>
      <vt:lpstr>Active offer  of advocacy</vt:lpstr>
      <vt:lpstr>Adult at risk who doesn’t wish to attend the conference</vt:lpstr>
      <vt:lpstr>Pre-conference reports</vt:lpstr>
      <vt:lpstr>Sharing reports with the adult at risk</vt:lpstr>
      <vt:lpstr>The agenda</vt:lpstr>
      <vt:lpstr>The agenda</vt:lpstr>
      <vt:lpstr>Record</vt:lpstr>
      <vt:lpstr>Care and support protection plan</vt:lpstr>
      <vt:lpstr>Roles and responsibilities</vt:lpstr>
      <vt:lpstr>Roles and responsibilities</vt:lpstr>
      <vt:lpstr>  Review  (may not always be needed)</vt:lpstr>
      <vt:lpstr>  Review  (may not be always be needed)</vt:lpstr>
      <vt:lpstr>  Conclusion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Section 5: safeguarding allegations / concerns about practitioners and those in positions of trust</vt:lpstr>
      <vt:lpstr>Concern/allegation identified Immediately - Notify and discuss with line manager / Designated Safeguarding Person and  make a written record of allegation  Within 24 hours - Make report to social services /Local Authority Designated Officer (LADO) / Designated Officer for Safeguarding (DOS) using appropriate form and implement initial safeguarding measures 3.  Within 48 hours - LADO/DoS reviews and makes   Threshold decision : Threshold not met: employer handles through internal policies and rationale recorded Threshold met: proceed to strategy discussion.</vt:lpstr>
      <vt:lpstr>Section 5</vt:lpstr>
      <vt:lpstr>Section 5</vt:lpstr>
      <vt:lpstr>Section 5</vt:lpstr>
      <vt:lpstr>Section 5: safeguarding allegations / concerns about practitioners and those in positions of trust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James, Senior Training Lead</dc:creator>
  <cp:lastModifiedBy>Emma Pritchard</cp:lastModifiedBy>
  <cp:revision>26</cp:revision>
  <dcterms:created xsi:type="dcterms:W3CDTF">2025-06-11T13:22:14Z</dcterms:created>
  <dcterms:modified xsi:type="dcterms:W3CDTF">2026-01-12T15:21:11Z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0x0101002168B61DC02148489DA4D1495ADA8EF9</vt:lpwstr>
  </property>
  <property fmtid="{D5CDD505-2E9C-101B-9397-08002B2CF9AE}" pid="3" name="MediaServiceImageTags">
    <vt:lpwstr/>
  </property>
  <property fmtid="{D5CDD505-2E9C-101B-9397-08002B2CF9AE}" pid="4" name="MSIP_Label_d3f1612d-fb9f-4910-9745-3218a93e4acc_Enabled">
    <vt:lpwstr>true</vt:lpwstr>
  </property>
  <property fmtid="{D5CDD505-2E9C-101B-9397-08002B2CF9AE}" pid="5" name="MSIP_Label_d3f1612d-fb9f-4910-9745-3218a93e4acc_SetDate">
    <vt:lpwstr>2025-09-04T07:17:08Z</vt:lpwstr>
  </property>
  <property fmtid="{D5CDD505-2E9C-101B-9397-08002B2CF9AE}" pid="6" name="MSIP_Label_d3f1612d-fb9f-4910-9745-3218a93e4acc_Method">
    <vt:lpwstr>Standard</vt:lpwstr>
  </property>
  <property fmtid="{D5CDD505-2E9C-101B-9397-08002B2CF9AE}" pid="7" name="MSIP_Label_d3f1612d-fb9f-4910-9745-3218a93e4acc_Name">
    <vt:lpwstr>defa4170-0d19-0005-0004-bc88714345d2</vt:lpwstr>
  </property>
  <property fmtid="{D5CDD505-2E9C-101B-9397-08002B2CF9AE}" pid="8" name="MSIP_Label_d3f1612d-fb9f-4910-9745-3218a93e4acc_SiteId">
    <vt:lpwstr>4bc2de22-9b97-4eb6-8e88-2254190748e2</vt:lpwstr>
  </property>
  <property fmtid="{D5CDD505-2E9C-101B-9397-08002B2CF9AE}" pid="9" name="MSIP_Label_d3f1612d-fb9f-4910-9745-3218a93e4acc_ActionId">
    <vt:lpwstr>601cece5-b420-4a47-b369-0c3f2e596eb0</vt:lpwstr>
  </property>
  <property fmtid="{D5CDD505-2E9C-101B-9397-08002B2CF9AE}" pid="10" name="MSIP_Label_d3f1612d-fb9f-4910-9745-3218a93e4acc_ContentBits">
    <vt:lpwstr>0</vt:lpwstr>
  </property>
  <property fmtid="{D5CDD505-2E9C-101B-9397-08002B2CF9AE}" pid="11" name="MSIP_Label_d3f1612d-fb9f-4910-9745-3218a93e4acc_Tag">
    <vt:lpwstr>10, 3, 0, 1</vt:lpwstr>
  </property>
</Properties>
</file>