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omments/modernComment_C5F_9958C6CE.xml" ContentType="application/vnd.ms-powerpoint.comment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2" r:id="rId5"/>
  </p:sldMasterIdLst>
  <p:notesMasterIdLst>
    <p:notesMasterId r:id="rId69"/>
  </p:notesMasterIdLst>
  <p:handoutMasterIdLst>
    <p:handoutMasterId r:id="rId70"/>
  </p:handoutMasterIdLst>
  <p:sldIdLst>
    <p:sldId id="256" r:id="rId6"/>
    <p:sldId id="930" r:id="rId7"/>
    <p:sldId id="2709" r:id="rId8"/>
    <p:sldId id="267" r:id="rId9"/>
    <p:sldId id="2711" r:id="rId10"/>
    <p:sldId id="392" r:id="rId11"/>
    <p:sldId id="2710" r:id="rId12"/>
    <p:sldId id="384" r:id="rId13"/>
    <p:sldId id="391" r:id="rId14"/>
    <p:sldId id="3120" r:id="rId15"/>
    <p:sldId id="3121" r:id="rId16"/>
    <p:sldId id="2606" r:id="rId17"/>
    <p:sldId id="3122" r:id="rId18"/>
    <p:sldId id="3124" r:id="rId19"/>
    <p:sldId id="3123" r:id="rId20"/>
    <p:sldId id="3125" r:id="rId21"/>
    <p:sldId id="3126" r:id="rId22"/>
    <p:sldId id="3127" r:id="rId23"/>
    <p:sldId id="3128" r:id="rId24"/>
    <p:sldId id="788" r:id="rId25"/>
    <p:sldId id="3129" r:id="rId26"/>
    <p:sldId id="3130" r:id="rId27"/>
    <p:sldId id="3131" r:id="rId28"/>
    <p:sldId id="3133" r:id="rId29"/>
    <p:sldId id="3132" r:id="rId30"/>
    <p:sldId id="3140" r:id="rId31"/>
    <p:sldId id="3134" r:id="rId32"/>
    <p:sldId id="1912" r:id="rId33"/>
    <p:sldId id="3135" r:id="rId34"/>
    <p:sldId id="3136" r:id="rId35"/>
    <p:sldId id="3137" r:id="rId36"/>
    <p:sldId id="3138" r:id="rId37"/>
    <p:sldId id="3139" r:id="rId38"/>
    <p:sldId id="1925" r:id="rId39"/>
    <p:sldId id="3141" r:id="rId40"/>
    <p:sldId id="3142" r:id="rId41"/>
    <p:sldId id="1931" r:id="rId42"/>
    <p:sldId id="3144" r:id="rId43"/>
    <p:sldId id="3143" r:id="rId44"/>
    <p:sldId id="3145" r:id="rId45"/>
    <p:sldId id="3146" r:id="rId46"/>
    <p:sldId id="3150" r:id="rId47"/>
    <p:sldId id="3147" r:id="rId48"/>
    <p:sldId id="3149" r:id="rId49"/>
    <p:sldId id="3148" r:id="rId50"/>
    <p:sldId id="3151" r:id="rId51"/>
    <p:sldId id="3152" r:id="rId52"/>
    <p:sldId id="3154" r:id="rId53"/>
    <p:sldId id="3158" r:id="rId54"/>
    <p:sldId id="3157" r:id="rId55"/>
    <p:sldId id="3159" r:id="rId56"/>
    <p:sldId id="3164" r:id="rId57"/>
    <p:sldId id="3160" r:id="rId58"/>
    <p:sldId id="3161" r:id="rId59"/>
    <p:sldId id="3163" r:id="rId60"/>
    <p:sldId id="3162" r:id="rId61"/>
    <p:sldId id="3165" r:id="rId62"/>
    <p:sldId id="3166" r:id="rId63"/>
    <p:sldId id="3167" r:id="rId64"/>
    <p:sldId id="3168" r:id="rId65"/>
    <p:sldId id="3172" r:id="rId66"/>
    <p:sldId id="3170" r:id="rId67"/>
    <p:sldId id="3171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E5450D-E05E-4CC0-2FB8-2AF42F69E268}" name="Emma Pritchard" initials="EP" userId="S::Emmapritchard@socialcare.wales::1a7803da-a9c2-41fc-8157-527eb4512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DFF"/>
    <a:srgbClr val="DDDDFF"/>
    <a:srgbClr val="9999F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5" y="4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handoutMaster" Target="handoutMasters/handoutMaster1.xml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microsoft.com/office/2018/10/relationships/authors" Target="authors.xml"/><Relationship Id="rId7" Type="http://schemas.openxmlformats.org/officeDocument/2006/relationships/slide" Target="slides/slide2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Pritchard" userId="1a7803da-a9c2-41fc-8157-527eb4512773" providerId="ADAL" clId="{21BFF1B4-91C4-4682-AF00-0937BF4B677E}"/>
    <pc:docChg chg="modSld">
      <pc:chgData name="Emma Pritchard" userId="1a7803da-a9c2-41fc-8157-527eb4512773" providerId="ADAL" clId="{21BFF1B4-91C4-4682-AF00-0937BF4B677E}" dt="2026-01-12T15:22:06.900" v="2" actId="33553"/>
      <pc:docMkLst>
        <pc:docMk/>
      </pc:docMkLst>
      <pc:sldChg chg="modSp mod">
        <pc:chgData name="Emma Pritchard" userId="1a7803da-a9c2-41fc-8157-527eb4512773" providerId="ADAL" clId="{21BFF1B4-91C4-4682-AF00-0937BF4B677E}" dt="2026-01-12T15:21:58.680" v="0" actId="33553"/>
        <pc:sldMkLst>
          <pc:docMk/>
          <pc:sldMk cId="2214830229" sldId="3168"/>
        </pc:sldMkLst>
        <pc:spChg chg="mod">
          <ac:chgData name="Emma Pritchard" userId="1a7803da-a9c2-41fc-8157-527eb4512773" providerId="ADAL" clId="{21BFF1B4-91C4-4682-AF00-0937BF4B677E}" dt="2026-01-12T15:21:58.680" v="0" actId="33553"/>
          <ac:spMkLst>
            <pc:docMk/>
            <pc:sldMk cId="2214830229" sldId="3168"/>
            <ac:spMk id="14" creationId="{670A7845-3277-F68B-3C86-4153D361EE51}"/>
          </ac:spMkLst>
        </pc:spChg>
      </pc:sldChg>
      <pc:sldChg chg="modSp mod">
        <pc:chgData name="Emma Pritchard" userId="1a7803da-a9c2-41fc-8157-527eb4512773" providerId="ADAL" clId="{21BFF1B4-91C4-4682-AF00-0937BF4B677E}" dt="2026-01-12T15:22:06.900" v="2" actId="33553"/>
        <pc:sldMkLst>
          <pc:docMk/>
          <pc:sldMk cId="630382155" sldId="3170"/>
        </pc:sldMkLst>
        <pc:spChg chg="mod">
          <ac:chgData name="Emma Pritchard" userId="1a7803da-a9c2-41fc-8157-527eb4512773" providerId="ADAL" clId="{21BFF1B4-91C4-4682-AF00-0937BF4B677E}" dt="2026-01-12T15:22:06.900" v="2" actId="33553"/>
          <ac:spMkLst>
            <pc:docMk/>
            <pc:sldMk cId="630382155" sldId="3170"/>
            <ac:spMk id="14" creationId="{29F97DE2-0BB7-B9ED-4075-34F8C67C7115}"/>
          </ac:spMkLst>
        </pc:spChg>
      </pc:sldChg>
      <pc:sldChg chg="modSp mod">
        <pc:chgData name="Emma Pritchard" userId="1a7803da-a9c2-41fc-8157-527eb4512773" providerId="ADAL" clId="{21BFF1B4-91C4-4682-AF00-0937BF4B677E}" dt="2026-01-12T15:22:02.432" v="1" actId="33553"/>
        <pc:sldMkLst>
          <pc:docMk/>
          <pc:sldMk cId="3834621408" sldId="3172"/>
        </pc:sldMkLst>
        <pc:spChg chg="mod">
          <ac:chgData name="Emma Pritchard" userId="1a7803da-a9c2-41fc-8157-527eb4512773" providerId="ADAL" clId="{21BFF1B4-91C4-4682-AF00-0937BF4B677E}" dt="2026-01-12T15:22:02.432" v="1" actId="33553"/>
          <ac:spMkLst>
            <pc:docMk/>
            <pc:sldMk cId="3834621408" sldId="3172"/>
            <ac:spMk id="14" creationId="{1197C883-451C-2DB6-1F91-A0B5F1DD9F7A}"/>
          </ac:spMkLst>
        </pc:spChg>
      </pc:sldChg>
    </pc:docChg>
  </pc:docChgLst>
</pc:chgInfo>
</file>

<file path=ppt/comments/modernComment_C5F_9958C6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31A6380-8138-4AF8-8C4F-48D2056A3E43}" authorId="{00E5450D-E05E-4CC0-2FB8-2AF42F69E268}" status="resolved" created="2025-09-04T13:14:22.41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72732110" sldId="3167"/>
      <ac:spMk id="4" creationId="{BE0C0C18-C08E-F9C0-ED67-3EF0FBE1B81E}"/>
      <ac:txMk cp="270" len="93">
        <ac:context len="536" hash="241065511"/>
      </ac:txMk>
    </ac:txMkLst>
    <p188:pos x="4813335" y="4033381"/>
    <p188:txBody>
      <a:bodyPr/>
      <a:lstStyle/>
      <a:p>
        <a:r>
          <a:rPr lang="en-GB"/>
          <a:t>Can we write out LADO and DoS in full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50E868-C7B5-372F-47C7-C671627EBF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FEAE5-64FB-839B-116B-DD51E9EB33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B6DA5-0D04-43DA-BB54-DD5E506B69D7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EAA68-1DA6-4D49-125F-D0A854DFB5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8E082-0178-5FA2-5650-F6EEFE9B52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8C04A-CB8C-4AC9-BE41-ED9053406A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239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489D7-2269-4BA4-9E13-5ECA595ED22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BDF0E-9461-4FCE-BB3F-4145431A2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30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813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93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820">
              <a:defRPr/>
            </a:pPr>
            <a:fld id="{CB580121-3A51-47F1-8B58-6B0DF7BFD64A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942820">
                <a:defRPr/>
              </a:pPr>
              <a:t>12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4805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176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A7D6F-2F7E-DAAA-9FF9-84367C510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6484F-2BC9-6117-3344-CA2958C21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89CDA3-D824-C9A7-5702-E6FA87766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D9769-969F-A63E-6454-2781D2F386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695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358CB-502B-01C5-F485-A3A5DC498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29E720-0E11-043C-366E-144787C4D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50062-8565-AC71-9ADB-2C1EAFD50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39DA7-7042-4C80-1EA1-1CF082B21B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468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2F3B0-4407-56CA-D888-45ED05340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51077-44DB-F6AA-9BEA-99CA38703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B246B4-A7B0-6C8C-1D1B-4AE89B081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D37CA-A00D-9877-54D9-1CF78974A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5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A8E2C-0E40-A2ED-902E-0DA43D698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D256F7-68E2-DBA2-1CD7-E4F30418C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1D451-4373-D057-1492-C7E60B3E8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50CB2-90F7-816F-975F-53FDD4DC1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149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AF1A8-E376-385E-721C-FBB3192D1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F726A6-B4F0-CEDC-0805-188B4BCEA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832431-0E13-DBDD-021D-D9815DFC2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86103-3E67-3A97-4DC1-A37BC9476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42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66F2A-564D-FD64-654A-1927BE59B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402EC-B362-0DA0-B327-671A7338B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E635C9-B9DD-A4F0-A30E-96BB1E27F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4F0A-EFF2-CCEA-7911-4659CF9DE7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544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79876">
              <a:defRPr/>
            </a:pPr>
            <a:endParaRPr lang="en-GB" b="0" i="0">
              <a:solidFill>
                <a:srgbClr val="37394B"/>
              </a:solidFill>
              <a:effectLst/>
              <a:highlight>
                <a:srgbClr val="FFFF00"/>
              </a:highlight>
              <a:latin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820">
              <a:defRPr/>
            </a:pPr>
            <a:fld id="{BFA5A6C7-5A3E-443D-987C-3160317168F5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942820">
                <a:defRPr/>
              </a:pPr>
              <a:t>20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987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BD99D-9456-03FC-F619-B5B39BAB0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34B5F-83A6-CAB8-9097-F9ED48B5E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C0452-3FC6-6913-857E-A9706A907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9FB12-4F52-4E3B-D11E-4C9ECF3D27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BAE3E-8AB1-45C4-927C-03CAD95C55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29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292EE-A48A-7A47-8CEB-D45B223CB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65E30-3ED8-9633-1509-E6823BC33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16D342-43BF-D44F-00EB-F7C5709C2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ACED3-2435-DE38-5E4A-ECE89CA94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31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BC9BF-24F7-26C5-32FF-32C942BB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BC984E-747E-D871-9A4B-4E971999D0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2F255A-E784-E002-4AE7-6001B422B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9718C-A0E4-2CDC-CF2D-5320D5AD64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144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665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205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1BEF1-206A-8847-964A-EA298B70F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6C97E-CAB4-68F1-0C4F-CAE2956971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FD2F5E-477C-67CD-725D-3DB9B89B3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288D1-6616-95E8-08B7-4077E8124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8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02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FC736-B12A-46D5-B4BB-A3D0C3630FA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469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73432-0ADE-D3C8-54A9-3C1497E1D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B8FF41-DB21-8DC8-6EB1-2483D3D0AD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D5B74-CBA5-93DF-7D83-2B7EFCD42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49F24-9EB8-DD3B-D27C-3B687A1BD2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FC736-B12A-46D5-B4BB-A3D0C3630FA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934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FC86E-EB8E-6156-8643-B93005F8A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8DAD8E-84BF-86E7-03EE-9BB204E3E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B15A4-6353-94D6-69C5-285EE07CC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27118-2FB8-40B3-C7A7-C71A90FB9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FC736-B12A-46D5-B4BB-A3D0C3630FA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937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28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324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F67A1-76A4-B745-15EF-254261F33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FB5004-4580-FBF4-FA7A-FE6F67EE9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A8493-78CB-AC0F-EE9C-313CB7CA2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79876">
              <a:defRPr/>
            </a:pPr>
            <a:fld id="{4611E7DE-4AE0-4FB0-A52C-7F4029097372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1079876">
                <a:defRPr/>
              </a:pPr>
              <a:t>32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0A9FA84-A721-ED89-001A-F7B81ECD3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1342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CF3E8-FE1D-F11C-3F16-A906E19D7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8FD6D-941C-7C98-A5F4-EDA619FA1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9BE0F-78EE-8EB5-9B46-65295D5EE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79876">
              <a:defRPr/>
            </a:pPr>
            <a:fld id="{4611E7DE-4AE0-4FB0-A52C-7F4029097372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1079876">
                <a:defRPr/>
              </a:pPr>
              <a:t>33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E1A18D9-3CEE-E2E5-2519-3B4CCE3FA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5374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79876">
              <a:defRPr/>
            </a:pPr>
            <a:fld id="{4611E7DE-4AE0-4FB0-A52C-7F4029097372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1079876">
                <a:defRPr/>
              </a:pPr>
              <a:t>34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6C8DB89-101D-41CC-B5F8-5E2CA0370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006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998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F8460-8150-74ED-B6FC-69AD7B6E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A5AFF-77A9-F725-E275-29807F6D3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403354-AEED-C78E-057D-5AB06A9BC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71E24-1EC3-85D5-5927-22AC8FD6C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672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79876">
              <a:defRPr/>
            </a:pPr>
            <a:fld id="{4611E7DE-4AE0-4FB0-A52C-7F4029097372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1079876">
                <a:defRPr/>
              </a:pPr>
              <a:t>37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00795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2186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60073-BCDE-7094-4D87-924272EB5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FA8F1C-0DFB-0A5E-C51C-F8D413A3E4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72D6EB-09CE-7762-F818-6170D825B3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93F20-BADF-D2FE-4205-36E030610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79876">
              <a:defRPr/>
            </a:pPr>
            <a:fld id="{4611E7DE-4AE0-4FB0-A52C-7F4029097372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1079876">
                <a:defRPr/>
              </a:pPr>
              <a:t>39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97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1288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56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482600" y="4925407"/>
            <a:ext cx="6280149" cy="4029879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83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101EB-5CCA-2DDD-76E1-64FA82EB9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FEB7F8-E8B1-E744-B43B-C98A16B86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0DB262-3C7E-9EB9-F1D9-9D2682718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CE82-A43C-E642-5B36-62F4388164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9137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308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EDDA9-A3FA-D12E-52FE-ADE7F8784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A92ACF-1E36-24CD-ECBA-4F99F59C66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FC8C14-AD89-0611-E674-4199DC773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7E8FD-00C0-C8C8-D675-CB10AE36F4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08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02166-0FA3-7E2F-1158-4714E0DE7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859E54-F796-A20B-CC30-9BE12A8C2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ED3B1C-E7DE-13CA-2A23-8287E3897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ECF8A-CC99-3A52-E374-89873062B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6872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5709D-4B02-9F2E-C702-C2BBA8745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CA55E-7DE8-E89D-26EC-0C26F47FA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C1ACA-029D-341F-C6F0-6E7F14993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73BCC-0FB3-BE61-38F0-1E12FAF1B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9186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D10D9-7ED2-DA73-C47F-249BDC43E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435CC8-311E-89A4-6F95-16ECC93F5A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4C57B0-6332-7B58-3A82-5C63B5F3A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1FF34-E0B6-360A-3E45-094416C52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9819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2308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A47F1-8E95-787C-501F-EAF4E74E4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1C3167-6BCE-0F9A-7EC2-8FFD9DC39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6806F-BAD9-E6E7-7E17-C1B00D948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2DA95-8517-A77E-A00F-6860C5084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7730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BB0FC-0505-4534-1FAB-7B0289D29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E08CCA-3E00-83EB-E910-00DBFA997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203F1-4480-6448-509B-008083D99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27701-38E0-103D-D733-B98D89E72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5631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52362-662B-8AE3-B5F9-737C9E96F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381F4-1E02-6318-13BD-8E06E0B74A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239A47-C458-9FD0-CF60-68FB976DF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713B4-6FC4-9707-A220-D4CB32B54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184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22B72-6079-C9E5-37B7-6162D7B5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F5498-0AC6-3A02-B3C2-DE8410A81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FDF3A-D303-0D72-9BBC-63E94372A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8B030-B109-0810-7D92-A2D7C234D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3782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3C93-80F0-7BE8-B2CB-00E07D961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3ABD2B-77DA-EFF5-6043-7AF2951F9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EF0E06-9098-F615-2B94-B9CD029A1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81DCA-7C0C-D721-9EE7-5A61CBFC0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9505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2063D-7192-1A8D-A9FF-C7F67647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5E40D-7516-E5B9-D0EA-3CBBFBC1B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9478B-FF97-354B-AE95-2F98EE7F4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55E55-5D11-7DA7-B1C7-2608C0F92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2158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CD2CE-DFE4-EE78-E3B0-B3DF501BE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5E5E3-D305-1573-AC6F-D57BE16FC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5FAB1-DC2B-FEE8-F62B-30A4E8BFA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4C22B-43B1-6095-42EB-36E8ED490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156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45636-DF5A-7D31-E46D-038FE36BB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5A6D2B-F92B-DF3D-BA56-5578AE802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977020-CDDE-E801-3B14-2C26ED285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25500-F2AA-0C97-0FB4-1815FC63F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8289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7D2A8-69D0-7846-9088-4E81AF4F3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529CA2-BA33-ECD6-5A14-6C7157F3D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14C0C-0574-8AD2-9CE1-9E12DCE00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7A6FD-0483-5B30-C9C1-06C8380E3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6863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FADEB-3D82-E788-5796-07367565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528C79-2BEC-4C71-0354-D84EEC591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ADDD4-C311-F919-43CC-65C426419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E5982-55CE-03B0-094B-DA815917D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2124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7FAF4-95DD-7FA6-671B-31C95D406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F19AA5-AB7C-275F-98FE-E8CE1D062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CDA1E4-119B-C38E-EB00-F2DE2A776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B7F8-B173-8027-8A8F-F52C1628F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2467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E00F7-D95E-4F38-4804-CDC9CC345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EF433-F93E-1FCF-762F-4CBCDB61C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AE2669-AB39-48E6-17CE-E7D753677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A1415-9C4F-9D97-E28D-8A304D90A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0721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2C921-5A8E-023B-6701-36D4D06ED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2580C5-288D-AEA0-01EB-86FAC1A980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62CD12-C990-AD74-FE26-5524E9C64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29091-F632-9506-E735-5FD68677D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0653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371EA-BC4D-D99D-76E3-7B5F651C3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EBF3B9-5A0B-F219-92FA-DA520E0EA3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BD5111-52B5-AB73-91AD-51C9B579E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164A4-9A54-F483-DB07-C6CB740BC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205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5698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E6975-0DC5-2552-7E3D-C4413BDDC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B6E5F-0C69-013A-28CC-DCBAB579AF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C38F1-23E6-D8A7-530A-FB6E1ED11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48FC9-0A16-176F-C664-4014B06C5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6169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34B73-DD00-7FF7-7F28-6D2EF5756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5EEA0-95C2-D17B-DC15-68C97D99B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7F14E-3E9D-BF91-C138-5077F0FAE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573BF-890E-EC6F-CAD8-F67FD4874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4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DF0B6-2F64-5054-E47F-6275F9705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13575-72E4-E6C1-69A5-DCDDAC9D5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05AF8-51D0-2630-5C1C-C5C99F09D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ED13F-D225-EE43-315A-85A39AD4C7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105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74663" y="433388"/>
            <a:ext cx="6008687" cy="3381375"/>
          </a:xfrm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453150" y="4573248"/>
            <a:ext cx="6052804" cy="530362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600"/>
              </a:spcAft>
              <a:buNone/>
            </a:pPr>
            <a:endParaRPr lang="en-GB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720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298450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1012" y="4344382"/>
            <a:ext cx="6140449" cy="402987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>
              <a:solidFill>
                <a:srgbClr val="196B24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257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6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7718BE-9A34-D739-1EAB-CBC3E88339BF}"/>
              </a:ext>
            </a:extLst>
          </p:cNvPr>
          <p:cNvCxnSpPr/>
          <p:nvPr userDrawn="1"/>
        </p:nvCxnSpPr>
        <p:spPr>
          <a:xfrm>
            <a:off x="99785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ABFCC2-B244-C6EB-9CD9-9D0F7411D98C}"/>
              </a:ext>
            </a:extLst>
          </p:cNvPr>
          <p:cNvGrpSpPr/>
          <p:nvPr userDrawn="1"/>
        </p:nvGrpSpPr>
        <p:grpSpPr>
          <a:xfrm>
            <a:off x="10198569" y="618214"/>
            <a:ext cx="1740512" cy="5612422"/>
            <a:chOff x="9957407" y="355587"/>
            <a:chExt cx="1981674" cy="6164283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A8029EF-0FFA-F979-BE2D-0407AA07D0D7}"/>
                </a:ext>
              </a:extLst>
            </p:cNvPr>
            <p:cNvSpPr/>
            <p:nvPr/>
          </p:nvSpPr>
          <p:spPr>
            <a:xfrm>
              <a:off x="9976164" y="1043053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Initial checks </a:t>
              </a:r>
              <a:b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and decisions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F4AD27-374E-B592-1084-E0A8E542E91B}"/>
                </a:ext>
              </a:extLst>
            </p:cNvPr>
            <p:cNvSpPr/>
            <p:nvPr/>
          </p:nvSpPr>
          <p:spPr>
            <a:xfrm>
              <a:off x="9957407" y="5276291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Monitor &amp; Review 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80A9E10-C9B6-5D9C-509E-4235DD70F2A2}"/>
                </a:ext>
              </a:extLst>
            </p:cNvPr>
            <p:cNvSpPr/>
            <p:nvPr/>
          </p:nvSpPr>
          <p:spPr>
            <a:xfrm>
              <a:off x="11009296" y="4225933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7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Care  and support protection Plan 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18211A8-B10B-B2FF-F507-0F18315F1AC6}"/>
                </a:ext>
              </a:extLst>
            </p:cNvPr>
            <p:cNvSpPr/>
            <p:nvPr/>
          </p:nvSpPr>
          <p:spPr>
            <a:xfrm>
              <a:off x="9976158" y="3391982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Child Protection Conference 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914D2B9-2BCC-7E68-E1FB-C3551409D52C}"/>
                </a:ext>
              </a:extLst>
            </p:cNvPr>
            <p:cNvSpPr/>
            <p:nvPr/>
          </p:nvSpPr>
          <p:spPr>
            <a:xfrm>
              <a:off x="9978292" y="2619352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S47 Enquiries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2E01698-C72A-0191-0C01-2958C3545C0A}"/>
                </a:ext>
              </a:extLst>
            </p:cNvPr>
            <p:cNvSpPr/>
            <p:nvPr/>
          </p:nvSpPr>
          <p:spPr>
            <a:xfrm>
              <a:off x="9976157" y="1785333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Strategy Discussion / Meeting 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CC0781F4-B57C-9551-88CC-2A8C4E7D5141}"/>
                </a:ext>
              </a:extLst>
            </p:cNvPr>
            <p:cNvSpPr/>
            <p:nvPr/>
          </p:nvSpPr>
          <p:spPr>
            <a:xfrm>
              <a:off x="9976157" y="6064606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Conclusion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A1721AA-DAD5-3A28-4379-DD9BB908BF72}"/>
                </a:ext>
              </a:extLst>
            </p:cNvPr>
            <p:cNvSpPr/>
            <p:nvPr/>
          </p:nvSpPr>
          <p:spPr>
            <a:xfrm>
              <a:off x="9976158" y="355587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Report Received</a:t>
              </a:r>
            </a:p>
          </p:txBody>
        </p:sp>
        <p:pic>
          <p:nvPicPr>
            <p:cNvPr id="50" name="Graphic 49" descr="Arrow Down with solid fill">
              <a:extLst>
                <a:ext uri="{FF2B5EF4-FFF2-40B4-BE49-F238E27FC236}">
                  <a16:creationId xmlns:a16="http://schemas.microsoft.com/office/drawing/2014/main" id="{0BFE59F4-0523-837D-0B53-AC03802F3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9" y="767901"/>
              <a:ext cx="145117" cy="258064"/>
            </a:xfrm>
            <a:prstGeom prst="rect">
              <a:avLst/>
            </a:prstGeom>
          </p:spPr>
        </p:pic>
        <p:pic>
          <p:nvPicPr>
            <p:cNvPr id="51" name="Graphic 50" descr="Arrow Down with solid fill">
              <a:extLst>
                <a:ext uri="{FF2B5EF4-FFF2-40B4-BE49-F238E27FC236}">
                  <a16:creationId xmlns:a16="http://schemas.microsoft.com/office/drawing/2014/main" id="{4B7D7F96-3178-6E97-9ED9-851FFE283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1454172"/>
              <a:ext cx="145117" cy="316691"/>
            </a:xfrm>
            <a:prstGeom prst="rect">
              <a:avLst/>
            </a:prstGeom>
          </p:spPr>
        </p:pic>
        <p:pic>
          <p:nvPicPr>
            <p:cNvPr id="52" name="Graphic 51" descr="Arrow Down with solid fill">
              <a:extLst>
                <a:ext uri="{FF2B5EF4-FFF2-40B4-BE49-F238E27FC236}">
                  <a16:creationId xmlns:a16="http://schemas.microsoft.com/office/drawing/2014/main" id="{CDCEFCA7-6614-1C61-34A7-41F414746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2289149"/>
              <a:ext cx="145117" cy="316691"/>
            </a:xfrm>
            <a:prstGeom prst="rect">
              <a:avLst/>
            </a:prstGeom>
          </p:spPr>
        </p:pic>
        <p:pic>
          <p:nvPicPr>
            <p:cNvPr id="53" name="Graphic 52" descr="Arrow Down with solid fill">
              <a:extLst>
                <a:ext uri="{FF2B5EF4-FFF2-40B4-BE49-F238E27FC236}">
                  <a16:creationId xmlns:a16="http://schemas.microsoft.com/office/drawing/2014/main" id="{EA36EFF3-026C-A70F-67C5-5D7F51A8F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311" y="3046470"/>
              <a:ext cx="145117" cy="316691"/>
            </a:xfrm>
            <a:prstGeom prst="rect">
              <a:avLst/>
            </a:prstGeom>
          </p:spPr>
        </p:pic>
        <p:pic>
          <p:nvPicPr>
            <p:cNvPr id="54" name="Graphic 53" descr="Arrow Down with solid fill">
              <a:extLst>
                <a:ext uri="{FF2B5EF4-FFF2-40B4-BE49-F238E27FC236}">
                  <a16:creationId xmlns:a16="http://schemas.microsoft.com/office/drawing/2014/main" id="{7F13DBB6-4D5B-A716-29DC-8AC84EDBA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2916" y="3915697"/>
              <a:ext cx="145117" cy="316691"/>
            </a:xfrm>
            <a:prstGeom prst="rect">
              <a:avLst/>
            </a:prstGeom>
          </p:spPr>
        </p:pic>
        <p:pic>
          <p:nvPicPr>
            <p:cNvPr id="55" name="Graphic 54" descr="Arrow Down with solid fill">
              <a:extLst>
                <a:ext uri="{FF2B5EF4-FFF2-40B4-BE49-F238E27FC236}">
                  <a16:creationId xmlns:a16="http://schemas.microsoft.com/office/drawing/2014/main" id="{5B3E1F79-AB09-A116-761A-1CD0DBD70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0785" y="4973856"/>
              <a:ext cx="145117" cy="316691"/>
            </a:xfrm>
            <a:prstGeom prst="rect">
              <a:avLst/>
            </a:prstGeom>
          </p:spPr>
        </p:pic>
        <p:pic>
          <p:nvPicPr>
            <p:cNvPr id="56" name="Graphic 55" descr="Arrow Down with solid fill">
              <a:extLst>
                <a:ext uri="{FF2B5EF4-FFF2-40B4-BE49-F238E27FC236}">
                  <a16:creationId xmlns:a16="http://schemas.microsoft.com/office/drawing/2014/main" id="{576F5DCF-7F83-12B8-1B22-3927C8893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4178" y="5748278"/>
              <a:ext cx="145117" cy="287540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B74D1925-A243-9933-FC6D-610621AFF8EB}"/>
                </a:ext>
              </a:extLst>
            </p:cNvPr>
            <p:cNvSpPr/>
            <p:nvPr/>
          </p:nvSpPr>
          <p:spPr>
            <a:xfrm>
              <a:off x="9976466" y="4219926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6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Child Protection Register</a:t>
              </a:r>
            </a:p>
          </p:txBody>
        </p:sp>
        <p:pic>
          <p:nvPicPr>
            <p:cNvPr id="58" name="Graphic 57" descr="Arrow Down with solid fill">
              <a:extLst>
                <a:ext uri="{FF2B5EF4-FFF2-40B4-BE49-F238E27FC236}">
                  <a16:creationId xmlns:a16="http://schemas.microsoft.com/office/drawing/2014/main" id="{9DF9BD5F-EBF2-0620-657B-D1D7C4C8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1629" y="3915248"/>
              <a:ext cx="142986" cy="316691"/>
            </a:xfrm>
            <a:prstGeom prst="rect">
              <a:avLst/>
            </a:prstGeom>
          </p:spPr>
        </p:pic>
        <p:pic>
          <p:nvPicPr>
            <p:cNvPr id="59" name="Graphic 58" descr="Arrow Down with solid fill">
              <a:extLst>
                <a:ext uri="{FF2B5EF4-FFF2-40B4-BE49-F238E27FC236}">
                  <a16:creationId xmlns:a16="http://schemas.microsoft.com/office/drawing/2014/main" id="{0AA8D559-648C-BA07-47B9-185CB2A4F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0562" y="4942877"/>
              <a:ext cx="145117" cy="31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421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9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B229-47BD-3185-3BB8-BE294CBA1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138692"/>
            <a:ext cx="5045530" cy="2387600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9E5F8-C191-5F45-E550-7CCD57F9F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3618367"/>
            <a:ext cx="5045530" cy="1655762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8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4BAF-F439-6A78-F336-3514B24E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904117"/>
          </a:xfrm>
        </p:spPr>
        <p:txBody>
          <a:bodyPr lIns="0" tIns="0" rIns="0" bIns="0"/>
          <a:lstStyle>
            <a:lvl1pPr>
              <a:defRPr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BC99-3560-6E05-F45A-E2530EEAC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378424"/>
            <a:ext cx="11159836" cy="4798539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8838179-E123-76C7-D343-6D0C0F1A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11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821" y="365125"/>
            <a:ext cx="8110717" cy="13255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5400" dirty="0">
                <a:latin typeface="Outfit SemiBold" pitchFamily="2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73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8" y="385907"/>
            <a:ext cx="8081347" cy="1325563"/>
          </a:xfrm>
        </p:spPr>
        <p:txBody>
          <a:bodyPr lIns="0" tIns="0" rIns="0" bIns="0"/>
          <a:lstStyle>
            <a:lvl1pPr>
              <a:defRPr sz="5400"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8829" y="0"/>
            <a:ext cx="3393171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0038D-4F4A-6BA5-41EA-66B5950B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825625"/>
            <a:ext cx="808134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4209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ON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33774" r="25340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669576"/>
            <a:ext cx="804308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5400">
                <a:solidFill>
                  <a:srgbClr val="000000"/>
                </a:solidFill>
              </a:rPr>
              <a:t>Cameras 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>
                <a:solidFill>
                  <a:srgbClr val="000000"/>
                </a:solidFill>
              </a:rPr>
              <a:t>Slides &amp; </a:t>
            </a:r>
            <a:r>
              <a:rPr lang="fr-FR" sz="5400" err="1">
                <a:solidFill>
                  <a:srgbClr val="000000"/>
                </a:solidFill>
              </a:rPr>
              <a:t>Padlet</a:t>
            </a:r>
            <a:endParaRPr lang="fr-FR" sz="540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>
                <a:solidFill>
                  <a:srgbClr val="000000"/>
                </a:solidFill>
              </a:rPr>
              <a:t>Certificates</a:t>
            </a:r>
            <a:endParaRPr lang="fr-FR" sz="4800">
              <a:solidFill>
                <a:srgbClr val="000000"/>
              </a:solidFill>
            </a:endParaRPr>
          </a:p>
        </p:txBody>
      </p:sp>
      <p:pic>
        <p:nvPicPr>
          <p:cNvPr id="11" name="Picture 10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98DE2160-F0D6-42E9-5460-E034FAEB1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23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IN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7" r="26589"/>
          <a:stretch/>
        </p:blipFill>
        <p:spPr>
          <a:xfrm flipH="1"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</a:rPr>
              <a:t>Tea/Coffee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err="1">
                <a:solidFill>
                  <a:srgbClr val="000000"/>
                </a:solidFill>
              </a:rPr>
              <a:t>Toilets</a:t>
            </a:r>
            <a:endParaRPr lang="fr-FR" sz="440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</a:rPr>
              <a:t>Security / </a:t>
            </a:r>
            <a:r>
              <a:rPr lang="fr-FR" sz="4400" err="1">
                <a:solidFill>
                  <a:srgbClr val="000000"/>
                </a:solidFill>
              </a:rPr>
              <a:t>Alarms</a:t>
            </a:r>
            <a:endParaRPr lang="fr-FR" sz="440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</a:rPr>
              <a:t>Slides &amp; </a:t>
            </a:r>
            <a:r>
              <a:rPr lang="fr-FR" sz="4400" err="1">
                <a:solidFill>
                  <a:srgbClr val="000000"/>
                </a:solidFill>
              </a:rPr>
              <a:t>Padlet</a:t>
            </a:r>
            <a:endParaRPr lang="fr-FR" sz="440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</a:rPr>
              <a:t>Certificates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74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nciples for Lear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accent3"/>
                </a:solidFill>
                <a:latin typeface="Outfit SemiBold" pitchFamily="2" charset="0"/>
              </a:rPr>
              <a:t>Principles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</a:rPr>
              <a:t>Participation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</a:rPr>
              <a:t>Learn from each other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</a:rPr>
              <a:t>Ensure has a voice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</a:rPr>
              <a:t>Respect different views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</a:rPr>
              <a:t>Avoid abbreviations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</a:rPr>
              <a:t>Confidentiality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13744" r="14447" b="4134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69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lbe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Your Wellbeing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13256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711930"/>
            <a:ext cx="804308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 sz="3200">
                <a:solidFill>
                  <a:srgbClr val="000000"/>
                </a:solidFill>
                <a:latin typeface="+mn-lt"/>
              </a:rPr>
              <a:t>Although all possible care will be taken to ensure your well-being, this subject matter can be upsetting </a:t>
            </a:r>
            <a:r>
              <a:rPr lang="en-GB" sz="3200">
                <a:solidFill>
                  <a:srgbClr val="000000"/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and potentially triggering </a:t>
            </a:r>
            <a:r>
              <a:rPr lang="en-US" sz="3200">
                <a:solidFill>
                  <a:srgbClr val="000000"/>
                </a:solidFill>
                <a:latin typeface="+mn-lt"/>
              </a:rPr>
              <a:t>for some people.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9C98A-7224-4AC8-5F74-B05F6F4E7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0463" y="3767138"/>
            <a:ext cx="7977187" cy="2554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31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784B8-E16D-CFA3-6497-CE6BF4F4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07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P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567BB-7E92-90D6-3C4F-1C4F689F9E13}"/>
              </a:ext>
            </a:extLst>
          </p:cNvPr>
          <p:cNvSpPr txBox="1"/>
          <p:nvPr/>
        </p:nvSpPr>
        <p:spPr>
          <a:xfrm>
            <a:off x="6352354" y="5637791"/>
            <a:ext cx="57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</a:rPr>
              <a:t>www.newpathways.org.uk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B853D-E19B-6F9D-5023-50371B784013}"/>
              </a:ext>
            </a:extLst>
          </p:cNvPr>
          <p:cNvSpPr txBox="1"/>
          <p:nvPr/>
        </p:nvSpPr>
        <p:spPr>
          <a:xfrm>
            <a:off x="0" y="714564"/>
            <a:ext cx="6096000" cy="557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A570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SARC - Sexual Assault Referral Centre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3F408F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ISVA – Independent Sexual Violence Adviser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ACD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Well-being Service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DC491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Training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1816A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 College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676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Introductions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r="33427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56060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ms and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tx2"/>
                </a:solidFill>
                <a:latin typeface="Outfit SemiBold" pitchFamily="2" charset="0"/>
              </a:rPr>
              <a:t>Aims / Objectives</a:t>
            </a:r>
          </a:p>
        </p:txBody>
      </p:sp>
    </p:spTree>
    <p:extLst>
      <p:ext uri="{BB962C8B-B14F-4D97-AF65-F5344CB8AC3E}">
        <p14:creationId xmlns:p14="http://schemas.microsoft.com/office/powerpoint/2010/main" val="2977014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 of Cou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tx2"/>
                </a:solidFill>
                <a:latin typeface="Outfit SemiBold" pitchFamily="2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161026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s - at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tx2"/>
                </a:solidFill>
                <a:latin typeface="Outfit SemiBold" pitchFamily="2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4029487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accent2"/>
                </a:solidFill>
                <a:latin typeface="Outfit SemiBold" pitchFamily="2" charset="0"/>
              </a:rPr>
              <a:t>Next Steps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r="33421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3967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1210028"/>
            <a:ext cx="10670976" cy="85082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2164080"/>
            <a:ext cx="10670976" cy="39620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81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49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5D13A-0F3F-4B28-6DA7-FE3C69DD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7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315837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15597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err="1">
                <a:solidFill>
                  <a:schemeClr val="accent1"/>
                </a:solidFill>
              </a:rPr>
              <a:t>centred</a:t>
            </a:r>
            <a:r>
              <a:rPr lang="en-US" sz="1700" i="1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16875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4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9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4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5FBA47-48EF-06F3-E599-8F89C36B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3E091-602E-6AC7-AB93-56D5684B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02" y="1825625"/>
            <a:ext cx="1115983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3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None/>
        <a:defRPr sz="6000" kern="1200">
          <a:solidFill>
            <a:schemeClr val="tx2"/>
          </a:solidFill>
          <a:latin typeface="Outfit" pitchFamily="2" charset="0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400" kern="1200">
          <a:solidFill>
            <a:srgbClr val="000000"/>
          </a:solidFill>
          <a:latin typeface="Outfit" pitchFamily="2" charset="0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000" kern="1200">
          <a:solidFill>
            <a:srgbClr val="000000"/>
          </a:solidFill>
          <a:latin typeface="Outfit" pitchFamily="2" charset="0"/>
          <a:ea typeface="+mn-ea"/>
          <a:cs typeface="+mn-cs"/>
        </a:defRPr>
      </a:lvl2pPr>
      <a:lvl3pPr marL="1255713" indent="-3413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600" kern="1200">
          <a:solidFill>
            <a:srgbClr val="000000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5F_9958C6CE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9FB1-E42C-839D-1F28-F93364945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Gibson"/>
              </a:rPr>
              <a:t>Group C safeguarding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14E8D-82F9-0098-2A0F-02C639F1E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553711"/>
            <a:ext cx="7315200" cy="1030935"/>
          </a:xfrm>
        </p:spPr>
        <p:txBody>
          <a:bodyPr>
            <a:normAutofit/>
          </a:bodyPr>
          <a:lstStyle/>
          <a:p>
            <a:r>
              <a:rPr lang="en-GB" sz="4000"/>
              <a:t>Children and young people</a:t>
            </a:r>
          </a:p>
        </p:txBody>
      </p:sp>
    </p:spTree>
    <p:extLst>
      <p:ext uri="{BB962C8B-B14F-4D97-AF65-F5344CB8AC3E}">
        <p14:creationId xmlns:p14="http://schemas.microsoft.com/office/powerpoint/2010/main" val="1745143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52345-D11E-F2A6-1E5D-C2122FC4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76081" cy="5321805"/>
          </a:xfrm>
        </p:spPr>
        <p:txBody>
          <a:bodyPr/>
          <a:lstStyle/>
          <a:p>
            <a:r>
              <a:rPr lang="en-US"/>
              <a:t>Roles and responsibilities</a:t>
            </a:r>
            <a:br>
              <a:rPr lang="en-US"/>
            </a:br>
            <a:r>
              <a:rPr lang="en-US"/>
              <a:t>after the report – children and young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E646E-F150-A32F-28C7-25CE1CF8C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/>
              <a:t>Note on terminology:</a:t>
            </a:r>
          </a:p>
          <a:p>
            <a:pPr marL="0" indent="0">
              <a:buNone/>
            </a:pPr>
            <a:r>
              <a:rPr lang="en-US" sz="3200"/>
              <a:t>As it is the </a:t>
            </a:r>
            <a:r>
              <a:rPr lang="en-US" sz="3200" b="1"/>
              <a:t>local authority social services department </a:t>
            </a:r>
            <a:r>
              <a:rPr lang="en-US" sz="3200"/>
              <a:t>that responds to reports about a child at risk of abuse, neglect or harm, the term ‘</a:t>
            </a:r>
            <a:r>
              <a:rPr lang="en-US" sz="3200" b="1">
                <a:solidFill>
                  <a:schemeClr val="accent1"/>
                </a:solidFill>
              </a:rPr>
              <a:t>social services</a:t>
            </a:r>
            <a:r>
              <a:rPr lang="en-US" sz="3200"/>
              <a:t>’ will be used in these procedures rather than ‘local authority’.</a:t>
            </a:r>
          </a:p>
          <a:p>
            <a:pPr marL="0" indent="0">
              <a:buNone/>
            </a:pPr>
            <a:r>
              <a:rPr lang="en-US" sz="3200"/>
              <a:t>For the purposes of these procedures a </a:t>
            </a:r>
            <a:r>
              <a:rPr lang="en-US" sz="3200" b="1">
                <a:solidFill>
                  <a:schemeClr val="accent1"/>
                </a:solidFill>
              </a:rPr>
              <a:t>report</a:t>
            </a:r>
            <a:r>
              <a:rPr lang="en-US" sz="3200"/>
              <a:t> to social services will be taken to also mean a </a:t>
            </a:r>
            <a:r>
              <a:rPr lang="en-US" sz="3200" b="1"/>
              <a:t>referral</a:t>
            </a:r>
            <a:r>
              <a:rPr lang="en-US" sz="3200"/>
              <a:t>.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1705256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17687-E24D-A028-636C-F3D6D3C55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006AD-22C5-E354-8539-BCC1364A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76081" cy="5321805"/>
          </a:xfrm>
        </p:spPr>
        <p:txBody>
          <a:bodyPr/>
          <a:lstStyle/>
          <a:p>
            <a:r>
              <a:rPr lang="en-US"/>
              <a:t>Roles and responsibilities</a:t>
            </a:r>
            <a:br>
              <a:rPr lang="en-US"/>
            </a:br>
            <a:r>
              <a:rPr lang="en-US"/>
              <a:t>after the report – children and young people</a:t>
            </a:r>
          </a:p>
        </p:txBody>
      </p:sp>
      <p:pic>
        <p:nvPicPr>
          <p:cNvPr id="5" name="Picture 4" descr="A screenshot from a website showing various sections for children and young people at risk of harm">
            <a:extLst>
              <a:ext uri="{FF2B5EF4-FFF2-40B4-BE49-F238E27FC236}">
                <a16:creationId xmlns:a16="http://schemas.microsoft.com/office/drawing/2014/main" id="{B2FDEDC0-29FB-42DE-1932-A54F4DF2D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174" y="768096"/>
            <a:ext cx="6049109" cy="5480100"/>
          </a:xfrm>
          <a:prstGeom prst="rect">
            <a:avLst/>
          </a:prstGeom>
        </p:spPr>
      </p:pic>
      <p:sp>
        <p:nvSpPr>
          <p:cNvPr id="6" name="Rectangle: Rounded Corners 5" descr="A screenshot from a website showing sections for children and young people at risk of harm">
            <a:extLst>
              <a:ext uri="{FF2B5EF4-FFF2-40B4-BE49-F238E27FC236}">
                <a16:creationId xmlns:a16="http://schemas.microsoft.com/office/drawing/2014/main" id="{6E7E8CBE-99A0-1518-8FE6-007FD07E43CF}"/>
              </a:ext>
            </a:extLst>
          </p:cNvPr>
          <p:cNvSpPr/>
          <p:nvPr/>
        </p:nvSpPr>
        <p:spPr>
          <a:xfrm>
            <a:off x="4185138" y="2461846"/>
            <a:ext cx="6822831" cy="2549769"/>
          </a:xfrm>
          <a:prstGeom prst="roundRect">
            <a:avLst>
              <a:gd name="adj" fmla="val 11839"/>
            </a:avLst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320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783B-9F36-A50D-1A79-5E90AC48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process after a report is made</a:t>
            </a:r>
          </a:p>
        </p:txBody>
      </p:sp>
      <p:grpSp>
        <p:nvGrpSpPr>
          <p:cNvPr id="32" name="Group 31" descr="A diagram showing the overview of the process that all Group C practicioners may be expected to participate in">
            <a:extLst>
              <a:ext uri="{FF2B5EF4-FFF2-40B4-BE49-F238E27FC236}">
                <a16:creationId xmlns:a16="http://schemas.microsoft.com/office/drawing/2014/main" id="{660BCE57-F80A-B390-0149-89D16C4A3A22}"/>
              </a:ext>
            </a:extLst>
          </p:cNvPr>
          <p:cNvGrpSpPr/>
          <p:nvPr/>
        </p:nvGrpSpPr>
        <p:grpSpPr>
          <a:xfrm>
            <a:off x="10198564" y="618214"/>
            <a:ext cx="1740511" cy="5612419"/>
            <a:chOff x="9957407" y="355587"/>
            <a:chExt cx="1981674" cy="616428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5BCA7DA-CAC6-E2C4-C67A-1FA4FD93E3EA}"/>
                </a:ext>
              </a:extLst>
            </p:cNvPr>
            <p:cNvSpPr/>
            <p:nvPr/>
          </p:nvSpPr>
          <p:spPr>
            <a:xfrm>
              <a:off x="9976164" y="1043053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Initial decision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940A622-BFD9-2881-5FB9-5BAC40DBA627}"/>
                </a:ext>
              </a:extLst>
            </p:cNvPr>
            <p:cNvSpPr/>
            <p:nvPr/>
          </p:nvSpPr>
          <p:spPr>
            <a:xfrm>
              <a:off x="9957407" y="5276291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Monitor and </a:t>
              </a:r>
              <a:r>
                <a:rPr lang="en-GB" sz="1400">
                  <a:solidFill>
                    <a:prstClr val="black"/>
                  </a:solidFill>
                </a:rPr>
                <a:t>r</a:t>
              </a:r>
              <a:r>
                <a:rPr kumimoji="0" lang="en-GB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eview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682D7B4-2EDD-970C-70D8-84158F6B50D1}"/>
                </a:ext>
              </a:extLst>
            </p:cNvPr>
            <p:cNvSpPr/>
            <p:nvPr/>
          </p:nvSpPr>
          <p:spPr>
            <a:xfrm>
              <a:off x="11009296" y="4225933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7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Care and </a:t>
              </a:r>
              <a:r>
                <a:rPr lang="en-GB" sz="1100" spc="-70">
                  <a:solidFill>
                    <a:prstClr val="black"/>
                  </a:solidFill>
                </a:rPr>
                <a:t>s</a:t>
              </a:r>
              <a:r>
                <a:rPr kumimoji="0" lang="en-GB" sz="1100" b="0" i="0" u="none" strike="noStrike" kern="1200" cap="none" spc="-7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upport</a:t>
              </a:r>
              <a:r>
                <a:rPr kumimoji="0" lang="en-GB" sz="1100" b="0" i="0" u="none" strike="noStrike" kern="1200" cap="none" spc="-7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GB" sz="1100" spc="-70">
                  <a:solidFill>
                    <a:prstClr val="black"/>
                  </a:solidFill>
                </a:rPr>
                <a:t>p</a:t>
              </a:r>
              <a:r>
                <a:rPr kumimoji="0" lang="en-GB" sz="1100" b="0" i="0" u="none" strike="noStrike" kern="1200" cap="none" spc="-7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rotection</a:t>
              </a:r>
              <a:r>
                <a:rPr kumimoji="0" lang="en-GB" sz="1100" b="0" i="0" u="none" strike="noStrike" kern="1200" cap="none" spc="-7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GB" sz="1100" spc="-70">
                  <a:solidFill>
                    <a:prstClr val="black"/>
                  </a:solidFill>
                </a:rPr>
                <a:t>p</a:t>
              </a:r>
              <a:r>
                <a:rPr kumimoji="0" lang="en-GB" sz="1100" b="0" i="0" u="none" strike="noStrike" kern="1200" cap="none" spc="-7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lan</a:t>
              </a:r>
              <a:r>
                <a:rPr kumimoji="0" lang="en-GB" sz="1100" b="0" i="0" u="none" strike="noStrike" kern="1200" cap="none" spc="-7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5C94072-0091-2579-C0F2-3517052E9F57}"/>
                </a:ext>
              </a:extLst>
            </p:cNvPr>
            <p:cNvSpPr/>
            <p:nvPr/>
          </p:nvSpPr>
          <p:spPr>
            <a:xfrm>
              <a:off x="9976158" y="3391982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Child protection </a:t>
              </a:r>
              <a:r>
                <a:rPr lang="en-GB" sz="1400">
                  <a:solidFill>
                    <a:prstClr val="black"/>
                  </a:solidFill>
                </a:rPr>
                <a:t>c</a:t>
              </a:r>
              <a:r>
                <a:rPr kumimoji="0" lang="en-GB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onference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776B959-A6AE-1872-3F26-99B0FFF49919}"/>
                </a:ext>
              </a:extLst>
            </p:cNvPr>
            <p:cNvSpPr/>
            <p:nvPr/>
          </p:nvSpPr>
          <p:spPr>
            <a:xfrm>
              <a:off x="9978292" y="2619352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S47 enquiries 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08DC80B-4F5D-8E92-C081-9EC8847582D7}"/>
                </a:ext>
              </a:extLst>
            </p:cNvPr>
            <p:cNvSpPr/>
            <p:nvPr/>
          </p:nvSpPr>
          <p:spPr>
            <a:xfrm>
              <a:off x="9976157" y="1785333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Strategy discussion / meeting 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DB53F00-BF12-89E6-C6AE-19416DC8A289}"/>
                </a:ext>
              </a:extLst>
            </p:cNvPr>
            <p:cNvSpPr/>
            <p:nvPr/>
          </p:nvSpPr>
          <p:spPr>
            <a:xfrm>
              <a:off x="9976157" y="6064606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Conclusion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4BC3E34-A0DA-F661-6167-0599F9E6E1B6}"/>
                </a:ext>
              </a:extLst>
            </p:cNvPr>
            <p:cNvSpPr/>
            <p:nvPr/>
          </p:nvSpPr>
          <p:spPr>
            <a:xfrm>
              <a:off x="9976158" y="355587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Report received</a:t>
              </a:r>
            </a:p>
          </p:txBody>
        </p:sp>
        <p:pic>
          <p:nvPicPr>
            <p:cNvPr id="41" name="Graphic 40" descr="Arrow Down with solid fill">
              <a:extLst>
                <a:ext uri="{FF2B5EF4-FFF2-40B4-BE49-F238E27FC236}">
                  <a16:creationId xmlns:a16="http://schemas.microsoft.com/office/drawing/2014/main" id="{7B7B0FBD-C21B-7551-C861-4C70F56CC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9" y="767901"/>
              <a:ext cx="145117" cy="258064"/>
            </a:xfrm>
            <a:prstGeom prst="rect">
              <a:avLst/>
            </a:prstGeom>
          </p:spPr>
        </p:pic>
        <p:pic>
          <p:nvPicPr>
            <p:cNvPr id="42" name="Graphic 41" descr="Arrow Down with solid fill">
              <a:extLst>
                <a:ext uri="{FF2B5EF4-FFF2-40B4-BE49-F238E27FC236}">
                  <a16:creationId xmlns:a16="http://schemas.microsoft.com/office/drawing/2014/main" id="{B28F67E9-2AAD-9585-3F3E-01EC7211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1454172"/>
              <a:ext cx="145117" cy="316691"/>
            </a:xfrm>
            <a:prstGeom prst="rect">
              <a:avLst/>
            </a:prstGeom>
          </p:spPr>
        </p:pic>
        <p:pic>
          <p:nvPicPr>
            <p:cNvPr id="43" name="Graphic 42" descr="Arrow Down with solid fill">
              <a:extLst>
                <a:ext uri="{FF2B5EF4-FFF2-40B4-BE49-F238E27FC236}">
                  <a16:creationId xmlns:a16="http://schemas.microsoft.com/office/drawing/2014/main" id="{FF8F6A63-8E26-6814-AE90-01ABAE507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2289149"/>
              <a:ext cx="145117" cy="316691"/>
            </a:xfrm>
            <a:prstGeom prst="rect">
              <a:avLst/>
            </a:prstGeom>
          </p:spPr>
        </p:pic>
        <p:pic>
          <p:nvPicPr>
            <p:cNvPr id="44" name="Graphic 43" descr="Arrow Down with solid fill">
              <a:extLst>
                <a:ext uri="{FF2B5EF4-FFF2-40B4-BE49-F238E27FC236}">
                  <a16:creationId xmlns:a16="http://schemas.microsoft.com/office/drawing/2014/main" id="{1AB6F120-56F3-E6B4-4F2B-1F27A7B3B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311" y="3046470"/>
              <a:ext cx="145117" cy="316691"/>
            </a:xfrm>
            <a:prstGeom prst="rect">
              <a:avLst/>
            </a:prstGeom>
          </p:spPr>
        </p:pic>
        <p:pic>
          <p:nvPicPr>
            <p:cNvPr id="45" name="Graphic 44" descr="Arrow Down with solid fill">
              <a:extLst>
                <a:ext uri="{FF2B5EF4-FFF2-40B4-BE49-F238E27FC236}">
                  <a16:creationId xmlns:a16="http://schemas.microsoft.com/office/drawing/2014/main" id="{0D9838B2-CCD4-072E-73D9-0627C4B89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2916" y="3915697"/>
              <a:ext cx="145117" cy="316691"/>
            </a:xfrm>
            <a:prstGeom prst="rect">
              <a:avLst/>
            </a:prstGeom>
          </p:spPr>
        </p:pic>
        <p:pic>
          <p:nvPicPr>
            <p:cNvPr id="46" name="Graphic 45" descr="Arrow Down with solid fill">
              <a:extLst>
                <a:ext uri="{FF2B5EF4-FFF2-40B4-BE49-F238E27FC236}">
                  <a16:creationId xmlns:a16="http://schemas.microsoft.com/office/drawing/2014/main" id="{0AB20701-9457-485E-104B-7CD4EF922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0785" y="4973856"/>
              <a:ext cx="145117" cy="316691"/>
            </a:xfrm>
            <a:prstGeom prst="rect">
              <a:avLst/>
            </a:prstGeom>
          </p:spPr>
        </p:pic>
        <p:pic>
          <p:nvPicPr>
            <p:cNvPr id="47" name="Graphic 46" descr="Arrow Down with solid fill">
              <a:extLst>
                <a:ext uri="{FF2B5EF4-FFF2-40B4-BE49-F238E27FC236}">
                  <a16:creationId xmlns:a16="http://schemas.microsoft.com/office/drawing/2014/main" id="{F0D2BA68-ED57-9633-221C-FBB4C647D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4178" y="5748278"/>
              <a:ext cx="145117" cy="287540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7CA90B7-054F-DF26-C49B-F1878C05FF9F}"/>
                </a:ext>
              </a:extLst>
            </p:cNvPr>
            <p:cNvSpPr/>
            <p:nvPr/>
          </p:nvSpPr>
          <p:spPr>
            <a:xfrm>
              <a:off x="9976466" y="4219926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6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Child protection </a:t>
              </a:r>
              <a:r>
                <a:rPr lang="en-GB" sz="1100" spc="-60">
                  <a:solidFill>
                    <a:prstClr val="black"/>
                  </a:solidFill>
                </a:rPr>
                <a:t>r</a:t>
              </a:r>
              <a:r>
                <a:rPr kumimoji="0" lang="en-GB" sz="1100" b="0" i="0" u="none" strike="noStrike" kern="1200" cap="none" spc="-6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egister</a:t>
              </a:r>
              <a:endParaRPr kumimoji="0" lang="en-GB" sz="1100" b="0" i="0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49" name="Graphic 48" descr="Arrow Down with solid fill">
              <a:extLst>
                <a:ext uri="{FF2B5EF4-FFF2-40B4-BE49-F238E27FC236}">
                  <a16:creationId xmlns:a16="http://schemas.microsoft.com/office/drawing/2014/main" id="{9A008C1F-86A0-041C-5735-A27BD22FE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1629" y="3915248"/>
              <a:ext cx="142986" cy="316691"/>
            </a:xfrm>
            <a:prstGeom prst="rect">
              <a:avLst/>
            </a:prstGeom>
          </p:spPr>
        </p:pic>
        <p:pic>
          <p:nvPicPr>
            <p:cNvPr id="50" name="Graphic 49" descr="Arrow Down with solid fill">
              <a:extLst>
                <a:ext uri="{FF2B5EF4-FFF2-40B4-BE49-F238E27FC236}">
                  <a16:creationId xmlns:a16="http://schemas.microsoft.com/office/drawing/2014/main" id="{7EC060F4-788B-2405-A041-D5C921E22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0562" y="4942877"/>
              <a:ext cx="145117" cy="316691"/>
            </a:xfrm>
            <a:prstGeom prst="rect">
              <a:avLst/>
            </a:prstGeom>
          </p:spPr>
        </p:pic>
      </p:grpSp>
      <p:sp>
        <p:nvSpPr>
          <p:cNvPr id="56" name="Content Placeholder 55">
            <a:extLst>
              <a:ext uri="{FF2B5EF4-FFF2-40B4-BE49-F238E27FC236}">
                <a16:creationId xmlns:a16="http://schemas.microsoft.com/office/drawing/2014/main" id="{B6E1AE0B-F705-7DC6-C012-0D77B7668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6134737" cy="5330951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Note:</a:t>
            </a:r>
          </a:p>
          <a:p>
            <a:pPr marL="0" indent="0">
              <a:buNone/>
            </a:pPr>
            <a:r>
              <a:rPr lang="en-GB" sz="3600"/>
              <a:t>This session is an </a:t>
            </a:r>
            <a:r>
              <a:rPr lang="en-GB" sz="3600" b="1"/>
              <a:t>overview</a:t>
            </a:r>
            <a:r>
              <a:rPr lang="en-GB" sz="3600"/>
              <a:t> of the process that all </a:t>
            </a:r>
            <a:r>
              <a:rPr lang="en-GB" sz="3600" b="1"/>
              <a:t>Group C practitioners</a:t>
            </a:r>
            <a:r>
              <a:rPr lang="en-GB" sz="3600"/>
              <a:t> may be expected to participate in. </a:t>
            </a:r>
          </a:p>
          <a:p>
            <a:pPr marL="0" indent="0">
              <a:buNone/>
            </a:pPr>
            <a:r>
              <a:rPr lang="en-GB" sz="3600"/>
              <a:t>For additional and specific roles and responsibilities, you are expected to </a:t>
            </a:r>
            <a:r>
              <a:rPr lang="en-GB" sz="3600" b="1"/>
              <a:t>seek additional training</a:t>
            </a:r>
            <a:r>
              <a:rPr lang="en-GB" sz="3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3704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DACE90-FC54-8E86-846A-A55538AC1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990600"/>
            <a:ext cx="2151185" cy="5867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 descr="Arrow: Slight curve with solid fill">
            <a:extLst>
              <a:ext uri="{FF2B5EF4-FFF2-40B4-BE49-F238E27FC236}">
                <a16:creationId xmlns:a16="http://schemas.microsoft.com/office/drawing/2014/main" id="{A713794C-3DD4-E665-DF39-F40A0220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658122">
            <a:off x="11313221" y="-174288"/>
            <a:ext cx="820182" cy="820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7AA045-C111-4DF6-08F6-2E36B30CA802}"/>
              </a:ext>
            </a:extLst>
          </p:cNvPr>
          <p:cNvSpPr txBox="1"/>
          <p:nvPr/>
        </p:nvSpPr>
        <p:spPr>
          <a:xfrm>
            <a:off x="2602523" y="954046"/>
            <a:ext cx="7209133" cy="49859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ct val="90000"/>
              </a:lnSpc>
              <a:spcAft>
                <a:spcPts val="1800"/>
              </a:spcAf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All reports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regarded as serious and treated the same way -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w</a:t>
            </a:r>
            <a:r>
              <a:rPr lang="en-GB" sz="3200" b="1" err="1">
                <a:solidFill>
                  <a:schemeClr val="bg1"/>
                </a:solidFill>
                <a:latin typeface="Gibson" pitchFamily="50" charset="0"/>
              </a:rPr>
              <a:t>ithin</a:t>
            </a:r>
            <a:r>
              <a:rPr lang="en-GB" sz="3200" b="1">
                <a:solidFill>
                  <a:schemeClr val="bg1"/>
                </a:solidFill>
                <a:latin typeface="Gibson" pitchFamily="50" charset="0"/>
              </a:rPr>
              <a:t> 24 hours </a:t>
            </a:r>
            <a:r>
              <a:rPr lang="en-GB" sz="3200">
                <a:solidFill>
                  <a:schemeClr val="bg1"/>
                </a:solidFill>
                <a:latin typeface="Gibson" pitchFamily="50" charset="0"/>
              </a:rPr>
              <a:t>the report taker needs to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: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e</a:t>
            </a:r>
            <a:r>
              <a:rPr lang="en-US" sz="3200" b="1">
                <a:solidFill>
                  <a:schemeClr val="bg1"/>
                </a:solidFill>
                <a:latin typeface="Gibson" pitchFamily="50" charset="0"/>
              </a:rPr>
              <a:t>stablish</a:t>
            </a:r>
            <a:r>
              <a:rPr lang="en-US" sz="3200">
                <a:solidFill>
                  <a:schemeClr val="bg1"/>
                </a:solidFill>
                <a:latin typeface="Gibson" pitchFamily="50" charset="0"/>
              </a:rPr>
              <a:t> the </a:t>
            </a:r>
            <a:r>
              <a:rPr lang="en-US" sz="3200" b="1">
                <a:solidFill>
                  <a:schemeClr val="bg1"/>
                </a:solidFill>
                <a:latin typeface="Gibson" pitchFamily="50" charset="0"/>
              </a:rPr>
              <a:t>nature</a:t>
            </a:r>
            <a:r>
              <a:rPr lang="en-US" sz="3200">
                <a:solidFill>
                  <a:schemeClr val="bg1"/>
                </a:solidFill>
                <a:latin typeface="Gibson" pitchFamily="50" charset="0"/>
              </a:rPr>
              <a:t> of the harm and whether it is </a:t>
            </a:r>
            <a:r>
              <a:rPr lang="en-US" sz="3200" b="1">
                <a:solidFill>
                  <a:schemeClr val="bg1"/>
                </a:solidFill>
                <a:latin typeface="Gibson" pitchFamily="50" charset="0"/>
              </a:rPr>
              <a:t>significant</a:t>
            </a:r>
            <a:r>
              <a:rPr lang="en-US" sz="3200">
                <a:solidFill>
                  <a:schemeClr val="bg1"/>
                </a:solidFill>
                <a:latin typeface="Gibson" pitchFamily="50" charset="0"/>
              </a:rPr>
              <a:t>.</a:t>
            </a:r>
            <a:endParaRPr lang="en-GB" sz="3200">
              <a:solidFill>
                <a:schemeClr val="bg1"/>
              </a:solidFill>
              <a:latin typeface="Gibson" pitchFamily="50" charset="0"/>
            </a:endParaRP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GB" sz="3200" b="1">
                <a:solidFill>
                  <a:schemeClr val="bg1"/>
                </a:solidFill>
                <a:latin typeface="Gibson" pitchFamily="50" charset="0"/>
              </a:rPr>
              <a:t>gather and consider </a:t>
            </a:r>
            <a:r>
              <a:rPr lang="en-GB" sz="3200">
                <a:solidFill>
                  <a:schemeClr val="bg1"/>
                </a:solidFill>
                <a:latin typeface="Gibson" pitchFamily="50" charset="0"/>
              </a:rPr>
              <a:t>all information to determine whether the concerns raised provide a reasonable cause to suspect </a:t>
            </a:r>
            <a:r>
              <a:rPr lang="en-US" sz="3200">
                <a:solidFill>
                  <a:schemeClr val="bg1"/>
                </a:solidFill>
                <a:latin typeface="Gibson" pitchFamily="50" charset="0"/>
              </a:rPr>
              <a:t>child is suffering or is likely to suffer </a:t>
            </a:r>
            <a:r>
              <a:rPr lang="en-US" sz="3200" b="1">
                <a:solidFill>
                  <a:schemeClr val="bg1"/>
                </a:solidFill>
                <a:latin typeface="Gibson" pitchFamily="50" charset="0"/>
              </a:rPr>
              <a:t>significant harm.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381E6B-B96A-44FA-8C00-25B45D86AB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6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Report received</a:t>
            </a:r>
          </a:p>
        </p:txBody>
      </p:sp>
    </p:spTree>
    <p:extLst>
      <p:ext uri="{BB962C8B-B14F-4D97-AF65-F5344CB8AC3E}">
        <p14:creationId xmlns:p14="http://schemas.microsoft.com/office/powerpoint/2010/main" val="124035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E9CFE-1958-D9D7-DD44-13EA52F3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0FF9E0-6DD5-F003-EB00-CFF5A99BD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990600"/>
            <a:ext cx="2151185" cy="5867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 descr="Arrow: Slight curve with solid fill">
            <a:extLst>
              <a:ext uri="{FF2B5EF4-FFF2-40B4-BE49-F238E27FC236}">
                <a16:creationId xmlns:a16="http://schemas.microsoft.com/office/drawing/2014/main" id="{FF01F4E8-DDB5-E30A-E033-5CC34EC22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658122">
            <a:off x="11313221" y="-174288"/>
            <a:ext cx="820182" cy="820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AB3B2F-5FAC-FCEE-8A6D-428EFAD89FD8}"/>
              </a:ext>
            </a:extLst>
          </p:cNvPr>
          <p:cNvSpPr txBox="1"/>
          <p:nvPr/>
        </p:nvSpPr>
        <p:spPr>
          <a:xfrm>
            <a:off x="2602523" y="768096"/>
            <a:ext cx="7209133" cy="3585534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buClr>
                <a:srgbClr val="9DC3E6"/>
              </a:buClr>
              <a:defRPr/>
            </a:pPr>
            <a:r>
              <a:rPr lang="en-US" sz="2800">
                <a:solidFill>
                  <a:schemeClr val="bg1"/>
                </a:solidFill>
              </a:rPr>
              <a:t>The </a:t>
            </a:r>
            <a:r>
              <a:rPr lang="en-US" sz="2800" b="1">
                <a:solidFill>
                  <a:schemeClr val="bg1"/>
                </a:solidFill>
              </a:rPr>
              <a:t>report taker </a:t>
            </a:r>
            <a:r>
              <a:rPr lang="en-US" sz="2800">
                <a:solidFill>
                  <a:schemeClr val="bg1"/>
                </a:solidFill>
              </a:rPr>
              <a:t>may need to contact other practitioners and services to gain </a:t>
            </a:r>
            <a:r>
              <a:rPr lang="en-US" sz="2800" b="1">
                <a:solidFill>
                  <a:schemeClr val="bg1"/>
                </a:solidFill>
              </a:rPr>
              <a:t>sufficient information </a:t>
            </a:r>
            <a:r>
              <a:rPr lang="en-US" sz="2800">
                <a:solidFill>
                  <a:schemeClr val="bg1"/>
                </a:solidFill>
              </a:rPr>
              <a:t>to determine the initial decision.</a:t>
            </a:r>
          </a:p>
          <a:p>
            <a:pPr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sz="2800">
                <a:solidFill>
                  <a:schemeClr val="bg1"/>
                </a:solidFill>
              </a:rPr>
              <a:t>Where requested to do so, each agency or practitioner has a </a:t>
            </a:r>
            <a:r>
              <a:rPr lang="en-US" sz="2800" b="1">
                <a:solidFill>
                  <a:schemeClr val="bg1"/>
                </a:solidFill>
              </a:rPr>
              <a:t>duty to co-operate </a:t>
            </a:r>
            <a:r>
              <a:rPr lang="en-US" sz="2800">
                <a:solidFill>
                  <a:schemeClr val="bg1"/>
                </a:solidFill>
              </a:rPr>
              <a:t>and contribute </a:t>
            </a:r>
            <a:r>
              <a:rPr lang="en-US" sz="2800" b="1">
                <a:solidFill>
                  <a:schemeClr val="bg1"/>
                </a:solidFill>
              </a:rPr>
              <a:t>all</a:t>
            </a:r>
            <a:r>
              <a:rPr lang="en-US" sz="2800">
                <a:solidFill>
                  <a:schemeClr val="bg1"/>
                </a:solidFill>
              </a:rPr>
              <a:t> the relevant information and not be selective.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C1B84C-1C7C-AFD5-7BA3-00E9A69C10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6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Multi-agency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FF6891-B32B-1F63-C8B4-A66E083D89D5}"/>
              </a:ext>
            </a:extLst>
          </p:cNvPr>
          <p:cNvSpPr txBox="1"/>
          <p:nvPr/>
        </p:nvSpPr>
        <p:spPr>
          <a:xfrm>
            <a:off x="2602523" y="4353630"/>
            <a:ext cx="7209133" cy="17362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anchor="ctr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spcAft>
                <a:spcPts val="900"/>
              </a:spcAft>
              <a:buClr>
                <a:srgbClr val="9DC3E6"/>
              </a:buClr>
              <a:defRPr sz="2800">
                <a:solidFill>
                  <a:prstClr val="black"/>
                </a:solidFill>
                <a:latin typeface="Outfit" pitchFamily="2" charset="0"/>
              </a:defRPr>
            </a:lvl1pPr>
          </a:lstStyle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b="1">
                <a:solidFill>
                  <a:schemeClr val="bg1"/>
                </a:solidFill>
                <a:latin typeface="+mn-lt"/>
              </a:rPr>
              <a:t>Remember: </a:t>
            </a:r>
            <a:r>
              <a:rPr lang="en-US">
                <a:solidFill>
                  <a:schemeClr val="bg1"/>
                </a:solidFill>
                <a:latin typeface="+mn-lt"/>
              </a:rPr>
              <a:t>the safety and welfare of the child </a:t>
            </a:r>
            <a:r>
              <a:rPr lang="en-US" b="1">
                <a:solidFill>
                  <a:schemeClr val="bg1"/>
                </a:solidFill>
                <a:latin typeface="+mn-lt"/>
              </a:rPr>
              <a:t>takes precedence over </a:t>
            </a:r>
            <a:r>
              <a:rPr lang="en-US">
                <a:solidFill>
                  <a:schemeClr val="bg1"/>
                </a:solidFill>
                <a:latin typeface="+mn-lt"/>
              </a:rPr>
              <a:t>the need to maintain professional confidentiality. </a:t>
            </a:r>
            <a:endParaRPr lang="en-GB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796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15981-1020-3E09-C65E-142C21344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E68F0C-696E-F3A3-2DB0-A96EE6147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1637414"/>
            <a:ext cx="2151185" cy="52205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E1F83-3EFA-48E4-5E6A-45017031B5A2}"/>
              </a:ext>
            </a:extLst>
          </p:cNvPr>
          <p:cNvSpPr txBox="1"/>
          <p:nvPr/>
        </p:nvSpPr>
        <p:spPr>
          <a:xfrm>
            <a:off x="2602523" y="768096"/>
            <a:ext cx="7296219" cy="523220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0">
                <a:solidFill>
                  <a:schemeClr val="bg1"/>
                </a:solidFill>
              </a:rPr>
              <a:t>The social services team must </a:t>
            </a:r>
            <a:r>
              <a:rPr lang="en-US" sz="3000" b="1">
                <a:solidFill>
                  <a:schemeClr val="bg1"/>
                </a:solidFill>
              </a:rPr>
              <a:t>decide and record</a:t>
            </a:r>
            <a:r>
              <a:rPr lang="en-US" sz="3000">
                <a:solidFill>
                  <a:schemeClr val="bg1"/>
                </a:solidFill>
              </a:rPr>
              <a:t> next actions </a:t>
            </a:r>
            <a:r>
              <a:rPr lang="en-US" sz="3000" b="1">
                <a:solidFill>
                  <a:schemeClr val="bg1"/>
                </a:solidFill>
              </a:rPr>
              <a:t>within 24 hours</a:t>
            </a:r>
            <a:r>
              <a:rPr lang="en-US" sz="3000">
                <a:solidFill>
                  <a:schemeClr val="bg1"/>
                </a:solidFill>
              </a:rPr>
              <a:t>.</a:t>
            </a:r>
          </a:p>
          <a:p>
            <a:pPr marL="261938" lvl="0" indent="-2619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000">
                <a:solidFill>
                  <a:schemeClr val="bg1"/>
                </a:solidFill>
              </a:rPr>
              <a:t>If the report appears to constitute a </a:t>
            </a:r>
            <a:r>
              <a:rPr lang="en-US" sz="3000" b="1">
                <a:solidFill>
                  <a:schemeClr val="bg1"/>
                </a:solidFill>
              </a:rPr>
              <a:t>criminal offence against a child</a:t>
            </a:r>
            <a:r>
              <a:rPr lang="en-US" sz="3000">
                <a:solidFill>
                  <a:schemeClr val="bg1"/>
                </a:solidFill>
              </a:rPr>
              <a:t>, they must always discuss with the police </a:t>
            </a:r>
            <a:r>
              <a:rPr lang="en-US" sz="3000" b="1">
                <a:solidFill>
                  <a:schemeClr val="bg1"/>
                </a:solidFill>
              </a:rPr>
              <a:t>immediately</a:t>
            </a:r>
            <a:r>
              <a:rPr lang="en-US" sz="3000">
                <a:solidFill>
                  <a:schemeClr val="bg1"/>
                </a:solidFill>
              </a:rPr>
              <a:t>.</a:t>
            </a:r>
          </a:p>
          <a:p>
            <a:pPr marL="261938" lvl="0" indent="-2619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000">
                <a:solidFill>
                  <a:schemeClr val="bg1"/>
                </a:solidFill>
              </a:rPr>
              <a:t>If the report constitutes an allegation of </a:t>
            </a:r>
            <a:r>
              <a:rPr lang="en-US" sz="3000" b="1">
                <a:solidFill>
                  <a:schemeClr val="bg1"/>
                </a:solidFill>
              </a:rPr>
              <a:t>regulatory or care standards failure</a:t>
            </a:r>
            <a:r>
              <a:rPr lang="en-US" sz="3000">
                <a:solidFill>
                  <a:schemeClr val="bg1"/>
                </a:solidFill>
              </a:rPr>
              <a:t>, they must discuss with their relevant safeguarding lead and follow their Regional Safeguarding Boards’ </a:t>
            </a:r>
            <a:r>
              <a:rPr lang="en-US" sz="3000" b="1">
                <a:solidFill>
                  <a:schemeClr val="bg1"/>
                </a:solidFill>
              </a:rPr>
              <a:t>professional concerns protocol</a:t>
            </a:r>
            <a:r>
              <a:rPr lang="en-US" sz="3000">
                <a:solidFill>
                  <a:schemeClr val="bg1"/>
                </a:solidFill>
              </a:rPr>
              <a:t>.</a:t>
            </a:r>
            <a:endParaRPr lang="en-GB" sz="300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347F04-062E-A661-793E-A32EA39150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6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Initial checks</a:t>
            </a:r>
          </a:p>
        </p:txBody>
      </p:sp>
    </p:spTree>
    <p:extLst>
      <p:ext uri="{BB962C8B-B14F-4D97-AF65-F5344CB8AC3E}">
        <p14:creationId xmlns:p14="http://schemas.microsoft.com/office/powerpoint/2010/main" val="650021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A951F-4EDD-254E-6689-DD8EC4B0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74B65C-E872-8495-B511-F9DAE6BBB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30154" y="0"/>
            <a:ext cx="24618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4B66D-B0C0-8B70-D8E2-C79A85D60FA7}"/>
              </a:ext>
            </a:extLst>
          </p:cNvPr>
          <p:cNvSpPr txBox="1"/>
          <p:nvPr/>
        </p:nvSpPr>
        <p:spPr>
          <a:xfrm>
            <a:off x="2602520" y="390962"/>
            <a:ext cx="9241134" cy="15106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sz="2800" b="1">
                <a:solidFill>
                  <a:schemeClr val="bg1"/>
                </a:solidFill>
              </a:rPr>
              <a:t>No further action to safeguarding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chemeClr val="bg1"/>
                </a:solidFill>
              </a:rPr>
              <a:t>Report taker considers referral for a needs assessment and/or referral /signposting to early help services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>
                <a:solidFill>
                  <a:schemeClr val="bg1"/>
                </a:solidFill>
              </a:rPr>
              <a:t>Family advised of relevant early help services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00C1CF-0B98-F8DF-7093-CB819B07FE46}"/>
              </a:ext>
            </a:extLst>
          </p:cNvPr>
          <p:cNvSpPr txBox="1">
            <a:spLocks/>
          </p:cNvSpPr>
          <p:nvPr/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</p:spPr>
        <p:txBody>
          <a:bodyPr lIns="360000" r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Initial decisions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4D4FA44-A9B9-08EF-63BE-F712B3CB37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02520" y="2078654"/>
            <a:ext cx="9241135" cy="1577627"/>
          </a:xfrm>
          <a:prstGeom prst="rect">
            <a:avLst/>
          </a:prstGeom>
          <a:noFill/>
          <a:ln>
            <a:solidFill>
              <a:schemeClr val="accent1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Child is not at risk, but their needs for care and support should be assessed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Report taker considers referral for a needs assessment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spc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onsent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sought from family to initiate the assessment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BB8BC-9613-20AF-0DAA-5CC58C7853D0}"/>
              </a:ext>
            </a:extLst>
          </p:cNvPr>
          <p:cNvSpPr txBox="1"/>
          <p:nvPr/>
        </p:nvSpPr>
        <p:spPr>
          <a:xfrm>
            <a:off x="2602521" y="4583576"/>
            <a:ext cx="9241135" cy="172097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sz="2800" b="1">
                <a:solidFill>
                  <a:schemeClr val="bg1"/>
                </a:solidFill>
              </a:rPr>
              <a:t>Reasonable cause to suspect that a child is at risk of significant harm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chemeClr val="bg1"/>
                </a:solidFill>
              </a:rPr>
              <a:t>a strategy discussion/meeting should be held to initiate S47 Enquiries under The Children Act 1989.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0A7F0-1AB4-13B0-8C82-DEA074213522}"/>
              </a:ext>
            </a:extLst>
          </p:cNvPr>
          <p:cNvSpPr txBox="1"/>
          <p:nvPr/>
        </p:nvSpPr>
        <p:spPr>
          <a:xfrm>
            <a:off x="2602520" y="3791338"/>
            <a:ext cx="9241135" cy="6571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Immediate protection and urgent action is required</a:t>
            </a:r>
            <a:endParaRPr lang="en-GB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09E91-CA3B-4C03-B161-D4EE2FBA2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F4868B-9BE8-3B50-756C-2DAE396BA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58400" y="1626781"/>
            <a:ext cx="2133599" cy="52312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4E6166-9FEE-B863-4C0E-330289BAAE4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Informing the report maker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5C57D7-FF22-6ED1-9744-9123856704C5}"/>
              </a:ext>
            </a:extLst>
          </p:cNvPr>
          <p:cNvSpPr txBox="1"/>
          <p:nvPr/>
        </p:nvSpPr>
        <p:spPr>
          <a:xfrm>
            <a:off x="2602523" y="768095"/>
            <a:ext cx="7455877" cy="532180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9DC3E6"/>
              </a:buClr>
              <a:defRPr/>
            </a:pPr>
            <a:r>
              <a:rPr lang="en-US" sz="2800">
                <a:solidFill>
                  <a:schemeClr val="bg1"/>
                </a:solidFill>
              </a:rPr>
              <a:t>If the decision is that there are </a:t>
            </a:r>
            <a:r>
              <a:rPr lang="en-US" sz="2800" b="1">
                <a:solidFill>
                  <a:schemeClr val="bg1"/>
                </a:solidFill>
              </a:rPr>
              <a:t>no concerns about suspected significant harm</a:t>
            </a:r>
            <a:r>
              <a:rPr lang="en-US" sz="2800">
                <a:solidFill>
                  <a:schemeClr val="bg1"/>
                </a:solidFill>
              </a:rPr>
              <a:t>, the report maker should be </a:t>
            </a:r>
            <a:r>
              <a:rPr lang="en-US" sz="2800" b="1">
                <a:solidFill>
                  <a:schemeClr val="bg1"/>
                </a:solidFill>
              </a:rPr>
              <a:t>notified</a:t>
            </a:r>
            <a:r>
              <a:rPr lang="en-US" sz="2800">
                <a:solidFill>
                  <a:schemeClr val="bg1"/>
                </a:solidFill>
              </a:rPr>
              <a:t> of this outcome and the </a:t>
            </a:r>
            <a:r>
              <a:rPr lang="en-US" sz="2800" b="1">
                <a:solidFill>
                  <a:schemeClr val="bg1"/>
                </a:solidFill>
              </a:rPr>
              <a:t>reasons</a:t>
            </a:r>
            <a:r>
              <a:rPr lang="en-US" sz="2800">
                <a:solidFill>
                  <a:schemeClr val="bg1"/>
                </a:solidFill>
              </a:rPr>
              <a:t> for the decision should be provided.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9DC3E6"/>
              </a:buClr>
              <a:defRPr/>
            </a:pPr>
            <a:r>
              <a:rPr lang="en-US" sz="2800" b="1">
                <a:solidFill>
                  <a:schemeClr val="bg1"/>
                </a:solidFill>
              </a:rPr>
              <a:t>The practitioner who reported the concern should:</a:t>
            </a:r>
          </a:p>
          <a:p>
            <a:pPr marL="263525" indent="-26352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keep regular communication with the child to identify whether </a:t>
            </a:r>
            <a:r>
              <a:rPr lang="en-US" sz="2800" b="1">
                <a:solidFill>
                  <a:schemeClr val="bg1"/>
                </a:solidFill>
              </a:rPr>
              <a:t>circumstances change</a:t>
            </a:r>
          </a:p>
          <a:p>
            <a:pPr marL="263525" indent="-26352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consider </a:t>
            </a:r>
            <a:r>
              <a:rPr lang="en-US" sz="2800" b="1">
                <a:solidFill>
                  <a:schemeClr val="bg1"/>
                </a:solidFill>
              </a:rPr>
              <a:t>signposting</a:t>
            </a:r>
            <a:r>
              <a:rPr lang="en-US" sz="2800">
                <a:solidFill>
                  <a:schemeClr val="bg1"/>
                </a:solidFill>
              </a:rPr>
              <a:t> to relevant services</a:t>
            </a:r>
          </a:p>
          <a:p>
            <a:pPr marL="263525" indent="-26352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bg1"/>
                </a:solidFill>
              </a:rPr>
              <a:t>record</a:t>
            </a:r>
            <a:r>
              <a:rPr lang="en-US" sz="2800">
                <a:solidFill>
                  <a:schemeClr val="bg1"/>
                </a:solidFill>
              </a:rPr>
              <a:t> in writing the decision and reasons</a:t>
            </a:r>
          </a:p>
          <a:p>
            <a:pPr marL="263525" indent="-26352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if concerns continue or circumstances change, </a:t>
            </a:r>
            <a:r>
              <a:rPr lang="en-US" sz="2800" b="1">
                <a:solidFill>
                  <a:schemeClr val="bg1"/>
                </a:solidFill>
              </a:rPr>
              <a:t>make another report.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9DC3E6"/>
              </a:buClr>
              <a:defRPr/>
            </a:pPr>
            <a:endParaRPr lang="en-US" sz="2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5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DE9C1-2AC4-DA3E-F0D8-0F29E150A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4A6F4F-A8E8-6649-8929-799BD3EC864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423860"/>
            <a:ext cx="7003699" cy="532180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9DC3E6"/>
              </a:buClr>
              <a:buNone/>
              <a:defRPr/>
            </a:pPr>
            <a:r>
              <a:rPr lang="en-US" sz="3200"/>
              <a:t>Effective safeguarding practice involves the use of </a:t>
            </a:r>
            <a:r>
              <a:rPr lang="en-US" sz="3200" b="1"/>
              <a:t>professional challenge</a:t>
            </a:r>
            <a:r>
              <a:rPr lang="en-US" sz="3200"/>
              <a:t>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9DC3E6"/>
              </a:buClr>
              <a:buNone/>
              <a:defRPr/>
            </a:pPr>
            <a:r>
              <a:rPr lang="en-US" sz="2800" b="1"/>
              <a:t>All practitioners </a:t>
            </a:r>
            <a:r>
              <a:rPr lang="en-US" sz="2800"/>
              <a:t>have a responsibility to constructively and critically challenge the practice and decisions of others when disagreements about the welfare and best interests of a child arise.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9DC3E6"/>
              </a:buClr>
              <a:buNone/>
              <a:defRPr/>
            </a:pPr>
            <a:r>
              <a:rPr lang="en-US" sz="2800" b="1"/>
              <a:t>If you disagree </a:t>
            </a:r>
            <a:r>
              <a:rPr lang="en-US" sz="2800"/>
              <a:t>with the decision, and remain concerned about the child, you </a:t>
            </a:r>
            <a:r>
              <a:rPr lang="en-US" sz="2800" b="1"/>
              <a:t>must</a:t>
            </a:r>
            <a:r>
              <a:rPr lang="en-US" sz="2800"/>
              <a:t> inform your line manager and your designated safeguarding person (DSP).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9DC3E6"/>
              </a:buClr>
              <a:buNone/>
              <a:defRPr/>
            </a:pP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15E8C3-3EB9-1D2D-6798-E220D7EF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Professional challenge</a:t>
            </a:r>
            <a:endParaRPr lang="en-GB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FAC436F-F5E1-C4BF-AA2E-FA0046A44DF4}"/>
              </a:ext>
            </a:extLst>
          </p:cNvPr>
          <p:cNvSpPr txBox="1">
            <a:spLocks/>
          </p:cNvSpPr>
          <p:nvPr/>
        </p:nvSpPr>
        <p:spPr>
          <a:xfrm>
            <a:off x="7538720" y="1375209"/>
            <a:ext cx="4653280" cy="5321805"/>
          </a:xfrm>
          <a:prstGeom prst="rect">
            <a:avLst/>
          </a:prstGeom>
          <a:solidFill>
            <a:schemeClr val="accent1"/>
          </a:solidFill>
        </p:spPr>
        <p:txBody>
          <a:bodyPr vert="horz" lIns="252000" tIns="72000" rIns="612000" bIns="72000" rtlCol="0" anchor="ctr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</a:rPr>
              <a:t>“It is the responsibility 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of the</a:t>
            </a:r>
            <a:r>
              <a:rPr lang="en-US" sz="2800" b="1">
                <a:solidFill>
                  <a:schemeClr val="tx1"/>
                </a:solidFill>
              </a:rPr>
              <a:t> individual</a:t>
            </a:r>
            <a:r>
              <a:rPr lang="en-US" sz="2800" b="1" u="sng">
                <a:solidFill>
                  <a:schemeClr val="tx1"/>
                </a:solidFill>
              </a:rPr>
              <a:t> </a:t>
            </a:r>
            <a:r>
              <a:rPr lang="en-US" sz="2800" b="1">
                <a:solidFill>
                  <a:schemeClr val="tx1"/>
                </a:solidFill>
              </a:rPr>
              <a:t>practitioner </a:t>
            </a:r>
            <a:r>
              <a:rPr lang="en-US" sz="2800">
                <a:solidFill>
                  <a:schemeClr val="tx1"/>
                </a:solidFill>
              </a:rPr>
              <a:t>to ensure that their concerns about a child at risk of harm 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are taken seriously and followed through.”</a:t>
            </a:r>
            <a:br>
              <a:rPr lang="en-US" sz="2800">
                <a:solidFill>
                  <a:schemeClr val="tx1"/>
                </a:solidFill>
              </a:rPr>
            </a:br>
            <a:endParaRPr lang="en-US" sz="2800">
              <a:solidFill>
                <a:schemeClr val="tx1"/>
              </a:solidFill>
            </a:endParaRPr>
          </a:p>
          <a:p>
            <a:pPr marL="0" indent="0" algn="r">
              <a:spcBef>
                <a:spcPts val="0"/>
              </a:spcBef>
              <a:spcAft>
                <a:spcPts val="600"/>
              </a:spcAft>
              <a:buClr>
                <a:srgbClr val="9DC3E6"/>
              </a:buClr>
              <a:buFont typeface="Wingdings 2" pitchFamily="18" charset="2"/>
              <a:buNone/>
              <a:defRPr/>
            </a:pPr>
            <a:r>
              <a:rPr lang="en-US" sz="2000">
                <a:solidFill>
                  <a:schemeClr val="tx1"/>
                </a:solidFill>
              </a:rPr>
              <a:t>-Wales Safeguarding Procedures</a:t>
            </a:r>
            <a:endParaRPr lang="en-GB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0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16935-A30D-4A4C-2490-5750ED639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2CDFEE-D5B0-DDF6-ECE7-11BDD05C2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2382592"/>
            <a:ext cx="2151185" cy="44754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492889-386E-4BC2-9C97-0B11A1CC26C9}"/>
              </a:ext>
            </a:extLst>
          </p:cNvPr>
          <p:cNvSpPr txBox="1"/>
          <p:nvPr/>
        </p:nvSpPr>
        <p:spPr>
          <a:xfrm>
            <a:off x="2603221" y="768096"/>
            <a:ext cx="7296219" cy="5321805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Aim: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to gather sufficient information to determine whether S47 enquiries should be initiated and how they should be undertaken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Timescale: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</a:br>
            <a:r>
              <a:rPr kumimoji="0" lang="en-US" sz="28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within 24 hours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of initial screening </a:t>
            </a:r>
            <a:r>
              <a:rPr lang="en-US" sz="2800">
                <a:solidFill>
                  <a:schemeClr val="bg1"/>
                </a:solidFill>
                <a:latin typeface="Gibson"/>
              </a:rPr>
              <a:t>decision / </a:t>
            </a:r>
            <a:r>
              <a:rPr lang="en-US" sz="2800" b="1">
                <a:solidFill>
                  <a:schemeClr val="bg1"/>
                </a:solidFill>
                <a:latin typeface="Gibson"/>
              </a:rPr>
              <a:t>immediately</a:t>
            </a:r>
            <a:r>
              <a:rPr lang="en-US" sz="2800">
                <a:solidFill>
                  <a:schemeClr val="bg1"/>
                </a:solidFill>
                <a:latin typeface="Gibson"/>
              </a:rPr>
              <a:t> if out of hours</a:t>
            </a:r>
          </a:p>
          <a:p>
            <a:pPr lvl="0">
              <a:lnSpc>
                <a:spcPct val="90000"/>
              </a:lnSpc>
              <a:spcAft>
                <a:spcPts val="2400"/>
              </a:spcAft>
              <a:defRPr/>
            </a:pPr>
            <a:r>
              <a:rPr lang="en-US" sz="2800" b="1">
                <a:solidFill>
                  <a:schemeClr val="bg1"/>
                </a:solidFill>
                <a:latin typeface="Gibson"/>
              </a:rPr>
              <a:t>Note:</a:t>
            </a:r>
            <a:br>
              <a:rPr lang="en-US" sz="2800" b="1">
                <a:solidFill>
                  <a:schemeClr val="bg1"/>
                </a:solidFill>
                <a:latin typeface="Gibson"/>
              </a:rPr>
            </a:br>
            <a:r>
              <a:rPr lang="en-US" sz="2800">
                <a:solidFill>
                  <a:schemeClr val="bg1"/>
                </a:solidFill>
                <a:latin typeface="Gibson"/>
              </a:rPr>
              <a:t>more than one strategy meeting/discussion may be appropriate, depending on the circumstances of the case.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9C83EB-3E8D-14A6-FC1D-AC045D01796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6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Strategy discussion  /meeting</a:t>
            </a:r>
            <a:endParaRPr kumimoji="0" lang="en-US" sz="3200" b="0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626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A497-4705-F67B-9E5C-302771736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tional safeguarding training, learning and development standards and framework">
            <a:extLst>
              <a:ext uri="{FF2B5EF4-FFF2-40B4-BE49-F238E27FC236}">
                <a16:creationId xmlns:a16="http://schemas.microsoft.com/office/drawing/2014/main" id="{5A23EEB3-2FFB-F04B-6D2A-3EA05BD2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20" y="764771"/>
            <a:ext cx="2986267" cy="530351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200">
                <a:solidFill>
                  <a:schemeClr val="tx1"/>
                </a:solidFill>
                <a:cs typeface="Arial" panose="020B0604020202020204" pitchFamily="34" charset="0"/>
              </a:rPr>
              <a:t>National safeguarding training, learning and development standards and framework</a:t>
            </a:r>
            <a:br>
              <a:rPr lang="en-GB" sz="320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GB" b="1">
                <a:solidFill>
                  <a:schemeClr val="tx1"/>
                </a:solidFill>
                <a:cs typeface="Arial" panose="020B0604020202020204" pitchFamily="34" charset="0"/>
              </a:rPr>
              <a:t>Group C</a:t>
            </a:r>
            <a:endParaRPr lang="en-GB" sz="3200" b="1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9C98-8335-A43A-72F3-DD9F6A3F0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1"/>
            <a:ext cx="8006133" cy="685800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>
                <a:latin typeface="+mn-lt"/>
                <a:cs typeface="Arial" panose="020B0604020202020204" pitchFamily="34" charset="0"/>
              </a:rPr>
              <a:t>This </a:t>
            </a:r>
            <a:r>
              <a:rPr lang="en-US" sz="2800" b="1">
                <a:latin typeface="+mn-lt"/>
                <a:cs typeface="Arial" panose="020B0604020202020204" pitchFamily="34" charset="0"/>
              </a:rPr>
              <a:t>advanced level </a:t>
            </a:r>
            <a:r>
              <a:rPr lang="en-US" sz="2800">
                <a:latin typeface="+mn-lt"/>
                <a:cs typeface="Arial" panose="020B0604020202020204" pitchFamily="34" charset="0"/>
              </a:rPr>
              <a:t>course aims to ensure participants are: 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>
                <a:latin typeface="+mn-lt"/>
                <a:cs typeface="Arial" panose="020B0604020202020204" pitchFamily="34" charset="0"/>
              </a:rPr>
              <a:t>able to make decisions about keeping people safe and 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>
                <a:latin typeface="+mn-lt"/>
                <a:cs typeface="Arial" panose="020B0604020202020204" pitchFamily="34" charset="0"/>
              </a:rPr>
              <a:t>know when they need to put protection processes in place.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2800" b="1">
                <a:latin typeface="+mn-lt"/>
                <a:cs typeface="Arial" panose="020B0604020202020204" pitchFamily="34" charset="0"/>
              </a:rPr>
              <a:t>Memorable principles:</a:t>
            </a:r>
            <a:endParaRPr lang="en-GB" sz="2800" b="1">
              <a:latin typeface="+mn-lt"/>
            </a:endParaRPr>
          </a:p>
          <a:p>
            <a:pPr marL="353695" indent="-353695">
              <a:spcAft>
                <a:spcPts val="600"/>
              </a:spcAft>
            </a:pPr>
            <a:r>
              <a:rPr lang="en-US" sz="2800">
                <a:latin typeface="+mn-lt"/>
              </a:rPr>
              <a:t>I </a:t>
            </a:r>
            <a:r>
              <a:rPr lang="en-US" sz="2800">
                <a:latin typeface="+mn-lt"/>
                <a:cs typeface="Arial"/>
              </a:rPr>
              <a:t>understand everyone’s roles and responsibilities in the safeguarding process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>
                <a:latin typeface="+mn-lt"/>
                <a:cs typeface="Arial" panose="020B0604020202020204" pitchFamily="34" charset="0"/>
              </a:rPr>
              <a:t>I show the ability to make clear and proportionate decisions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>
                <a:latin typeface="+mn-lt"/>
                <a:cs typeface="Arial" panose="020B0604020202020204" pitchFamily="34" charset="0"/>
              </a:rPr>
              <a:t>I understand that having voice and control are key to decision making and person-</a:t>
            </a:r>
            <a:r>
              <a:rPr lang="en-US" sz="2800" err="1">
                <a:latin typeface="+mn-lt"/>
                <a:cs typeface="Arial" panose="020B0604020202020204" pitchFamily="34" charset="0"/>
              </a:rPr>
              <a:t>centred</a:t>
            </a:r>
            <a:r>
              <a:rPr lang="en-US" sz="2800">
                <a:latin typeface="+mn-lt"/>
                <a:cs typeface="Arial" panose="020B0604020202020204" pitchFamily="34" charset="0"/>
              </a:rPr>
              <a:t> practice.</a:t>
            </a:r>
            <a:endParaRPr lang="en-GB" sz="280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67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BC3673-3589-38E8-2053-229EAD7562FB}"/>
              </a:ext>
            </a:extLst>
          </p:cNvPr>
          <p:cNvSpPr txBox="1"/>
          <p:nvPr/>
        </p:nvSpPr>
        <p:spPr>
          <a:xfrm>
            <a:off x="534953" y="1403609"/>
            <a:ext cx="3624855" cy="4947135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marL="269875" indent="-269875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600" b="1">
                <a:solidFill>
                  <a:schemeClr val="bg1"/>
                </a:solidFill>
              </a:rPr>
              <a:t>The report maker: </a:t>
            </a:r>
          </a:p>
          <a:p>
            <a:pPr marL="269875" indent="-269875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appropriate personnel from police and social services</a:t>
            </a:r>
          </a:p>
          <a:p>
            <a:pPr marL="269875" marR="0" lvl="0" indent="-269875" algn="l" defTabSz="914400" rtl="0" eaLnBrk="1" fontAlgn="auto" latinLnBrk="0" hangingPunct="1">
              <a:lnSpc>
                <a:spcPct val="8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community-based health practitioners </a:t>
            </a:r>
          </a:p>
          <a:p>
            <a:pPr marL="269875" marR="0" lvl="0" indent="-269875" algn="l" defTabSz="914400" rtl="0" eaLnBrk="1" fontAlgn="auto" latinLnBrk="0" hangingPunct="1">
              <a:lnSpc>
                <a:spcPct val="8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 consultant paediatrician</a:t>
            </a:r>
          </a:p>
          <a:p>
            <a:pPr marL="269875" marR="0" lvl="0" indent="-269875" algn="l" defTabSz="914400" rtl="0" eaLnBrk="1" fontAlgn="auto" latinLnBrk="0" hangingPunct="1">
              <a:lnSpc>
                <a:spcPct val="8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practitioners from education / childcare</a:t>
            </a:r>
          </a:p>
          <a:p>
            <a:pPr marL="269875" marR="0" lvl="0" indent="-269875" algn="l" defTabSz="914400" rtl="0" eaLnBrk="1" fontAlgn="auto" latinLnBrk="0" hangingPunct="1">
              <a:lnSpc>
                <a:spcPct val="8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other practitioners </a:t>
            </a: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as appropriate.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6EE2D-07C0-8043-23DA-ED0B326FCCF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45891" y="1472684"/>
            <a:ext cx="7311156" cy="485552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GB" sz="2800" b="1">
                <a:latin typeface="+mn-lt"/>
              </a:rPr>
              <a:t>All practitioners are expected to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b="1">
                <a:latin typeface="+mn-lt"/>
              </a:rPr>
              <a:t>remain</a:t>
            </a:r>
            <a:r>
              <a:rPr lang="en-US" sz="2400">
                <a:latin typeface="+mn-lt"/>
              </a:rPr>
              <a:t> </a:t>
            </a:r>
            <a:r>
              <a:rPr lang="en-US" sz="2400" b="1">
                <a:latin typeface="+mn-lt"/>
              </a:rPr>
              <a:t>open-minded</a:t>
            </a:r>
            <a:r>
              <a:rPr lang="en-US" sz="2400">
                <a:latin typeface="+mn-lt"/>
              </a:rPr>
              <a:t> and </a:t>
            </a:r>
            <a:r>
              <a:rPr lang="en-US" sz="2400" b="1">
                <a:latin typeface="+mn-lt"/>
              </a:rPr>
              <a:t>not pre-judge </a:t>
            </a:r>
            <a:r>
              <a:rPr lang="en-US" sz="2400">
                <a:latin typeface="+mn-lt"/>
              </a:rPr>
              <a:t>whether the child has been abused and neglected or the part played by the parent or carer </a:t>
            </a:r>
          </a:p>
          <a:p>
            <a:pPr>
              <a:spcBef>
                <a:spcPts val="0"/>
              </a:spcBef>
              <a:spcAft>
                <a:spcPts val="900"/>
              </a:spcAft>
              <a:buClrTx/>
              <a:defRPr/>
            </a:pPr>
            <a:r>
              <a:rPr lang="en-GB" sz="2400" b="1">
                <a:latin typeface="+mn-lt"/>
              </a:rPr>
              <a:t>be authorised </a:t>
            </a:r>
            <a:r>
              <a:rPr lang="en-GB" sz="2400">
                <a:latin typeface="+mn-lt"/>
              </a:rPr>
              <a:t>to make decisions on behalf of their organisation</a:t>
            </a:r>
          </a:p>
          <a:p>
            <a:pPr>
              <a:spcBef>
                <a:spcPts val="0"/>
              </a:spcBef>
              <a:spcAft>
                <a:spcPts val="900"/>
              </a:spcAft>
              <a:buClrTx/>
              <a:defRPr/>
            </a:pPr>
            <a:r>
              <a:rPr lang="en-GB" sz="2400" b="1">
                <a:latin typeface="+mn-lt"/>
              </a:rPr>
              <a:t>share</a:t>
            </a:r>
            <a:r>
              <a:rPr lang="en-GB" sz="2400">
                <a:latin typeface="+mn-lt"/>
              </a:rPr>
              <a:t> all relevant and available information</a:t>
            </a:r>
          </a:p>
          <a:p>
            <a:pPr>
              <a:spcBef>
                <a:spcPts val="0"/>
              </a:spcBef>
              <a:spcAft>
                <a:spcPts val="900"/>
              </a:spcAft>
              <a:buClrTx/>
              <a:defRPr/>
            </a:pPr>
            <a:r>
              <a:rPr lang="en-GB" sz="2400" b="1">
                <a:latin typeface="+mn-lt"/>
              </a:rPr>
              <a:t>agree</a:t>
            </a:r>
            <a:r>
              <a:rPr lang="en-GB" sz="2400">
                <a:latin typeface="+mn-lt"/>
              </a:rPr>
              <a:t> on any subsequent assessment process</a:t>
            </a:r>
          </a:p>
          <a:p>
            <a:pPr>
              <a:spcBef>
                <a:spcPts val="0"/>
              </a:spcBef>
              <a:spcAft>
                <a:spcPts val="900"/>
              </a:spcAft>
              <a:buClrTx/>
              <a:defRPr/>
            </a:pPr>
            <a:r>
              <a:rPr lang="en-GB" sz="2400" b="1">
                <a:latin typeface="+mn-lt"/>
              </a:rPr>
              <a:t>establish</a:t>
            </a:r>
            <a:r>
              <a:rPr lang="en-GB" sz="2400">
                <a:latin typeface="+mn-lt"/>
              </a:rPr>
              <a:t> how information is to be shared with the family and by whom</a:t>
            </a:r>
          </a:p>
          <a:p>
            <a:pPr>
              <a:spcBef>
                <a:spcPts val="0"/>
              </a:spcBef>
              <a:spcAft>
                <a:spcPts val="900"/>
              </a:spcAft>
              <a:buClrTx/>
              <a:defRPr/>
            </a:pPr>
            <a:r>
              <a:rPr lang="en-GB" sz="2400" b="1">
                <a:latin typeface="+mn-lt"/>
              </a:rPr>
              <a:t>identify</a:t>
            </a:r>
            <a:r>
              <a:rPr lang="en-GB" sz="2400">
                <a:latin typeface="+mn-lt"/>
              </a:rPr>
              <a:t> the needs of others who may be affected</a:t>
            </a:r>
          </a:p>
          <a:p>
            <a:pPr>
              <a:spcBef>
                <a:spcPts val="0"/>
              </a:spcBef>
              <a:spcAft>
                <a:spcPts val="900"/>
              </a:spcAft>
              <a:buClrTx/>
              <a:defRPr/>
            </a:pPr>
            <a:r>
              <a:rPr lang="en-GB" sz="2400" b="1">
                <a:latin typeface="+mn-lt"/>
              </a:rPr>
              <a:t>not be afraid </a:t>
            </a:r>
            <a:r>
              <a:rPr lang="en-GB" sz="2400">
                <a:latin typeface="+mn-lt"/>
              </a:rPr>
              <a:t>to challenge other practitioners.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>
              <a:solidFill>
                <a:prstClr val="black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sz="240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C3EB51-F949-0773-3016-F633A775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Multi-agency participation</a:t>
            </a:r>
          </a:p>
        </p:txBody>
      </p:sp>
    </p:spTree>
    <p:extLst>
      <p:ext uri="{BB962C8B-B14F-4D97-AF65-F5344CB8AC3E}">
        <p14:creationId xmlns:p14="http://schemas.microsoft.com/office/powerpoint/2010/main" val="167229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24F15-1D95-B018-3FB1-63EE4B171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75A50-A859-951D-C3FE-3424A47FD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2382592"/>
            <a:ext cx="2151185" cy="44754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7550F-420E-F4ED-DCF6-423F547B6EBB}"/>
              </a:ext>
            </a:extLst>
          </p:cNvPr>
          <p:cNvSpPr txBox="1"/>
          <p:nvPr/>
        </p:nvSpPr>
        <p:spPr>
          <a:xfrm>
            <a:off x="693500" y="3343945"/>
            <a:ext cx="3567032" cy="92333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269875" marR="0" lvl="0" indent="-269875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outcome recorded </a:t>
            </a:r>
          </a:p>
          <a:p>
            <a:pPr marL="269875" marR="0" lvl="0" indent="-269875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family informed.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97707-0AAA-25A2-B41D-B5361C16B781}"/>
              </a:ext>
            </a:extLst>
          </p:cNvPr>
          <p:cNvSpPr txBox="1"/>
          <p:nvPr/>
        </p:nvSpPr>
        <p:spPr>
          <a:xfrm>
            <a:off x="7931388" y="1472386"/>
            <a:ext cx="3740378" cy="47613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“If a practitioner </a:t>
            </a:r>
            <a:r>
              <a:rPr kumimoji="0" lang="en-US" sz="28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disagrees</a:t>
            </a:r>
            <a:r>
              <a:rPr kumimoji="0" lang="en-US" sz="28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with the strategy discussion / meeting decision, he/she should make representation to their own line manager. </a:t>
            </a:r>
            <a:endParaRPr lang="en-US" sz="2800">
              <a:solidFill>
                <a:schemeClr val="bg1"/>
              </a:solidFill>
              <a:latin typeface="Gibso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Consider use of Regional Safeguarding Board Resolution Protocols.”    	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– Wales Safeguarding Procedures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97AC2-794B-181C-1E5D-EDB282BA590B}"/>
              </a:ext>
            </a:extLst>
          </p:cNvPr>
          <p:cNvSpPr txBox="1"/>
          <p:nvPr/>
        </p:nvSpPr>
        <p:spPr>
          <a:xfrm>
            <a:off x="4260532" y="3343945"/>
            <a:ext cx="3740378" cy="923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69875" indent="-2698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600">
                <a:solidFill>
                  <a:prstClr val="black"/>
                </a:solidFill>
              </a:rPr>
              <a:t>S47 enquiries initiated</a:t>
            </a:r>
          </a:p>
          <a:p>
            <a:pPr marL="269875" indent="-2698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600">
                <a:solidFill>
                  <a:prstClr val="black"/>
                </a:solidFill>
              </a:rPr>
              <a:t>family informed.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A138B-6C58-DB5B-D17B-79DE2C02E53A}"/>
              </a:ext>
            </a:extLst>
          </p:cNvPr>
          <p:cNvSpPr txBox="1"/>
          <p:nvPr/>
        </p:nvSpPr>
        <p:spPr>
          <a:xfrm>
            <a:off x="534953" y="1511817"/>
            <a:ext cx="3457223" cy="14711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The child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not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suffering or at risk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of suffering significant harm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8C387-4915-93A8-D018-EABB7E386A99}"/>
              </a:ext>
            </a:extLst>
          </p:cNvPr>
          <p:cNvSpPr txBox="1"/>
          <p:nvPr/>
        </p:nvSpPr>
        <p:spPr>
          <a:xfrm>
            <a:off x="4251194" y="1512831"/>
            <a:ext cx="3466562" cy="14711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The child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is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b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suffering or at risk </a:t>
            </a:r>
            <a:b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of suffering </a:t>
            </a:r>
            <a:b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significant harm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C83BAB-BDC3-CDAA-7705-B051F1E4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2263565" y="2982989"/>
            <a:ext cx="16957" cy="28714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52495D-6FF7-7D4A-321E-7C002FECF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5984475" y="2984003"/>
            <a:ext cx="4669" cy="28714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2B36A33-FA77-B87A-AFE3-7657794C58B5}"/>
              </a:ext>
            </a:extLst>
          </p:cNvPr>
          <p:cNvSpPr txBox="1"/>
          <p:nvPr/>
        </p:nvSpPr>
        <p:spPr>
          <a:xfrm>
            <a:off x="848694" y="4454161"/>
            <a:ext cx="6823676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Any </a:t>
            </a:r>
            <a:r>
              <a:rPr lang="en-US" sz="2800" b="1">
                <a:solidFill>
                  <a:schemeClr val="bg1"/>
                </a:solidFill>
              </a:rPr>
              <a:t>information</a:t>
            </a:r>
            <a:r>
              <a:rPr lang="en-US" sz="2800">
                <a:solidFill>
                  <a:schemeClr val="bg1"/>
                </a:solidFill>
              </a:rPr>
              <a:t> shared, all </a:t>
            </a:r>
            <a:r>
              <a:rPr lang="en-US" sz="2800" b="1">
                <a:solidFill>
                  <a:schemeClr val="bg1"/>
                </a:solidFill>
              </a:rPr>
              <a:t>decisions</a:t>
            </a:r>
            <a:r>
              <a:rPr lang="en-US" sz="2800">
                <a:solidFill>
                  <a:schemeClr val="bg1"/>
                </a:solidFill>
              </a:rPr>
              <a:t> reached, and the </a:t>
            </a:r>
            <a:r>
              <a:rPr lang="en-US" sz="2800" b="1">
                <a:solidFill>
                  <a:schemeClr val="bg1"/>
                </a:solidFill>
              </a:rPr>
              <a:t>basis</a:t>
            </a:r>
            <a:r>
              <a:rPr lang="en-US" sz="2800">
                <a:solidFill>
                  <a:schemeClr val="bg1"/>
                </a:solidFill>
              </a:rPr>
              <a:t> for those decisions, </a:t>
            </a:r>
            <a:r>
              <a:rPr lang="en-US" sz="2800" b="1">
                <a:solidFill>
                  <a:schemeClr val="bg1"/>
                </a:solidFill>
              </a:rPr>
              <a:t>must</a:t>
            </a:r>
            <a:r>
              <a:rPr lang="en-US" sz="2800">
                <a:solidFill>
                  <a:schemeClr val="bg1"/>
                </a:solidFill>
              </a:rPr>
              <a:t> be clearly recorded and circulated 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 b="1">
                <a:solidFill>
                  <a:schemeClr val="bg1"/>
                </a:solidFill>
              </a:rPr>
              <a:t>within 24 hours</a:t>
            </a:r>
            <a:r>
              <a:rPr lang="en-US" sz="2800">
                <a:solidFill>
                  <a:schemeClr val="bg1"/>
                </a:solidFill>
              </a:rPr>
              <a:t> to all relevant parties.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1A0208B6-61DB-4396-7862-5F015057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Strategy decision</a:t>
            </a:r>
          </a:p>
        </p:txBody>
      </p:sp>
    </p:spTree>
    <p:extLst>
      <p:ext uri="{BB962C8B-B14F-4D97-AF65-F5344CB8AC3E}">
        <p14:creationId xmlns:p14="http://schemas.microsoft.com/office/powerpoint/2010/main" val="28469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A08D4-709A-0456-191D-5B8D770CC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06E0F0-3F2A-03AD-5BE3-84DC16FC1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3065173"/>
            <a:ext cx="2151185" cy="3792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B86B36-3AC5-D742-CB31-24D98BD80228}"/>
              </a:ext>
            </a:extLst>
          </p:cNvPr>
          <p:cNvSpPr txBox="1"/>
          <p:nvPr/>
        </p:nvSpPr>
        <p:spPr>
          <a:xfrm>
            <a:off x="2602523" y="826317"/>
            <a:ext cx="7209133" cy="524143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3200" b="1">
                <a:solidFill>
                  <a:schemeClr val="bg1"/>
                </a:solidFill>
              </a:rPr>
              <a:t>Timescale: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need to be conducted </a:t>
            </a:r>
            <a:r>
              <a:rPr lang="en-US" sz="2800" b="1">
                <a:solidFill>
                  <a:schemeClr val="bg1"/>
                </a:solidFill>
              </a:rPr>
              <a:t>within 10 working days </a:t>
            </a:r>
            <a:r>
              <a:rPr lang="en-US" sz="2800">
                <a:solidFill>
                  <a:schemeClr val="bg1"/>
                </a:solidFill>
              </a:rPr>
              <a:t>of the strategy discussion/meeting that decided to initiate them</a:t>
            </a:r>
            <a:endParaRPr lang="en-US" sz="3200" b="1">
              <a:solidFill>
                <a:schemeClr val="bg1"/>
              </a:solidFill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200" b="1">
                <a:solidFill>
                  <a:schemeClr val="bg1"/>
                </a:solidFill>
              </a:rPr>
              <a:t>Aims:</a:t>
            </a:r>
          </a:p>
          <a:p>
            <a:pPr marL="457200" lvl="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bg1"/>
                </a:solidFill>
              </a:rPr>
              <a:t>establish</a:t>
            </a:r>
            <a:r>
              <a:rPr lang="en-US" sz="2800">
                <a:solidFill>
                  <a:schemeClr val="bg1"/>
                </a:solidFill>
              </a:rPr>
              <a:t> whether a child is suffering or is likely to suffer significant harm and requires intervention to safeguard and promote their well-being</a:t>
            </a:r>
          </a:p>
          <a:p>
            <a:pPr marL="457200" lvl="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bg1"/>
                </a:solidFill>
              </a:rPr>
              <a:t>gather</a:t>
            </a:r>
            <a:r>
              <a:rPr lang="en-US" sz="2800">
                <a:solidFill>
                  <a:schemeClr val="bg1"/>
                </a:solidFill>
              </a:rPr>
              <a:t> enough information to determine what is in the best interests of the child to protect them and promote their well-being</a:t>
            </a:r>
            <a:r>
              <a:rPr lang="en-US" sz="280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073922-E385-8C19-163D-039F4C36FB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Section 47 enquiries</a:t>
            </a:r>
          </a:p>
        </p:txBody>
      </p:sp>
    </p:spTree>
    <p:extLst>
      <p:ext uri="{BB962C8B-B14F-4D97-AF65-F5344CB8AC3E}">
        <p14:creationId xmlns:p14="http://schemas.microsoft.com/office/powerpoint/2010/main" val="2409372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2A95DE-C898-E766-C7EA-4E4764645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29225" y="-47057"/>
            <a:ext cx="2862775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0E76C4-7878-D22D-D138-8B3447EB919D}"/>
              </a:ext>
            </a:extLst>
          </p:cNvPr>
          <p:cNvSpPr txBox="1">
            <a:spLocks/>
          </p:cNvSpPr>
          <p:nvPr/>
        </p:nvSpPr>
        <p:spPr>
          <a:xfrm>
            <a:off x="433352" y="2336056"/>
            <a:ext cx="4761934" cy="41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GB" sz="3000" b="1">
                <a:solidFill>
                  <a:schemeClr val="bg1"/>
                </a:solidFill>
              </a:rPr>
              <a:t>focuses</a:t>
            </a:r>
            <a:r>
              <a:rPr lang="en-GB" sz="3000">
                <a:solidFill>
                  <a:schemeClr val="bg1"/>
                </a:solidFill>
              </a:rPr>
              <a:t> on the well-being and safety of the child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GB" sz="3000" b="1">
                <a:solidFill>
                  <a:schemeClr val="bg1"/>
                </a:solidFill>
              </a:rPr>
              <a:t>identifies</a:t>
            </a:r>
            <a:r>
              <a:rPr lang="en-GB" sz="3000">
                <a:solidFill>
                  <a:schemeClr val="bg1"/>
                </a:solidFill>
              </a:rPr>
              <a:t> actual and potential risk of significant harm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GB" sz="3000" b="1">
                <a:solidFill>
                  <a:schemeClr val="bg1"/>
                </a:solidFill>
              </a:rPr>
              <a:t>responsible</a:t>
            </a:r>
            <a:r>
              <a:rPr lang="en-GB" sz="3000">
                <a:solidFill>
                  <a:schemeClr val="bg1"/>
                </a:solidFill>
              </a:rPr>
              <a:t> for leading/managing the Section 47 enquiry.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GB" sz="30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A40C9F-4ACE-B198-3215-498A9B2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/>
              <a:t>Section 47 enquiries: </a:t>
            </a:r>
            <a:r>
              <a:rPr lang="en-US">
                <a:solidFill>
                  <a:srgbClr val="FFFFFF"/>
                </a:solidFill>
              </a:rPr>
              <a:t>roles and responsibilities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EB4FE2-6F3A-673A-7C12-030B82321C6D}"/>
              </a:ext>
            </a:extLst>
          </p:cNvPr>
          <p:cNvSpPr txBox="1">
            <a:spLocks/>
          </p:cNvSpPr>
          <p:nvPr/>
        </p:nvSpPr>
        <p:spPr>
          <a:xfrm>
            <a:off x="5730240" y="2336055"/>
            <a:ext cx="5926805" cy="41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GB" sz="3000">
                <a:solidFill>
                  <a:schemeClr val="bg1"/>
                </a:solidFill>
              </a:rPr>
              <a:t>should </a:t>
            </a:r>
            <a:r>
              <a:rPr lang="en-GB" sz="3000" b="1">
                <a:solidFill>
                  <a:schemeClr val="bg1"/>
                </a:solidFill>
              </a:rPr>
              <a:t>consult</a:t>
            </a:r>
            <a:r>
              <a:rPr lang="en-GB" sz="3000">
                <a:solidFill>
                  <a:schemeClr val="bg1"/>
                </a:solidFill>
              </a:rPr>
              <a:t> with the parent/carer, but </a:t>
            </a:r>
            <a:r>
              <a:rPr lang="en-GB" sz="3000" b="1">
                <a:solidFill>
                  <a:schemeClr val="bg1"/>
                </a:solidFill>
              </a:rPr>
              <a:t>consent</a:t>
            </a:r>
            <a:r>
              <a:rPr lang="en-GB" sz="3000">
                <a:solidFill>
                  <a:schemeClr val="bg1"/>
                </a:solidFill>
              </a:rPr>
              <a:t> for S47 enquiries is </a:t>
            </a:r>
            <a:r>
              <a:rPr lang="en-GB" sz="3000" b="1">
                <a:solidFill>
                  <a:schemeClr val="bg1"/>
                </a:solidFill>
              </a:rPr>
              <a:t>not required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GB" sz="3000" b="1">
                <a:solidFill>
                  <a:schemeClr val="bg1"/>
                </a:solidFill>
              </a:rPr>
              <a:t>must explain </a:t>
            </a:r>
            <a:r>
              <a:rPr lang="en-GB" sz="3000">
                <a:solidFill>
                  <a:schemeClr val="bg1"/>
                </a:solidFill>
              </a:rPr>
              <a:t>purpose of S47 enquiries to the parent / carer and answer questions openly, </a:t>
            </a:r>
            <a:r>
              <a:rPr lang="en-GB" sz="3000" i="1">
                <a:solidFill>
                  <a:schemeClr val="bg1"/>
                </a:solidFill>
              </a:rPr>
              <a:t>unless</a:t>
            </a:r>
            <a:r>
              <a:rPr lang="en-GB" sz="3000">
                <a:solidFill>
                  <a:schemeClr val="bg1"/>
                </a:solidFill>
              </a:rPr>
              <a:t> doing so would affect the safety and welfare of the child.</a:t>
            </a:r>
          </a:p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GB" sz="3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FB083C-C1E1-5DD5-6D94-A48532EAA2A0}"/>
              </a:ext>
            </a:extLst>
          </p:cNvPr>
          <p:cNvSpPr txBox="1"/>
          <p:nvPr/>
        </p:nvSpPr>
        <p:spPr>
          <a:xfrm>
            <a:off x="534952" y="1474859"/>
            <a:ext cx="111220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37394C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Social worker  /  Social services</a:t>
            </a:r>
          </a:p>
        </p:txBody>
      </p:sp>
    </p:spTree>
    <p:extLst>
      <p:ext uri="{BB962C8B-B14F-4D97-AF65-F5344CB8AC3E}">
        <p14:creationId xmlns:p14="http://schemas.microsoft.com/office/powerpoint/2010/main" val="236998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ACFD4-7E8B-576D-3AC2-62A09CB1D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99B576-7BFC-1950-8BEF-7158EDF1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29225" y="0"/>
            <a:ext cx="2862775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E23B0E-D332-9CFA-B16A-2A3C85CB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/>
              <a:t>Section 47 enquiries: </a:t>
            </a:r>
            <a:r>
              <a:rPr lang="en-US">
                <a:solidFill>
                  <a:srgbClr val="FFFFFF"/>
                </a:solidFill>
              </a:rPr>
              <a:t>roles and responsibilities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6FCEB1-0459-8FEE-83DB-CA6A6871A865}"/>
              </a:ext>
            </a:extLst>
          </p:cNvPr>
          <p:cNvSpPr txBox="1">
            <a:spLocks/>
          </p:cNvSpPr>
          <p:nvPr/>
        </p:nvSpPr>
        <p:spPr>
          <a:xfrm>
            <a:off x="534953" y="1419390"/>
            <a:ext cx="11122093" cy="5438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GB" sz="4000" b="1">
                <a:solidFill>
                  <a:schemeClr val="bg1"/>
                </a:solidFill>
                <a:cs typeface="Arial" panose="020B0604020202020204" pitchFamily="34" charset="0"/>
              </a:rPr>
              <a:t>Practitioners </a:t>
            </a:r>
            <a:r>
              <a:rPr lang="en-GB" sz="3200">
                <a:solidFill>
                  <a:schemeClr val="bg1"/>
                </a:solidFill>
                <a:cs typeface="Arial" panose="020B0604020202020204" pitchFamily="34" charset="0"/>
              </a:rPr>
              <a:t>have a </a:t>
            </a:r>
            <a:r>
              <a:rPr lang="en-GB" sz="3200" b="1">
                <a:solidFill>
                  <a:schemeClr val="bg1"/>
                </a:solidFill>
                <a:cs typeface="Arial" panose="020B0604020202020204" pitchFamily="34" charset="0"/>
              </a:rPr>
              <a:t>duty to co-operate and help </a:t>
            </a:r>
            <a:r>
              <a:rPr lang="en-GB" sz="3200">
                <a:solidFill>
                  <a:schemeClr val="bg1"/>
                </a:solidFill>
                <a:cs typeface="Arial" panose="020B0604020202020204" pitchFamily="34" charset="0"/>
              </a:rPr>
              <a:t>enquiries:</a:t>
            </a:r>
          </a:p>
          <a:p>
            <a:pPr marL="358775" lvl="0" indent="-358775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3000" b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understand</a:t>
            </a:r>
            <a:r>
              <a:rPr lang="en-GB" sz="300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what information is being asked of you, the concern, that S47 enquires are being undertaken and possible actions resulting from this</a:t>
            </a:r>
          </a:p>
          <a:p>
            <a:pPr marL="358775" lvl="0" indent="-358775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3000" b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gather and provide information </a:t>
            </a:r>
            <a:r>
              <a:rPr lang="en-GB" sz="300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allowing informed analysis and professional judgement </a:t>
            </a:r>
          </a:p>
          <a:p>
            <a:pPr marL="358775" lvl="0" indent="-358775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3000" b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establish </a:t>
            </a:r>
            <a:r>
              <a:rPr lang="en-GB" sz="300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whether the child is at risk due to parenting capacity and why.</a:t>
            </a:r>
            <a:endParaRPr lang="en-GB" sz="3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84F2B-ED09-37FE-39EF-F31E6EAF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5F8723-44C2-FCCD-D444-C63F2893C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29225" y="0"/>
            <a:ext cx="2862775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D93861-9B01-A184-E482-5BDACA95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/>
              <a:t>Practitioners working with the child / young person</a:t>
            </a:r>
            <a:endParaRPr lang="en-US" sz="4000" b="1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ECA0CC-5B90-028D-EA69-A0CF81499B2A}"/>
              </a:ext>
            </a:extLst>
          </p:cNvPr>
          <p:cNvSpPr txBox="1">
            <a:spLocks/>
          </p:cNvSpPr>
          <p:nvPr/>
        </p:nvSpPr>
        <p:spPr>
          <a:xfrm>
            <a:off x="5331854" y="1468312"/>
            <a:ext cx="6325192" cy="5438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3000" b="1" err="1">
                <a:solidFill>
                  <a:schemeClr val="bg1"/>
                </a:solidFill>
                <a:cs typeface="Arial" panose="020B0604020202020204" pitchFamily="34" charset="0"/>
              </a:rPr>
              <a:t>recognise</a:t>
            </a:r>
            <a:r>
              <a:rPr lang="en-US" sz="3000">
                <a:solidFill>
                  <a:schemeClr val="bg1"/>
                </a:solidFill>
                <a:cs typeface="Arial" panose="020B0604020202020204" pitchFamily="34" charset="0"/>
              </a:rPr>
              <a:t> children often have a clear perception of what’s needed to ensure their safety and well-being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3000">
                <a:solidFill>
                  <a:schemeClr val="bg1"/>
                </a:solidFill>
                <a:cs typeface="Arial" panose="020B0604020202020204" pitchFamily="34" charset="0"/>
              </a:rPr>
              <a:t>help them understand how they can be </a:t>
            </a:r>
            <a:r>
              <a:rPr lang="en-US" sz="3000" b="1">
                <a:solidFill>
                  <a:schemeClr val="bg1"/>
                </a:solidFill>
                <a:cs typeface="Arial" panose="020B0604020202020204" pitchFamily="34" charset="0"/>
              </a:rPr>
              <a:t>involved</a:t>
            </a:r>
            <a:r>
              <a:rPr lang="en-US" sz="3000">
                <a:solidFill>
                  <a:schemeClr val="bg1"/>
                </a:solidFill>
                <a:cs typeface="Arial" panose="020B0604020202020204" pitchFamily="34" charset="0"/>
              </a:rPr>
              <a:t> and </a:t>
            </a:r>
            <a:r>
              <a:rPr lang="en-US" sz="3000" b="1">
                <a:solidFill>
                  <a:schemeClr val="bg1"/>
                </a:solidFill>
                <a:cs typeface="Arial" panose="020B0604020202020204" pitchFamily="34" charset="0"/>
              </a:rPr>
              <a:t>contribute</a:t>
            </a:r>
            <a:r>
              <a:rPr lang="en-US" sz="3000">
                <a:solidFill>
                  <a:schemeClr val="bg1"/>
                </a:solidFill>
                <a:cs typeface="Arial" panose="020B0604020202020204" pitchFamily="34" charset="0"/>
              </a:rPr>
              <a:t> to decisions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3000">
                <a:solidFill>
                  <a:schemeClr val="bg1"/>
                </a:solidFill>
                <a:cs typeface="Arial" panose="020B0604020202020204" pitchFamily="34" charset="0"/>
              </a:rPr>
              <a:t>enable them to access </a:t>
            </a:r>
            <a:r>
              <a:rPr lang="en-US" sz="3000" b="1">
                <a:solidFill>
                  <a:schemeClr val="bg1"/>
                </a:solidFill>
                <a:cs typeface="Arial" panose="020B0604020202020204" pitchFamily="34" charset="0"/>
              </a:rPr>
              <a:t>advocacy</a:t>
            </a:r>
            <a:r>
              <a:rPr lang="en-US" sz="3000">
                <a:solidFill>
                  <a:schemeClr val="bg1"/>
                </a:solidFill>
                <a:cs typeface="Arial" panose="020B0604020202020204" pitchFamily="34" charset="0"/>
              </a:rPr>
              <a:t> services and other sources of support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3000">
                <a:solidFill>
                  <a:schemeClr val="bg1"/>
                </a:solidFill>
                <a:cs typeface="Arial" panose="020B0604020202020204" pitchFamily="34" charset="0"/>
              </a:rPr>
              <a:t>keep them appropriately </a:t>
            </a:r>
            <a:r>
              <a:rPr lang="en-US" sz="3000" b="1">
                <a:solidFill>
                  <a:schemeClr val="bg1"/>
                </a:solidFill>
                <a:cs typeface="Arial" panose="020B0604020202020204" pitchFamily="34" charset="0"/>
              </a:rPr>
              <a:t>informed</a:t>
            </a:r>
            <a:r>
              <a:rPr lang="en-US" sz="3000">
                <a:solidFill>
                  <a:schemeClr val="bg1"/>
                </a:solidFill>
                <a:cs typeface="Arial" panose="020B0604020202020204" pitchFamily="34" charset="0"/>
              </a:rPr>
              <a:t> about decisions being made.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6AAFB-31AD-CA61-D9A5-69B8B2C67CEB}"/>
              </a:ext>
            </a:extLst>
          </p:cNvPr>
          <p:cNvSpPr txBox="1"/>
          <p:nvPr/>
        </p:nvSpPr>
        <p:spPr>
          <a:xfrm>
            <a:off x="534952" y="1468312"/>
            <a:ext cx="4474929" cy="47264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216000" rIns="21600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“The </a:t>
            </a:r>
            <a:r>
              <a:rPr lang="en-US" sz="2800" b="1">
                <a:solidFill>
                  <a:schemeClr val="bg1"/>
                </a:solidFill>
              </a:rPr>
              <a:t>voice of the child </a:t>
            </a:r>
            <a:r>
              <a:rPr lang="en-US" sz="2800">
                <a:solidFill>
                  <a:schemeClr val="bg1"/>
                </a:solidFill>
              </a:rPr>
              <a:t>is central to understanding the abuse, neglect or harm the child has or is experiencing.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It is important, therefore, that their lived experience, wishes and feelings are given due consideration.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-</a:t>
            </a:r>
            <a:r>
              <a:rPr lang="en-US" sz="1600">
                <a:solidFill>
                  <a:schemeClr val="bg1"/>
                </a:solidFill>
              </a:rPr>
              <a:t>Wales Safeguarding Procedures </a:t>
            </a:r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9133E-21B8-B9F5-4FEE-7CBADB663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D27E3A-A497-6117-B9D3-07FC3A625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29225" y="0"/>
            <a:ext cx="2862775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06F55B-F1C0-8FB3-7A78-EB447B58C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Practitioners working with the parent / carer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EBFE1DE-C46C-2558-F8AA-ABC496EC7465}"/>
              </a:ext>
            </a:extLst>
          </p:cNvPr>
          <p:cNvSpPr txBox="1">
            <a:spLocks/>
          </p:cNvSpPr>
          <p:nvPr/>
        </p:nvSpPr>
        <p:spPr>
          <a:xfrm>
            <a:off x="534952" y="1497973"/>
            <a:ext cx="7759041" cy="5340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Practitioners are expected to </a:t>
            </a:r>
            <a:r>
              <a:rPr lang="en-US" b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provide</a:t>
            </a:r>
            <a:r>
              <a:rPr lang="en-US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further information about the child/family’s </a:t>
            </a:r>
            <a:r>
              <a:rPr lang="en-US" b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current situation 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any actions/services which would be of </a:t>
            </a:r>
            <a:r>
              <a:rPr lang="en-US" b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immediate benefit 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chronology outlining </a:t>
            </a:r>
            <a:r>
              <a:rPr lang="en-US" b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relevant involvement </a:t>
            </a:r>
            <a:r>
              <a:rPr lang="en-US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with the family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information</a:t>
            </a:r>
            <a:r>
              <a:rPr lang="en-US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about child/ren’s health and development, parenting capacity, adult-orientated issues, socio-economic factors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summary of service involvement </a:t>
            </a:r>
            <a:r>
              <a:rPr lang="en-US" b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and</a:t>
            </a:r>
            <a:r>
              <a:rPr lang="en-US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impact</a:t>
            </a:r>
            <a:endParaRPr lang="en-GB" b="1">
              <a:solidFill>
                <a:schemeClr val="bg1"/>
              </a:solidFill>
              <a:latin typeface="Gibso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308A1-722F-EBD1-33EA-4B000341FCB9}"/>
              </a:ext>
            </a:extLst>
          </p:cNvPr>
          <p:cNvSpPr txBox="1"/>
          <p:nvPr/>
        </p:nvSpPr>
        <p:spPr>
          <a:xfrm>
            <a:off x="8293994" y="1321549"/>
            <a:ext cx="3898006" cy="5517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216000" rIns="21600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</a:rPr>
              <a:t>Practitioners are required</a:t>
            </a:r>
            <a:r>
              <a:rPr lang="en-US" sz="2800">
                <a:solidFill>
                  <a:schemeClr val="bg1"/>
                </a:solidFill>
              </a:rPr>
              <a:t> to establish whether the child/ren are at risk of significant harm because of the </a:t>
            </a:r>
            <a:r>
              <a:rPr lang="en-US" sz="2800" b="1">
                <a:solidFill>
                  <a:schemeClr val="bg1"/>
                </a:solidFill>
              </a:rPr>
              <a:t>parenting capacity </a:t>
            </a:r>
            <a:r>
              <a:rPr lang="en-US" sz="2800">
                <a:solidFill>
                  <a:schemeClr val="bg1"/>
                </a:solidFill>
              </a:rPr>
              <a:t>of their parent/s or carer/s and why this might be the case.</a:t>
            </a:r>
          </a:p>
          <a:p>
            <a:pPr algn="r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</a:rPr>
              <a:t>-Wales Safeguarding Procedures </a:t>
            </a:r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31B54-38AC-08C5-B9A9-BB164D15EDFE}"/>
              </a:ext>
            </a:extLst>
          </p:cNvPr>
          <p:cNvSpPr txBox="1">
            <a:spLocks/>
          </p:cNvSpPr>
          <p:nvPr/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</p:spPr>
        <p:txBody>
          <a:bodyPr lIns="180000" rIns="72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Concluding Section 47 enquiries</a:t>
            </a:r>
            <a:endParaRPr kumimoji="0" lang="en-US" b="0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76BB86-68E6-633B-9B26-C67BBF3AA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4" y="3065172"/>
            <a:ext cx="2151185" cy="3792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B17B88-B3D8-247C-3651-636E7F8EC2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61847" y="257895"/>
            <a:ext cx="7578967" cy="19613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 S47 enquiries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conclude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when </a:t>
            </a:r>
            <a:b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an informed decision is made that </a:t>
            </a:r>
            <a:b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 child or children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kumimoji="0" lang="en-GB" sz="28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is not </a:t>
            </a:r>
            <a:b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continuing risk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significant harm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8542A9-719B-7DD9-3CFB-C08AAE65EF8A}"/>
              </a:ext>
            </a:extLst>
          </p:cNvPr>
          <p:cNvSpPr txBox="1"/>
          <p:nvPr/>
        </p:nvSpPr>
        <p:spPr>
          <a:xfrm>
            <a:off x="2621280" y="2389920"/>
            <a:ext cx="3776784" cy="4104521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D8BEEC"/>
            </a:solidFill>
          </a:ln>
        </p:spPr>
        <p:txBody>
          <a:bodyPr wrap="square" rtlCol="0" anchor="t">
            <a:noAutofit/>
          </a:bodyPr>
          <a:lstStyle/>
          <a:p>
            <a:pPr marL="825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there may be substantiated </a:t>
            </a:r>
            <a:r>
              <a:rPr kumimoji="0" lang="en-GB" sz="30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concerns that a child has 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suffered </a:t>
            </a: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abuse,</a:t>
            </a:r>
            <a:r>
              <a:rPr kumimoji="0" lang="en-GB" sz="30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neglect or </a:t>
            </a: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harm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, </a:t>
            </a:r>
          </a:p>
          <a:p>
            <a:pPr marL="825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</a:endParaRPr>
          </a:p>
          <a:p>
            <a:pPr marL="82550" lvl="0">
              <a:lnSpc>
                <a:spcPct val="80000"/>
              </a:lnSpc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but also need to be clear if there is </a:t>
            </a:r>
            <a:r>
              <a:rPr kumimoji="0" lang="en-GB" sz="30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continuing </a:t>
            </a: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risk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of </a:t>
            </a:r>
            <a:r>
              <a:rPr lang="en-GB" sz="3000">
                <a:solidFill>
                  <a:schemeClr val="bg1"/>
                </a:solidFill>
                <a:latin typeface="Gibson" panose="02000000000000000000" pitchFamily="50" charset="0"/>
              </a:rPr>
              <a:t>abuse, neglect or harm.</a:t>
            </a:r>
            <a:endParaRPr kumimoji="0" lang="en-GB" sz="3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5C568-14BF-83F7-F5C4-84085C6BEA3D}"/>
              </a:ext>
            </a:extLst>
          </p:cNvPr>
          <p:cNvSpPr txBox="1"/>
          <p:nvPr/>
        </p:nvSpPr>
        <p:spPr>
          <a:xfrm>
            <a:off x="6603076" y="2372782"/>
            <a:ext cx="3007360" cy="4104521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D8BEEC"/>
            </a:solidFill>
          </a:ln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82550">
              <a:lnSpc>
                <a:spcPct val="80000"/>
              </a:lnSpc>
              <a:defRPr sz="2800">
                <a:latin typeface="Quicksand"/>
              </a:defRPr>
            </a:lvl1pPr>
          </a:lstStyle>
          <a:p>
            <a:pPr marL="825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there may substantiated concerns </a:t>
            </a: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about harm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, </a:t>
            </a:r>
          </a:p>
          <a:p>
            <a:pPr marL="825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</a:endParaRPr>
          </a:p>
          <a:p>
            <a:pPr marL="825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but also need sufficient evidence to indicate </a:t>
            </a:r>
            <a:r>
              <a:rPr kumimoji="0" lang="en-GB" sz="30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significant </a:t>
            </a: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harm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7E8735-AA93-E97C-EE9D-897754F58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37760" y="2082779"/>
            <a:ext cx="0" cy="307141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52FD72-46C7-BDA5-550E-6FD400A5A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06756" y="2065641"/>
            <a:ext cx="0" cy="307141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3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308A-2140-4605-9EE3-636EBE2D334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14839"/>
            </a:avLst>
          </a:prstGeom>
          <a:solidFill>
            <a:schemeClr val="bg2"/>
          </a:solidFill>
        </p:spPr>
        <p:txBody>
          <a:bodyPr anchor="ctr"/>
          <a:lstStyle/>
          <a:p>
            <a:r>
              <a:rPr lang="en-GB">
                <a:solidFill>
                  <a:schemeClr val="tx1"/>
                </a:solidFill>
              </a:rPr>
              <a:t>Section 47 determinations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87C699-5807-4435-A1EF-227A0C92EBAE}"/>
              </a:ext>
            </a:extLst>
          </p:cNvPr>
          <p:cNvSpPr txBox="1"/>
          <p:nvPr/>
        </p:nvSpPr>
        <p:spPr>
          <a:xfrm>
            <a:off x="6715583" y="1447472"/>
            <a:ext cx="5090333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sz="2800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Consider</a:t>
            </a:r>
            <a:r>
              <a:rPr lang="en-US" sz="2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63525" lvl="0" indent="-2635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need for care and support </a:t>
            </a:r>
          </a:p>
          <a:p>
            <a:pPr marL="263525" lvl="0" indent="-2635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benefit of early help services</a:t>
            </a:r>
          </a:p>
          <a:p>
            <a:pPr marL="263525" lvl="0" indent="-2635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regular re-assessments</a:t>
            </a:r>
          </a:p>
          <a:p>
            <a:pPr marL="263525" lvl="0" indent="-2635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management of future reports.</a:t>
            </a:r>
          </a:p>
          <a:p>
            <a:pPr lvl="0">
              <a:lnSpc>
                <a:spcPct val="90000"/>
              </a:lnSpc>
              <a:defRPr/>
            </a:pPr>
            <a:r>
              <a:rPr lang="en-US" sz="28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8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44007-7A66-4001-A033-B2248CC4A95C}"/>
              </a:ext>
            </a:extLst>
          </p:cNvPr>
          <p:cNvSpPr txBox="1"/>
          <p:nvPr/>
        </p:nvSpPr>
        <p:spPr>
          <a:xfrm>
            <a:off x="6937459" y="3543822"/>
            <a:ext cx="4646579" cy="2806922"/>
          </a:xfrm>
          <a:prstGeom prst="roundRect">
            <a:avLst>
              <a:gd name="adj" fmla="val 3416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Practitioners </a:t>
            </a:r>
            <a:b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remain vigilant and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make further reports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in the usual way if there is a change in circumstances that indicate child is experiencing or at risk of harm.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60B93-AA67-E967-5BA6-BE1429951D55}"/>
              </a:ext>
            </a:extLst>
          </p:cNvPr>
          <p:cNvSpPr txBox="1"/>
          <p:nvPr/>
        </p:nvSpPr>
        <p:spPr>
          <a:xfrm>
            <a:off x="534953" y="714284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It is the responsibility of the social worker leading the s47 enquiry to inform the family of the outcome of the enquiries i.e. the ‘determination’ and the implications of that decision.</a:t>
            </a: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88F6CC-133E-4223-2BD5-1620931BE0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447472"/>
            <a:ext cx="5926739" cy="1496915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800" b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Determination 1: </a:t>
            </a:r>
            <a:br>
              <a:rPr lang="en-US" sz="2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Concerns of significant harm are not substantiated. </a:t>
            </a:r>
          </a:p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endParaRPr lang="en-GB" sz="2800">
              <a:solidFill>
                <a:schemeClr val="bg1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70DB8C-678A-1051-9160-37F51CF7D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30953" y="1321549"/>
            <a:ext cx="0" cy="5536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7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DBCD2-332F-A14A-5BEC-B662E2ACD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09CC-130A-5573-7203-EAD345E0070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14839"/>
            </a:avLst>
          </a:prstGeom>
          <a:solidFill>
            <a:schemeClr val="bg2"/>
          </a:solidFill>
        </p:spPr>
        <p:txBody>
          <a:bodyPr anchor="ctr"/>
          <a:lstStyle/>
          <a:p>
            <a:r>
              <a:rPr lang="en-GB">
                <a:solidFill>
                  <a:schemeClr val="tx1"/>
                </a:solidFill>
              </a:rPr>
              <a:t>Section 47 determinations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B7EF0E-1C8C-10A9-8405-F2698A9BCE1A}"/>
              </a:ext>
            </a:extLst>
          </p:cNvPr>
          <p:cNvSpPr txBox="1"/>
          <p:nvPr/>
        </p:nvSpPr>
        <p:spPr>
          <a:xfrm>
            <a:off x="6990080" y="1695763"/>
            <a:ext cx="46668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GB" sz="2800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Consider</a:t>
            </a:r>
            <a:r>
              <a:rPr lang="en-GB" sz="2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63525" lvl="0" indent="-2635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plan for ensuring the child’s future safety and well-being </a:t>
            </a:r>
          </a:p>
          <a:p>
            <a:pPr marL="263525" lvl="0" indent="-2635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whether a care and support assessment is appropriate.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1CA98F-B2CC-B37A-BB7B-F79D045E9D99}"/>
              </a:ext>
            </a:extLst>
          </p:cNvPr>
          <p:cNvSpPr txBox="1"/>
          <p:nvPr/>
        </p:nvSpPr>
        <p:spPr>
          <a:xfrm>
            <a:off x="6832977" y="4101302"/>
            <a:ext cx="4824002" cy="1708297"/>
          </a:xfrm>
          <a:prstGeom prst="roundRect">
            <a:avLst>
              <a:gd name="adj" fmla="val 3416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82550">
              <a:lnSpc>
                <a:spcPct val="80000"/>
              </a:lnSpc>
              <a:spcAft>
                <a:spcPts val="1200"/>
              </a:spcAft>
              <a:defRPr/>
            </a:pPr>
            <a:r>
              <a:rPr lang="en-GB" sz="2800" b="1">
                <a:solidFill>
                  <a:schemeClr val="bg1"/>
                </a:solidFill>
              </a:rPr>
              <a:t>Practitioners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800" b="1">
                <a:solidFill>
                  <a:schemeClr val="bg1"/>
                </a:solidFill>
              </a:rPr>
              <a:t>signpost</a:t>
            </a:r>
            <a:r>
              <a:rPr lang="en-GB" sz="2800">
                <a:solidFill>
                  <a:schemeClr val="bg1"/>
                </a:solidFill>
              </a:rPr>
              <a:t> to preventative or early help services.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4C96FB-634B-2243-1D36-B6E79BF7A9EF}"/>
              </a:ext>
            </a:extLst>
          </p:cNvPr>
          <p:cNvSpPr txBox="1"/>
          <p:nvPr/>
        </p:nvSpPr>
        <p:spPr>
          <a:xfrm>
            <a:off x="534953" y="714284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It is the responsibility of the social worker leading the s47 enquiry to inform the family of the outcome of the enquiries i.e. the ‘determination’ and the implications of that decision.</a:t>
            </a: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995BD6-3CFA-5B14-1EFA-9D1028AEF3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447472"/>
            <a:ext cx="5926739" cy="1496915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800" b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Determination 1: </a:t>
            </a:r>
            <a:br>
              <a:rPr lang="en-US" sz="2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Concerns of significant harm are not substantiated, but the child may have unmet care and support needs. </a:t>
            </a:r>
          </a:p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endParaRPr lang="en-GB" sz="2800">
              <a:solidFill>
                <a:schemeClr val="tx1">
                  <a:lumMod val="65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588A34-FF91-11AC-45B8-51F3F48BA668}"/>
              </a:ext>
            </a:extLst>
          </p:cNvPr>
          <p:cNvSpPr txBox="1">
            <a:spLocks/>
          </p:cNvSpPr>
          <p:nvPr/>
        </p:nvSpPr>
        <p:spPr>
          <a:xfrm>
            <a:off x="534951" y="3031983"/>
            <a:ext cx="5926739" cy="1502626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chemeClr val="tx1"/>
              </a:buClr>
              <a:buFont typeface="Wingdings 2" pitchFamily="18" charset="2"/>
              <a:buNone/>
            </a:pPr>
            <a:r>
              <a:rPr lang="en-US" sz="2800" b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Determination 2: </a:t>
            </a:r>
            <a:br>
              <a:rPr lang="en-US" sz="2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Concerns of significant harm are Substantiated, but the child is not at continuing risk of significant harm.</a:t>
            </a:r>
            <a:endParaRPr lang="en-GB" sz="28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BF9183-9CCC-3A74-325A-4C1575FA1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30953" y="1321549"/>
            <a:ext cx="0" cy="5536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0AAF41-86BF-D711-F55C-0D4DE58DA646}"/>
              </a:ext>
            </a:extLst>
          </p:cNvPr>
          <p:cNvSpPr txBox="1"/>
          <p:nvPr/>
        </p:nvSpPr>
        <p:spPr>
          <a:xfrm>
            <a:off x="567713" y="4622205"/>
            <a:ext cx="6096000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*A decision </a:t>
            </a: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not</a:t>
            </a:r>
            <a:r>
              <a:rPr kumimoji="0" lang="en-US" sz="24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 to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hold a child protection conference in such circumstances must be taken carefully and be child-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centred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and evidence-based.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4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FC80-CB2B-3A0A-6203-089444AE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Regional Safeguarding 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A241C-5EE7-1DB0-045A-8C4984E6C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673" y="749805"/>
            <a:ext cx="5418220" cy="5330951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800" b="1"/>
              <a:t>multi-agency</a:t>
            </a:r>
            <a:r>
              <a:rPr lang="en-US" sz="2800"/>
              <a:t> strategic boards of relevant partner agencies </a:t>
            </a:r>
          </a:p>
          <a:p>
            <a:pPr>
              <a:spcAft>
                <a:spcPts val="2400"/>
              </a:spcAft>
            </a:pPr>
            <a:r>
              <a:rPr lang="en-US" sz="2800" b="1"/>
              <a:t>oversee and co-ordinate </a:t>
            </a:r>
            <a:r>
              <a:rPr lang="en-US" sz="2800"/>
              <a:t>multi-agency safeguarding arrangements across the region</a:t>
            </a:r>
          </a:p>
          <a:p>
            <a:pPr>
              <a:spcAft>
                <a:spcPts val="2400"/>
              </a:spcAft>
            </a:pPr>
            <a:r>
              <a:rPr lang="en-US" sz="2800" b="1"/>
              <a:t>comprised</a:t>
            </a:r>
            <a:r>
              <a:rPr lang="en-US" sz="2800"/>
              <a:t> of representatives from local authorities, the local police body, local health board, NHS Trust, probation board, youth offending team and others.</a:t>
            </a:r>
          </a:p>
        </p:txBody>
      </p:sp>
      <p:pic>
        <p:nvPicPr>
          <p:cNvPr id="5" name="Picture 4" descr="A screenshot from the Wales Safeguarding Procedures website that shows the Regional Safeguarding Boards">
            <a:extLst>
              <a:ext uri="{FF2B5EF4-FFF2-40B4-BE49-F238E27FC236}">
                <a16:creationId xmlns:a16="http://schemas.microsoft.com/office/drawing/2014/main" id="{C9A83D1F-2A56-0A98-127C-942FFFE19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903" y="768096"/>
            <a:ext cx="2623650" cy="532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3B340-36E6-2890-530D-908464072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B7557-4047-77FF-1F14-3976A284AF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447472"/>
            <a:ext cx="5926739" cy="1496915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800" b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Determination 1: </a:t>
            </a:r>
            <a:br>
              <a:rPr lang="en-US" sz="2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Concerns of significant harm are not substantiated, but the child may have unmet care and support needs. </a:t>
            </a:r>
          </a:p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endParaRPr lang="en-GB" sz="2800">
              <a:solidFill>
                <a:schemeClr val="tx1">
                  <a:lumMod val="65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EDEFE-8DCD-16AA-3D49-9472D26448F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14839"/>
            </a:avLst>
          </a:prstGeom>
          <a:solidFill>
            <a:schemeClr val="bg2"/>
          </a:solidFill>
        </p:spPr>
        <p:txBody>
          <a:bodyPr anchor="ctr"/>
          <a:lstStyle/>
          <a:p>
            <a:r>
              <a:rPr lang="en-GB">
                <a:solidFill>
                  <a:schemeClr val="tx1"/>
                </a:solidFill>
              </a:rPr>
              <a:t>Section 47 determinations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1C9771-56D2-5777-9392-1C2CBC052F1E}"/>
              </a:ext>
            </a:extLst>
          </p:cNvPr>
          <p:cNvSpPr txBox="1"/>
          <p:nvPr/>
        </p:nvSpPr>
        <p:spPr>
          <a:xfrm>
            <a:off x="6800147" y="1374516"/>
            <a:ext cx="50168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Social services should convene an initial </a:t>
            </a:r>
            <a:r>
              <a:rPr lang="en-US" sz="2800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child protection conference </a:t>
            </a:r>
            <a:r>
              <a:rPr lang="en-US" sz="2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decide on further protection actions required.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62624-A02B-9F7A-2552-A30A41F4474C}"/>
              </a:ext>
            </a:extLst>
          </p:cNvPr>
          <p:cNvSpPr txBox="1"/>
          <p:nvPr/>
        </p:nvSpPr>
        <p:spPr>
          <a:xfrm>
            <a:off x="6790968" y="3799839"/>
            <a:ext cx="4866011" cy="2764937"/>
          </a:xfrm>
          <a:prstGeom prst="roundRect">
            <a:avLst>
              <a:gd name="adj" fmla="val 3416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82550">
              <a:lnSpc>
                <a:spcPct val="80000"/>
              </a:lnSpc>
              <a:spcAft>
                <a:spcPts val="1200"/>
              </a:spcAft>
              <a:defRPr/>
            </a:pPr>
            <a:r>
              <a:rPr lang="en-GB" sz="2800" b="1">
                <a:solidFill>
                  <a:schemeClr val="bg1"/>
                </a:solidFill>
              </a:rPr>
              <a:t>Report maker / practitioners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Practitioners must continue safeguarding and </a:t>
            </a:r>
            <a:r>
              <a:rPr lang="en-US" sz="2800" b="1">
                <a:solidFill>
                  <a:schemeClr val="bg1"/>
                </a:solidFill>
              </a:rPr>
              <a:t>not delay </a:t>
            </a:r>
            <a:r>
              <a:rPr lang="en-US" sz="2800">
                <a:solidFill>
                  <a:schemeClr val="bg1"/>
                </a:solidFill>
              </a:rPr>
              <a:t>safeguarding action because a child protection conference is pending.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B7AB9-D92D-D63E-524F-926D27E34CA3}"/>
              </a:ext>
            </a:extLst>
          </p:cNvPr>
          <p:cNvSpPr txBox="1"/>
          <p:nvPr/>
        </p:nvSpPr>
        <p:spPr>
          <a:xfrm>
            <a:off x="534953" y="714284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It is the responsibility of the social worker leading the s47 enquiry to inform the family of the outcome of the enquiries i.e. the ‘determination’ and the implications of that decision.</a:t>
            </a: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A5FA82-120E-5EA6-E847-308290FE8F31}"/>
              </a:ext>
            </a:extLst>
          </p:cNvPr>
          <p:cNvSpPr txBox="1">
            <a:spLocks/>
          </p:cNvSpPr>
          <p:nvPr/>
        </p:nvSpPr>
        <p:spPr>
          <a:xfrm>
            <a:off x="534951" y="3031983"/>
            <a:ext cx="5926739" cy="1502626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chemeClr val="tx1"/>
              </a:buClr>
              <a:buFont typeface="Wingdings 2" pitchFamily="18" charset="2"/>
              <a:buNone/>
            </a:pPr>
            <a:r>
              <a:rPr lang="en-US" sz="2800" b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Determination 2: </a:t>
            </a:r>
            <a:br>
              <a:rPr lang="en-US" sz="2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Concerns of significant harm are substantiated, but the child is not at continuing risk of significant harm.</a:t>
            </a:r>
            <a:endParaRPr lang="en-GB" sz="28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F72C1D-AC9D-B6CD-728F-F908819D00C2}"/>
              </a:ext>
            </a:extLst>
          </p:cNvPr>
          <p:cNvSpPr txBox="1">
            <a:spLocks/>
          </p:cNvSpPr>
          <p:nvPr/>
        </p:nvSpPr>
        <p:spPr>
          <a:xfrm>
            <a:off x="534952" y="4622205"/>
            <a:ext cx="5926739" cy="1981528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800" b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Determination 3: </a:t>
            </a:r>
            <a:br>
              <a:rPr lang="en-US" sz="2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Concerns substantiated, and the child is judged to be at continuing risk of significant harm.</a:t>
            </a:r>
            <a:endParaRPr lang="en-GB" sz="28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C84E77-750C-F14D-B20A-F08827B57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30953" y="1321549"/>
            <a:ext cx="0" cy="5536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97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50892-F2DC-087B-4435-8BA196683169}"/>
              </a:ext>
            </a:extLst>
          </p:cNvPr>
          <p:cNvSpPr txBox="1">
            <a:spLocks/>
          </p:cNvSpPr>
          <p:nvPr/>
        </p:nvSpPr>
        <p:spPr>
          <a:xfrm>
            <a:off x="0" y="768096"/>
            <a:ext cx="2796987" cy="5321805"/>
          </a:xfrm>
          <a:prstGeom prst="rect">
            <a:avLst/>
          </a:prstGeom>
          <a:solidFill>
            <a:schemeClr val="bg2"/>
          </a:solidFill>
        </p:spPr>
        <p:txBody>
          <a:bodyPr lIns="360000" r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Child protection conference</a:t>
            </a:r>
            <a:endParaRPr kumimoji="0" lang="en-US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EEAE0A-515D-CC49-C465-1A43DF573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3846022"/>
            <a:ext cx="2151185" cy="3011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52D5E1-B4ED-8DA6-996E-57622D0CAEF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48368" y="768096"/>
            <a:ext cx="6927151" cy="52090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Aim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: make decisions about the child’s future safety, well-being and development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Timing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: within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15 working days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 of the last strategy discussion/meeting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Duration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: no more than 2 hours</a:t>
            </a:r>
          </a:p>
        </p:txBody>
      </p:sp>
    </p:spTree>
    <p:extLst>
      <p:ext uri="{BB962C8B-B14F-4D97-AF65-F5344CB8AC3E}">
        <p14:creationId xmlns:p14="http://schemas.microsoft.com/office/powerpoint/2010/main" val="9491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5418D-4F52-41E3-7036-C5C59F271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013D-1DD7-1AB6-4938-2F93D9A05AE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solidFill>
                  <a:schemeClr val="tx1"/>
                </a:solidFill>
              </a:rPr>
              <a:t>Who - children at the conference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4396037-73E6-E7AB-ED52-B19C3C2D414F}"/>
              </a:ext>
            </a:extLst>
          </p:cNvPr>
          <p:cNvSpPr txBox="1">
            <a:spLocks/>
          </p:cNvSpPr>
          <p:nvPr/>
        </p:nvSpPr>
        <p:spPr>
          <a:xfrm>
            <a:off x="534953" y="1321548"/>
            <a:ext cx="5804886" cy="4774451"/>
          </a:xfrm>
          <a:prstGeom prst="rect">
            <a:avLst/>
          </a:prstGeom>
          <a:ln w="38100">
            <a:noFill/>
          </a:ln>
        </p:spPr>
        <p:txBody>
          <a:bodyPr vert="horz" lIns="91440" tIns="72000" rIns="91440" bIns="7200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3200">
                <a:latin typeface="Gibson" pitchFamily="50" charset="0"/>
              </a:rPr>
              <a:t>To secure child-centred practice, the voice of the child should </a:t>
            </a:r>
            <a:r>
              <a:rPr lang="en-GB" sz="3200" b="1">
                <a:latin typeface="Gibson" pitchFamily="50" charset="0"/>
              </a:rPr>
              <a:t>always</a:t>
            </a:r>
            <a:r>
              <a:rPr lang="en-GB" sz="3200">
                <a:latin typeface="Gibson" pitchFamily="50" charset="0"/>
              </a:rPr>
              <a:t> be heard at the conference through: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en-GB" sz="3200" b="1">
                <a:latin typeface="Gibson" pitchFamily="50" charset="0"/>
              </a:rPr>
              <a:t>attendance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en-GB" sz="3200" b="1">
                <a:latin typeface="Gibson" pitchFamily="50" charset="0"/>
              </a:rPr>
              <a:t>a presentation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en-GB" sz="3200" b="1">
                <a:latin typeface="Gibson" pitchFamily="50" charset="0"/>
              </a:rPr>
              <a:t>an advocate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en-GB" sz="3200" b="1">
                <a:latin typeface="Gibson" pitchFamily="50" charset="0"/>
              </a:rPr>
              <a:t>conference reports.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A5468-DF88-EA38-7169-67CAB0C747D5}"/>
              </a:ext>
            </a:extLst>
          </p:cNvPr>
          <p:cNvSpPr txBox="1"/>
          <p:nvPr/>
        </p:nvSpPr>
        <p:spPr>
          <a:xfrm>
            <a:off x="6644640" y="1321548"/>
            <a:ext cx="5012406" cy="5536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252000" rIns="25200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3200">
                <a:solidFill>
                  <a:schemeClr val="bg1"/>
                </a:solidFill>
                <a:latin typeface="Gibson" pitchFamily="50" charset="0"/>
              </a:rPr>
              <a:t>“This means understanding their daily lived experience, their wishes and feelings.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3200" b="1">
                <a:solidFill>
                  <a:schemeClr val="bg1"/>
                </a:solidFill>
                <a:latin typeface="Gibson" pitchFamily="50" charset="0"/>
              </a:rPr>
              <a:t>It is important that practitioners recognise that attendance alone at a conference is not participation or giving the child a voice</a:t>
            </a:r>
            <a:r>
              <a:rPr lang="en-GB" sz="3200">
                <a:solidFill>
                  <a:schemeClr val="bg1"/>
                </a:solidFill>
                <a:latin typeface="Gibson" pitchFamily="50" charset="0"/>
              </a:rPr>
              <a:t>.”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GB">
              <a:solidFill>
                <a:schemeClr val="bg1"/>
              </a:solidFill>
              <a:latin typeface="Gibson" pitchFamily="50" charset="0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GB">
                <a:solidFill>
                  <a:schemeClr val="bg1"/>
                </a:solidFill>
                <a:latin typeface="Gibson" pitchFamily="50" charset="0"/>
              </a:rPr>
              <a:t>- Wales Safeguarding Procedures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3200">
                <a:solidFill>
                  <a:srgbClr val="0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963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670D1-93BC-DABB-6DF3-DADEDDB15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0B0BF-BA76-F5F9-7100-7F84ED57D6D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solidFill>
                  <a:schemeClr val="tx1"/>
                </a:solidFill>
              </a:rPr>
              <a:t>Who - parents/carers at the </a:t>
            </a:r>
            <a:r>
              <a:rPr lang="en-US"/>
              <a:t>c</a:t>
            </a:r>
            <a:r>
              <a:rPr lang="en-US">
                <a:solidFill>
                  <a:schemeClr val="tx1"/>
                </a:solidFill>
              </a:rPr>
              <a:t>onference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B6A02428-7AEC-0FCF-9D86-E6813117C946}"/>
              </a:ext>
            </a:extLst>
          </p:cNvPr>
          <p:cNvSpPr txBox="1">
            <a:spLocks/>
          </p:cNvSpPr>
          <p:nvPr/>
        </p:nvSpPr>
        <p:spPr>
          <a:xfrm>
            <a:off x="5845107" y="1517736"/>
            <a:ext cx="5443368" cy="513479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444500" indent="-444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marR="0" lvl="0" indent="-352425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support and encourage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their attendance</a:t>
            </a:r>
          </a:p>
          <a:p>
            <a:pPr marL="352425" marR="0" lvl="0" indent="-352425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provide practical help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for transport, childcare or other responsibilities</a:t>
            </a:r>
          </a:p>
          <a:p>
            <a:pPr marL="352425" marR="0" lvl="0" indent="-352425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arrange a visit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to the venue</a:t>
            </a:r>
          </a:p>
          <a:p>
            <a:pPr marL="352425" marR="0" lvl="0" indent="-352425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arrange to meet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specific needs</a:t>
            </a:r>
          </a:p>
          <a:p>
            <a:pPr marL="352425" marR="0" lvl="0" indent="-352425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encourage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them to bring a supporter.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D99BE1-A553-C627-1751-4BAFF6F18793}"/>
              </a:ext>
            </a:extLst>
          </p:cNvPr>
          <p:cNvSpPr txBox="1"/>
          <p:nvPr/>
        </p:nvSpPr>
        <p:spPr>
          <a:xfrm>
            <a:off x="683827" y="1316909"/>
            <a:ext cx="5012406" cy="48400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252000" rIns="252000" anchor="ctr">
            <a:noAutofit/>
          </a:bodyPr>
          <a:lstStyle/>
          <a:p>
            <a:r>
              <a:rPr lang="en-GB" sz="3000">
                <a:solidFill>
                  <a:schemeClr val="bg1"/>
                </a:solidFill>
                <a:latin typeface="Gibson" pitchFamily="50" charset="0"/>
              </a:rPr>
              <a:t>“Except if there are specific reasons to exclude them, </a:t>
            </a:r>
            <a:r>
              <a:rPr lang="en-GB" sz="3000" b="1">
                <a:solidFill>
                  <a:schemeClr val="bg1"/>
                </a:solidFill>
                <a:latin typeface="Gibson" pitchFamily="50" charset="0"/>
              </a:rPr>
              <a:t>parents/caregivers must always be</a:t>
            </a:r>
            <a:r>
              <a:rPr lang="en-GB" sz="300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>
                <a:solidFill>
                  <a:schemeClr val="bg1"/>
                </a:solidFill>
                <a:latin typeface="Gibson" pitchFamily="50" charset="0"/>
              </a:rPr>
              <a:t>actively encouraged </a:t>
            </a:r>
            <a:r>
              <a:rPr lang="en-GB" sz="3000">
                <a:solidFill>
                  <a:schemeClr val="bg1"/>
                </a:solidFill>
                <a:latin typeface="Gibson" pitchFamily="50" charset="0"/>
              </a:rPr>
              <a:t>to attend the child protection conference, because they should have a significant contribution to make.”</a:t>
            </a:r>
          </a:p>
          <a:p>
            <a:endParaRPr lang="en-GB" sz="800">
              <a:solidFill>
                <a:schemeClr val="bg1"/>
              </a:solidFill>
              <a:latin typeface="Gibson" pitchFamily="50" charset="0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GB">
                <a:solidFill>
                  <a:schemeClr val="bg1"/>
                </a:solidFill>
                <a:latin typeface="Gibson" pitchFamily="50" charset="0"/>
              </a:rPr>
              <a:t>- Wales Safeguarding Procedures</a:t>
            </a:r>
            <a:endParaRPr lang="en-GB" sz="3200">
              <a:solidFill>
                <a:schemeClr val="bg1"/>
              </a:solidFill>
              <a:latin typeface="Gibso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52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C08D1E7-6291-F93B-7D06-10A79E24A12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520686"/>
            <a:ext cx="11122093" cy="433920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/>
              <a:t>Who attends?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/>
              <a:t>Those who have a </a:t>
            </a:r>
            <a:r>
              <a:rPr lang="en-US" sz="2800" b="1"/>
              <a:t>significant contribution </a:t>
            </a:r>
            <a:r>
              <a:rPr lang="en-US" sz="2800"/>
              <a:t>to make, arising from their practitioner expertise and/or their knowledge of the child or family.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/>
              <a:t>All</a:t>
            </a:r>
            <a:r>
              <a:rPr lang="en-US" sz="2800"/>
              <a:t> who have been invited must </a:t>
            </a:r>
            <a:r>
              <a:rPr lang="en-US" sz="2800" b="1"/>
              <a:t>give priority to attending </a:t>
            </a:r>
            <a:r>
              <a:rPr lang="en-US" sz="2800"/>
              <a:t>and </a:t>
            </a:r>
            <a:r>
              <a:rPr lang="en-GB" sz="2800">
                <a:latin typeface="Gibson" panose="02000000000000000000" pitchFamily="50" charset="0"/>
              </a:rPr>
              <a:t>have enough </a:t>
            </a:r>
            <a:r>
              <a:rPr lang="en-GB" sz="2800" b="1">
                <a:latin typeface="Gibson" panose="02000000000000000000" pitchFamily="50" charset="0"/>
              </a:rPr>
              <a:t>information and evidence </a:t>
            </a:r>
            <a:r>
              <a:rPr lang="en-GB" sz="2800">
                <a:latin typeface="Gibson" panose="02000000000000000000" pitchFamily="50" charset="0"/>
              </a:rPr>
              <a:t>to:</a:t>
            </a:r>
          </a:p>
          <a:p>
            <a:pPr marL="444500" lvl="0" indent="-444500"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2800">
                <a:latin typeface="Gibson" panose="02000000000000000000" pitchFamily="50" charset="0"/>
              </a:rPr>
              <a:t>objectively </a:t>
            </a:r>
            <a:r>
              <a:rPr lang="en-GB" sz="2800" b="1">
                <a:latin typeface="Gibson" panose="02000000000000000000" pitchFamily="50" charset="0"/>
              </a:rPr>
              <a:t>analyse</a:t>
            </a:r>
            <a:r>
              <a:rPr lang="en-GB" sz="2800">
                <a:latin typeface="Gibson" panose="02000000000000000000" pitchFamily="50" charset="0"/>
              </a:rPr>
              <a:t> the situation</a:t>
            </a:r>
          </a:p>
          <a:p>
            <a:pPr marL="444500" lvl="0" indent="-444500"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2800">
                <a:latin typeface="Gibson" panose="02000000000000000000" pitchFamily="50" charset="0"/>
              </a:rPr>
              <a:t>make </a:t>
            </a:r>
            <a:r>
              <a:rPr lang="en-GB" sz="2800" b="1">
                <a:latin typeface="Gibson" panose="02000000000000000000" pitchFamily="50" charset="0"/>
              </a:rPr>
              <a:t>professional judgements </a:t>
            </a:r>
            <a:r>
              <a:rPr lang="en-GB" sz="2800">
                <a:latin typeface="Gibson" panose="02000000000000000000" pitchFamily="50" charset="0"/>
              </a:rPr>
              <a:t>about the risk of significant harm</a:t>
            </a:r>
          </a:p>
          <a:p>
            <a:pPr marL="444500" lvl="0" indent="-444500"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2800" b="1">
                <a:latin typeface="Gibson" panose="02000000000000000000" pitchFamily="50" charset="0"/>
              </a:rPr>
              <a:t>decide</a:t>
            </a:r>
            <a:r>
              <a:rPr lang="en-GB" sz="2800">
                <a:latin typeface="Gibson" panose="02000000000000000000" pitchFamily="50" charset="0"/>
              </a:rPr>
              <a:t> what future action is required to safeguard and promote the well-being of the child.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80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GB" sz="280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4C0A3-CD46-42D0-BF18-BEB5DBCEC94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solidFill>
                  <a:schemeClr val="tx1"/>
                </a:solidFill>
              </a:rPr>
              <a:t>Who - practitioners at the </a:t>
            </a:r>
            <a:r>
              <a:rPr lang="en-US"/>
              <a:t>c</a:t>
            </a:r>
            <a:r>
              <a:rPr lang="en-US">
                <a:solidFill>
                  <a:schemeClr val="tx1"/>
                </a:solidFill>
              </a:rPr>
              <a:t>onference</a:t>
            </a: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42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966C3-4A5A-ACA9-D72B-A2BAD3E7B4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87040" y="758825"/>
            <a:ext cx="9204960" cy="5330825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latin typeface="+mn-lt"/>
              </a:rPr>
              <a:t>All relevant agencies must</a:t>
            </a:r>
          </a:p>
          <a:p>
            <a:r>
              <a:rPr lang="en-GB" sz="3200" b="1">
                <a:latin typeface="+mn-lt"/>
              </a:rPr>
              <a:t>submit</a:t>
            </a:r>
            <a:r>
              <a:rPr lang="en-GB" sz="3200">
                <a:latin typeface="+mn-lt"/>
              </a:rPr>
              <a:t> a written report to the chair </a:t>
            </a:r>
            <a:r>
              <a:rPr lang="en-GB" sz="3200" b="1">
                <a:latin typeface="+mn-lt"/>
              </a:rPr>
              <a:t>48 hours </a:t>
            </a:r>
            <a:r>
              <a:rPr lang="en-GB" sz="3200">
                <a:latin typeface="+mn-lt"/>
              </a:rPr>
              <a:t>before the conference that focus 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>
                <a:latin typeface="+mn-lt"/>
              </a:rPr>
              <a:t>providing relevant, proportionate information </a:t>
            </a:r>
            <a:r>
              <a:rPr lang="en-GB" sz="2800">
                <a:latin typeface="+mn-lt"/>
              </a:rPr>
              <a:t>to enable decision-making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>
                <a:latin typeface="+mn-lt"/>
              </a:rPr>
              <a:t>their knowledge of how socio-economic factors and parenting capacity are impacting the health and development of child</a:t>
            </a:r>
            <a:endParaRPr lang="en-GB" sz="280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3200" b="1">
                <a:latin typeface="+mn-lt"/>
                <a:cs typeface="Arial" panose="020B0604020202020204" pitchFamily="34" charset="0"/>
              </a:rPr>
              <a:t>discuss and explain </a:t>
            </a:r>
            <a:r>
              <a:rPr lang="en-US" sz="3200">
                <a:latin typeface="+mn-lt"/>
                <a:cs typeface="Arial" panose="020B0604020202020204" pitchFamily="34" charset="0"/>
              </a:rPr>
              <a:t>their reports </a:t>
            </a:r>
            <a:r>
              <a:rPr lang="en-US" sz="3200" b="1">
                <a:latin typeface="+mn-lt"/>
                <a:cs typeface="Arial" panose="020B0604020202020204" pitchFamily="34" charset="0"/>
              </a:rPr>
              <a:t>with families at least the day before </a:t>
            </a:r>
            <a:r>
              <a:rPr lang="en-US" sz="3200">
                <a:latin typeface="+mn-lt"/>
                <a:cs typeface="Arial" panose="020B0604020202020204" pitchFamily="34" charset="0"/>
              </a:rPr>
              <a:t>the conference, using communication methods commensurate with the needs of the various family members.</a:t>
            </a:r>
            <a:endParaRPr lang="en-GB" sz="32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DFB0B0-C43E-C02E-9D65-DF6673CE9F1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844800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Pre-conference: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reports</a:t>
            </a:r>
          </a:p>
        </p:txBody>
      </p:sp>
    </p:spTree>
    <p:extLst>
      <p:ext uri="{BB962C8B-B14F-4D97-AF65-F5344CB8AC3E}">
        <p14:creationId xmlns:p14="http://schemas.microsoft.com/office/powerpoint/2010/main" val="1952420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4560-9576-A314-FF7E-D6AAE3C58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178F0-74A4-F40E-AD42-6C59FAAAE3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87040" y="758825"/>
            <a:ext cx="8554720" cy="5330825"/>
          </a:xfrm>
        </p:spPr>
        <p:txBody>
          <a:bodyPr/>
          <a:lstStyle/>
          <a:p>
            <a:pPr marL="0" indent="0">
              <a:buNone/>
            </a:pPr>
            <a:r>
              <a:rPr lang="en-GB" sz="3200" b="1"/>
              <a:t>Practitioners</a:t>
            </a:r>
            <a:r>
              <a:rPr lang="en-GB" sz="3200"/>
              <a:t> should ensure they are able to: </a:t>
            </a:r>
          </a:p>
          <a:p>
            <a:pPr lvl="0"/>
            <a:r>
              <a:rPr lang="en-GB" sz="3200" b="1"/>
              <a:t>summarise</a:t>
            </a:r>
            <a:r>
              <a:rPr lang="en-GB" sz="3200"/>
              <a:t> key points of their report</a:t>
            </a:r>
          </a:p>
          <a:p>
            <a:pPr lvl="0"/>
            <a:r>
              <a:rPr lang="en-GB" sz="3200" b="1"/>
              <a:t>openly discuss </a:t>
            </a:r>
            <a:r>
              <a:rPr lang="en-GB" sz="3200"/>
              <a:t>professional concerns</a:t>
            </a:r>
          </a:p>
          <a:p>
            <a:pPr lvl="0"/>
            <a:r>
              <a:rPr lang="en-GB" sz="3200" b="1"/>
              <a:t>identify ways </a:t>
            </a:r>
            <a:r>
              <a:rPr lang="en-GB" sz="3200"/>
              <a:t>to improve the child’s daily lived experience</a:t>
            </a:r>
          </a:p>
          <a:p>
            <a:pPr lvl="0"/>
            <a:r>
              <a:rPr lang="en-GB" sz="3200" b="1"/>
              <a:t>make full contribution </a:t>
            </a:r>
            <a:r>
              <a:rPr lang="en-GB" sz="3200"/>
              <a:t>to discussion and decision making</a:t>
            </a:r>
          </a:p>
          <a:p>
            <a:pPr lvl="0"/>
            <a:r>
              <a:rPr lang="en-GB" sz="3200" b="1"/>
              <a:t>share all </a:t>
            </a:r>
            <a:r>
              <a:rPr lang="en-GB" sz="3200"/>
              <a:t>appropriate information and evaluate risks</a:t>
            </a:r>
          </a:p>
          <a:p>
            <a:pPr lvl="0"/>
            <a:r>
              <a:rPr lang="en-GB" sz="3200" b="1"/>
              <a:t>challenge / voice </a:t>
            </a:r>
            <a:r>
              <a:rPr lang="en-GB" sz="3200"/>
              <a:t>dissenting views.</a:t>
            </a:r>
            <a:endParaRPr lang="en-GB" sz="32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390AA5-0EB1-E8A0-5D79-F8118858494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796987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Pre-conference: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tasks</a:t>
            </a:r>
          </a:p>
        </p:txBody>
      </p:sp>
    </p:spTree>
    <p:extLst>
      <p:ext uri="{BB962C8B-B14F-4D97-AF65-F5344CB8AC3E}">
        <p14:creationId xmlns:p14="http://schemas.microsoft.com/office/powerpoint/2010/main" val="3746072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68228-3062-4085-94FE-2417C605B1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4023" y="1204913"/>
            <a:ext cx="5133657" cy="5653087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600"/>
              </a:spcAft>
              <a:buSzPts val="1000"/>
              <a:buNone/>
              <a:tabLst>
                <a:tab pos="228600" algn="l"/>
              </a:tabLst>
            </a:pPr>
            <a:r>
              <a:rPr lang="en-GB" sz="3000" b="1">
                <a:latin typeface="Gibson" panose="02000000000000000000" pitchFamily="50" charset="0"/>
                <a:ea typeface="Times New Roman" panose="02020603050405020304" pitchFamily="18" charset="0"/>
              </a:rPr>
              <a:t>All practitioners </a:t>
            </a:r>
            <a:r>
              <a:rPr lang="en-GB" sz="3000">
                <a:latin typeface="Gibson" panose="02000000000000000000" pitchFamily="50" charset="0"/>
                <a:ea typeface="Times New Roman" panose="02020603050405020304" pitchFamily="18" charset="0"/>
              </a:rPr>
              <a:t>contribute to decision-making :</a:t>
            </a:r>
          </a:p>
          <a:p>
            <a:pPr marL="263525" indent="-263525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GB" sz="3000" b="1">
                <a:latin typeface="Gibson" panose="02000000000000000000" pitchFamily="50" charset="0"/>
              </a:rPr>
              <a:t>analysis</a:t>
            </a:r>
            <a:r>
              <a:rPr lang="en-GB" sz="3000">
                <a:latin typeface="Gibson" panose="02000000000000000000" pitchFamily="50" charset="0"/>
              </a:rPr>
              <a:t> of the implications of all information presented</a:t>
            </a:r>
          </a:p>
          <a:p>
            <a:pPr marL="263525" indent="-263525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GB" sz="3000" b="1">
                <a:latin typeface="Gibson" panose="02000000000000000000" pitchFamily="50" charset="0"/>
              </a:rPr>
              <a:t>consideration</a:t>
            </a:r>
            <a:r>
              <a:rPr lang="en-GB" sz="3000">
                <a:latin typeface="Gibson" panose="02000000000000000000" pitchFamily="50" charset="0"/>
              </a:rPr>
              <a:t> of and agreement about level of risk</a:t>
            </a:r>
          </a:p>
          <a:p>
            <a:pPr marL="263525" indent="-263525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GB" sz="3000" b="1">
                <a:latin typeface="Gibson" panose="02000000000000000000" pitchFamily="50" charset="0"/>
              </a:rPr>
              <a:t>recommendation</a:t>
            </a:r>
            <a:r>
              <a:rPr lang="en-GB" sz="3000">
                <a:latin typeface="Gibson" panose="02000000000000000000" pitchFamily="50" charset="0"/>
              </a:rPr>
              <a:t> for how risks can be managed </a:t>
            </a:r>
          </a:p>
          <a:p>
            <a:pPr marL="263525" indent="-263525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GB" sz="3000" b="1">
                <a:latin typeface="Gibson" panose="02000000000000000000" pitchFamily="50" charset="0"/>
              </a:rPr>
              <a:t>contribution</a:t>
            </a:r>
            <a:r>
              <a:rPr lang="en-GB" sz="3000">
                <a:latin typeface="Gibson" panose="02000000000000000000" pitchFamily="50" charset="0"/>
              </a:rPr>
              <a:t> to </a:t>
            </a:r>
            <a:r>
              <a:rPr lang="en-GB" sz="3000">
                <a:effectLst/>
                <a:latin typeface="Gibson" panose="02000000000000000000" pitchFamily="50" charset="0"/>
                <a:ea typeface="Times New Roman" panose="02020603050405020304" pitchFamily="18" charset="0"/>
              </a:rPr>
              <a:t>outline of care and support protection plan.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495D17-6A58-74CB-7E33-E48796CD9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45601" y="-365760"/>
            <a:ext cx="2946400" cy="7223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966BCD-D7F9-410D-9337-6950F0B312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4023" y="130175"/>
            <a:ext cx="11189017" cy="909638"/>
          </a:xfrm>
          <a:prstGeom prst="round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At the conference</a:t>
            </a:r>
            <a:endParaRPr lang="en-GB" sz="440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A3C62C-EBF1-4454-9206-D38C5382A8BD}"/>
              </a:ext>
            </a:extLst>
          </p:cNvPr>
          <p:cNvSpPr txBox="1">
            <a:spLocks/>
          </p:cNvSpPr>
          <p:nvPr/>
        </p:nvSpPr>
        <p:spPr>
          <a:xfrm>
            <a:off x="5892801" y="1039813"/>
            <a:ext cx="5730240" cy="5818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SzPts val="1000"/>
              <a:buFont typeface="Wingdings 2" pitchFamily="18" charset="2"/>
              <a:buNone/>
              <a:tabLst>
                <a:tab pos="228600" algn="l"/>
              </a:tabLst>
            </a:pPr>
            <a:r>
              <a:rPr lang="en-GB" sz="3000" b="1">
                <a:latin typeface="Gibson" panose="02000000000000000000" pitchFamily="50" charset="0"/>
                <a:ea typeface="Times New Roman" panose="02020603050405020304" pitchFamily="18" charset="0"/>
              </a:rPr>
              <a:t>Information sharing and confidentiality</a:t>
            </a:r>
          </a:p>
          <a:p>
            <a:pPr marL="365125" indent="-365125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"/>
            </a:pPr>
            <a:r>
              <a:rPr lang="en-US" sz="2800">
                <a:latin typeface="Gibson" panose="02000000000000000000" pitchFamily="50" charset="0"/>
                <a:ea typeface="Times New Roman" panose="02020603050405020304" pitchFamily="18" charset="0"/>
              </a:rPr>
              <a:t>Participating practitioners have a </a:t>
            </a:r>
            <a:r>
              <a:rPr lang="en-US" sz="2800" b="1">
                <a:latin typeface="Gibson" panose="02000000000000000000" pitchFamily="50" charset="0"/>
                <a:ea typeface="Times New Roman" panose="02020603050405020304" pitchFamily="18" charset="0"/>
              </a:rPr>
              <a:t>duty</a:t>
            </a:r>
            <a:r>
              <a:rPr lang="en-US" sz="2800">
                <a:latin typeface="Gibson" panose="02000000000000000000" pitchFamily="50" charset="0"/>
                <a:ea typeface="Times New Roman" panose="02020603050405020304" pitchFamily="18" charset="0"/>
              </a:rPr>
              <a:t> to co-operate and contribute </a:t>
            </a:r>
            <a:r>
              <a:rPr lang="en-US" sz="2800" b="1">
                <a:latin typeface="Gibson" panose="02000000000000000000" pitchFamily="50" charset="0"/>
                <a:ea typeface="Times New Roman" panose="02020603050405020304" pitchFamily="18" charset="0"/>
              </a:rPr>
              <a:t>all </a:t>
            </a:r>
            <a:r>
              <a:rPr lang="en-US" sz="2800">
                <a:latin typeface="Gibson" panose="02000000000000000000" pitchFamily="50" charset="0"/>
                <a:ea typeface="Times New Roman" panose="02020603050405020304" pitchFamily="18" charset="0"/>
              </a:rPr>
              <a:t>the relevant information held on their records</a:t>
            </a:r>
          </a:p>
          <a:p>
            <a:pPr marL="365125" indent="-365125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"/>
            </a:pPr>
            <a:r>
              <a:rPr lang="en-US" sz="2800">
                <a:latin typeface="Gibson" panose="02000000000000000000" pitchFamily="50" charset="0"/>
                <a:ea typeface="Times New Roman" panose="02020603050405020304" pitchFamily="18" charset="0"/>
              </a:rPr>
              <a:t>Any </a:t>
            </a:r>
            <a:r>
              <a:rPr lang="en-US" sz="2800" b="1">
                <a:latin typeface="Gibson" panose="02000000000000000000" pitchFamily="50" charset="0"/>
                <a:ea typeface="Times New Roman" panose="02020603050405020304" pitchFamily="18" charset="0"/>
              </a:rPr>
              <a:t>doubt</a:t>
            </a:r>
            <a:r>
              <a:rPr lang="en-US" sz="2800">
                <a:latin typeface="Gibson" panose="02000000000000000000" pitchFamily="50" charset="0"/>
                <a:ea typeface="Times New Roman" panose="02020603050405020304" pitchFamily="18" charset="0"/>
              </a:rPr>
              <a:t> about sharing information should be discussed with the chair </a:t>
            </a:r>
            <a:r>
              <a:rPr lang="en-US" sz="2800" b="1">
                <a:latin typeface="Gibson" panose="02000000000000000000" pitchFamily="50" charset="0"/>
                <a:ea typeface="Times New Roman" panose="02020603050405020304" pitchFamily="18" charset="0"/>
              </a:rPr>
              <a:t>before</a:t>
            </a:r>
            <a:r>
              <a:rPr lang="en-US" sz="2800">
                <a:latin typeface="Gibson" panose="02000000000000000000" pitchFamily="50" charset="0"/>
                <a:ea typeface="Times New Roman" panose="02020603050405020304" pitchFamily="18" charset="0"/>
              </a:rPr>
              <a:t> the conference.</a:t>
            </a:r>
          </a:p>
          <a:p>
            <a:pPr marL="365125" indent="-365125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"/>
            </a:pPr>
            <a:r>
              <a:rPr lang="en-US" sz="2800">
                <a:latin typeface="Gibson" panose="02000000000000000000" pitchFamily="50" charset="0"/>
                <a:ea typeface="Times New Roman" panose="02020603050405020304" pitchFamily="18" charset="0"/>
              </a:rPr>
              <a:t>Information received during the safeguarding process must be treated in </a:t>
            </a:r>
            <a:r>
              <a:rPr lang="en-US" sz="2800" b="1">
                <a:latin typeface="Gibson" panose="02000000000000000000" pitchFamily="50" charset="0"/>
                <a:ea typeface="Times New Roman" panose="02020603050405020304" pitchFamily="18" charset="0"/>
              </a:rPr>
              <a:t>strict confidence</a:t>
            </a:r>
            <a:r>
              <a:rPr lang="en-US" sz="2800">
                <a:latin typeface="Gibson" panose="02000000000000000000" pitchFamily="50" charset="0"/>
                <a:ea typeface="Times New Roman" panose="02020603050405020304" pitchFamily="18" charset="0"/>
              </a:rPr>
              <a:t>.</a:t>
            </a:r>
            <a:endParaRPr lang="en-GB" sz="2800">
              <a:latin typeface="Gibson" panose="02000000000000000000" pitchFamily="50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316DD5-545F-BC56-ED5C-EC3C75808C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5083314"/>
          </a:xfrm>
        </p:spPr>
        <p:txBody>
          <a:bodyPr/>
          <a:lstStyle/>
          <a:p>
            <a:pPr marL="0" indent="0">
              <a:buNone/>
            </a:pPr>
            <a:r>
              <a:rPr lang="en-US" sz="3200" b="1"/>
              <a:t>Decision making</a:t>
            </a:r>
            <a:r>
              <a:rPr lang="en-US" sz="3200"/>
              <a:t> should be informed by </a:t>
            </a:r>
            <a:r>
              <a:rPr lang="en-US" sz="3200" err="1"/>
              <a:t>analysing</a:t>
            </a:r>
            <a:r>
              <a:rPr lang="en-US" sz="3200"/>
              <a:t> and making sense of the information shared at the conference. </a:t>
            </a:r>
          </a:p>
          <a:p>
            <a:pPr marL="0" indent="0">
              <a:buNone/>
            </a:pPr>
            <a:r>
              <a:rPr lang="en-US" sz="3200" b="1"/>
              <a:t>The practitioners </a:t>
            </a:r>
            <a:r>
              <a:rPr lang="en-US" sz="3200"/>
              <a:t>attending a conference are part of the decision-making process – they should express a view and </a:t>
            </a:r>
            <a:r>
              <a:rPr lang="en-GB" sz="3200"/>
              <a:t>cannot abdicate their responsibility</a:t>
            </a:r>
            <a:endParaRPr lang="en-US" sz="3200"/>
          </a:p>
          <a:p>
            <a:pPr marL="0" indent="0">
              <a:buNone/>
            </a:pPr>
            <a:r>
              <a:rPr lang="en-US" sz="3200"/>
              <a:t>The views of the </a:t>
            </a:r>
            <a:r>
              <a:rPr lang="en-US" sz="3200" b="1"/>
              <a:t>child and family must</a:t>
            </a:r>
            <a:r>
              <a:rPr lang="en-US" sz="3200"/>
              <a:t> be taken into account, but it is the </a:t>
            </a:r>
            <a:r>
              <a:rPr lang="en-US" sz="3200" b="1"/>
              <a:t>practitioners </a:t>
            </a:r>
            <a:r>
              <a:rPr lang="en-US" sz="3200"/>
              <a:t>at the conference who will make the decision.</a:t>
            </a:r>
          </a:p>
          <a:p>
            <a:pPr marL="0" indent="0">
              <a:buNone/>
            </a:pPr>
            <a:r>
              <a:rPr lang="en-US" sz="3200"/>
              <a:t>Conferences will strive to reach a </a:t>
            </a:r>
            <a:r>
              <a:rPr lang="en-US" sz="3200" b="1"/>
              <a:t>consensus</a:t>
            </a:r>
            <a:r>
              <a:rPr lang="en-US" sz="3200"/>
              <a:t> for or against registration, and the category/categories of registration.</a:t>
            </a:r>
          </a:p>
          <a:p>
            <a:pPr marL="0" indent="0">
              <a:buNone/>
            </a:pPr>
            <a:endParaRPr lang="en-US"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EF0F46-143D-C40D-B090-2CC7C4AAC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Reaching a decision</a:t>
            </a:r>
          </a:p>
        </p:txBody>
      </p:sp>
    </p:spTree>
    <p:extLst>
      <p:ext uri="{BB962C8B-B14F-4D97-AF65-F5344CB8AC3E}">
        <p14:creationId xmlns:p14="http://schemas.microsoft.com/office/powerpoint/2010/main" val="3097904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5B544-EBBF-F6A5-B723-9ED04C14C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0314DB3-7191-521A-18EE-5F3AD3D26A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4023" y="130175"/>
            <a:ext cx="9380537" cy="909638"/>
          </a:xfrm>
          <a:prstGeom prst="round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Conference decisions</a:t>
            </a:r>
            <a:endParaRPr lang="en-GB" sz="440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860F3B-DEC0-FACE-C3D4-A778BC14F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4836160"/>
            <a:ext cx="2151185" cy="20218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pic>
        <p:nvPicPr>
          <p:cNvPr id="4" name="Graphic 3" descr="Arrow Down with solid fill">
            <a:extLst>
              <a:ext uri="{FF2B5EF4-FFF2-40B4-BE49-F238E27FC236}">
                <a16:creationId xmlns:a16="http://schemas.microsoft.com/office/drawing/2014/main" id="{B2DFD324-9A3B-3A34-3B55-76CFA22B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0416" y="3752549"/>
            <a:ext cx="705813" cy="705813"/>
          </a:xfrm>
          <a:prstGeom prst="rect">
            <a:avLst/>
          </a:prstGeom>
        </p:spPr>
      </p:pic>
      <p:pic>
        <p:nvPicPr>
          <p:cNvPr id="5" name="Graphic 4" descr="Arrow Down with solid fill">
            <a:extLst>
              <a:ext uri="{FF2B5EF4-FFF2-40B4-BE49-F238E27FC236}">
                <a16:creationId xmlns:a16="http://schemas.microsoft.com/office/drawing/2014/main" id="{7715DEC2-E3DB-7E77-3EDB-4F688373B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0413" y="3786071"/>
            <a:ext cx="705813" cy="705813"/>
          </a:xfrm>
          <a:prstGeom prst="rect">
            <a:avLst/>
          </a:prstGeom>
        </p:spPr>
      </p:pic>
      <p:pic>
        <p:nvPicPr>
          <p:cNvPr id="6" name="Graphic 5" descr="Arrow Down with solid fill">
            <a:extLst>
              <a:ext uri="{FF2B5EF4-FFF2-40B4-BE49-F238E27FC236}">
                <a16:creationId xmlns:a16="http://schemas.microsoft.com/office/drawing/2014/main" id="{C1574BF4-137D-0CE7-4092-9C51BB1FF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1963" y="2688385"/>
            <a:ext cx="705813" cy="705813"/>
          </a:xfrm>
          <a:prstGeom prst="rect">
            <a:avLst/>
          </a:prstGeom>
        </p:spPr>
      </p:pic>
      <p:pic>
        <p:nvPicPr>
          <p:cNvPr id="7" name="Graphic 6" descr="Arrow Down with solid fill">
            <a:extLst>
              <a:ext uri="{FF2B5EF4-FFF2-40B4-BE49-F238E27FC236}">
                <a16:creationId xmlns:a16="http://schemas.microsoft.com/office/drawing/2014/main" id="{A34E6090-0A23-4416-9DD8-555FC6369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3463" y="3786072"/>
            <a:ext cx="705813" cy="557999"/>
          </a:xfrm>
          <a:prstGeom prst="rect">
            <a:avLst/>
          </a:prstGeom>
        </p:spPr>
      </p:pic>
      <p:pic>
        <p:nvPicPr>
          <p:cNvPr id="8" name="Graphic 7" descr="Arrow Down with solid fill">
            <a:extLst>
              <a:ext uri="{FF2B5EF4-FFF2-40B4-BE49-F238E27FC236}">
                <a16:creationId xmlns:a16="http://schemas.microsoft.com/office/drawing/2014/main" id="{43DB11F9-9611-6E05-949A-84420A6A3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3463" y="2688386"/>
            <a:ext cx="705813" cy="705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3FE5E3-554F-0964-6ACB-72A8938E50C8}"/>
              </a:ext>
            </a:extLst>
          </p:cNvPr>
          <p:cNvSpPr txBox="1"/>
          <p:nvPr/>
        </p:nvSpPr>
        <p:spPr>
          <a:xfrm>
            <a:off x="699102" y="4344071"/>
            <a:ext cx="3900575" cy="1789379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lvl="0">
              <a:lnSpc>
                <a:spcPct val="80000"/>
              </a:lnSpc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parents encouraged </a:t>
            </a: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 continue with wellbeing </a:t>
            </a:r>
            <a:r>
              <a:rPr lang="en-GB" sz="2400">
                <a:solidFill>
                  <a:prstClr val="black"/>
                </a:solidFill>
              </a:rPr>
              <a:t>assessment t</a:t>
            </a:r>
            <a:r>
              <a:rPr lang="en-US" sz="2400">
                <a:solidFill>
                  <a:prstClr val="black"/>
                </a:solidFill>
              </a:rPr>
              <a:t>o determine what care and support might best help to promote the child’s well-being.</a:t>
            </a:r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80730-D1BE-4260-E1B7-C61ADDBE8248}"/>
              </a:ext>
            </a:extLst>
          </p:cNvPr>
          <p:cNvSpPr txBox="1"/>
          <p:nvPr/>
        </p:nvSpPr>
        <p:spPr>
          <a:xfrm>
            <a:off x="699102" y="3394198"/>
            <a:ext cx="390057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decision by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consensus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634175-9F39-9E37-549F-BB2EE370E7C5}"/>
              </a:ext>
            </a:extLst>
          </p:cNvPr>
          <p:cNvSpPr txBox="1">
            <a:spLocks/>
          </p:cNvSpPr>
          <p:nvPr/>
        </p:nvSpPr>
        <p:spPr>
          <a:xfrm>
            <a:off x="5115501" y="1178165"/>
            <a:ext cx="4551680" cy="1789380"/>
          </a:xfrm>
          <a:prstGeom prst="roundRect">
            <a:avLst>
              <a:gd name="adj" fmla="val 8952"/>
            </a:avLst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444500" indent="-444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None/>
              <a:tabLst>
                <a:tab pos="228600" algn="l"/>
              </a:tabLst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Child </a:t>
            </a: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is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at continuing risk </a:t>
            </a:r>
            <a:b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of significant harm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CFC1AA-51C4-9552-DF06-7EDA4FEECED4}"/>
              </a:ext>
            </a:extLst>
          </p:cNvPr>
          <p:cNvSpPr txBox="1"/>
          <p:nvPr/>
        </p:nvSpPr>
        <p:spPr>
          <a:xfrm>
            <a:off x="5074861" y="4491884"/>
            <a:ext cx="1789258" cy="1405272"/>
          </a:xfrm>
          <a:prstGeom prst="roundRect">
            <a:avLst>
              <a:gd name="adj" fmla="val 7031"/>
            </a:avLst>
          </a:prstGeom>
          <a:solidFill>
            <a:srgbClr val="FFA3A3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Child protection </a:t>
            </a:r>
            <a:r>
              <a:rPr lang="en-GB" sz="2400">
                <a:solidFill>
                  <a:prstClr val="black"/>
                </a:solidFill>
              </a:rPr>
              <a:t>r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egister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D7D356-6668-D5F5-2278-6EE866249B27}"/>
              </a:ext>
            </a:extLst>
          </p:cNvPr>
          <p:cNvSpPr txBox="1"/>
          <p:nvPr/>
        </p:nvSpPr>
        <p:spPr>
          <a:xfrm>
            <a:off x="5449994" y="3386305"/>
            <a:ext cx="379698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decision by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consensus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53B547-D046-A0A6-C914-FA8373268AE3}"/>
              </a:ext>
            </a:extLst>
          </p:cNvPr>
          <p:cNvSpPr txBox="1"/>
          <p:nvPr/>
        </p:nvSpPr>
        <p:spPr>
          <a:xfrm>
            <a:off x="6999903" y="4491886"/>
            <a:ext cx="2663019" cy="1405270"/>
          </a:xfrm>
          <a:prstGeom prst="roundRect">
            <a:avLst>
              <a:gd name="adj" fmla="val 5813"/>
            </a:avLst>
          </a:prstGeom>
          <a:solidFill>
            <a:srgbClr val="FFA3A3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Care and support </a:t>
            </a:r>
            <a:r>
              <a:rPr lang="en-GB" sz="2400">
                <a:solidFill>
                  <a:prstClr val="black"/>
                </a:solidFill>
              </a:rPr>
              <a:t>p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rotection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plan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BD777A-EC78-5DED-E5EF-BC782045C8BB}"/>
              </a:ext>
            </a:extLst>
          </p:cNvPr>
          <p:cNvSpPr txBox="1"/>
          <p:nvPr/>
        </p:nvSpPr>
        <p:spPr>
          <a:xfrm>
            <a:off x="434023" y="1178165"/>
            <a:ext cx="4304694" cy="1789380"/>
          </a:xfrm>
          <a:prstGeom prst="roundRect">
            <a:avLst>
              <a:gd name="adj" fmla="val 8713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None/>
              <a:tabLst>
                <a:tab pos="228600" algn="l"/>
              </a:tabLst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Child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is not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at continuing risk of significant harm but may have needs for care and support</a:t>
            </a:r>
          </a:p>
        </p:txBody>
      </p:sp>
    </p:spTree>
    <p:extLst>
      <p:ext uri="{BB962C8B-B14F-4D97-AF65-F5344CB8AC3E}">
        <p14:creationId xmlns:p14="http://schemas.microsoft.com/office/powerpoint/2010/main" val="18050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hy am I here?"/>
          <p:cNvSpPr>
            <a:spLocks noGrp="1"/>
          </p:cNvSpPr>
          <p:nvPr>
            <p:ph type="title"/>
          </p:nvPr>
        </p:nvSpPr>
        <p:spPr>
          <a:xfrm>
            <a:off x="252919" y="768096"/>
            <a:ext cx="3091172" cy="5321805"/>
          </a:xfrm>
        </p:spPr>
        <p:txBody>
          <a:bodyPr>
            <a:normAutofit/>
          </a:bodyPr>
          <a:lstStyle/>
          <a:p>
            <a:pPr algn="ctr"/>
            <a:r>
              <a:rPr lang="en-GB" altLang="en-US" sz="4400">
                <a:solidFill>
                  <a:schemeClr val="tx1"/>
                </a:solidFill>
              </a:rPr>
              <a:t>Why am I here?</a:t>
            </a:r>
            <a:br>
              <a:rPr lang="en-GB" altLang="en-US" sz="4400">
                <a:solidFill>
                  <a:schemeClr val="tx1"/>
                </a:solidFill>
              </a:rPr>
            </a:br>
            <a:br>
              <a:rPr lang="en-GB" altLang="en-US" sz="4400">
                <a:solidFill>
                  <a:schemeClr val="tx1"/>
                </a:solidFill>
              </a:rPr>
            </a:br>
            <a:r>
              <a:rPr lang="en-GB" sz="2800"/>
              <a:t>This course is for those who </a:t>
            </a:r>
            <a:r>
              <a:rPr lang="en-GB" altLang="en-US" sz="2800"/>
              <a:t>have a </a:t>
            </a:r>
            <a:r>
              <a:rPr lang="en-GB" altLang="en-US" sz="2800" b="1"/>
              <a:t>higher level </a:t>
            </a:r>
            <a:r>
              <a:rPr lang="en-GB" altLang="en-US" sz="2800"/>
              <a:t>of safeguarding responsibility within their organisation</a:t>
            </a:r>
            <a:endParaRPr lang="en-GB" altLang="en-US" sz="4400">
              <a:solidFill>
                <a:schemeClr val="tx1"/>
              </a:solidFill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en-US" sz="3200" b="1"/>
              <a:t>Group C practitioners </a:t>
            </a:r>
            <a:r>
              <a:rPr lang="en-US" altLang="en-US" sz="3200"/>
              <a:t>are those who:</a:t>
            </a:r>
          </a:p>
          <a:p>
            <a:pPr marL="44450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GB" sz="2800"/>
              <a:t>are involved in </a:t>
            </a:r>
            <a:r>
              <a:rPr lang="en-GB" sz="2800" b="1"/>
              <a:t>protection</a:t>
            </a:r>
            <a:r>
              <a:rPr lang="en-GB" sz="2800"/>
              <a:t> </a:t>
            </a:r>
            <a:r>
              <a:rPr lang="en-GB" sz="2800" b="1"/>
              <a:t>planning and decisions</a:t>
            </a:r>
            <a:r>
              <a:rPr lang="en-GB" sz="2800"/>
              <a:t> around individuals in these processes</a:t>
            </a:r>
          </a:p>
          <a:p>
            <a:pPr marL="44450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sz="2800"/>
              <a:t>work routinely </a:t>
            </a:r>
            <a:r>
              <a:rPr lang="en-US" sz="2800" b="1"/>
              <a:t>with other </a:t>
            </a:r>
            <a:r>
              <a:rPr lang="en-US" sz="2800" b="1" err="1"/>
              <a:t>organisations</a:t>
            </a:r>
            <a:endParaRPr lang="en-GB" sz="2800" b="1"/>
          </a:p>
          <a:p>
            <a:pPr marL="444500" lvl="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GB" sz="2800"/>
              <a:t>have </a:t>
            </a:r>
            <a:r>
              <a:rPr lang="en-US" sz="2800" b="1"/>
              <a:t>direct responsibility</a:t>
            </a:r>
            <a:r>
              <a:rPr lang="en-US" sz="2800"/>
              <a:t> for safeguarding:</a:t>
            </a:r>
            <a:endParaRPr lang="en-GB" sz="280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/>
              <a:t>in an assessing role linked to the safeguarding process and / or</a:t>
            </a:r>
            <a:endParaRPr lang="en-GB" sz="260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/>
              <a:t>at a level where they </a:t>
            </a:r>
            <a:r>
              <a:rPr lang="en-US" sz="2600" b="1"/>
              <a:t>give advice </a:t>
            </a:r>
            <a:r>
              <a:rPr lang="en-US" sz="2600"/>
              <a:t>about safeguarding to those in group A and group B </a:t>
            </a:r>
            <a:br>
              <a:rPr lang="en-US" sz="2600"/>
            </a:br>
            <a:r>
              <a:rPr lang="en-US" sz="2600"/>
              <a:t>and / or</a:t>
            </a:r>
            <a:endParaRPr lang="en-GB" sz="260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/>
              <a:t>in a setting they work in or manage and / or</a:t>
            </a:r>
            <a:endParaRPr lang="en-GB" sz="260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/>
              <a:t>people with whom they spend a lot of time </a:t>
            </a:r>
            <a:r>
              <a:rPr lang="en-US" sz="2600" b="1"/>
              <a:t>unsupervised.</a:t>
            </a:r>
          </a:p>
          <a:p>
            <a:pPr marL="0" indent="0">
              <a:spcAft>
                <a:spcPts val="600"/>
              </a:spcAft>
              <a:buNone/>
            </a:pPr>
            <a:endParaRPr lang="en-GB" altLang="en-US" sz="2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0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9BA321E-2155-FF33-7C31-B6776B59F6DC}"/>
              </a:ext>
            </a:extLst>
          </p:cNvPr>
          <p:cNvSpPr txBox="1">
            <a:spLocks/>
          </p:cNvSpPr>
          <p:nvPr/>
        </p:nvSpPr>
        <p:spPr>
          <a:xfrm>
            <a:off x="2461847" y="0"/>
            <a:ext cx="7312073" cy="6858000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Tx/>
              <a:buNone/>
            </a:pPr>
            <a:r>
              <a:rPr lang="en-US" sz="2800">
                <a:latin typeface="Gibson" panose="02000000000000000000" pitchFamily="50" charset="0"/>
              </a:rPr>
              <a:t>Lists all children in a local authority area who are suffering or likely to suffer significant harm and are currently subject of a care and support protection plan.</a:t>
            </a:r>
          </a:p>
          <a:p>
            <a:pPr marL="457200" indent="-457200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GB" sz="2800" b="1">
                <a:latin typeface="Gibson" panose="02000000000000000000" pitchFamily="50" charset="0"/>
              </a:rPr>
              <a:t>To alert</a:t>
            </a:r>
            <a:r>
              <a:rPr lang="en-GB" sz="2800">
                <a:latin typeface="Gibson" panose="02000000000000000000" pitchFamily="50" charset="0"/>
              </a:rPr>
              <a:t> all practitioners working with a child to risk of harm from abuse </a:t>
            </a:r>
            <a:r>
              <a:rPr lang="en-GB" sz="2800">
                <a:latin typeface="Gibson" panose="02000000000000000000" pitchFamily="50" charset="0"/>
                <a:cs typeface="Arial" panose="020B0604020202020204" pitchFamily="34" charset="0"/>
              </a:rPr>
              <a:t>or neglect</a:t>
            </a:r>
          </a:p>
          <a:p>
            <a:pPr marL="457200" indent="-457200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GB" sz="2800" b="1">
                <a:latin typeface="Gibson" panose="02000000000000000000" pitchFamily="50" charset="0"/>
              </a:rPr>
              <a:t>To confirm</a:t>
            </a:r>
            <a:r>
              <a:rPr lang="en-GB" sz="2800">
                <a:latin typeface="Gibson" panose="02000000000000000000" pitchFamily="50" charset="0"/>
              </a:rPr>
              <a:t> care and support protection plan in place and </a:t>
            </a:r>
            <a:r>
              <a:rPr lang="en-GB" sz="2800" b="1">
                <a:latin typeface="Gibson" panose="02000000000000000000" pitchFamily="50" charset="0"/>
              </a:rPr>
              <a:t>must be complied with</a:t>
            </a:r>
            <a:endParaRPr lang="en-GB" sz="2800">
              <a:latin typeface="Gibson" panose="02000000000000000000" pitchFamily="50" charset="0"/>
            </a:endParaRPr>
          </a:p>
          <a:p>
            <a:pPr marL="457200" indent="-457200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GB" sz="2800" b="1">
                <a:latin typeface="Gibson" panose="02000000000000000000" pitchFamily="50" charset="0"/>
              </a:rPr>
              <a:t>To confirm</a:t>
            </a:r>
            <a:r>
              <a:rPr lang="en-GB" sz="2800">
                <a:latin typeface="Gibson" panose="02000000000000000000" pitchFamily="50" charset="0"/>
              </a:rPr>
              <a:t> that a social worker and a core group of practitioners are working with the child and family</a:t>
            </a:r>
          </a:p>
          <a:p>
            <a:pPr marL="0" indent="0">
              <a:lnSpc>
                <a:spcPct val="80000"/>
              </a:lnSpc>
              <a:buClrTx/>
              <a:buNone/>
            </a:pPr>
            <a:r>
              <a:rPr lang="en-US" sz="2800">
                <a:latin typeface="Gibson" panose="02000000000000000000" pitchFamily="50" charset="0"/>
              </a:rPr>
              <a:t>Police, health practitioners, education and </a:t>
            </a:r>
            <a:r>
              <a:rPr lang="en-US" sz="2800" b="1">
                <a:latin typeface="Gibson" panose="02000000000000000000" pitchFamily="50" charset="0"/>
              </a:rPr>
              <a:t>all other relevant </a:t>
            </a:r>
            <a:r>
              <a:rPr lang="en-US" sz="2800" b="1" err="1">
                <a:latin typeface="Gibson" panose="02000000000000000000" pitchFamily="50" charset="0"/>
              </a:rPr>
              <a:t>organisations</a:t>
            </a:r>
            <a:r>
              <a:rPr lang="en-US" sz="2800" b="1">
                <a:latin typeface="Gibson" panose="02000000000000000000" pitchFamily="50" charset="0"/>
              </a:rPr>
              <a:t> must</a:t>
            </a:r>
            <a:r>
              <a:rPr lang="en-US" sz="2800">
                <a:latin typeface="Gibson" panose="02000000000000000000" pitchFamily="50" charset="0"/>
              </a:rPr>
              <a:t> be able to obtain this information both in and outside office hours.</a:t>
            </a:r>
            <a:endParaRPr lang="en-GB" sz="2800">
              <a:latin typeface="Gibso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E320E0-E05A-7F9F-179B-BC273EDFFB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180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Child protection register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56495B-AE25-2B1D-C683-6C076F767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4836160"/>
            <a:ext cx="2151185" cy="20218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7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9EDE6-B52F-6BE5-189C-C054A93F2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BB4EE9-BEE1-AEA7-71BE-3322637D6A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180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Care and support protection plan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ABA401-2DB4-B669-F6FF-23C3BE83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4836160"/>
            <a:ext cx="2151185" cy="20218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9D0D6A-6F8A-5CE3-8BEF-40F4900F5858}"/>
              </a:ext>
            </a:extLst>
          </p:cNvPr>
          <p:cNvSpPr txBox="1"/>
          <p:nvPr/>
        </p:nvSpPr>
        <p:spPr>
          <a:xfrm>
            <a:off x="2675011" y="0"/>
            <a:ext cx="715263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Ensures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the child is safe,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prevents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further harm, and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promotes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the child’s well-being and development.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2800" b="1">
                <a:solidFill>
                  <a:schemeClr val="bg1"/>
                </a:solidFill>
                <a:cs typeface="Arial" panose="020B0604020202020204" pitchFamily="34" charset="0"/>
              </a:rPr>
              <a:t>All Group C practitioners have a duty</a:t>
            </a:r>
            <a:endParaRPr lang="en-GB" sz="28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lvl="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800" b="1">
                <a:solidFill>
                  <a:schemeClr val="bg1"/>
                </a:solidFill>
                <a:cs typeface="Arial" panose="020B0604020202020204" pitchFamily="34" charset="0"/>
              </a:rPr>
              <a:t>to assist </a:t>
            </a:r>
            <a:r>
              <a:rPr lang="en-GB" sz="2800">
                <a:solidFill>
                  <a:schemeClr val="bg1"/>
                </a:solidFill>
                <a:cs typeface="Arial" panose="020B0604020202020204" pitchFamily="34" charset="0"/>
              </a:rPr>
              <a:t>in </a:t>
            </a:r>
            <a:r>
              <a:rPr lang="en-US" sz="2800">
                <a:solidFill>
                  <a:schemeClr val="bg1"/>
                </a:solidFill>
                <a:cs typeface="Arial" panose="020B0604020202020204" pitchFamily="34" charset="0"/>
              </a:rPr>
              <a:t>contributing to outcome-focused planning that supports longer-term safety and wellbeing </a:t>
            </a:r>
          </a:p>
          <a:p>
            <a:pPr marL="457200" lvl="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800" b="1">
                <a:solidFill>
                  <a:schemeClr val="bg1"/>
                </a:solidFill>
                <a:cs typeface="Arial" panose="020B0604020202020204" pitchFamily="34" charset="0"/>
              </a:rPr>
              <a:t>to ensure </a:t>
            </a:r>
            <a:r>
              <a:rPr lang="en-GB" sz="2800">
                <a:solidFill>
                  <a:schemeClr val="bg1"/>
                </a:solidFill>
                <a:cs typeface="Arial" panose="020B0604020202020204" pitchFamily="34" charset="0"/>
              </a:rPr>
              <a:t>the child/family understands how they will be supported to reach desired outcomes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800" b="1">
                <a:solidFill>
                  <a:schemeClr val="bg1"/>
                </a:solidFill>
                <a:cs typeface="Arial" panose="020B0604020202020204" pitchFamily="34" charset="0"/>
              </a:rPr>
              <a:t>to inform </a:t>
            </a:r>
            <a:r>
              <a:rPr lang="en-GB" sz="2800">
                <a:solidFill>
                  <a:schemeClr val="bg1"/>
                </a:solidFill>
                <a:cs typeface="Arial" panose="020B0604020202020204" pitchFamily="34" charset="0"/>
              </a:rPr>
              <a:t>the names social worker (</a:t>
            </a:r>
            <a:r>
              <a:rPr lang="en-US" sz="2800">
                <a:solidFill>
                  <a:schemeClr val="bg1"/>
                </a:solidFill>
                <a:cs typeface="Arial" panose="020B0604020202020204" pitchFamily="34" charset="0"/>
              </a:rPr>
              <a:t>care and support protection plan </a:t>
            </a:r>
            <a:r>
              <a:rPr lang="en-US" sz="2800" err="1">
                <a:solidFill>
                  <a:schemeClr val="bg1"/>
                </a:solidFill>
                <a:cs typeface="Arial" panose="020B0604020202020204" pitchFamily="34" charset="0"/>
              </a:rPr>
              <a:t>co-ordinator</a:t>
            </a:r>
            <a:r>
              <a:rPr lang="en-GB" sz="2800">
                <a:solidFill>
                  <a:schemeClr val="bg1"/>
                </a:solidFill>
                <a:cs typeface="Arial" panose="020B0604020202020204" pitchFamily="34" charset="0"/>
              </a:rPr>
              <a:t>) of relevant significant events or changes of circumstance to the child.</a:t>
            </a:r>
          </a:p>
        </p:txBody>
      </p:sp>
    </p:spTree>
    <p:extLst>
      <p:ext uri="{BB962C8B-B14F-4D97-AF65-F5344CB8AC3E}">
        <p14:creationId xmlns:p14="http://schemas.microsoft.com/office/powerpoint/2010/main" val="116234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E907C-6040-DEBE-3A50-FA9AAD14C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2FD10F-D4E5-9157-6B7C-080D649F4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4836160"/>
            <a:ext cx="2151185" cy="20218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0B235-390D-D922-7FAF-CD9219F0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75011" y="0"/>
            <a:ext cx="715263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C8EAC-4345-3D94-1F18-96468A141C4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0" y="1520686"/>
            <a:ext cx="11122025" cy="442291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/>
              <a:t>what work needs to be done, why, when and by whom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/>
              <a:t>specific, achievable, child-focused outcomes intended to safeguard and promote the well-being of the child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/>
              <a:t>realistic strategies and specific actions to achieve those outcomes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/>
              <a:t>any support/therapeutic services which are required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/>
              <a:t>developmental needs of the child and what services are required to meet those needs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/>
              <a:t>clearly identified roles and responsibilities of practitioners and family members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/>
              <a:t>the only measurement of success is quality </a:t>
            </a:r>
            <a:br>
              <a:rPr lang="en-US" sz="2800" b="1"/>
            </a:br>
            <a:r>
              <a:rPr lang="en-US" sz="2800" b="1"/>
              <a:t>improvement to the daily lived experience of the child</a:t>
            </a:r>
            <a:endParaRPr lang="en-US" sz="1800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107AB2-507C-52C8-62F3-35F18F1D3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plan should include</a:t>
            </a:r>
          </a:p>
        </p:txBody>
      </p:sp>
    </p:spTree>
    <p:extLst>
      <p:ext uri="{BB962C8B-B14F-4D97-AF65-F5344CB8AC3E}">
        <p14:creationId xmlns:p14="http://schemas.microsoft.com/office/powerpoint/2010/main" val="143265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69CD26-DA73-230D-F191-021B343CC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5486400"/>
            <a:ext cx="2151185" cy="1371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AEC00D-91BF-E22E-E8FF-BEE6A2CA28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180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Core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6B00E-613E-CB2D-0C29-C92EE248DFBE}"/>
              </a:ext>
            </a:extLst>
          </p:cNvPr>
          <p:cNvSpPr txBox="1"/>
          <p:nvPr/>
        </p:nvSpPr>
        <p:spPr>
          <a:xfrm>
            <a:off x="2533943" y="0"/>
            <a:ext cx="7434775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A </a:t>
            </a:r>
            <a:r>
              <a:rPr lang="en-US" sz="2800" b="1">
                <a:solidFill>
                  <a:schemeClr val="bg1"/>
                </a:solidFill>
              </a:rPr>
              <a:t>multi-agency group of practitioners</a:t>
            </a:r>
            <a:r>
              <a:rPr lang="en-US" sz="2800">
                <a:solidFill>
                  <a:schemeClr val="bg1"/>
                </a:solidFill>
              </a:rPr>
              <a:t> with responsibility for developing and delivering the care and support, protection plan.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</a:rPr>
              <a:t>All members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have </a:t>
            </a:r>
            <a:r>
              <a:rPr lang="en-US" sz="2800" b="1">
                <a:solidFill>
                  <a:schemeClr val="bg1"/>
                </a:solidFill>
              </a:rPr>
              <a:t>equal ownership</a:t>
            </a:r>
            <a:r>
              <a:rPr lang="en-US" sz="2800">
                <a:solidFill>
                  <a:schemeClr val="bg1"/>
                </a:solidFill>
              </a:rPr>
              <a:t> of and responsibility for the detailed care and support protection plan and should co-operate to achieve its aims.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have a responsibility to </a:t>
            </a:r>
            <a:r>
              <a:rPr lang="en-US" sz="2800" b="1">
                <a:solidFill>
                  <a:schemeClr val="bg1"/>
                </a:solidFill>
              </a:rPr>
              <a:t>challenge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b="1">
                <a:solidFill>
                  <a:schemeClr val="bg1"/>
                </a:solidFill>
              </a:rPr>
              <a:t>and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b="1">
                <a:solidFill>
                  <a:schemeClr val="bg1"/>
                </a:solidFill>
              </a:rPr>
              <a:t>report</a:t>
            </a:r>
            <a:r>
              <a:rPr lang="en-US" sz="2800">
                <a:solidFill>
                  <a:schemeClr val="bg1"/>
                </a:solidFill>
              </a:rPr>
              <a:t> concerns where they believe the plan is not protecting the child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meet at monthly - six weekly intervals.</a:t>
            </a:r>
            <a:endParaRPr lang="en-GB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7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2BF11-E60D-4D3F-C3C7-9CC46EC53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5315CB-54A9-A406-DC9E-ECE20E4C27E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584961"/>
            <a:ext cx="11122093" cy="481990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/>
              <a:t>Parents and practitioners </a:t>
            </a:r>
            <a:r>
              <a:rPr lang="en-US" sz="3200"/>
              <a:t>should be clear about: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/>
              <a:t>the </a:t>
            </a:r>
            <a:r>
              <a:rPr lang="en-US" sz="3200" b="1"/>
              <a:t>evidence</a:t>
            </a:r>
            <a:r>
              <a:rPr lang="en-US" sz="3200"/>
              <a:t> of harm which resulted in the child becoming the subject of a care and support, protection plan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/>
              <a:t>what needs to </a:t>
            </a:r>
            <a:r>
              <a:rPr lang="en-US" sz="3200" b="1"/>
              <a:t>change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/>
              <a:t>what is expected of them as part of the plan for </a:t>
            </a:r>
            <a:r>
              <a:rPr lang="en-US" sz="3200" b="1"/>
              <a:t>protection</a:t>
            </a:r>
            <a:r>
              <a:rPr lang="en-US" sz="3200"/>
              <a:t> and </a:t>
            </a:r>
            <a:r>
              <a:rPr lang="en-US" sz="3200" b="1"/>
              <a:t>promoting</a:t>
            </a:r>
            <a:r>
              <a:rPr lang="en-US" sz="3200"/>
              <a:t> the child’s well-being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/>
              <a:t>the respective roles and responsibilities of family members and different </a:t>
            </a:r>
            <a:r>
              <a:rPr lang="en-US" sz="3200" err="1"/>
              <a:t>organisations</a:t>
            </a:r>
            <a:r>
              <a:rPr lang="en-US" sz="3200"/>
              <a:t> in </a:t>
            </a:r>
            <a:r>
              <a:rPr lang="en-US" sz="3200" b="1"/>
              <a:t>implementing</a:t>
            </a:r>
            <a:r>
              <a:rPr lang="en-US" sz="3200"/>
              <a:t> the plan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5B18FF-C721-73E6-BF83-5FCBAC70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By the end of the conference: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727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05C09-D900-C85D-3F0A-6773508D7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706766-3887-FBBA-3A48-0A219EE91F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180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Review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conference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F528F7-F0CD-7B25-0F02-4414617FEA6E}"/>
              </a:ext>
            </a:extLst>
          </p:cNvPr>
          <p:cNvSpPr txBox="1"/>
          <p:nvPr/>
        </p:nvSpPr>
        <p:spPr>
          <a:xfrm>
            <a:off x="2606040" y="0"/>
            <a:ext cx="7249160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The </a:t>
            </a:r>
            <a:r>
              <a:rPr lang="en-US" sz="2800" b="1">
                <a:solidFill>
                  <a:schemeClr val="bg1"/>
                </a:solidFill>
              </a:rPr>
              <a:t>review conference </a:t>
            </a:r>
            <a:r>
              <a:rPr lang="en-US" sz="2800">
                <a:solidFill>
                  <a:schemeClr val="bg1"/>
                </a:solidFill>
              </a:rPr>
              <a:t>is tasked with making the decision as to whether a child on the register </a:t>
            </a:r>
            <a:r>
              <a:rPr lang="en-US" sz="2800" b="1">
                <a:solidFill>
                  <a:schemeClr val="bg1"/>
                </a:solidFill>
              </a:rPr>
              <a:t>continues</a:t>
            </a:r>
            <a:r>
              <a:rPr lang="en-US" sz="2800">
                <a:solidFill>
                  <a:schemeClr val="bg1"/>
                </a:solidFill>
              </a:rPr>
              <a:t> to be at risk of significant harm.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>
                <a:solidFill>
                  <a:schemeClr val="bg1"/>
                </a:solidFill>
              </a:rPr>
              <a:t>The first </a:t>
            </a:r>
            <a:r>
              <a:rPr lang="en-US" sz="2800">
                <a:solidFill>
                  <a:schemeClr val="bg1"/>
                </a:solidFill>
              </a:rPr>
              <a:t>should be held </a:t>
            </a:r>
            <a:r>
              <a:rPr lang="en-US" sz="2800" b="1">
                <a:solidFill>
                  <a:schemeClr val="bg1"/>
                </a:solidFill>
              </a:rPr>
              <a:t>within three months </a:t>
            </a:r>
            <a:r>
              <a:rPr lang="en-US" sz="2800">
                <a:solidFill>
                  <a:schemeClr val="bg1"/>
                </a:solidFill>
              </a:rPr>
              <a:t>of the initial conference;  </a:t>
            </a:r>
            <a:r>
              <a:rPr lang="en-US" sz="2800" b="1">
                <a:solidFill>
                  <a:schemeClr val="bg1"/>
                </a:solidFill>
              </a:rPr>
              <a:t>further</a:t>
            </a:r>
            <a:r>
              <a:rPr lang="en-US" sz="2800">
                <a:solidFill>
                  <a:schemeClr val="bg1"/>
                </a:solidFill>
              </a:rPr>
              <a:t> review conferences should be held regularly, at least every six months.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>
                <a:solidFill>
                  <a:schemeClr val="bg1"/>
                </a:solidFill>
              </a:rPr>
              <a:t>Every</a:t>
            </a:r>
            <a:r>
              <a:rPr lang="en-US" sz="2800">
                <a:solidFill>
                  <a:schemeClr val="bg1"/>
                </a:solidFill>
              </a:rPr>
              <a:t> review conference should </a:t>
            </a:r>
            <a:r>
              <a:rPr lang="en-US" sz="2800" b="1">
                <a:solidFill>
                  <a:schemeClr val="bg1"/>
                </a:solidFill>
              </a:rPr>
              <a:t>explicitly consider</a:t>
            </a:r>
            <a:r>
              <a:rPr lang="en-US" sz="2800">
                <a:solidFill>
                  <a:schemeClr val="bg1"/>
                </a:solidFill>
              </a:rPr>
              <a:t> the safety, well-being and development of the child against the outcomes set out in the care and support protection plan and determine whether the child is at continued risk of significant harm.</a:t>
            </a:r>
          </a:p>
        </p:txBody>
      </p:sp>
    </p:spTree>
    <p:extLst>
      <p:ext uri="{BB962C8B-B14F-4D97-AF65-F5344CB8AC3E}">
        <p14:creationId xmlns:p14="http://schemas.microsoft.com/office/powerpoint/2010/main" val="4167016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051EF-764D-626B-CAE8-2585E0784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B6A6-6495-A695-A731-F980010D9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5486400"/>
            <a:ext cx="2151185" cy="1371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EDC68-1670-DC4A-0BB5-F8002497B605}"/>
              </a:ext>
            </a:extLst>
          </p:cNvPr>
          <p:cNvSpPr txBox="1"/>
          <p:nvPr/>
        </p:nvSpPr>
        <p:spPr>
          <a:xfrm>
            <a:off x="5242560" y="1605280"/>
            <a:ext cx="6414486" cy="484632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All participants </a:t>
            </a:r>
            <a:r>
              <a:rPr lang="en-US" sz="2800" b="1">
                <a:solidFill>
                  <a:schemeClr val="bg1"/>
                </a:solidFill>
              </a:rPr>
              <a:t>consider</a:t>
            </a:r>
            <a:r>
              <a:rPr lang="en-US" sz="2800">
                <a:solidFill>
                  <a:schemeClr val="bg1"/>
                </a:solidFill>
              </a:rPr>
              <a:t>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Has the risk of harm to the child been </a:t>
            </a:r>
            <a:r>
              <a:rPr lang="en-US" sz="2800" b="1">
                <a:solidFill>
                  <a:schemeClr val="bg1"/>
                </a:solidFill>
              </a:rPr>
              <a:t>reduced to the extent </a:t>
            </a:r>
            <a:r>
              <a:rPr lang="en-US" sz="2800">
                <a:solidFill>
                  <a:schemeClr val="bg1"/>
                </a:solidFill>
              </a:rPr>
              <a:t>that the child is no longer at risk of significant harm?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Is the child </a:t>
            </a:r>
            <a:r>
              <a:rPr lang="en-US" sz="2800" b="1">
                <a:solidFill>
                  <a:schemeClr val="bg1"/>
                </a:solidFill>
              </a:rPr>
              <a:t>likely to remain safe </a:t>
            </a:r>
            <a:r>
              <a:rPr lang="en-US" sz="2800">
                <a:solidFill>
                  <a:schemeClr val="bg1"/>
                </a:solidFill>
              </a:rPr>
              <a:t>from harm without the continuation of the care and support protection plan?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</a:rPr>
              <a:t>What evidence </a:t>
            </a:r>
            <a:r>
              <a:rPr lang="en-US" sz="2800">
                <a:solidFill>
                  <a:schemeClr val="bg1"/>
                </a:solidFill>
              </a:rPr>
              <a:t>do we have to support our judgements?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What are the </a:t>
            </a:r>
            <a:r>
              <a:rPr lang="en-US" sz="2800" b="1">
                <a:solidFill>
                  <a:schemeClr val="bg1"/>
                </a:solidFill>
              </a:rPr>
              <a:t>parent/carers’ views </a:t>
            </a:r>
            <a:r>
              <a:rPr lang="en-US" sz="2800">
                <a:solidFill>
                  <a:schemeClr val="bg1"/>
                </a:solidFill>
              </a:rPr>
              <a:t>on registration?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1A25EF-D0F8-2FBB-44DD-A0A8AF952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Decision making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29190-CE3C-C71E-C9DC-A56A56EEB064}"/>
              </a:ext>
            </a:extLst>
          </p:cNvPr>
          <p:cNvSpPr txBox="1"/>
          <p:nvPr/>
        </p:nvSpPr>
        <p:spPr>
          <a:xfrm>
            <a:off x="534953" y="1605280"/>
            <a:ext cx="442312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</a:rPr>
              <a:t>Participants</a:t>
            </a:r>
            <a:r>
              <a:rPr lang="en-US" sz="2800">
                <a:solidFill>
                  <a:schemeClr val="bg1"/>
                </a:solidFill>
              </a:rPr>
              <a:t> include: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all practitioner members of the core group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family members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the child and/or their advocate (if appropriate)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any other relevant agencies such as those present at the initial child protection conference.</a:t>
            </a:r>
            <a:endParaRPr lang="en-GB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947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C0826-7B6D-EAB1-EFE0-DEE9F666D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phic 47" descr="Line arrow: Rotate right with solid fill">
            <a:extLst>
              <a:ext uri="{FF2B5EF4-FFF2-40B4-BE49-F238E27FC236}">
                <a16:creationId xmlns:a16="http://schemas.microsoft.com/office/drawing/2014/main" id="{DC2593DB-DE78-D784-B9D5-221441941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353164">
            <a:off x="290333" y="811776"/>
            <a:ext cx="1565626" cy="1565626"/>
          </a:xfrm>
          <a:prstGeom prst="rect">
            <a:avLst/>
          </a:prstGeom>
        </p:spPr>
      </p:pic>
      <p:pic>
        <p:nvPicPr>
          <p:cNvPr id="3" name="Graphic 2" descr="Arrow Down with solid fill">
            <a:extLst>
              <a:ext uri="{FF2B5EF4-FFF2-40B4-BE49-F238E27FC236}">
                <a16:creationId xmlns:a16="http://schemas.microsoft.com/office/drawing/2014/main" id="{979FC34A-9798-4DB6-E95A-4A718C88C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7646" y="2559509"/>
            <a:ext cx="497863" cy="4978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F99082-A703-E57A-DCCA-75516DBFF86D}"/>
              </a:ext>
            </a:extLst>
          </p:cNvPr>
          <p:cNvSpPr txBox="1">
            <a:spLocks/>
          </p:cNvSpPr>
          <p:nvPr/>
        </p:nvSpPr>
        <p:spPr>
          <a:xfrm>
            <a:off x="1498348" y="1701043"/>
            <a:ext cx="6672828" cy="604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ea typeface="+mn-ea"/>
                <a:cs typeface="+mn-cs"/>
              </a:rPr>
              <a:t>Yes</a:t>
            </a: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3DBF24-739B-1DAC-E87A-02C44336AB84}"/>
              </a:ext>
            </a:extLst>
          </p:cNvPr>
          <p:cNvSpPr/>
          <p:nvPr/>
        </p:nvSpPr>
        <p:spPr>
          <a:xfrm>
            <a:off x="8744725" y="4300104"/>
            <a:ext cx="2567155" cy="581087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De-register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BFA7AF-0BAA-D698-B417-90B75A47EC68}"/>
              </a:ext>
            </a:extLst>
          </p:cNvPr>
          <p:cNvSpPr/>
          <p:nvPr/>
        </p:nvSpPr>
        <p:spPr>
          <a:xfrm>
            <a:off x="8406916" y="2625350"/>
            <a:ext cx="3250130" cy="1225431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Close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Care and </a:t>
            </a:r>
            <a:r>
              <a:rPr lang="en-US" sz="2800">
                <a:solidFill>
                  <a:srgbClr val="000000"/>
                </a:solidFill>
              </a:rPr>
              <a:t>s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upport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US" sz="2800">
                <a:solidFill>
                  <a:srgbClr val="000000"/>
                </a:solidFill>
              </a:rPr>
              <a:t>p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rotection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plan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8C8863-7291-3FA7-9D02-65F90241559D}"/>
              </a:ext>
            </a:extLst>
          </p:cNvPr>
          <p:cNvSpPr txBox="1">
            <a:spLocks/>
          </p:cNvSpPr>
          <p:nvPr/>
        </p:nvSpPr>
        <p:spPr>
          <a:xfrm>
            <a:off x="8403239" y="1701042"/>
            <a:ext cx="3250129" cy="58587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ea typeface="+mn-ea"/>
                <a:cs typeface="+mn-cs"/>
              </a:rPr>
              <a:t>No</a:t>
            </a: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727EC7-1CC1-1F6F-3735-EACCD7FF77CB}"/>
              </a:ext>
            </a:extLst>
          </p:cNvPr>
          <p:cNvSpPr/>
          <p:nvPr/>
        </p:nvSpPr>
        <p:spPr>
          <a:xfrm>
            <a:off x="1502025" y="2338661"/>
            <a:ext cx="6672828" cy="733024"/>
          </a:xfrm>
          <a:prstGeom prst="rect">
            <a:avLst/>
          </a:prstGeom>
          <a:noFill/>
          <a:ln w="19050">
            <a:noFill/>
          </a:ln>
        </p:spPr>
        <p:txBody>
          <a:bodyPr wrap="square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Does category for registration </a:t>
            </a:r>
            <a:br>
              <a:rPr kumimoji="0" lang="en-GB" sz="2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2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remain the same?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399DBE-5A72-4318-2500-E20E5D5FA1FF}"/>
              </a:ext>
            </a:extLst>
          </p:cNvPr>
          <p:cNvSpPr txBox="1">
            <a:spLocks/>
          </p:cNvSpPr>
          <p:nvPr/>
        </p:nvSpPr>
        <p:spPr>
          <a:xfrm>
            <a:off x="5145234" y="3448383"/>
            <a:ext cx="3029619" cy="596366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ea typeface="+mn-ea"/>
                <a:cs typeface="+mn-cs"/>
              </a:rPr>
              <a:t>Yes</a:t>
            </a: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6A46AB0-F0A5-331D-E7ED-D361E7884840}"/>
              </a:ext>
            </a:extLst>
          </p:cNvPr>
          <p:cNvSpPr txBox="1">
            <a:spLocks/>
          </p:cNvSpPr>
          <p:nvPr/>
        </p:nvSpPr>
        <p:spPr>
          <a:xfrm>
            <a:off x="1502025" y="3448383"/>
            <a:ext cx="2908955" cy="616700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ea typeface="+mn-ea"/>
                <a:cs typeface="+mn-cs"/>
              </a:rPr>
              <a:t>No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65C2CF-D90A-66C3-75C1-B4D682C079DB}"/>
              </a:ext>
            </a:extLst>
          </p:cNvPr>
          <p:cNvSpPr/>
          <p:nvPr/>
        </p:nvSpPr>
        <p:spPr>
          <a:xfrm>
            <a:off x="1323771" y="4420666"/>
            <a:ext cx="3673066" cy="1780598"/>
          </a:xfrm>
          <a:prstGeom prst="rect">
            <a:avLst/>
          </a:prstGeom>
          <a:noFill/>
          <a:ln w="19050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80000"/>
              </a:lnSpc>
              <a:spcAft>
                <a:spcPts val="3600"/>
              </a:spcAft>
              <a:defRPr/>
            </a:pPr>
            <a:r>
              <a:rPr lang="en-GB" sz="2400" b="1">
                <a:solidFill>
                  <a:prstClr val="black"/>
                </a:solidFill>
              </a:rPr>
              <a:t>u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pdate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</a:t>
            </a:r>
            <a:r>
              <a:rPr lang="en-US" sz="2400" b="1">
                <a:solidFill>
                  <a:prstClr val="black"/>
                </a:solidFill>
              </a:rPr>
              <a:t>remain</a:t>
            </a:r>
            <a:r>
              <a:rPr lang="en-US" sz="2400">
                <a:solidFill>
                  <a:prstClr val="black"/>
                </a:solidFill>
              </a:rPr>
              <a:t> on</a:t>
            </a:r>
            <a:r>
              <a:rPr lang="en-GB" sz="2400">
                <a:solidFill>
                  <a:prstClr val="black"/>
                </a:solidFill>
              </a:rPr>
              <a:t> child protection register </a:t>
            </a:r>
          </a:p>
          <a:p>
            <a:pPr algn="ctr">
              <a:lnSpc>
                <a:spcPct val="80000"/>
              </a:lnSpc>
              <a:spcAft>
                <a:spcPts val="1800"/>
              </a:spcAft>
              <a:defRPr/>
            </a:pPr>
            <a:r>
              <a:rPr lang="en-GB" sz="2400" b="1">
                <a:solidFill>
                  <a:prstClr val="black"/>
                </a:solidFill>
              </a:rPr>
              <a:t>update and continue </a:t>
            </a:r>
            <a:br>
              <a:rPr lang="en-GB" sz="2400" b="1">
                <a:solidFill>
                  <a:prstClr val="black"/>
                </a:solidFill>
              </a:rPr>
            </a:br>
            <a:r>
              <a:rPr lang="en-GB" sz="2400">
                <a:solidFill>
                  <a:prstClr val="black"/>
                </a:solidFill>
              </a:rPr>
              <a:t>care and support </a:t>
            </a:r>
            <a:br>
              <a:rPr lang="en-GB" sz="2400">
                <a:solidFill>
                  <a:prstClr val="black"/>
                </a:solidFill>
              </a:rPr>
            </a:br>
            <a:r>
              <a:rPr lang="en-GB" sz="2400">
                <a:solidFill>
                  <a:prstClr val="black"/>
                </a:solidFill>
              </a:rPr>
              <a:t>protection plan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8" name="Graphic 17" descr="Arrow Down with solid fill">
            <a:extLst>
              <a:ext uri="{FF2B5EF4-FFF2-40B4-BE49-F238E27FC236}">
                <a16:creationId xmlns:a16="http://schemas.microsoft.com/office/drawing/2014/main" id="{AF608DCD-F1B8-5C84-24E0-0CA944A70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7020" y="2782822"/>
            <a:ext cx="497863" cy="497863"/>
          </a:xfrm>
          <a:prstGeom prst="rect">
            <a:avLst/>
          </a:prstGeom>
        </p:spPr>
      </p:pic>
      <p:pic>
        <p:nvPicPr>
          <p:cNvPr id="19" name="Graphic 18" descr="Arrow Down with solid fill">
            <a:extLst>
              <a:ext uri="{FF2B5EF4-FFF2-40B4-BE49-F238E27FC236}">
                <a16:creationId xmlns:a16="http://schemas.microsoft.com/office/drawing/2014/main" id="{03BDA592-1901-8BBB-591C-83946EDB2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7020" y="4496226"/>
            <a:ext cx="497863" cy="497863"/>
          </a:xfrm>
          <a:prstGeom prst="rect">
            <a:avLst/>
          </a:prstGeom>
        </p:spPr>
      </p:pic>
      <p:pic>
        <p:nvPicPr>
          <p:cNvPr id="20" name="Graphic 19" descr="Arrow Down with solid fill">
            <a:extLst>
              <a:ext uri="{FF2B5EF4-FFF2-40B4-BE49-F238E27FC236}">
                <a16:creationId xmlns:a16="http://schemas.microsoft.com/office/drawing/2014/main" id="{AFA170AB-FD00-0973-825D-2EFFDAB0B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253630">
            <a:off x="6535733" y="3728723"/>
            <a:ext cx="497863" cy="497863"/>
          </a:xfrm>
          <a:prstGeom prst="rect">
            <a:avLst/>
          </a:prstGeom>
        </p:spPr>
      </p:pic>
      <p:pic>
        <p:nvPicPr>
          <p:cNvPr id="21" name="Graphic 20" descr="Arrow Down with solid fill">
            <a:extLst>
              <a:ext uri="{FF2B5EF4-FFF2-40B4-BE49-F238E27FC236}">
                <a16:creationId xmlns:a16="http://schemas.microsoft.com/office/drawing/2014/main" id="{49F752D9-5EE4-E613-1EDB-19293FB15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346370" flipH="1">
            <a:off x="7040242" y="3728724"/>
            <a:ext cx="497863" cy="497863"/>
          </a:xfrm>
          <a:prstGeom prst="rect">
            <a:avLst/>
          </a:prstGeom>
        </p:spPr>
      </p:pic>
      <p:pic>
        <p:nvPicPr>
          <p:cNvPr id="22" name="Graphic 21" descr="Arrow Down with solid fill">
            <a:extLst>
              <a:ext uri="{FF2B5EF4-FFF2-40B4-BE49-F238E27FC236}">
                <a16:creationId xmlns:a16="http://schemas.microsoft.com/office/drawing/2014/main" id="{74D4214F-384A-49ED-A1F9-12874B976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6128" y="5556493"/>
            <a:ext cx="497863" cy="49786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AB0AFA-D1DC-3881-891C-9259A23CBA2E}"/>
              </a:ext>
            </a:extLst>
          </p:cNvPr>
          <p:cNvSpPr/>
          <p:nvPr/>
        </p:nvSpPr>
        <p:spPr>
          <a:xfrm>
            <a:off x="8744725" y="5310965"/>
            <a:ext cx="2567155" cy="63101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ea typeface="+mn-ea"/>
                <a:cs typeface="+mn-cs"/>
              </a:rPr>
              <a:t>Conclusion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F5893598-4DBE-7834-0853-8131945EEB2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4" y="252413"/>
            <a:ext cx="11122092" cy="616700"/>
          </a:xfrm>
          <a:prstGeom prst="rect">
            <a:avLst/>
          </a:prstGeom>
          <a:solidFill>
            <a:schemeClr val="accent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Review conference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BEA5F1-9E8D-CF44-A09D-EE65F6D71C8D}"/>
              </a:ext>
            </a:extLst>
          </p:cNvPr>
          <p:cNvSpPr/>
          <p:nvPr/>
        </p:nvSpPr>
        <p:spPr>
          <a:xfrm>
            <a:off x="5149887" y="4404364"/>
            <a:ext cx="3041274" cy="2201223"/>
          </a:xfrm>
          <a:prstGeom prst="rect">
            <a:avLst/>
          </a:prstGeom>
          <a:noFill/>
          <a:ln w="19050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80000"/>
              </a:lnSpc>
              <a:spcAft>
                <a:spcPts val="3600"/>
              </a:spcAft>
              <a:defRPr/>
            </a:pPr>
            <a:r>
              <a:rPr lang="en-US" sz="2400" b="1">
                <a:solidFill>
                  <a:prstClr val="black"/>
                </a:solidFill>
              </a:rPr>
              <a:t>remain</a:t>
            </a:r>
            <a:r>
              <a:rPr lang="en-US" sz="2400">
                <a:solidFill>
                  <a:prstClr val="black"/>
                </a:solidFill>
              </a:rPr>
              <a:t> on</a:t>
            </a:r>
            <a:r>
              <a:rPr lang="en-GB" sz="2400">
                <a:solidFill>
                  <a:prstClr val="black"/>
                </a:solidFill>
              </a:rPr>
              <a:t> child protection register </a:t>
            </a:r>
          </a:p>
          <a:p>
            <a:pPr algn="ctr">
              <a:lnSpc>
                <a:spcPct val="80000"/>
              </a:lnSpc>
              <a:spcAft>
                <a:spcPts val="1800"/>
              </a:spcAft>
              <a:defRPr/>
            </a:pPr>
            <a:r>
              <a:rPr lang="en-GB" sz="2400" b="1">
                <a:solidFill>
                  <a:prstClr val="black"/>
                </a:solidFill>
              </a:rPr>
              <a:t>continue </a:t>
            </a:r>
            <a:br>
              <a:rPr lang="en-GB" sz="2400" b="1">
                <a:solidFill>
                  <a:prstClr val="black"/>
                </a:solidFill>
              </a:rPr>
            </a:br>
            <a:r>
              <a:rPr lang="en-GB" sz="2400">
                <a:solidFill>
                  <a:prstClr val="black"/>
                </a:solidFill>
              </a:rPr>
              <a:t>care and support </a:t>
            </a:r>
            <a:br>
              <a:rPr lang="en-GB" sz="2400">
                <a:solidFill>
                  <a:prstClr val="black"/>
                </a:solidFill>
              </a:rPr>
            </a:br>
            <a:r>
              <a:rPr lang="en-GB" sz="2400">
                <a:solidFill>
                  <a:prstClr val="black"/>
                </a:solidFill>
              </a:rPr>
              <a:t>protection plan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D9AA35D-FF99-E832-CB23-A90981DE5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22661" y="3123790"/>
            <a:ext cx="0" cy="324593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249E16E-9652-40A3-4529-46E95EFF7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60043" y="3096098"/>
            <a:ext cx="0" cy="32459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50B45FD-D351-A70A-0A00-AE0875AA8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22662" y="4077135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682765C-4E20-69F5-77A1-202DC67B0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22661" y="5079379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963B3E5-C070-B137-D0F2-19EA60DF8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70524" y="4044749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430BE74-9F11-9D4B-ADD6-1C380BE8B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70524" y="5034559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1EEF869-5BAF-B664-9A96-DFE6E097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726925" y="3096098"/>
            <a:ext cx="64642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6CC9B06-2B07-D8CC-EADB-AFF295E3D628}"/>
              </a:ext>
            </a:extLst>
          </p:cNvPr>
          <p:cNvSpPr txBox="1"/>
          <p:nvPr/>
        </p:nvSpPr>
        <p:spPr>
          <a:xfrm>
            <a:off x="568701" y="837725"/>
            <a:ext cx="11084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Is the child at continuing risk of significant harm?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84FD9F4-3231-7CEF-6DF8-B13E51126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788789" y="1376449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52010B1-668E-4257-3F23-83107D35A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028304" y="1376449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F74DD9-E467-32FF-7490-7D8182E17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028304" y="2286918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9C3F9E7-6C5B-4484-C7D3-23334697E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028302" y="3902786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649CC4E-57FF-1BD0-BC5A-8D184A5AE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053969" y="4917082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0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23" grpId="0" animBg="1"/>
      <p:bldP spid="4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9E2E2-FBEF-58AE-850A-D2D49E24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Section 5:</a:t>
            </a:r>
            <a:br>
              <a:rPr lang="en-GB"/>
            </a:br>
            <a:r>
              <a:rPr lang="en-US"/>
              <a:t>safeguarding allegations / concerns about practitioners and those in positions of trust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12D1-0717-B1F5-EF03-CB4C48C0C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/>
              <a:t>This section will be updated when the </a:t>
            </a:r>
          </a:p>
        </p:txBody>
      </p:sp>
    </p:spTree>
    <p:extLst>
      <p:ext uri="{BB962C8B-B14F-4D97-AF65-F5344CB8AC3E}">
        <p14:creationId xmlns:p14="http://schemas.microsoft.com/office/powerpoint/2010/main" val="18010267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78231-DAEB-EC91-4B3E-4B7E85D10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34DC-DF8B-86BC-9EED-31F0BEE6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Section 5:</a:t>
            </a:r>
            <a:br>
              <a:rPr lang="en-GB"/>
            </a:br>
            <a:r>
              <a:rPr lang="en-US"/>
              <a:t>safeguarding allegations / concerns about practitioners and those in positions of trust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97744-FB71-615F-836E-367FA208559A}"/>
              </a:ext>
            </a:extLst>
          </p:cNvPr>
          <p:cNvSpPr txBox="1"/>
          <p:nvPr/>
        </p:nvSpPr>
        <p:spPr>
          <a:xfrm>
            <a:off x="4600779" y="1139140"/>
            <a:ext cx="4241800" cy="457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tabLst/>
              <a:defRPr/>
            </a:pPr>
            <a:r>
              <a:rPr kumimoji="0" lang="en-GB" sz="5400" b="0" i="1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This section will be updated when the procedures are finalised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172DC4-5F14-F2BF-9A78-85CD60341EF6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How</a:t>
            </a:r>
          </a:p>
        </p:txBody>
      </p:sp>
    </p:spTree>
    <p:extLst>
      <p:ext uri="{BB962C8B-B14F-4D97-AF65-F5344CB8AC3E}">
        <p14:creationId xmlns:p14="http://schemas.microsoft.com/office/powerpoint/2010/main" val="1373987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655AD-B312-3CD7-44F5-B245D75B8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24D5521A-401A-C33E-184F-2FA329D8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>
                <a:solidFill>
                  <a:schemeClr val="tx1"/>
                </a:solidFill>
              </a:rPr>
              <a:t>Learning </a:t>
            </a:r>
            <a:endParaRPr lang="en-GB" sz="4800" b="1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2FB17-1DE7-3F05-8969-972619988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0938" cy="53309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 b="1"/>
              <a:t>This course </a:t>
            </a:r>
            <a:r>
              <a:rPr lang="en-US" sz="3200"/>
              <a:t>is part of the </a:t>
            </a:r>
            <a:r>
              <a:rPr lang="en-US" sz="3200" b="1"/>
              <a:t>generic</a:t>
            </a:r>
            <a:r>
              <a:rPr lang="en-US" sz="3200"/>
              <a:t> training </a:t>
            </a:r>
            <a:r>
              <a:rPr lang="en-US" sz="3200" b="1"/>
              <a:t>everyone</a:t>
            </a:r>
            <a:r>
              <a:rPr lang="en-US" sz="3200"/>
              <a:t> in Group C must do.</a:t>
            </a:r>
          </a:p>
          <a:p>
            <a:pPr marL="0" indent="0">
              <a:buNone/>
            </a:pPr>
            <a:r>
              <a:rPr lang="en-US" sz="3200"/>
              <a:t>You will </a:t>
            </a:r>
            <a:r>
              <a:rPr lang="en-US" sz="3200" b="1"/>
              <a:t>also</a:t>
            </a:r>
            <a:r>
              <a:rPr lang="en-US" sz="3200"/>
              <a:t> need to do </a:t>
            </a:r>
            <a:r>
              <a:rPr lang="en-US" sz="3200" b="1"/>
              <a:t>specific relevant </a:t>
            </a:r>
            <a:r>
              <a:rPr lang="en-US" sz="3200"/>
              <a:t>training that will:</a:t>
            </a:r>
          </a:p>
          <a:p>
            <a:r>
              <a:rPr lang="en-US" sz="3200"/>
              <a:t>be different for individual practitioners even within agencies and </a:t>
            </a:r>
            <a:r>
              <a:rPr lang="en-US" sz="3200" err="1"/>
              <a:t>organisations</a:t>
            </a:r>
            <a:endParaRPr lang="en-US" sz="3200"/>
          </a:p>
          <a:p>
            <a:r>
              <a:rPr lang="en-US" sz="3200"/>
              <a:t>often be defined and required by professional or regulatory bodies at a national or agency level.</a:t>
            </a:r>
            <a:endParaRPr lang="en-US" sz="20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070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5FEFE-D50C-27B4-CA05-16C75EE23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67808A-0F72-903C-1800-C88CCBC5CD59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What</a:t>
            </a:r>
            <a:r>
              <a:rPr lang="en-GB">
                <a:solidFill>
                  <a:schemeClr val="accent1"/>
                </a:solidFill>
              </a:rPr>
              <a:t>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C57DE2-A1BE-C98C-0BF2-94F89E634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Section 5:</a:t>
            </a:r>
            <a:br>
              <a:rPr lang="en-GB" sz="2800"/>
            </a:br>
            <a:r>
              <a:rPr lang="en-US" sz="2800"/>
              <a:t>safeguarding allegations / concerns about practitioners and those in positions of trust</a:t>
            </a:r>
            <a:endParaRPr lang="en-GB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72896B-6885-D540-5991-F6DB5B2190AF}"/>
              </a:ext>
            </a:extLst>
          </p:cNvPr>
          <p:cNvSpPr txBox="1"/>
          <p:nvPr/>
        </p:nvSpPr>
        <p:spPr>
          <a:xfrm>
            <a:off x="3042920" y="509212"/>
            <a:ext cx="715772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i="0" u="none" strike="noStrike" baseline="0">
                <a:solidFill>
                  <a:schemeClr val="bg1"/>
                </a:solidFill>
              </a:rPr>
              <a:t>Section 5 of the procedures </a:t>
            </a:r>
            <a:r>
              <a:rPr lang="en-US" sz="3600" b="0" i="0" u="none" strike="noStrike" baseline="0">
                <a:solidFill>
                  <a:schemeClr val="bg1"/>
                </a:solidFill>
              </a:rPr>
              <a:t>provides guidance on how to manage </a:t>
            </a:r>
            <a:r>
              <a:rPr lang="en-US" sz="3600" b="1" i="0" u="none" strike="noStrike" baseline="0">
                <a:solidFill>
                  <a:schemeClr val="bg1"/>
                </a:solidFill>
              </a:rPr>
              <a:t>allegations and concerns </a:t>
            </a:r>
            <a:r>
              <a:rPr lang="en-US" sz="3600" b="0" i="0" u="none" strike="noStrike" baseline="0">
                <a:solidFill>
                  <a:schemeClr val="bg1"/>
                </a:solidFill>
              </a:rPr>
              <a:t>about those whose work, either in a paid or voluntary capacity, brings them into contact (directly or indirectly) with children or adults at risk, or are a trusted individual/person occupying a position of trust. </a:t>
            </a:r>
            <a:endParaRPr lang="en-GB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6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91B30-B6E5-613C-DD21-1587F698C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B293C0-88B1-B12D-9B29-6E124DDA2AA6}"/>
              </a:ext>
            </a:extLst>
          </p:cNvPr>
          <p:cNvSpPr txBox="1"/>
          <p:nvPr/>
        </p:nvSpPr>
        <p:spPr>
          <a:xfrm>
            <a:off x="3637626" y="3941265"/>
            <a:ext cx="6066930" cy="1030847"/>
          </a:xfrm>
          <a:prstGeom prst="rect">
            <a:avLst/>
          </a:prstGeom>
          <a:solidFill>
            <a:srgbClr val="D5EDFF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Meeting legal </a:t>
            </a:r>
            <a:r>
              <a:rPr lang="en-US" sz="4000">
                <a:solidFill>
                  <a:srgbClr val="37394C"/>
                </a:solidFill>
                <a:latin typeface="Gibson" panose="02000000000000000000" pitchFamily="2" charset="77"/>
              </a:rPr>
              <a:t>d</a:t>
            </a:r>
            <a:r>
              <a:rPr kumimoji="0" lang="en-US" sz="4000" i="0" u="none" strike="noStrike" kern="1200" cap="none" spc="0" normalizeH="0" baseline="0" noProof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uties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457DFB-11A8-58C4-D8B0-1ED49DB64CEF}"/>
              </a:ext>
            </a:extLst>
          </p:cNvPr>
          <p:cNvSpPr txBox="1"/>
          <p:nvPr/>
        </p:nvSpPr>
        <p:spPr>
          <a:xfrm>
            <a:off x="3659988" y="1636035"/>
            <a:ext cx="6044568" cy="103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Aft>
                <a:spcPts val="6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4000" b="0"/>
              <a:t>Promoting safe 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543FA-D32F-C2DA-3E8B-8282372D490C}"/>
              </a:ext>
            </a:extLst>
          </p:cNvPr>
          <p:cNvSpPr txBox="1"/>
          <p:nvPr/>
        </p:nvSpPr>
        <p:spPr>
          <a:xfrm>
            <a:off x="3637627" y="5093880"/>
            <a:ext cx="6055748" cy="1030847"/>
          </a:xfrm>
          <a:prstGeom prst="rect">
            <a:avLst/>
          </a:prstGeom>
          <a:solidFill>
            <a:srgbClr val="DDDDFF">
              <a:alpha val="55686"/>
            </a:srgbClr>
          </a:solidFill>
        </p:spPr>
        <p:txBody>
          <a:bodyPr wrap="square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Aft>
                <a:spcPts val="6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4000" b="0"/>
              <a:t>Coordinating responses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88855-703E-B94F-3CFC-0DA599799378}"/>
              </a:ext>
            </a:extLst>
          </p:cNvPr>
          <p:cNvSpPr txBox="1"/>
          <p:nvPr/>
        </p:nvSpPr>
        <p:spPr>
          <a:xfrm>
            <a:off x="3626446" y="483420"/>
            <a:ext cx="6066929" cy="10308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Protecting those at 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183DB-5FE7-89C0-91ED-08B1AA08FF9A}"/>
              </a:ext>
            </a:extLst>
          </p:cNvPr>
          <p:cNvSpPr txBox="1"/>
          <p:nvPr/>
        </p:nvSpPr>
        <p:spPr>
          <a:xfrm>
            <a:off x="3659989" y="2788650"/>
            <a:ext cx="6044567" cy="10308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Consistency and </a:t>
            </a:r>
            <a:r>
              <a:rPr lang="en-US" sz="4000">
                <a:solidFill>
                  <a:srgbClr val="37394C"/>
                </a:solidFill>
                <a:latin typeface="Gibson" panose="02000000000000000000" pitchFamily="2" charset="77"/>
              </a:rPr>
              <a:t>f</a:t>
            </a:r>
            <a:r>
              <a:rPr kumimoji="0" lang="en-US" sz="4000" i="0" u="none" strike="noStrike" kern="1200" cap="none" spc="0" normalizeH="0" baseline="0" noProof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airness</a:t>
            </a:r>
            <a:endParaRPr lang="en-US" sz="4000">
              <a:solidFill>
                <a:srgbClr val="37394C"/>
              </a:solidFill>
              <a:latin typeface="Gibson" panose="02000000000000000000" pitchFamily="2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40C08F-8453-7E9D-4F07-9742425C1CCC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FC1FE2-6430-C72D-E817-C4F4E396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Section 5:</a:t>
            </a:r>
            <a:br>
              <a:rPr lang="en-GB" sz="2800"/>
            </a:br>
            <a:r>
              <a:rPr lang="en-US" sz="2800"/>
              <a:t>Safeguarding allegations / concerns about practitioners and those in positions of trust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3012957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2BC4F-4418-0E56-7AF1-093BCFE0F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3F42B7-7C21-01A0-1805-589BB9A82CD7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2B3C5F3-6069-7D26-EF67-BBD13F0DC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Section 5:</a:t>
            </a:r>
            <a:br>
              <a:rPr lang="en-GB" sz="2800"/>
            </a:br>
            <a:r>
              <a:rPr lang="en-US" sz="2800"/>
              <a:t>safeguarding allegations / concerns about practitioners and those in positions of trust</a:t>
            </a:r>
            <a:endParaRPr lang="en-GB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98065F-4B07-7D46-9A48-1C04AE7A6B32}"/>
              </a:ext>
            </a:extLst>
          </p:cNvPr>
          <p:cNvSpPr txBox="1"/>
          <p:nvPr/>
        </p:nvSpPr>
        <p:spPr>
          <a:xfrm>
            <a:off x="3042920" y="509212"/>
            <a:ext cx="7340600" cy="564497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800" b="1">
                <a:solidFill>
                  <a:schemeClr val="bg1"/>
                </a:solidFill>
              </a:rPr>
              <a:t>Complaint, concern or allegation?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</a:rPr>
              <a:t>Complaint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Dissatisfaction / objection to something considered unfair, unacceptable or not meeting standards expected.</a:t>
            </a:r>
            <a:endParaRPr lang="en-US" sz="28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</a:rPr>
              <a:t>Concern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Quality of care, poor practice, suitability.</a:t>
            </a:r>
            <a:endParaRPr lang="en-US" sz="28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</a:rPr>
              <a:t>Allegation</a:t>
            </a:r>
            <a:endParaRPr lang="en-US" sz="2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These procedures </a:t>
            </a:r>
            <a:r>
              <a:rPr lang="en-US" sz="2800" b="1">
                <a:solidFill>
                  <a:schemeClr val="bg1"/>
                </a:solidFill>
              </a:rPr>
              <a:t>must</a:t>
            </a:r>
            <a:r>
              <a:rPr lang="en-US" sz="2800">
                <a:solidFill>
                  <a:schemeClr val="bg1"/>
                </a:solidFill>
              </a:rPr>
              <a:t> be considered when it has been </a:t>
            </a:r>
            <a:r>
              <a:rPr lang="en-US" sz="2800" b="1">
                <a:solidFill>
                  <a:schemeClr val="bg1"/>
                </a:solidFill>
              </a:rPr>
              <a:t>alleged</a:t>
            </a:r>
            <a:r>
              <a:rPr lang="en-US" sz="2800">
                <a:solidFill>
                  <a:schemeClr val="bg1"/>
                </a:solidFill>
              </a:rPr>
              <a:t> that a person who works (directly or indirectly) with children/ adults at risk has: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95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3216-56FE-5BD3-2321-A9604C8FF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B68239-FE24-575F-4734-4A45706A9D3A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4DAB9FA-E953-86A0-5775-B2D67662B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Section 5:</a:t>
            </a:r>
            <a:br>
              <a:rPr lang="en-GB" sz="2800"/>
            </a:br>
            <a:r>
              <a:rPr lang="en-US" sz="2800"/>
              <a:t>safeguarding allegations / concerns about practitioners and those in positions of trust</a:t>
            </a:r>
            <a:endParaRPr lang="en-GB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39126-D85E-3AD2-9DFA-D95011B476CA}"/>
              </a:ext>
            </a:extLst>
          </p:cNvPr>
          <p:cNvSpPr txBox="1"/>
          <p:nvPr/>
        </p:nvSpPr>
        <p:spPr>
          <a:xfrm>
            <a:off x="3042920" y="509212"/>
            <a:ext cx="734060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bg1">
                    <a:lumMod val="50000"/>
                  </a:schemeClr>
                </a:solidFill>
              </a:rPr>
              <a:t>behaved in a way that has harmed or may have harmed a child/adult at risk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bg1">
                    <a:lumMod val="50000"/>
                  </a:schemeClr>
                </a:solidFill>
              </a:rPr>
              <a:t>possibly committed a criminal offence against or related to a child/adult at risk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bg1">
                    <a:lumMod val="50000"/>
                  </a:schemeClr>
                </a:solidFill>
              </a:rPr>
              <a:t>behaved towards a child/ren or adult/s at risk in a way that indicates they may pose a risk of harm to children or adults at risk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bg1">
                    <a:lumMod val="50000"/>
                  </a:schemeClr>
                </a:solidFill>
              </a:rPr>
              <a:t>behaved in a way in their personal life which indicates a potential risk to children or adults at risk within their identified employment/volunteering.</a:t>
            </a:r>
            <a:endParaRPr lang="en-GB" sz="3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863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A909C-B8AC-1AC4-B926-AC7A0FC3F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E62BE-11EC-629A-602B-86AD918C5B15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8A62692-DC3D-F6C4-E969-B1F66A94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Section 5:</a:t>
            </a:r>
            <a:br>
              <a:rPr lang="en-GB" sz="2800"/>
            </a:br>
            <a:r>
              <a:rPr lang="en-US" sz="2800"/>
              <a:t>safeguarding allegations / concerns about practitioners and those in positions of trust</a:t>
            </a:r>
            <a:endParaRPr lang="en-GB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08B19-0049-E42C-A465-813ABBE9D916}"/>
              </a:ext>
            </a:extLst>
          </p:cNvPr>
          <p:cNvSpPr txBox="1"/>
          <p:nvPr/>
        </p:nvSpPr>
        <p:spPr>
          <a:xfrm>
            <a:off x="3042920" y="509212"/>
            <a:ext cx="715772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000">
                <a:solidFill>
                  <a:schemeClr val="bg1"/>
                </a:solidFill>
              </a:rPr>
              <a:t>It’s important to establish </a:t>
            </a:r>
            <a:r>
              <a:rPr lang="en-US" sz="3000" b="1">
                <a:solidFill>
                  <a:schemeClr val="bg1"/>
                </a:solidFill>
              </a:rPr>
              <a:t>the</a:t>
            </a:r>
            <a:r>
              <a:rPr lang="en-US" sz="3000">
                <a:solidFill>
                  <a:schemeClr val="bg1"/>
                </a:solidFill>
              </a:rPr>
              <a:t> </a:t>
            </a:r>
            <a:r>
              <a:rPr lang="en-US" sz="3000" b="1">
                <a:solidFill>
                  <a:schemeClr val="bg1"/>
                </a:solidFill>
              </a:rPr>
              <a:t>role</a:t>
            </a:r>
            <a:r>
              <a:rPr lang="en-US" sz="3000">
                <a:solidFill>
                  <a:schemeClr val="bg1"/>
                </a:solidFill>
              </a:rPr>
              <a:t> the individual fulfils and </a:t>
            </a:r>
            <a:r>
              <a:rPr lang="en-US" sz="3000" b="1">
                <a:solidFill>
                  <a:schemeClr val="bg1"/>
                </a:solidFill>
              </a:rPr>
              <a:t>the</a:t>
            </a:r>
            <a:r>
              <a:rPr lang="en-US" sz="3000">
                <a:solidFill>
                  <a:schemeClr val="bg1"/>
                </a:solidFill>
              </a:rPr>
              <a:t> </a:t>
            </a:r>
            <a:r>
              <a:rPr lang="en-US" sz="3000" b="1">
                <a:solidFill>
                  <a:schemeClr val="bg1"/>
                </a:solidFill>
              </a:rPr>
              <a:t>nature</a:t>
            </a:r>
            <a:r>
              <a:rPr lang="en-US" sz="3000">
                <a:solidFill>
                  <a:schemeClr val="bg1"/>
                </a:solidFill>
              </a:rPr>
              <a:t> of the allegation/ concerns being reported.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>
                <a:solidFill>
                  <a:schemeClr val="bg1"/>
                </a:solidFill>
              </a:rPr>
              <a:t>Roles</a:t>
            </a:r>
            <a:r>
              <a:rPr lang="en-US" sz="2800">
                <a:solidFill>
                  <a:schemeClr val="bg1"/>
                </a:solidFill>
              </a:rPr>
              <a:t>: </a:t>
            </a:r>
          </a:p>
          <a:p>
            <a:pPr marL="263525" indent="-2635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those whose work, either in a paid or voluntary capacity, brings them into contact (directly or indirectly) with children or adults at risk </a:t>
            </a:r>
          </a:p>
          <a:p>
            <a:pPr marL="263525" indent="-2635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those occupying a position of trust</a:t>
            </a:r>
          </a:p>
          <a:p>
            <a:pPr marL="263525" indent="-2635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those who have caring responsibilities for children or adults in need of care and support and their employment/voluntary work brings them into contact with children or adults at risk.</a:t>
            </a:r>
            <a:endParaRPr lang="en-GB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07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EF7D6-A925-3477-F12A-1186DF8A7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B8855C-E36B-515F-A6C5-80FC25DB27ED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B2D6D6D-BFB4-8212-1673-C80B3837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Section 5:</a:t>
            </a:r>
            <a:br>
              <a:rPr lang="en-GB" sz="2800"/>
            </a:br>
            <a:r>
              <a:rPr lang="en-US" sz="2800"/>
              <a:t>safeguarding allegations / concerns about practitioners and those in positions of trust</a:t>
            </a:r>
            <a:endParaRPr lang="en-GB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1B5DE6-6A6E-5421-6746-43A5BE47B160}"/>
              </a:ext>
            </a:extLst>
          </p:cNvPr>
          <p:cNvSpPr txBox="1"/>
          <p:nvPr/>
        </p:nvSpPr>
        <p:spPr>
          <a:xfrm>
            <a:off x="3042920" y="509212"/>
            <a:ext cx="715772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>
                <a:solidFill>
                  <a:schemeClr val="bg1"/>
                </a:solidFill>
              </a:rPr>
              <a:t>Nature</a:t>
            </a:r>
            <a:r>
              <a:rPr lang="en-US" sz="280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Staff/volunteers of </a:t>
            </a:r>
            <a:r>
              <a:rPr lang="en-US" sz="2800" b="1">
                <a:solidFill>
                  <a:schemeClr val="bg1"/>
                </a:solidFill>
              </a:rPr>
              <a:t>all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relevant partner agencies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regulated settings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those working within regulated activities and registered/regulated professionals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sports group leaders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other roles that bring the individual into contact with children/adults at risk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>
                <a:solidFill>
                  <a:schemeClr val="bg1"/>
                </a:solidFill>
              </a:rPr>
              <a:t>must</a:t>
            </a:r>
            <a:r>
              <a:rPr lang="en-US" sz="2800">
                <a:solidFill>
                  <a:schemeClr val="bg1"/>
                </a:solidFill>
              </a:rPr>
              <a:t> be considered within these procedures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2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998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DC96F-8718-D430-952A-A222AFD51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77849C-1DD2-52F8-68D5-99D39808A835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24175A3-985C-B642-3C6A-4449FB61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Section 5:</a:t>
            </a:r>
            <a:br>
              <a:rPr lang="en-GB" sz="2800"/>
            </a:br>
            <a:r>
              <a:rPr lang="en-US" sz="2800"/>
              <a:t>safeguarding allegations / concerns about practitioners and those in positions of trust</a:t>
            </a:r>
            <a:endParaRPr lang="en-GB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0BF93E-1FC7-8D5E-B5F2-C2A5D7812CA9}"/>
              </a:ext>
            </a:extLst>
          </p:cNvPr>
          <p:cNvSpPr txBox="1"/>
          <p:nvPr/>
        </p:nvSpPr>
        <p:spPr>
          <a:xfrm>
            <a:off x="3042920" y="509212"/>
            <a:ext cx="715772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000">
                <a:solidFill>
                  <a:schemeClr val="bg1"/>
                </a:solidFill>
              </a:rPr>
              <a:t>The </a:t>
            </a:r>
            <a:r>
              <a:rPr lang="en-US" sz="3000" b="1">
                <a:solidFill>
                  <a:schemeClr val="bg1"/>
                </a:solidFill>
              </a:rPr>
              <a:t>reporting person </a:t>
            </a:r>
            <a:r>
              <a:rPr lang="en-US" sz="3000">
                <a:solidFill>
                  <a:schemeClr val="bg1"/>
                </a:solidFill>
              </a:rPr>
              <a:t>should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bg1"/>
                </a:solidFill>
              </a:rPr>
              <a:t>clearly </a:t>
            </a:r>
            <a:r>
              <a:rPr lang="en-US" sz="3000" b="1">
                <a:solidFill>
                  <a:schemeClr val="bg1"/>
                </a:solidFill>
              </a:rPr>
              <a:t>highlight</a:t>
            </a:r>
            <a:r>
              <a:rPr lang="en-US" sz="3000">
                <a:solidFill>
                  <a:schemeClr val="bg1"/>
                </a:solidFill>
              </a:rPr>
              <a:t> that this is a safeguarding allegation/concern in relation to a practitioner / person in position of trust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bg1"/>
                </a:solidFill>
              </a:rPr>
              <a:t>(where possible) send accompanying </a:t>
            </a:r>
            <a:r>
              <a:rPr lang="en-US" sz="3000" b="1">
                <a:solidFill>
                  <a:schemeClr val="bg1"/>
                </a:solidFill>
              </a:rPr>
              <a:t>documentation</a:t>
            </a:r>
            <a:r>
              <a:rPr lang="en-US" sz="3000">
                <a:solidFill>
                  <a:schemeClr val="bg1"/>
                </a:solidFill>
              </a:rPr>
              <a:t> clearly outlining what immediate safeguarding action has been taken to protect any children and adults at risk.</a:t>
            </a:r>
            <a:endParaRPr lang="en-GB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395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3CC62-4032-31E1-F992-9B5C478F2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4CFE1E1-4443-DD28-0474-50CA2E411383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51AC80-3060-8B6F-0C63-1F7BDAE4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Section 5:</a:t>
            </a:r>
            <a:br>
              <a:rPr lang="en-GB" sz="2800"/>
            </a:br>
            <a:r>
              <a:rPr lang="en-US" sz="2800"/>
              <a:t>safeguarding allegations / concerns about practitioners and those in positions of trust</a:t>
            </a:r>
            <a:endParaRPr lang="en-GB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B51768-21B6-F0F6-4FB6-4CA38D954F94}"/>
              </a:ext>
            </a:extLst>
          </p:cNvPr>
          <p:cNvSpPr txBox="1"/>
          <p:nvPr/>
        </p:nvSpPr>
        <p:spPr>
          <a:xfrm>
            <a:off x="3042920" y="0"/>
            <a:ext cx="7340600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</a:rPr>
              <a:t>Question 1: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Is the person alleged to have: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behaved in a way that has or may have harmed a child or adult with care and support needs?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committed a criminal offence against a child or adult with care and support needs?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committed a criminal offence which may have a direct impact on a child or adult with care and support needs?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behaved towards someone with care and support needs in a way which indicates they are unsuitable to work with people with care and support needs?</a:t>
            </a:r>
            <a:endParaRPr lang="en-GB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51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ECF9A-E3F9-51E7-63CA-FF5BD5A85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41E5C8-F0B3-DE0C-2B2F-9464CBB74563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93E9BD-BFB3-0880-B8F8-880DE66E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Section 5:</a:t>
            </a:r>
            <a:br>
              <a:rPr lang="en-GB" sz="2800"/>
            </a:br>
            <a:r>
              <a:rPr lang="en-US" sz="2800"/>
              <a:t>safeguarding allegations / concerns about practitioners and those in positions of trust</a:t>
            </a:r>
            <a:endParaRPr lang="en-GB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FFD3C8-7F5C-BFDE-583E-214B4C5FBF23}"/>
              </a:ext>
            </a:extLst>
          </p:cNvPr>
          <p:cNvSpPr txBox="1"/>
          <p:nvPr/>
        </p:nvSpPr>
        <p:spPr>
          <a:xfrm>
            <a:off x="3042920" y="0"/>
            <a:ext cx="7340600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>
                <a:solidFill>
                  <a:schemeClr val="bg1"/>
                </a:solidFill>
              </a:rPr>
              <a:t>Question 2: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>
                <a:solidFill>
                  <a:schemeClr val="bg1"/>
                </a:solidFill>
              </a:rPr>
              <a:t>Is the person a practitioner or a person in a position of trust?  For example, </a:t>
            </a:r>
            <a:r>
              <a:rPr lang="en-US" sz="2800">
                <a:solidFill>
                  <a:schemeClr val="bg1"/>
                </a:solidFill>
              </a:rPr>
              <a:t>are they employed, volunteering or student in a role: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working specifically and directly with children or adults with care and support needs?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which may not involve working specifically and directly with children or adults with care and support needs, but by virtue of their role is in a position of trust?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not working directly with children or adults with care and support needs – but may bring them into contact with them in certain circumstances of a position of trust?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28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9723C-F92C-58DB-3C3F-A1BD423BA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32292D-4192-A20A-ACCD-D925DC7E78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83520" y="509212"/>
            <a:ext cx="1808480" cy="56155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1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What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How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C0C18-C08E-F9C0-ED67-3EF0FBE1B81E}"/>
              </a:ext>
            </a:extLst>
          </p:cNvPr>
          <p:cNvSpPr txBox="1"/>
          <p:nvPr/>
        </p:nvSpPr>
        <p:spPr>
          <a:xfrm>
            <a:off x="1036320" y="0"/>
            <a:ext cx="9204959" cy="685800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800" b="1" i="0" u="none" strike="noStrike" baseline="0">
                <a:solidFill>
                  <a:schemeClr val="bg1"/>
                </a:solidFill>
              </a:rPr>
              <a:t>Concern/allegation </a:t>
            </a:r>
            <a:r>
              <a:rPr lang="en-US" sz="2800" b="1">
                <a:solidFill>
                  <a:schemeClr val="bg1"/>
                </a:solidFill>
              </a:rPr>
              <a:t>i</a:t>
            </a:r>
            <a:r>
              <a:rPr lang="en-US" sz="2800" b="1" i="0" u="none" strike="noStrike" baseline="0">
                <a:solidFill>
                  <a:schemeClr val="bg1"/>
                </a:solidFill>
              </a:rPr>
              <a:t>dentified</a:t>
            </a:r>
          </a:p>
          <a:p>
            <a:pPr marL="514350" indent="-514350">
              <a:lnSpc>
                <a:spcPct val="9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Immediately: </a:t>
            </a:r>
            <a:r>
              <a:rPr lang="en-US" sz="2800" b="1">
                <a:solidFill>
                  <a:schemeClr val="bg1"/>
                </a:solidFill>
              </a:rPr>
              <a:t>notify and discuss </a:t>
            </a:r>
            <a:r>
              <a:rPr lang="en-US" sz="2800">
                <a:solidFill>
                  <a:schemeClr val="bg1"/>
                </a:solidFill>
              </a:rPr>
              <a:t>with line manager / DSP and  make a written record of allegation </a:t>
            </a:r>
          </a:p>
          <a:p>
            <a:pPr marL="514350" indent="-514350">
              <a:lnSpc>
                <a:spcPct val="9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Within 24 hours: </a:t>
            </a:r>
            <a:r>
              <a:rPr lang="en-US" sz="2800" b="1">
                <a:solidFill>
                  <a:schemeClr val="bg1"/>
                </a:solidFill>
              </a:rPr>
              <a:t>make report </a:t>
            </a:r>
            <a:r>
              <a:rPr lang="en-US" sz="2800">
                <a:solidFill>
                  <a:schemeClr val="bg1"/>
                </a:solidFill>
              </a:rPr>
              <a:t>to Social Services / LADO / DoS using appropriate form and implement initial safeguarding measures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3</a:t>
            </a:r>
            <a:r>
              <a:rPr lang="en-US" sz="2800" i="1" dirty="0">
                <a:solidFill>
                  <a:schemeClr val="bg1"/>
                </a:solidFill>
              </a:rPr>
              <a:t>.  </a:t>
            </a:r>
            <a:r>
              <a:rPr lang="en-US" sz="2800" dirty="0">
                <a:solidFill>
                  <a:schemeClr val="bg1"/>
                </a:solidFill>
              </a:rPr>
              <a:t>Within 48 hours: Local Authority Designated Officer (LADO) </a:t>
            </a:r>
            <a:r>
              <a:rPr lang="en-US" sz="2800">
                <a:solidFill>
                  <a:schemeClr val="bg1"/>
                </a:solidFill>
              </a:rPr>
              <a:t>/ Designated Officer for Safeguarding (DoS) </a:t>
            </a:r>
            <a:r>
              <a:rPr lang="en-US" sz="2800" dirty="0">
                <a:solidFill>
                  <a:schemeClr val="bg1"/>
                </a:solidFill>
              </a:rPr>
              <a:t>reviews and makes a </a:t>
            </a:r>
            <a:r>
              <a:rPr lang="en-GB" sz="2800" b="1" dirty="0">
                <a:solidFill>
                  <a:schemeClr val="bg1"/>
                </a:solidFill>
              </a:rPr>
              <a:t>threshold decision.</a:t>
            </a:r>
            <a:endParaRPr lang="en-GB" sz="2800" dirty="0">
              <a:solidFill>
                <a:schemeClr val="bg1"/>
              </a:solidFill>
            </a:endParaRPr>
          </a:p>
          <a:p>
            <a:pPr marL="812800">
              <a:lnSpc>
                <a:spcPct val="90000"/>
              </a:lnSpc>
              <a:spcAft>
                <a:spcPts val="1200"/>
              </a:spcAft>
            </a:pPr>
            <a:r>
              <a:rPr lang="en-US" sz="2800" b="1">
                <a:solidFill>
                  <a:schemeClr val="bg1"/>
                </a:solidFill>
              </a:rPr>
              <a:t>Threshold not met</a:t>
            </a:r>
            <a:r>
              <a:rPr lang="en-US" sz="2800">
                <a:solidFill>
                  <a:schemeClr val="bg1"/>
                </a:solidFill>
              </a:rPr>
              <a:t>: employer handles through internal policies and rationale recorded.</a:t>
            </a:r>
          </a:p>
          <a:p>
            <a:pPr marL="812800" lvl="1">
              <a:lnSpc>
                <a:spcPct val="90000"/>
              </a:lnSpc>
              <a:spcAft>
                <a:spcPts val="1200"/>
              </a:spcAft>
            </a:pPr>
            <a:r>
              <a:rPr lang="en-US" sz="2800" b="1">
                <a:solidFill>
                  <a:schemeClr val="bg1"/>
                </a:solidFill>
              </a:rPr>
              <a:t>Threshold met</a:t>
            </a:r>
            <a:r>
              <a:rPr lang="en-US" sz="2800">
                <a:solidFill>
                  <a:schemeClr val="bg1"/>
                </a:solidFill>
              </a:rPr>
              <a:t>: proceed to strategy discussion.</a:t>
            </a:r>
            <a:endParaRPr lang="en-GB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321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>
                <a:solidFill>
                  <a:schemeClr val="tx1"/>
                </a:solidFill>
              </a:rPr>
              <a:t>Learning </a:t>
            </a:r>
            <a:br>
              <a:rPr lang="en-GB" sz="4800">
                <a:solidFill>
                  <a:schemeClr val="tx1"/>
                </a:solidFill>
              </a:rPr>
            </a:br>
            <a:r>
              <a:rPr lang="en-GB" sz="4800">
                <a:solidFill>
                  <a:schemeClr val="tx1"/>
                </a:solidFill>
              </a:rPr>
              <a:t>outcomes</a:t>
            </a:r>
            <a:br>
              <a:rPr lang="en-GB" sz="4800">
                <a:solidFill>
                  <a:schemeClr val="tx1"/>
                </a:solidFill>
              </a:rPr>
            </a:br>
            <a:r>
              <a:rPr lang="en-GB" sz="4800" b="1">
                <a:solidFill>
                  <a:schemeClr val="tx1"/>
                </a:solidFill>
              </a:rPr>
              <a:t>Group 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600"/>
              <a:t>According to the standards, </a:t>
            </a:r>
            <a:r>
              <a:rPr lang="en-US" sz="3600" b="1"/>
              <a:t>Group C practitioners </a:t>
            </a:r>
            <a:r>
              <a:rPr lang="en-US" sz="3600"/>
              <a:t>should know: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/>
              <a:t>legislation, national policies and codes of conduct and professional practice in relation to safeguarding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/>
              <a:t>how to work in ways that safeguard people from abuse, harm and neglect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/>
              <a:t>the factors, situations and actions that could lead or contribute to abuse, harm or neglect.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3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13390-89A8-62C0-D80E-21FBA9221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0A7845-3277-F68B-3C86-4153D361EE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83520" y="509212"/>
            <a:ext cx="1808480" cy="56155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1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What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How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5E77A-A489-4D90-5919-CF943D7D3AF8}"/>
              </a:ext>
            </a:extLst>
          </p:cNvPr>
          <p:cNvSpPr txBox="1"/>
          <p:nvPr/>
        </p:nvSpPr>
        <p:spPr>
          <a:xfrm>
            <a:off x="1016000" y="0"/>
            <a:ext cx="922527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sz="2800">
                <a:solidFill>
                  <a:schemeClr val="bg1"/>
                </a:solidFill>
              </a:rPr>
              <a:t>. Within two to three working days of threshold decision: </a:t>
            </a:r>
            <a:r>
              <a:rPr lang="en-US" sz="2800" b="1">
                <a:solidFill>
                  <a:schemeClr val="bg1"/>
                </a:solidFill>
              </a:rPr>
              <a:t>strategy discussion </a:t>
            </a:r>
          </a:p>
          <a:p>
            <a:pPr marL="365125">
              <a:lnSpc>
                <a:spcPct val="90000"/>
              </a:lnSpc>
              <a:spcAft>
                <a:spcPts val="2400"/>
              </a:spcAft>
            </a:pPr>
            <a:r>
              <a:rPr lang="en-US" sz="2800">
                <a:solidFill>
                  <a:schemeClr val="bg1"/>
                </a:solidFill>
              </a:rPr>
              <a:t>Multi-agency meeting (police, social services, employer, regulator) to assess immediate risks, share initial information, decide whether to progress to a professional strategy meeting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5. Within five working days of strategy discussion: </a:t>
            </a:r>
            <a:r>
              <a:rPr lang="en-US" sz="2800" b="1">
                <a:solidFill>
                  <a:schemeClr val="bg1"/>
                </a:solidFill>
              </a:rPr>
              <a:t>initial professional strategy meeting (PSM) </a:t>
            </a:r>
          </a:p>
          <a:p>
            <a:pPr marL="365125"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To determine investigation plans, risk management, safeguarding, employer actions, and communication. Includes social workers, employer, HR, police, regulators, others as appropriate.</a:t>
            </a:r>
          </a:p>
        </p:txBody>
      </p:sp>
    </p:spTree>
    <p:extLst>
      <p:ext uri="{BB962C8B-B14F-4D97-AF65-F5344CB8AC3E}">
        <p14:creationId xmlns:p14="http://schemas.microsoft.com/office/powerpoint/2010/main" val="22148302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B0146-CEF2-BC4C-2D5F-70495105A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197C883-451C-2DB6-1F91-A0B5F1DD9F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83520" y="509212"/>
            <a:ext cx="1808480" cy="56155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1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What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How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716B1-EA08-DD52-3D77-2B79C0CAA20E}"/>
              </a:ext>
            </a:extLst>
          </p:cNvPr>
          <p:cNvSpPr txBox="1"/>
          <p:nvPr/>
        </p:nvSpPr>
        <p:spPr>
          <a:xfrm>
            <a:off x="1016000" y="0"/>
            <a:ext cx="922527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6. </a:t>
            </a:r>
            <a:r>
              <a:rPr lang="en-US" sz="2800" b="1">
                <a:solidFill>
                  <a:schemeClr val="bg1"/>
                </a:solidFill>
              </a:rPr>
              <a:t>Ongoing investigation(s)</a:t>
            </a:r>
          </a:p>
          <a:p>
            <a:pPr marL="365125"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Parallel inquiries take place (criminal, disciplinary, regulatory, child/adult protection) and interim safeguarding reviewed regularly.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7. </a:t>
            </a:r>
            <a:r>
              <a:rPr lang="en-US" sz="2800" b="1">
                <a:solidFill>
                  <a:schemeClr val="bg1"/>
                </a:solidFill>
              </a:rPr>
              <a:t>Further professional strategy meetings (if needed)</a:t>
            </a:r>
          </a:p>
          <a:p>
            <a:pPr marL="365125"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To review investigation outcomes, adjusting safeguarding plans, prepare for conclusion.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8. As soon as investigations conclude: </a:t>
            </a:r>
            <a:r>
              <a:rPr lang="en-US" sz="2800" b="1">
                <a:solidFill>
                  <a:schemeClr val="bg1"/>
                </a:solidFill>
              </a:rPr>
              <a:t>conclusion from professional strategy meeting</a:t>
            </a:r>
          </a:p>
          <a:p>
            <a:pPr marL="365125">
              <a:lnSpc>
                <a:spcPct val="90000"/>
              </a:lnSpc>
              <a:spcAft>
                <a:spcPts val="1200"/>
              </a:spcAft>
            </a:pPr>
            <a:endParaRPr lang="en-US" sz="2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214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448DE-55A1-B85D-BBB2-C7D661064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F97DE2-0BB7-B9ED-4075-34F8C67C71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83520" y="509212"/>
            <a:ext cx="1808480" cy="56155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1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What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How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1F73F-DE7A-35DE-C9AC-7FA324F2E292}"/>
              </a:ext>
            </a:extLst>
          </p:cNvPr>
          <p:cNvSpPr txBox="1"/>
          <p:nvPr/>
        </p:nvSpPr>
        <p:spPr>
          <a:xfrm>
            <a:off x="1097280" y="0"/>
            <a:ext cx="914399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b="1">
                <a:solidFill>
                  <a:schemeClr val="bg1"/>
                </a:solidFill>
              </a:rPr>
              <a:t>Conclusion actions:</a:t>
            </a:r>
          </a:p>
          <a:p>
            <a:pPr>
              <a:spcAft>
                <a:spcPts val="1200"/>
              </a:spcAft>
            </a:pPr>
            <a:r>
              <a:rPr lang="en-US" sz="2800" b="1">
                <a:solidFill>
                  <a:schemeClr val="bg1"/>
                </a:solidFill>
              </a:rPr>
              <a:t>Decision:  </a:t>
            </a:r>
          </a:p>
          <a:p>
            <a:pPr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Substantiated / unsubstantiated / unfounded / malicious</a:t>
            </a:r>
          </a:p>
          <a:p>
            <a:pPr>
              <a:spcAft>
                <a:spcPts val="600"/>
              </a:spcAft>
            </a:pPr>
            <a:endParaRPr lang="en-US" sz="2800" u="sng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</a:rPr>
              <a:t>If individual poses ongoing risk:</a:t>
            </a:r>
          </a:p>
          <a:p>
            <a:pPr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Immediately after outcome where required  -</a:t>
            </a:r>
          </a:p>
          <a:p>
            <a:pPr>
              <a:spcAft>
                <a:spcPts val="600"/>
              </a:spcAft>
            </a:pPr>
            <a:r>
              <a:rPr lang="en-GB" sz="2800" b="1">
                <a:solidFill>
                  <a:schemeClr val="bg1"/>
                </a:solidFill>
              </a:rPr>
              <a:t>DBS / regulatory referral </a:t>
            </a:r>
          </a:p>
          <a:p>
            <a:pPr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Referral made to regulated activity providers and personnel suppliers. </a:t>
            </a:r>
            <a:endParaRPr lang="en-US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821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D5364-522F-3754-8FCC-E7AB3766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17E7-1D70-6C88-9C20-E28BC22F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Section 5:</a:t>
            </a:r>
            <a:br>
              <a:rPr lang="en-GB"/>
            </a:br>
            <a:r>
              <a:rPr lang="en-US"/>
              <a:t>safeguarding allegations / concerns about practitioners and those in positions of trust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DD7FE-85D0-5D0C-1F69-55F8EFF17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/>
              <a:t>Wales Safeguarding Procedures – Section 5</a:t>
            </a:r>
          </a:p>
          <a:p>
            <a:r>
              <a:rPr lang="en-GB" sz="3200"/>
              <a:t>Pointers for practice: decision making guidance</a:t>
            </a:r>
          </a:p>
          <a:p>
            <a:r>
              <a:rPr lang="en-GB" sz="3200"/>
              <a:t>Pointers for practice: managerless organisations</a:t>
            </a:r>
          </a:p>
          <a:p>
            <a:r>
              <a:rPr lang="en-GB" sz="3200"/>
              <a:t>Process flow chart</a:t>
            </a:r>
          </a:p>
          <a:p>
            <a:r>
              <a:rPr lang="en-GB" sz="3200"/>
              <a:t>Process steps and timescales.</a:t>
            </a:r>
          </a:p>
        </p:txBody>
      </p:sp>
    </p:spTree>
    <p:extLst>
      <p:ext uri="{BB962C8B-B14F-4D97-AF65-F5344CB8AC3E}">
        <p14:creationId xmlns:p14="http://schemas.microsoft.com/office/powerpoint/2010/main" val="4047461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E7064-8DE9-159E-7837-DDFB28F1B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35F6522D-D20F-58E4-58F8-8FD91973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>
                <a:solidFill>
                  <a:schemeClr val="tx1"/>
                </a:solidFill>
              </a:rPr>
              <a:t>Learning </a:t>
            </a:r>
            <a:br>
              <a:rPr lang="en-GB" sz="4800">
                <a:solidFill>
                  <a:schemeClr val="tx1"/>
                </a:solidFill>
              </a:rPr>
            </a:br>
            <a:r>
              <a:rPr lang="en-GB" sz="4800">
                <a:solidFill>
                  <a:schemeClr val="tx1"/>
                </a:solidFill>
              </a:rPr>
              <a:t>outcomes</a:t>
            </a:r>
            <a:br>
              <a:rPr lang="en-GB" sz="4800">
                <a:solidFill>
                  <a:schemeClr val="tx1"/>
                </a:solidFill>
              </a:rPr>
            </a:br>
            <a:r>
              <a:rPr lang="en-GB" sz="4800" b="1">
                <a:solidFill>
                  <a:schemeClr val="tx1"/>
                </a:solidFill>
              </a:rPr>
              <a:t>Group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3AF9-3B6D-D193-F1D1-FA12834DC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0938" cy="5330951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how to report, respond and record concerns or allegations related to safeguarding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how to promote child and/or person-</a:t>
            </a:r>
            <a:r>
              <a:rPr lang="en-US" sz="3200" err="1"/>
              <a:t>centred</a:t>
            </a:r>
            <a:r>
              <a:rPr lang="en-US" sz="3200"/>
              <a:t> practice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how to take part in safeguarding processes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how to support others to safeguard people (for those with supervisory responsibility)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how to work with others to safeguard people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how to maintain professional accountability.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47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Introductions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3200" b="1">
                <a:solidFill>
                  <a:schemeClr val="tx1"/>
                </a:solidFill>
              </a:rPr>
              <a:t>Introductions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C329F-9E4B-3987-1D38-37177CF9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730134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2" y="1520686"/>
            <a:ext cx="3251888" cy="4422911"/>
          </a:xfrm>
          <a:ln w="38100"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4000"/>
              <a:t>How will we work as a group to meet our learning outcomes?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0BA7D-4EF4-DD5F-DA6A-D48F98627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27055" y="1520686"/>
            <a:ext cx="7629923" cy="44229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57D86"/>
              </a:buClr>
              <a:buSzTx/>
              <a:buFont typeface="Wingdings 2" pitchFamily="18" charset="2"/>
              <a:buChar char=""/>
              <a:tabLst/>
              <a:defRPr/>
            </a:pPr>
            <a:endParaRPr lang="en-GB" sz="3600">
              <a:solidFill>
                <a:srgbClr val="37394C"/>
              </a:solidFill>
              <a:latin typeface="Gibson" panose="02000000000000000000" pitchFamily="2" charset="77"/>
            </a:endParaRPr>
          </a:p>
        </p:txBody>
      </p:sp>
      <p:sp>
        <p:nvSpPr>
          <p:cNvPr id="2" name="Learning agreemen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>
                <a:solidFill>
                  <a:schemeClr val="tx1"/>
                </a:solidFill>
              </a:rPr>
              <a:t>Learning agreement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2993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W GroupC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GroupC" id="{4F98BE8E-FCEF-43C2-A94B-1BC684DCA3C6}" vid="{65AE86F9-35CC-4AC3-BC1D-D0B3C0C3ED89}"/>
    </a:ext>
  </a:extLst>
</a:theme>
</file>

<file path=ppt/theme/theme2.xml><?xml version="1.0" encoding="utf-8"?>
<a:theme xmlns:a="http://schemas.openxmlformats.org/drawingml/2006/main" name="Branded 2023">
  <a:themeElements>
    <a:clrScheme name="New Pathways NEW Branding">
      <a:dk1>
        <a:srgbClr val="004535"/>
      </a:dk1>
      <a:lt1>
        <a:sysClr val="window" lastClr="FFFFFF"/>
      </a:lt1>
      <a:dk2>
        <a:srgbClr val="01816A"/>
      </a:dk2>
      <a:lt2>
        <a:srgbClr val="00A570"/>
      </a:lt2>
      <a:accent1>
        <a:srgbClr val="4CA796"/>
      </a:accent1>
      <a:accent2>
        <a:srgbClr val="3F408F"/>
      </a:accent2>
      <a:accent3>
        <a:srgbClr val="DC4913"/>
      </a:accent3>
      <a:accent4>
        <a:srgbClr val="00ACD3"/>
      </a:accent4>
      <a:accent5>
        <a:srgbClr val="5B9BD5"/>
      </a:accent5>
      <a:accent6>
        <a:srgbClr val="70AD47"/>
      </a:accent6>
      <a:hlink>
        <a:srgbClr val="00ACD3"/>
      </a:hlink>
      <a:folHlink>
        <a:srgbClr val="00ACD3"/>
      </a:folHlink>
    </a:clrScheme>
    <a:fontScheme name="NewPathways">
      <a:majorFont>
        <a:latin typeface="Outfit Black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2023" id="{5AB42DA5-DFFD-4908-A13D-2C8FF34DE96D}" vid="{1D036DE9-A4CA-4599-AAD0-9FA5D22EA1D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e90e7c-63f0-4b78-9693-f885bf52efec">
      <Terms xmlns="http://schemas.microsoft.com/office/infopath/2007/PartnerControls"/>
    </lcf76f155ced4ddcb4097134ff3c332f>
    <TaxCatchAll xmlns="2eb6c961-0411-4c11-a4f7-86c83aac671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8B61DC02148489DA4D1495ADA8EF9" ma:contentTypeVersion="16" ma:contentTypeDescription="Create a new document." ma:contentTypeScope="" ma:versionID="dfabed5c26d4c058001ac34f0acde87e">
  <xsd:schema xmlns:xsd="http://www.w3.org/2001/XMLSchema" xmlns:xs="http://www.w3.org/2001/XMLSchema" xmlns:p="http://schemas.microsoft.com/office/2006/metadata/properties" xmlns:ns2="eae90e7c-63f0-4b78-9693-f885bf52efec" xmlns:ns3="2eb6c961-0411-4c11-a4f7-86c83aac671d" targetNamespace="http://schemas.microsoft.com/office/2006/metadata/properties" ma:root="true" ma:fieldsID="c5d6f0e9cdf2c979e5054e8b6a598eb9" ns2:_="" ns3:_="">
    <xsd:import namespace="eae90e7c-63f0-4b78-9693-f885bf52efec"/>
    <xsd:import namespace="2eb6c961-0411-4c11-a4f7-86c83aac67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90e7c-63f0-4b78-9693-f885bf52ef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5a8199c-9c8d-4127-b58e-5dceb5d4bf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6c961-0411-4c11-a4f7-86c83aac671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cef1cc5-5ba0-4383-87b6-23ba793f21f2}" ma:internalName="TaxCatchAll" ma:showField="CatchAllData" ma:web="2eb6c961-0411-4c11-a4f7-86c83aac67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1A6E48-E20A-474C-9830-8406A0D07968}">
  <ds:schemaRefs>
    <ds:schemaRef ds:uri="2eb6c961-0411-4c11-a4f7-86c83aac671d"/>
    <ds:schemaRef ds:uri="eae90e7c-63f0-4b78-9693-f885bf52ef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380FFED-F879-437D-BE6D-024EFE8A2F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90e7c-63f0-4b78-9693-f885bf52efec"/>
    <ds:schemaRef ds:uri="2eb6c961-0411-4c11-a4f7-86c83aac67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67CACA5-0DD8-412C-86CA-DD9A632A8D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4874</Words>
  <Application>Microsoft Office PowerPoint</Application>
  <PresentationFormat>Widescreen</PresentationFormat>
  <Paragraphs>556</Paragraphs>
  <Slides>63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6" baseType="lpstr">
      <vt:lpstr>Aptos</vt:lpstr>
      <vt:lpstr>Arial</vt:lpstr>
      <vt:lpstr>Calibri</vt:lpstr>
      <vt:lpstr>Courier New</vt:lpstr>
      <vt:lpstr>Gibson</vt:lpstr>
      <vt:lpstr>Gibson Light</vt:lpstr>
      <vt:lpstr>Helvetica</vt:lpstr>
      <vt:lpstr>Outfit</vt:lpstr>
      <vt:lpstr>Outfit SemiBold</vt:lpstr>
      <vt:lpstr>Wingdings</vt:lpstr>
      <vt:lpstr>Wingdings 2</vt:lpstr>
      <vt:lpstr>SCW GroupC</vt:lpstr>
      <vt:lpstr>Branded 2023</vt:lpstr>
      <vt:lpstr>Group C safeguarding</vt:lpstr>
      <vt:lpstr>National safeguarding training, learning and development standards and framework Group C</vt:lpstr>
      <vt:lpstr>Regional Safeguarding Boards</vt:lpstr>
      <vt:lpstr>Why am I here?  This course is for those who have a higher level of safeguarding responsibility within their organisation</vt:lpstr>
      <vt:lpstr>Learning </vt:lpstr>
      <vt:lpstr>Learning  outcomes Group C</vt:lpstr>
      <vt:lpstr>Learning  outcomes Group C</vt:lpstr>
      <vt:lpstr>Introductions</vt:lpstr>
      <vt:lpstr>Learning agreement</vt:lpstr>
      <vt:lpstr>Roles and responsibilities after the report – children and young people</vt:lpstr>
      <vt:lpstr>Roles and responsibilities after the report – children and young people</vt:lpstr>
      <vt:lpstr>The process after a report is made</vt:lpstr>
      <vt:lpstr>Report received</vt:lpstr>
      <vt:lpstr>Multi-agency</vt:lpstr>
      <vt:lpstr>Initial checks</vt:lpstr>
      <vt:lpstr>Child is not at risk, but their needs for care and support should be assessed Report taker considers referral for a needs assessment Consent sought from family to initiate the assessment  </vt:lpstr>
      <vt:lpstr>Informing the report maker</vt:lpstr>
      <vt:lpstr>Professional challenge</vt:lpstr>
      <vt:lpstr>Strategy discussion  /meeting</vt:lpstr>
      <vt:lpstr>Multi-agency participation</vt:lpstr>
      <vt:lpstr>Strategy decision</vt:lpstr>
      <vt:lpstr>Section 47 enquiries</vt:lpstr>
      <vt:lpstr>Section 47 enquiries: roles and responsibilities</vt:lpstr>
      <vt:lpstr>Section 47 enquiries: roles and responsibilities</vt:lpstr>
      <vt:lpstr>Practitioners working with the child / young person</vt:lpstr>
      <vt:lpstr>Practitioners working with the parent / carer</vt:lpstr>
      <vt:lpstr>The S47 enquiries conclude when  an informed decision is made that  the child or children is or  is not  at continuing risk of significant harm.</vt:lpstr>
      <vt:lpstr>Section 47 determinations</vt:lpstr>
      <vt:lpstr>Section 47 determinations</vt:lpstr>
      <vt:lpstr>Section 47 determinations</vt:lpstr>
      <vt:lpstr>Aim: make decisions about the child’s future safety, well-being and development Timing: within 15 working days of the last strategy discussion/meeting Duration: no more than 2 hours</vt:lpstr>
      <vt:lpstr>Who - children at the conference</vt:lpstr>
      <vt:lpstr>Who - parents/carers at the conference</vt:lpstr>
      <vt:lpstr>Who - practitioners at the conference</vt:lpstr>
      <vt:lpstr>Pre-conference: reports</vt:lpstr>
      <vt:lpstr>Pre-conference: tasks</vt:lpstr>
      <vt:lpstr>At the conference</vt:lpstr>
      <vt:lpstr>Reaching a decision</vt:lpstr>
      <vt:lpstr>Conference decisions</vt:lpstr>
      <vt:lpstr>Child protection register</vt:lpstr>
      <vt:lpstr>Care and support protection plan</vt:lpstr>
      <vt:lpstr>The plan should include</vt:lpstr>
      <vt:lpstr>Core  group</vt:lpstr>
      <vt:lpstr>By the end of the conference:</vt:lpstr>
      <vt:lpstr>Review conference</vt:lpstr>
      <vt:lpstr>Decision making</vt:lpstr>
      <vt:lpstr>Review conference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S5 What  Why When Who How</vt:lpstr>
      <vt:lpstr>S5 What  Why When Who How</vt:lpstr>
      <vt:lpstr>S5 What  Why When Who How</vt:lpstr>
      <vt:lpstr>S5 What  Why When Who How</vt:lpstr>
      <vt:lpstr>Section 5: safeguarding allegations / concerns about practitioners and those in positions of trust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James, Senior Training Lead</dc:creator>
  <cp:lastModifiedBy>Emma Pritchard</cp:lastModifiedBy>
  <cp:revision>18</cp:revision>
  <dcterms:created xsi:type="dcterms:W3CDTF">2025-06-11T13:22:14Z</dcterms:created>
  <dcterms:modified xsi:type="dcterms:W3CDTF">2026-01-12T15:22:08Z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0x0101002168B61DC02148489DA4D1495ADA8EF9</vt:lpwstr>
  </property>
  <property fmtid="{D5CDD505-2E9C-101B-9397-08002B2CF9AE}" pid="3" name="MediaServiceImageTags">
    <vt:lpwstr/>
  </property>
  <property fmtid="{D5CDD505-2E9C-101B-9397-08002B2CF9AE}" pid="4" name="MSIP_Label_d3f1612d-fb9f-4910-9745-3218a93e4acc_Enabled">
    <vt:lpwstr>true</vt:lpwstr>
  </property>
  <property fmtid="{D5CDD505-2E9C-101B-9397-08002B2CF9AE}" pid="5" name="MSIP_Label_d3f1612d-fb9f-4910-9745-3218a93e4acc_SetDate">
    <vt:lpwstr>2025-09-03T09:31:15Z</vt:lpwstr>
  </property>
  <property fmtid="{D5CDD505-2E9C-101B-9397-08002B2CF9AE}" pid="6" name="MSIP_Label_d3f1612d-fb9f-4910-9745-3218a93e4acc_Method">
    <vt:lpwstr>Standard</vt:lpwstr>
  </property>
  <property fmtid="{D5CDD505-2E9C-101B-9397-08002B2CF9AE}" pid="7" name="MSIP_Label_d3f1612d-fb9f-4910-9745-3218a93e4acc_Name">
    <vt:lpwstr>defa4170-0d19-0005-0004-bc88714345d2</vt:lpwstr>
  </property>
  <property fmtid="{D5CDD505-2E9C-101B-9397-08002B2CF9AE}" pid="8" name="MSIP_Label_d3f1612d-fb9f-4910-9745-3218a93e4acc_SiteId">
    <vt:lpwstr>4bc2de22-9b97-4eb6-8e88-2254190748e2</vt:lpwstr>
  </property>
  <property fmtid="{D5CDD505-2E9C-101B-9397-08002B2CF9AE}" pid="9" name="MSIP_Label_d3f1612d-fb9f-4910-9745-3218a93e4acc_ActionId">
    <vt:lpwstr>498f94a5-3e79-4634-8183-d03c26a5d796</vt:lpwstr>
  </property>
  <property fmtid="{D5CDD505-2E9C-101B-9397-08002B2CF9AE}" pid="10" name="MSIP_Label_d3f1612d-fb9f-4910-9745-3218a93e4acc_ContentBits">
    <vt:lpwstr>0</vt:lpwstr>
  </property>
  <property fmtid="{D5CDD505-2E9C-101B-9397-08002B2CF9AE}" pid="11" name="MSIP_Label_d3f1612d-fb9f-4910-9745-3218a93e4acc_Tag">
    <vt:lpwstr>10, 3, 0, 2</vt:lpwstr>
  </property>
</Properties>
</file>