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6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706" r:id="rId6"/>
  </p:sldMasterIdLst>
  <p:notesMasterIdLst>
    <p:notesMasterId r:id="rId65"/>
  </p:notesMasterIdLst>
  <p:sldIdLst>
    <p:sldId id="3091" r:id="rId7"/>
    <p:sldId id="3143" r:id="rId8"/>
    <p:sldId id="256" r:id="rId9"/>
    <p:sldId id="3144" r:id="rId10"/>
    <p:sldId id="3145" r:id="rId11"/>
    <p:sldId id="3090" r:id="rId12"/>
    <p:sldId id="3146" r:id="rId13"/>
    <p:sldId id="3135" r:id="rId14"/>
    <p:sldId id="2567" r:id="rId15"/>
    <p:sldId id="3132" r:id="rId16"/>
    <p:sldId id="3133" r:id="rId17"/>
    <p:sldId id="3149" r:id="rId18"/>
    <p:sldId id="3150" r:id="rId19"/>
    <p:sldId id="925" r:id="rId20"/>
    <p:sldId id="3130" r:id="rId21"/>
    <p:sldId id="831" r:id="rId22"/>
    <p:sldId id="3147" r:id="rId23"/>
    <p:sldId id="3118" r:id="rId24"/>
    <p:sldId id="3119" r:id="rId25"/>
    <p:sldId id="3121" r:id="rId26"/>
    <p:sldId id="3120" r:id="rId27"/>
    <p:sldId id="3122" r:id="rId28"/>
    <p:sldId id="3114" r:id="rId29"/>
    <p:sldId id="3116" r:id="rId30"/>
    <p:sldId id="3115" r:id="rId31"/>
    <p:sldId id="3109" r:id="rId32"/>
    <p:sldId id="3113" r:id="rId33"/>
    <p:sldId id="3148" r:id="rId34"/>
    <p:sldId id="2672" r:id="rId35"/>
    <p:sldId id="3094" r:id="rId36"/>
    <p:sldId id="257" r:id="rId37"/>
    <p:sldId id="3092" r:id="rId38"/>
    <p:sldId id="3152" r:id="rId39"/>
    <p:sldId id="3096" r:id="rId40"/>
    <p:sldId id="3151" r:id="rId41"/>
    <p:sldId id="3099" r:id="rId42"/>
    <p:sldId id="3097" r:id="rId43"/>
    <p:sldId id="3101" r:id="rId44"/>
    <p:sldId id="3100" r:id="rId45"/>
    <p:sldId id="3103" r:id="rId46"/>
    <p:sldId id="3104" r:id="rId47"/>
    <p:sldId id="3105" r:id="rId48"/>
    <p:sldId id="3107" r:id="rId49"/>
    <p:sldId id="3136" r:id="rId50"/>
    <p:sldId id="3108" r:id="rId51"/>
    <p:sldId id="3123" r:id="rId52"/>
    <p:sldId id="3126" r:id="rId53"/>
    <p:sldId id="3137" r:id="rId54"/>
    <p:sldId id="3138" r:id="rId55"/>
    <p:sldId id="3127" r:id="rId56"/>
    <p:sldId id="3128" r:id="rId57"/>
    <p:sldId id="3129" r:id="rId58"/>
    <p:sldId id="3139" r:id="rId59"/>
    <p:sldId id="3140" r:id="rId60"/>
    <p:sldId id="2674" r:id="rId61"/>
    <p:sldId id="3141" r:id="rId62"/>
    <p:sldId id="2673" r:id="rId63"/>
    <p:sldId id="3142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E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66386" autoAdjust="0"/>
  </p:normalViewPr>
  <p:slideViewPr>
    <p:cSldViewPr snapToGrid="0">
      <p:cViewPr varScale="1">
        <p:scale>
          <a:sx n="56" d="100"/>
          <a:sy n="56" d="100"/>
        </p:scale>
        <p:origin x="39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84" y="1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Pritchard" userId="1a7803da-a9c2-41fc-8157-527eb4512773" providerId="ADAL" clId="{21BFF1B4-91C4-4682-AF00-0937BF4B677E}"/>
    <pc:docChg chg="modSld">
      <pc:chgData name="Emma Pritchard" userId="1a7803da-a9c2-41fc-8157-527eb4512773" providerId="ADAL" clId="{21BFF1B4-91C4-4682-AF00-0937BF4B677E}" dt="2026-01-30T12:52:49.338" v="27" actId="20577"/>
      <pc:docMkLst>
        <pc:docMk/>
      </pc:docMkLst>
      <pc:sldChg chg="addSp modSp mod">
        <pc:chgData name="Emma Pritchard" userId="1a7803da-a9c2-41fc-8157-527eb4512773" providerId="ADAL" clId="{21BFF1B4-91C4-4682-AF00-0937BF4B677E}" dt="2026-01-30T12:52:49.338" v="27" actId="20577"/>
        <pc:sldMkLst>
          <pc:docMk/>
          <pc:sldMk cId="3944346456" sldId="3090"/>
        </pc:sldMkLst>
        <pc:spChg chg="add mod">
          <ac:chgData name="Emma Pritchard" userId="1a7803da-a9c2-41fc-8157-527eb4512773" providerId="ADAL" clId="{21BFF1B4-91C4-4682-AF00-0937BF4B677E}" dt="2026-01-30T12:52:49.338" v="27" actId="20577"/>
          <ac:spMkLst>
            <pc:docMk/>
            <pc:sldMk cId="3944346456" sldId="3090"/>
            <ac:spMk id="2" creationId="{9721A621-8310-A6B0-3342-7C53C04BDA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BF3D-8D2F-4285-B434-FD15EE839221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3458F-E3BA-470B-AA56-2F07B76FB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4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421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14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5B51-1140-B145-9423-84FECB39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6CF71-ADB5-65FC-0FFF-B1C2A18C6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79C67-5662-F000-1969-41FE85CAF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5136C-719F-292B-B0E7-16F32552A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3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A1181-E66B-D333-BBD8-F84E8875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73D3B-2A6D-D926-681A-09B5BB278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69F07-3DB2-2D04-BD6B-32E0BBD0D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(click through)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36581-98F1-CD8A-5618-EBB8778C8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2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52AE-C282-04F8-DDBC-90C8E6BA7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C1B62-17F8-7580-81DA-4711DF027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240EA-79D0-5535-B5A8-48AB6F0AA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3C51C-DEB6-8C1A-27F5-51891BDEC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7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7831-BC3C-C3C1-B2D1-BB34A5B8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6A997-8136-CEB2-12DA-552DCC6F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6359E-A93C-EBF2-30FE-6B2C26455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755F-12EF-5BC2-4B9A-A3557AC23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6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452BF-779E-4074-9267-7AD3BEC883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2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8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6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94867-A15D-8981-8FBE-F3FCFB91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4FCDE-866B-C391-F16F-D89F1C11A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B4967-3014-C30E-BAC3-837C2FF4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2BA6C-1554-AC15-52B0-25BC322B9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5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2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531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02A9-BA70-62A5-49D1-188B8C23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ACF5A-3EC0-8C40-38B6-4C0CFAAAB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180D6-985B-697F-B44F-5C2FC1D99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FA8E4-A5A5-FA61-62CF-498EC7EF1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91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0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70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064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20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13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FF5AA-7F11-C107-F990-1D9FBD25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6EAD6-053A-7EE6-D8C1-A262B182B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47B30-51FE-274C-734C-187ECA2D2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AD5A-BF43-2966-0587-8B2A75DF3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56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1C153-9018-4E41-8779-6F759A1271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3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93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04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79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73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B0F2-B447-AFCF-FF60-4E804ED3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D98E3-D82D-DDB4-B098-4C2B0AC8F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1DFD9-A484-8EC7-DF49-93BA3AE36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080DC-C070-CDD2-BDC7-69C9FA281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899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BAA2-5253-D7F0-4D03-FE8C4BD9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2226B-38DC-E9BE-C695-C79B9F3C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27B26-D450-3AFE-C22E-E10861A68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928DD-5998-142B-B947-4B95142D3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68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9BD34-336C-A33D-D57B-BB777C69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459FE-13A9-D846-EB74-47A451C1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FC94E-5158-EE66-8477-3FB23662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82F4-0A51-249E-CCDA-4C2AFBF53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37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31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98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6B970-0143-2597-1421-2406ED67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0134A-44CF-3A62-EACA-EE667DBA5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82A28-E838-6C2D-3138-D0CF38936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33A1F-3FDF-9791-E5FD-E3B73820D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6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5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5590-8799-A100-2561-B6E1BCE1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5E2F3-ED57-D3E9-E2AC-26168CD4B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96B8F-A37A-6D89-F22D-1C142E7C0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47F4A-7395-B4FB-58DF-4B1B3E69B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81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38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758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17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204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957D-B428-1727-5FC5-A3631966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64481-8412-8868-C1B6-86A6207C1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1C758-62E2-C139-B34C-E13E9CCFA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F7EAC-C118-0DCF-7170-AF19CB41F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975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9815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759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04A48-3169-0D11-1655-A78C9914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E827-30E9-CA49-42A3-4EC1EEF00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6008F-58A8-B7FE-7000-38CC6ED76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FCE1-DD45-EE53-F718-0BCC75937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52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27B1-D018-BCF9-CD71-F6846483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A58AA-C094-0741-2379-20F8D94F7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8F633-E6F2-F563-5DBC-DCA988DE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BC10-FB75-F749-15F8-C20E906ED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185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A97D-0650-2715-1C1C-DBCB6125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FF173-23A0-4B67-972D-144FE9A6E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D3EFC-FBD9-742F-4842-BE71B424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FC7D3-81BF-3507-13CC-2EA5982A6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6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1621-BC01-E890-68C7-A424C4A4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BC429-B32A-C87F-145F-C625D522B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15A2A-CFDA-C555-C6C6-C54CE52E5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8145-6ECD-0D97-C7C9-F49739544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8482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F74B-AC50-39E3-A77D-E089E712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68E96-21C5-B801-E398-E5E6EB395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F3733-F12C-ECDF-F2A1-09F8D648B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4011F-7B30-2BA8-03AC-6CED25AE9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13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05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42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104F-14B0-529A-C981-D4CF7DEC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C19E7-8CD3-BF71-3E8A-58561C06D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CDBC0-4EEA-3FD3-5FC2-B4762C9BB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E002D-A032-F810-9662-98B7A5A1A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923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6882-940F-A5B7-C001-8BBD297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5A597-323C-E469-EB37-68DD99769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08122-A22E-2657-DE0C-38CBF7545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A8B70-7BB4-5CF2-9114-8070C1707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0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33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3EC6-D3F4-1468-EAFA-390F59BA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89942-5ADB-E9E4-73B4-2EB89646B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4447-24C1-701F-09F2-415A54654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3145-D97D-9B62-B343-BA6ACCD94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836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71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89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1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9D1D-9837-784C-45EA-1AE5E4A01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F960D-A70E-B1D9-680D-F78508331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6FF22-EDB1-0D35-55B1-41838598E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7215-C184-A0ED-F5FF-62578DA71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E81E2-CAE3-4129-9D28-1181EC3ADFA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9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861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0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23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38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5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476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433035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17258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9552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604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10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 userDrawn="1"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9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 userDrawn="1"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9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38158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5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785416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9994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35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5207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6057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40334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3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5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0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1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1720-E393-3B89-4A13-9D5C6D4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8A37BFB-5456-C0AC-1D79-E5ADFE44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037" y="759076"/>
            <a:ext cx="8005762" cy="533082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3600" dirty="0"/>
              <a:t>This course is </a:t>
            </a:r>
            <a:r>
              <a:rPr lang="en-GB" sz="3600" u="sng" dirty="0"/>
              <a:t>one step</a:t>
            </a:r>
            <a:r>
              <a:rPr lang="en-GB" sz="3600" dirty="0"/>
              <a:t> in a pathway to </a:t>
            </a:r>
            <a:r>
              <a:rPr lang="en-GB" sz="3600" b="1" dirty="0"/>
              <a:t>standardising safeguarding </a:t>
            </a:r>
            <a:r>
              <a:rPr lang="en-GB" sz="3600" dirty="0"/>
              <a:t>in Wales.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3600" dirty="0"/>
              <a:t>This includes standardisation of our </a:t>
            </a:r>
            <a:r>
              <a:rPr lang="en-GB" sz="3600" b="1" dirty="0"/>
              <a:t>ethos</a:t>
            </a:r>
            <a:r>
              <a:rPr lang="en-GB" sz="3600" dirty="0"/>
              <a:t>, key </a:t>
            </a:r>
            <a:r>
              <a:rPr lang="en-GB" sz="3600" b="1" dirty="0"/>
              <a:t>values</a:t>
            </a:r>
            <a:r>
              <a:rPr lang="en-GB" sz="3600" dirty="0"/>
              <a:t>, </a:t>
            </a:r>
            <a:r>
              <a:rPr lang="en-GB" sz="3600" b="1" dirty="0"/>
              <a:t>principles</a:t>
            </a:r>
            <a:r>
              <a:rPr lang="en-GB" sz="3600" dirty="0"/>
              <a:t> and </a:t>
            </a:r>
            <a:r>
              <a:rPr lang="en-GB" sz="3600" b="1" dirty="0"/>
              <a:t>approach</a:t>
            </a:r>
            <a:r>
              <a:rPr lang="en-GB" sz="3600" dirty="0"/>
              <a:t> to safeguarding in every sector, for everyone.</a:t>
            </a:r>
          </a:p>
        </p:txBody>
      </p:sp>
    </p:spTree>
    <p:extLst>
      <p:ext uri="{BB962C8B-B14F-4D97-AF65-F5344CB8AC3E}">
        <p14:creationId xmlns:p14="http://schemas.microsoft.com/office/powerpoint/2010/main" val="65346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25902-5EA8-27EC-B797-7A1A36D1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‘</a:t>
            </a:r>
            <a:r>
              <a:rPr lang="en-GB" b="1" dirty="0"/>
              <a:t>vulnerable adult</a:t>
            </a:r>
            <a:r>
              <a:rPr lang="en-GB" dirty="0"/>
              <a:t>’ to adult at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9B41D-5FA9-F75F-FF2B-61FE99A4FF6A}"/>
              </a:ext>
            </a:extLst>
          </p:cNvPr>
          <p:cNvSpPr txBox="1"/>
          <p:nvPr/>
        </p:nvSpPr>
        <p:spPr>
          <a:xfrm>
            <a:off x="534953" y="1383847"/>
            <a:ext cx="11231223" cy="8679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‘Wales Interim Policy </a:t>
            </a:r>
            <a:r>
              <a:rPr lang="en-US" sz="2800" dirty="0">
                <a:solidFill>
                  <a:schemeClr val="bg1"/>
                </a:solidFill>
              </a:rPr>
              <a:t>&amp;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Procedures for the Protection of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Vulnerable Adults 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from Abuse’ (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POVA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  </a:t>
            </a:r>
            <a:r>
              <a:rPr lang="en-US" sz="2800" dirty="0">
                <a:solidFill>
                  <a:schemeClr val="bg1"/>
                </a:solidFill>
              </a:rPr>
              <a:t>focused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on safeguarding anyone who:</a:t>
            </a:r>
            <a:endParaRPr kumimoji="0" lang="en-GB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8B65A2-2FC8-5B00-2F1E-EB9FF09D75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2424874"/>
            <a:ext cx="5561047" cy="351872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was“over</a:t>
            </a:r>
            <a:r>
              <a:rPr lang="en-US" sz="2800" dirty="0"/>
              <a:t> 18 years of age who is or may be in need of community care services </a:t>
            </a:r>
            <a:r>
              <a:rPr lang="en-US" sz="2800" b="1" dirty="0"/>
              <a:t>by reason of mental or other disability, age or illness </a:t>
            </a:r>
            <a:r>
              <a:rPr lang="en-US" sz="2800" dirty="0"/>
              <a:t>and who is or may be </a:t>
            </a:r>
            <a:r>
              <a:rPr lang="en-US" sz="2800" b="1" dirty="0"/>
              <a:t>unable to take care of </a:t>
            </a:r>
            <a:r>
              <a:rPr lang="en-US" sz="2800" dirty="0"/>
              <a:t>himself or herself, or </a:t>
            </a:r>
            <a:r>
              <a:rPr lang="en-US" sz="2800" b="1" dirty="0"/>
              <a:t>unable to protect </a:t>
            </a:r>
            <a:r>
              <a:rPr lang="en-US" sz="2800" dirty="0"/>
              <a:t>himself or herself against significant harm or serious exploitation.”</a:t>
            </a:r>
          </a:p>
          <a:p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1075A-8B1A-4DE5-A2B5-64E693ACB377}"/>
              </a:ext>
            </a:extLst>
          </p:cNvPr>
          <p:cNvSpPr txBox="1"/>
          <p:nvPr/>
        </p:nvSpPr>
        <p:spPr>
          <a:xfrm>
            <a:off x="6256726" y="2424874"/>
            <a:ext cx="567081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learning disabilities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mental health problems, including dementia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were older with support/care needs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were physically frail or had a chronic illness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a physical or sensory disability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misused drugs or alcohol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social or emotional problems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an autistic spectrum disorder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29692-A227-99DB-1BE9-E6F4125CA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4953" y="1492624"/>
            <a:ext cx="11122093" cy="4625788"/>
          </a:xfrm>
          <a:prstGeom prst="line">
            <a:avLst/>
          </a:prstGeom>
          <a:ln w="1968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592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F5B48C-6DDB-711E-BADF-FFACC239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845040"/>
            <a:ext cx="5615610" cy="42195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DB896C-41F8-6C87-2ACB-8DFDD15145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517" y="433153"/>
            <a:ext cx="11122093" cy="814293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60" baseline="0">
                <a:solidFill>
                  <a:schemeClr val="tx1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From </a:t>
            </a:r>
            <a:r>
              <a:rPr kumimoji="0" lang="en-GB" sz="4400" b="0" i="0" u="non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‘vulnerable adult’ </a:t>
            </a:r>
            <a:r>
              <a:rPr kumimoji="0" lang="en-GB" sz="4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to </a:t>
            </a:r>
            <a:r>
              <a:rPr kumimoji="0" lang="en-GB" sz="4400" b="1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adult at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1AB53-6A0D-C292-33F2-1148A65F10A6}"/>
              </a:ext>
            </a:extLst>
          </p:cNvPr>
          <p:cNvSpPr txBox="1"/>
          <p:nvPr/>
        </p:nvSpPr>
        <p:spPr>
          <a:xfrm>
            <a:off x="547623" y="1309509"/>
            <a:ext cx="11231223" cy="5355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</a:t>
            </a:r>
            <a:r>
              <a:rPr lang="en-US" sz="3200" b="1" dirty="0">
                <a:solidFill>
                  <a:schemeClr val="bg1"/>
                </a:solidFill>
              </a:rPr>
              <a:t>ales Safeguarding Procedures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focus</a:t>
            </a: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on safeguarding:</a:t>
            </a:r>
            <a:endParaRPr kumimoji="0" lang="en-GB" sz="32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464543-21F5-E4FE-CA1A-8E7B1AC36514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589517" y="1845040"/>
            <a:ext cx="5407871" cy="442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anyone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over 18 years of age who is experiencing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or is at risk of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abuse or neglect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and has needs for care and support (</a:t>
            </a:r>
            <a:r>
              <a:rPr lang="en-US" u="sng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whether or not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the authority is meeting any of those needs), and as a result of those needs is unable to protect himself or herself against the abuse or neglect or the risk of it.”</a:t>
            </a:r>
            <a:endParaRPr lang="en-GB" sz="2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3266D-E534-4B75-FE82-8FBF15E8E8CD}"/>
              </a:ext>
            </a:extLst>
          </p:cNvPr>
          <p:cNvSpPr txBox="1"/>
          <p:nvPr/>
        </p:nvSpPr>
        <p:spPr>
          <a:xfrm>
            <a:off x="6194615" y="2055779"/>
            <a:ext cx="5571562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4000" b="1" dirty="0">
                <a:solidFill>
                  <a:schemeClr val="bg1"/>
                </a:solidFill>
              </a:rPr>
              <a:t>We don’t use POVA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in Wales anymore.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000" b="1" dirty="0">
                <a:solidFill>
                  <a:schemeClr val="bg1"/>
                </a:solidFill>
              </a:rPr>
              <a:t>We now use a much broader definition for safeguarding </a:t>
            </a:r>
            <a:r>
              <a:rPr lang="en-GB" sz="2800" dirty="0">
                <a:solidFill>
                  <a:schemeClr val="bg1"/>
                </a:solidFill>
              </a:rPr>
              <a:t>that means </a:t>
            </a:r>
            <a:r>
              <a:rPr lang="en-GB" sz="2800" b="1" dirty="0">
                <a:solidFill>
                  <a:schemeClr val="bg1"/>
                </a:solidFill>
              </a:rPr>
              <a:t>anyone</a:t>
            </a:r>
            <a:r>
              <a:rPr lang="en-GB" sz="2800" dirty="0">
                <a:solidFill>
                  <a:schemeClr val="bg1"/>
                </a:solidFill>
              </a:rPr>
              <a:t> can be an adult at risk </a:t>
            </a:r>
            <a:r>
              <a:rPr lang="en-GB" sz="2800" b="1" dirty="0">
                <a:solidFill>
                  <a:schemeClr val="bg1"/>
                </a:solidFill>
              </a:rPr>
              <a:t>at any point </a:t>
            </a:r>
            <a:r>
              <a:rPr lang="en-GB" sz="2800" dirty="0">
                <a:solidFill>
                  <a:schemeClr val="bg1"/>
                </a:solidFill>
              </a:rPr>
              <a:t>in their lives and require safeguarding intervention.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8884-5AF8-47E8-27EC-27B4991F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47BB8F6-C8E6-ACD1-0194-14E0EEDB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21DFA8-4F49-2AB6-CFE9-1E9F9E0D9C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9A99F-7683-E386-1438-807877E59100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All Wales Child Protection Procedures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7B4549F-D08A-CB71-3395-5FD541B55239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Wales Interim Policy &amp; Procedures for the Protection of Vulnerable Adults from Abuse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(updated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7D7ED-E243-ED15-C87A-1167A8A99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22142A-1D96-C1F4-6260-F6C0EC341F2C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E6FBB2A-9F25-4B83-103D-B2FD5F96C241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5EA3F82-44AF-DDCA-A3EA-40AECA3E6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33EEA4E-31B2-14B4-5B63-687C3B3F8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DED8C9C-1FE7-D6AD-5454-6A99628F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B6E81D-EFE4-C46D-912D-EDDEFAFC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62527" y="2026889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2E3E25-E78A-A042-A481-E168E4A9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97BEBAC-0F8A-8845-9126-2BA4995DB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419372"/>
            <a:chOff x="3451327" y="1660853"/>
            <a:chExt cx="3080485" cy="141937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25815A-B07A-19BF-6FF8-FEA512322090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4193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Safeguarding Procedures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72483A1-28B2-5D10-E6AF-F20AB953AD2D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3F5E7FB4-C684-A541-97A2-A766A319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B5FD0073-0310-AEC9-F1D3-FEA54FCD1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4D01BC-82B3-2698-9BC4-FBC54A5CDE43}"/>
              </a:ext>
            </a:extLst>
          </p:cNvPr>
          <p:cNvSpPr txBox="1"/>
          <p:nvPr/>
        </p:nvSpPr>
        <p:spPr>
          <a:xfrm>
            <a:off x="3810877" y="4276015"/>
            <a:ext cx="252197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Aft>
                <a:spcPts val="1200"/>
              </a:spcAf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Social Services </a:t>
            </a:r>
            <a:r>
              <a:rPr lang="en-GB" sz="2400" dirty="0">
                <a:solidFill>
                  <a:srgbClr val="000000"/>
                </a:solidFill>
                <a:latin typeface="Outfit" pitchFamily="2" charset="0"/>
              </a:rPr>
              <a:t>and Wellbeing Act (Wales) </a:t>
            </a:r>
            <a:r>
              <a:rPr lang="en-GB" sz="2400" b="1" dirty="0">
                <a:solidFill>
                  <a:srgbClr val="000000"/>
                </a:solidFill>
                <a:latin typeface="Outfit" pitchFamily="2" charset="0"/>
              </a:rPr>
              <a:t>2014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DADAF-78E1-5FD3-E601-AB543624D787}"/>
              </a:ext>
            </a:extLst>
          </p:cNvPr>
          <p:cNvSpPr txBox="1"/>
          <p:nvPr/>
        </p:nvSpPr>
        <p:spPr>
          <a:xfrm>
            <a:off x="6420912" y="4199070"/>
            <a:ext cx="2748653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Duty to Report</a:t>
            </a:r>
          </a:p>
          <a:p>
            <a:pPr marL="342900" lvl="0" indent="-3429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Adult at Risk</a:t>
            </a:r>
          </a:p>
          <a:p>
            <a:pPr marL="342900" lvl="0" indent="-3429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Child at Risk</a:t>
            </a:r>
          </a:p>
        </p:txBody>
      </p:sp>
    </p:spTree>
    <p:extLst>
      <p:ext uri="{BB962C8B-B14F-4D97-AF65-F5344CB8AC3E}">
        <p14:creationId xmlns:p14="http://schemas.microsoft.com/office/powerpoint/2010/main" val="17620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451F-E7BB-E907-6EFF-3809A989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CB28A-FA69-E432-F198-61C883CE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A58728-1983-57DF-01AD-E77EC9F4C1E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5BF0AA3-7DB9-38A6-E1CE-136DBBD90FF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3C3A0B86-6671-DD35-AB63-F068A868AF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0F7B47-DE6A-27BC-03E3-7D23836A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51" y="1435191"/>
            <a:ext cx="8763627" cy="4080742"/>
            <a:chOff x="616051" y="1435191"/>
            <a:chExt cx="8763627" cy="4080742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CC4C0D4-A840-7A0E-7FEC-D34D3A40B1C3}"/>
                </a:ext>
              </a:extLst>
            </p:cNvPr>
            <p:cNvSpPr/>
            <p:nvPr/>
          </p:nvSpPr>
          <p:spPr>
            <a:xfrm rot="10800000">
              <a:off x="4901810" y="3733986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C1C0041D-E57D-A589-3E55-B83A8F0FC80B}"/>
                </a:ext>
              </a:extLst>
            </p:cNvPr>
            <p:cNvSpPr txBox="1">
              <a:spLocks/>
            </p:cNvSpPr>
            <p:nvPr/>
          </p:nvSpPr>
          <p:spPr>
            <a:xfrm>
              <a:off x="1757981" y="1435191"/>
              <a:ext cx="2897095" cy="16550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44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1pPr>
              <a:lvl2pPr marL="536575" indent="-3587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2pPr>
              <a:lvl3pPr marL="896938" indent="-36036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Interim Policy &amp; Procedures for the Protection of Vulnerable Adults from Abuse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(updated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2013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3A6E44-0BB1-2F30-C91E-D775B5B266FC}"/>
                </a:ext>
              </a:extLst>
            </p:cNvPr>
            <p:cNvSpPr txBox="1"/>
            <p:nvPr/>
          </p:nvSpPr>
          <p:spPr>
            <a:xfrm>
              <a:off x="616051" y="4177105"/>
              <a:ext cx="1943749" cy="13388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All Wales Child Protection Procedures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78A499E-A013-F1C3-FDD0-1520D14C855C}"/>
                </a:ext>
              </a:extLst>
            </p:cNvPr>
            <p:cNvSpPr/>
            <p:nvPr/>
          </p:nvSpPr>
          <p:spPr>
            <a:xfrm>
              <a:off x="3236084" y="3035600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C08F1FE-DFEF-CC08-216A-5FB270AD0375}"/>
                </a:ext>
              </a:extLst>
            </p:cNvPr>
            <p:cNvSpPr/>
            <p:nvPr/>
          </p:nvSpPr>
          <p:spPr>
            <a:xfrm rot="10800000">
              <a:off x="1417868" y="3733987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91EB7A2-7DE5-1C34-20EB-E239C929257B}"/>
                </a:ext>
              </a:extLst>
            </p:cNvPr>
            <p:cNvSpPr/>
            <p:nvPr/>
          </p:nvSpPr>
          <p:spPr>
            <a:xfrm>
              <a:off x="7669380" y="3139629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pic>
          <p:nvPicPr>
            <p:cNvPr id="33" name="Picture 32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50393D96-73B3-3657-809D-0D6A73B7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3824">
              <a:off x="1862527" y="2026889"/>
              <a:ext cx="2688003" cy="403543"/>
            </a:xfrm>
            <a:prstGeom prst="rect">
              <a:avLst/>
            </a:prstGeom>
          </p:spPr>
        </p:pic>
        <p:pic>
          <p:nvPicPr>
            <p:cNvPr id="36" name="Picture 35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1ED4AD4A-7CF5-E01C-66E4-86F859E4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0870">
              <a:off x="689816" y="4813724"/>
              <a:ext cx="1796213" cy="26966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D86D87F-5742-6483-EEF9-7D1180B27FBA}"/>
                </a:ext>
              </a:extLst>
            </p:cNvPr>
            <p:cNvGrpSpPr/>
            <p:nvPr/>
          </p:nvGrpSpPr>
          <p:grpSpPr>
            <a:xfrm>
              <a:off x="6299193" y="1670830"/>
              <a:ext cx="3080485" cy="1419372"/>
              <a:chOff x="3451327" y="1660853"/>
              <a:chExt cx="3080485" cy="141937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BFDA48-D7D6-72D6-9F83-157AA449765A}"/>
                  </a:ext>
                </a:extLst>
              </p:cNvPr>
              <p:cNvSpPr txBox="1"/>
              <p:nvPr/>
            </p:nvSpPr>
            <p:spPr>
              <a:xfrm>
                <a:off x="4461586" y="1660853"/>
                <a:ext cx="2070226" cy="14193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indent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400">
                    <a:solidFill>
                      <a:srgbClr val="000000"/>
                    </a:solidFill>
                    <a:latin typeface="Outfit" pitchFamily="2" charset="0"/>
                  </a:defRPr>
                </a:lvl1pPr>
                <a:lvl2pPr marL="536575" indent="-358775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4000">
                    <a:solidFill>
                      <a:srgbClr val="000000"/>
                    </a:solidFill>
                    <a:latin typeface="Outfit" pitchFamily="2" charset="0"/>
                  </a:defRPr>
                </a:lvl2pPr>
                <a:lvl3pPr marL="896938" indent="-360363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 sz="3600">
                    <a:solidFill>
                      <a:srgbClr val="000000"/>
                    </a:solidFill>
                    <a:latin typeface="Outfit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Wales Safeguarding Procedures</a:t>
                </a:r>
                <a:b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</a:b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2020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A124CFE-E599-134C-C905-9768B5726188}"/>
                  </a:ext>
                </a:extLst>
              </p:cNvPr>
              <p:cNvGrpSpPr/>
              <p:nvPr/>
            </p:nvGrpSpPr>
            <p:grpSpPr>
              <a:xfrm>
                <a:off x="3451327" y="1696243"/>
                <a:ext cx="1297860" cy="1297860"/>
                <a:chOff x="1853064" y="3533288"/>
                <a:chExt cx="2939716" cy="2939716"/>
              </a:xfrm>
            </p:grpSpPr>
            <p:pic>
              <p:nvPicPr>
                <p:cNvPr id="41" name="Graphic 40" descr="Smart Phone">
                  <a:extLst>
                    <a:ext uri="{FF2B5EF4-FFF2-40B4-BE49-F238E27FC236}">
                      <a16:creationId xmlns:a16="http://schemas.microsoft.com/office/drawing/2014/main" id="{DEF36CF2-0CAD-4406-1AC0-5FA5B25573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53064" y="3533288"/>
                  <a:ext cx="2939716" cy="2939716"/>
                </a:xfrm>
                <a:prstGeom prst="rect">
                  <a:avLst/>
                </a:prstGeom>
              </p:spPr>
            </p:pic>
            <p:pic>
              <p:nvPicPr>
                <p:cNvPr id="42" name="Content Placeholder 4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6FD3CD2F-A096-5519-F794-E4AF0B11D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99"/>
                <a:stretch/>
              </p:blipFill>
              <p:spPr>
                <a:xfrm>
                  <a:off x="2707210" y="4012003"/>
                  <a:ext cx="1231424" cy="2130119"/>
                </a:xfrm>
                <a:prstGeom prst="roundRect">
                  <a:avLst>
                    <a:gd name="adj" fmla="val 4063"/>
                  </a:avLst>
                </a:prstGeom>
              </p:spPr>
            </p:pic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F98C3C-9062-F80C-2304-2FF7F55A3467}"/>
                </a:ext>
              </a:extLst>
            </p:cNvPr>
            <p:cNvSpPr txBox="1"/>
            <p:nvPr/>
          </p:nvSpPr>
          <p:spPr>
            <a:xfrm>
              <a:off x="3810877" y="4276015"/>
              <a:ext cx="2521977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Social Services </a:t>
              </a:r>
              <a:r>
                <a:rPr lang="en-GB" sz="2400" dirty="0">
                  <a:solidFill>
                    <a:srgbClr val="000000"/>
                  </a:solidFill>
                  <a:latin typeface="Outfit" pitchFamily="2" charset="0"/>
                </a:rPr>
                <a:t>and Wellbeing Act (Wales) </a:t>
              </a:r>
              <a:r>
                <a:rPr lang="en-GB" sz="2400" b="1" dirty="0">
                  <a:solidFill>
                    <a:srgbClr val="000000"/>
                  </a:solidFill>
                  <a:latin typeface="Outfit" pitchFamily="2" charset="0"/>
                </a:rPr>
                <a:t>2014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90297B-43D1-BE44-B562-E115FF8F03AD}"/>
                </a:ext>
              </a:extLst>
            </p:cNvPr>
            <p:cNvSpPr txBox="1"/>
            <p:nvPr/>
          </p:nvSpPr>
          <p:spPr>
            <a:xfrm>
              <a:off x="6420912" y="4199070"/>
              <a:ext cx="2748653" cy="1243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Duty to Report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Adult at Risk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Child at Risk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66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2696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21FB-42B9-AB80-9228-FDB12B1C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14F5C2D-431A-3C20-8F25-18261473B3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grpSp>
        <p:nvGrpSpPr>
          <p:cNvPr id="10" name="Group 9" descr="Wales Safeguarding Procedures 2020">
            <a:extLst>
              <a:ext uri="{FF2B5EF4-FFF2-40B4-BE49-F238E27FC236}">
                <a16:creationId xmlns:a16="http://schemas.microsoft.com/office/drawing/2014/main" id="{524A3014-961C-C4E4-D406-E1AB928D0A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16346" y="1672617"/>
            <a:ext cx="3080485" cy="1419372"/>
            <a:chOff x="3451327" y="1660853"/>
            <a:chExt cx="3080485" cy="14193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EFBE8-56BB-CF0D-F7E6-F1E2D5A8372C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4193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Safeguarding Procedures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B33D33-8582-F34F-0E81-36157953B533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16" name="Graphic 15" descr="Smart Phone">
                <a:extLst>
                  <a:ext uri="{FF2B5EF4-FFF2-40B4-BE49-F238E27FC236}">
                    <a16:creationId xmlns:a16="http://schemas.microsoft.com/office/drawing/2014/main" id="{EEF9078D-C149-C592-985F-FCD232A59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17" name="Content Placeholder 4" descr="Wales Safeguarding Procedures 2020">
                <a:extLst>
                  <a:ext uri="{FF2B5EF4-FFF2-40B4-BE49-F238E27FC236}">
                    <a16:creationId xmlns:a16="http://schemas.microsoft.com/office/drawing/2014/main" id="{B51954B5-A603-01A7-7BF9-FB8FFED06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5E899B5-F9ED-CDDA-0318-126CABAEDE66}"/>
              </a:ext>
            </a:extLst>
          </p:cNvPr>
          <p:cNvSpPr txBox="1">
            <a:spLocks/>
          </p:cNvSpPr>
          <p:nvPr/>
        </p:nvSpPr>
        <p:spPr>
          <a:xfrm>
            <a:off x="1425281" y="4131827"/>
            <a:ext cx="234980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Wales Trauma Informed Practice Framework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7CCC826-98B0-05AB-C8B8-682AB718D03E}"/>
              </a:ext>
            </a:extLst>
          </p:cNvPr>
          <p:cNvSpPr txBox="1">
            <a:spLocks/>
          </p:cNvSpPr>
          <p:nvPr/>
        </p:nvSpPr>
        <p:spPr>
          <a:xfrm>
            <a:off x="2756276" y="1261728"/>
            <a:ext cx="346435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National Safeguarding  Training, Learning and Development Standards and Framework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531C5B-C8C5-64CA-C0A5-197DAD49F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7850" y="3451852"/>
            <a:ext cx="14039850" cy="306845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9157EB-F9F7-7A45-D1B6-50388CBC9430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EF9574-D311-D579-313D-6F423339D2A0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4E54F1-0373-4654-5C39-92C0AEAFDF4F}"/>
              </a:ext>
            </a:extLst>
          </p:cNvPr>
          <p:cNvSpPr txBox="1"/>
          <p:nvPr/>
        </p:nvSpPr>
        <p:spPr>
          <a:xfrm>
            <a:off x="4576498" y="4364297"/>
            <a:ext cx="2223797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Single Unified Safeguarding Review (SUSR)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7F5484-0D65-2F1B-DDDD-EF4F405F09F9}"/>
              </a:ext>
            </a:extLst>
          </p:cNvPr>
          <p:cNvSpPr txBox="1"/>
          <p:nvPr/>
        </p:nvSpPr>
        <p:spPr>
          <a:xfrm>
            <a:off x="6444169" y="1261485"/>
            <a:ext cx="2070225" cy="1725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Group 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Safeguarding Training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E-Learning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478D2D-0CFD-C370-3E4F-C0FC89AD0278}"/>
              </a:ext>
            </a:extLst>
          </p:cNvPr>
          <p:cNvSpPr txBox="1"/>
          <p:nvPr/>
        </p:nvSpPr>
        <p:spPr>
          <a:xfrm>
            <a:off x="8030295" y="4275641"/>
            <a:ext cx="2070225" cy="1419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Group B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Safeguarding Training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Nov 2024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667F7DC-092A-45F8-D7C8-CD679F0C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9226" y="3028001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C1020-7FA6-D46E-84D5-35F2894F70C3}"/>
              </a:ext>
            </a:extLst>
          </p:cNvPr>
          <p:cNvSpPr txBox="1"/>
          <p:nvPr/>
        </p:nvSpPr>
        <p:spPr>
          <a:xfrm>
            <a:off x="9235465" y="1628304"/>
            <a:ext cx="2070225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Group C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Safeguarding Training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Nov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2025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78D56E9-5781-F6AC-D9C3-B71DDA4BB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33188" y="372746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867157D-762D-E02C-E42C-4D768C975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10100520" y="300423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E41E11-1F7A-D9B2-A61F-50759444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1416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830FFCD-AEE4-312F-AFE5-67438B043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841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FDAD235-06FC-0E64-A802-DDED396CC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430126" y="368724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1ADF0D-5734-6852-7F98-1658D164C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95352" y="375869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78BA3F-0732-6739-C131-2A926FD11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3BE435-FCEC-1CF6-E16E-C5C748B6159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1454674-D7FB-FFCE-D18A-94C4E771F04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E5706DE-3E7D-5DD7-2F8F-8430E0D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06" y="860100"/>
            <a:ext cx="3035992" cy="2527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6" grpId="0"/>
      <p:bldP spid="23" grpId="0"/>
      <p:bldP spid="24" grpId="0"/>
      <p:bldP spid="25" grpId="0" animBg="1"/>
      <p:bldP spid="27" grpId="0"/>
      <p:bldP spid="11" grpId="0" animBg="1"/>
      <p:bldP spid="18" grpId="0" animBg="1"/>
      <p:bldP spid="2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8712-CE64-7991-903E-5F190E26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455B-C6D8-B474-B1A0-476DE7AB6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turn to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1 to 4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C7A96DE-8205-5084-C068-3342F2C9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2653-2655-7F4C-45BC-56C41A32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Safeguarding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604F-523A-4ADC-A09C-33C67CE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869" y="758950"/>
            <a:ext cx="8242572" cy="533095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latin typeface="+mn-lt"/>
              </a:rPr>
              <a:t>The Wales Safeguarding Procedures were a </a:t>
            </a:r>
            <a:r>
              <a:rPr lang="en-US" sz="2800" b="1" dirty="0">
                <a:latin typeface="+mn-lt"/>
              </a:rPr>
              <a:t>s</a:t>
            </a:r>
            <a:r>
              <a:rPr lang="en-GB" sz="2800" b="1" dirty="0" err="1">
                <a:latin typeface="+mn-lt"/>
              </a:rPr>
              <a:t>ignificant</a:t>
            </a:r>
            <a:r>
              <a:rPr lang="en-GB" sz="2800" b="1" dirty="0">
                <a:latin typeface="+mn-lt"/>
              </a:rPr>
              <a:t> shift </a:t>
            </a:r>
            <a:r>
              <a:rPr lang="en-GB" sz="2800" dirty="0">
                <a:latin typeface="+mn-lt"/>
              </a:rPr>
              <a:t>in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safeguarding practice: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+mn-lt"/>
              </a:rPr>
              <a:t>from a process-driven approach to one focused on improving people’s </a:t>
            </a:r>
            <a:r>
              <a:rPr lang="en-US" sz="2800" b="1" dirty="0">
                <a:latin typeface="+mn-lt"/>
              </a:rPr>
              <a:t>experiences and outcomes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+mn-lt"/>
              </a:rPr>
              <a:t>from prescriptive procedures to a strong emphasis on using </a:t>
            </a:r>
            <a:r>
              <a:rPr lang="en-GB" sz="2800" b="1" dirty="0">
                <a:latin typeface="+mn-lt"/>
              </a:rPr>
              <a:t>professional judgement</a:t>
            </a:r>
          </a:p>
          <a:p>
            <a:pPr>
              <a:spcAft>
                <a:spcPts val="600"/>
              </a:spcAft>
              <a:buClrTx/>
              <a:defRPr/>
            </a:pPr>
            <a:r>
              <a:rPr lang="en-GB" sz="2800" dirty="0">
                <a:latin typeface="+mn-lt"/>
              </a:rPr>
              <a:t>from addressing superficial concerns to using </a:t>
            </a:r>
            <a:r>
              <a:rPr lang="en-GB" sz="2800" b="1" dirty="0">
                <a:latin typeface="+mn-lt"/>
              </a:rPr>
              <a:t>professional curiosity </a:t>
            </a:r>
            <a:r>
              <a:rPr lang="en-GB" sz="2800" dirty="0">
                <a:latin typeface="+mn-lt"/>
              </a:rPr>
              <a:t>to seek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root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causes, </a:t>
            </a:r>
            <a:r>
              <a:rPr lang="en-GB" sz="2800" b="1" dirty="0">
                <a:latin typeface="+mn-lt"/>
                <a:cs typeface="Arial" panose="020B0604020202020204" pitchFamily="34" charset="0"/>
              </a:rPr>
              <a:t>patterns</a:t>
            </a:r>
            <a:r>
              <a:rPr lang="en-GB" sz="2800" dirty="0">
                <a:latin typeface="+mn-lt"/>
                <a:cs typeface="Arial" panose="020B0604020202020204" pitchFamily="34" charset="0"/>
              </a:rPr>
              <a:t> of behaviour, and </a:t>
            </a:r>
            <a:r>
              <a:rPr lang="en-GB" sz="2800" b="1" dirty="0">
                <a:latin typeface="+mn-lt"/>
              </a:rPr>
              <a:t>meaningful</a:t>
            </a:r>
            <a:r>
              <a:rPr lang="en-GB" sz="2800" dirty="0">
                <a:latin typeface="+mn-lt"/>
              </a:rPr>
              <a:t> impact </a:t>
            </a:r>
          </a:p>
          <a:p>
            <a:pPr>
              <a:spcAft>
                <a:spcPts val="600"/>
              </a:spcAft>
              <a:buClrTx/>
              <a:defRPr/>
            </a:pPr>
            <a:r>
              <a:rPr lang="en-GB" sz="2800" dirty="0">
                <a:latin typeface="+mn-lt"/>
              </a:rPr>
              <a:t>from being service-focussed (where people were </a:t>
            </a:r>
            <a:r>
              <a:rPr lang="en-US" sz="2800" dirty="0">
                <a:latin typeface="+mn-lt"/>
              </a:rPr>
              <a:t>seen as ‘objects of concern’ and safeguarding was a process done ‘to’ them) to being </a:t>
            </a:r>
            <a:r>
              <a:rPr lang="en-US" sz="2800" b="1" dirty="0">
                <a:latin typeface="+mn-lt"/>
              </a:rPr>
              <a:t>person-centered </a:t>
            </a:r>
            <a:r>
              <a:rPr lang="en-US" sz="2800" dirty="0">
                <a:latin typeface="+mn-lt"/>
              </a:rPr>
              <a:t>( seeing a unique individual and planning </a:t>
            </a:r>
            <a:r>
              <a:rPr lang="en-US" sz="2800" u="sng" dirty="0">
                <a:latin typeface="+mn-lt"/>
              </a:rPr>
              <a:t>with</a:t>
            </a:r>
            <a:r>
              <a:rPr lang="en-US" sz="2800" dirty="0">
                <a:latin typeface="+mn-lt"/>
              </a:rPr>
              <a:t> them).</a:t>
            </a:r>
            <a:endParaRPr lang="en-US" sz="28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6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2EDCB-1B85-3727-2EB2-FC37E0EA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3B22-93A1-66DC-3F7A-C51D5AC0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206973" cy="5321805"/>
          </a:xfrm>
        </p:spPr>
        <p:txBody>
          <a:bodyPr/>
          <a:lstStyle/>
          <a:p>
            <a:r>
              <a:rPr lang="en-US" dirty="0"/>
              <a:t>Child-</a:t>
            </a:r>
            <a:r>
              <a:rPr lang="en-US" dirty="0" err="1"/>
              <a:t>centred</a:t>
            </a:r>
            <a:r>
              <a:rPr lang="en-US" dirty="0"/>
              <a:t> /</a:t>
            </a:r>
            <a:br>
              <a:rPr lang="en-US" dirty="0"/>
            </a:br>
            <a:r>
              <a:rPr lang="en-US" dirty="0"/>
              <a:t>Person-</a:t>
            </a:r>
            <a:r>
              <a:rPr lang="en-US" dirty="0" err="1"/>
              <a:t>centred</a:t>
            </a:r>
            <a:br>
              <a:rPr lang="en-US" dirty="0"/>
            </a:br>
            <a:r>
              <a:rPr lang="en-US" dirty="0"/>
              <a:t>Safeguarding</a:t>
            </a:r>
            <a:endParaRPr lang="en-GB" dirty="0"/>
          </a:p>
        </p:txBody>
      </p:sp>
      <p:pic>
        <p:nvPicPr>
          <p:cNvPr id="5" name="Content Placeholder 4" descr="Women and child sitting on stoop">
            <a:extLst>
              <a:ext uri="{FF2B5EF4-FFF2-40B4-BE49-F238E27FC236}">
                <a16:creationId xmlns:a16="http://schemas.microsoft.com/office/drawing/2014/main" id="{6B2CD974-FE20-0DEE-B7E7-C0905FC06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2554" r="9195" b="467"/>
          <a:stretch>
            <a:fillRect/>
          </a:stretch>
        </p:blipFill>
        <p:spPr>
          <a:xfrm>
            <a:off x="3724102" y="768096"/>
            <a:ext cx="8064244" cy="5321805"/>
          </a:xfrm>
        </p:spPr>
      </p:pic>
    </p:spTree>
    <p:extLst>
      <p:ext uri="{BB962C8B-B14F-4D97-AF65-F5344CB8AC3E}">
        <p14:creationId xmlns:p14="http://schemas.microsoft.com/office/powerpoint/2010/main" val="385610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CD86-2E32-2DAF-5762-57C917E17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Child-centred and person-centred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45A0-F76A-5069-300A-03ECB323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Using a child-</a:t>
            </a:r>
            <a:r>
              <a:rPr lang="en-US" sz="3600" dirty="0" err="1"/>
              <a:t>centred</a:t>
            </a:r>
            <a:r>
              <a:rPr lang="en-US" sz="3600" dirty="0"/>
              <a:t> / person–</a:t>
            </a:r>
            <a:r>
              <a:rPr lang="en-US" sz="3600" dirty="0" err="1"/>
              <a:t>centred</a:t>
            </a:r>
            <a:r>
              <a:rPr lang="en-US" sz="3600" dirty="0"/>
              <a:t> approach is a </a:t>
            </a:r>
            <a:r>
              <a:rPr lang="en-US" sz="3600" b="1" dirty="0"/>
              <a:t>key principle </a:t>
            </a:r>
            <a:r>
              <a:rPr lang="en-US" sz="3600" dirty="0"/>
              <a:t>underpinning safeguarding practice in Wales.</a:t>
            </a:r>
          </a:p>
          <a:p>
            <a:pPr marL="0" indent="0">
              <a:buNone/>
            </a:pPr>
            <a:r>
              <a:rPr lang="en-US" sz="3600" dirty="0"/>
              <a:t>It enables us to follow the safeguarding principles while upholding the rights of people.</a:t>
            </a:r>
          </a:p>
          <a:p>
            <a:pPr marL="0" indent="0">
              <a:buNone/>
            </a:pPr>
            <a:r>
              <a:rPr lang="en-US" sz="3600" b="1" dirty="0"/>
              <a:t>Part of your role as a Group C practitioner </a:t>
            </a:r>
            <a:r>
              <a:rPr lang="en-US" sz="3600" dirty="0"/>
              <a:t>is to ensure </a:t>
            </a:r>
            <a:r>
              <a:rPr lang="en-US" sz="3600" b="1" dirty="0"/>
              <a:t>all</a:t>
            </a:r>
            <a:r>
              <a:rPr lang="en-US" sz="3600" dirty="0"/>
              <a:t> staff and volunteers keep their </a:t>
            </a:r>
            <a:r>
              <a:rPr lang="en-US" sz="3600" b="1" dirty="0"/>
              <a:t>focus on the child/adult at risk</a:t>
            </a:r>
            <a:r>
              <a:rPr lang="en-US" sz="3600" dirty="0"/>
              <a:t>, whatever other needs or issues come to light, by…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2932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7F71B-C588-7A45-D4A6-9DE32642A6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Child-centred and person-centred safeguarding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11CE8F-AB0F-EB55-7F60-48CA2D5F3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Actively seeking </a:t>
            </a:r>
            <a:r>
              <a:rPr lang="en-US" sz="3200" dirty="0"/>
              <a:t>their views, wishes and feelings and </a:t>
            </a:r>
            <a:r>
              <a:rPr lang="en-GB" sz="3200" b="1" dirty="0"/>
              <a:t>working with</a:t>
            </a:r>
            <a:r>
              <a:rPr lang="en-GB" sz="3200" dirty="0"/>
              <a:t> the child/adult at risk to find the best way to meet needs</a:t>
            </a:r>
            <a:endParaRPr lang="en-US" sz="3200" dirty="0"/>
          </a:p>
          <a:p>
            <a:r>
              <a:rPr lang="en-US" sz="3200" b="1" dirty="0"/>
              <a:t>Ensuring their voice is heard </a:t>
            </a:r>
            <a:r>
              <a:rPr lang="en-US" sz="3200" dirty="0"/>
              <a:t>when</a:t>
            </a:r>
            <a:r>
              <a:rPr lang="en-US" sz="3200" b="1" dirty="0"/>
              <a:t> </a:t>
            </a:r>
            <a:r>
              <a:rPr lang="en-US" sz="3200" dirty="0"/>
              <a:t>working with them, their family/carers and other practitioners</a:t>
            </a:r>
          </a:p>
          <a:p>
            <a:r>
              <a:rPr lang="en-US" sz="3200" b="1" dirty="0"/>
              <a:t>Promoting and respecting </a:t>
            </a:r>
            <a:r>
              <a:rPr lang="en-US" sz="3200" dirty="0"/>
              <a:t>their dignity, characteristics, culture, beliefs </a:t>
            </a:r>
          </a:p>
          <a:p>
            <a:r>
              <a:rPr lang="en-US" sz="3200" b="1" dirty="0"/>
              <a:t>Enabling </a:t>
            </a:r>
            <a:r>
              <a:rPr lang="en-US" sz="3200" dirty="0"/>
              <a:t>them</a:t>
            </a:r>
            <a:r>
              <a:rPr lang="en-US" sz="3200" b="1" dirty="0"/>
              <a:t> </a:t>
            </a:r>
            <a:r>
              <a:rPr lang="en-US" sz="3200" dirty="0"/>
              <a:t>to be as involved as possible in decision making and </a:t>
            </a:r>
            <a:r>
              <a:rPr lang="en-US" sz="3200" b="1" dirty="0"/>
              <a:t>empowering</a:t>
            </a:r>
            <a:r>
              <a:rPr lang="en-US" sz="3200" dirty="0"/>
              <a:t> them to express concerns</a:t>
            </a:r>
          </a:p>
          <a:p>
            <a:r>
              <a:rPr lang="en-US" sz="3200" b="1" dirty="0" err="1"/>
              <a:t>Prioritising</a:t>
            </a:r>
            <a:r>
              <a:rPr lang="en-US" sz="3200" dirty="0"/>
              <a:t> their best interests and rights.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6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0A0E-8FC6-5E8F-B543-E170A168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8209-FEFB-6D4B-62BF-0E06D0B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E1D9D5-D74E-7BCC-2E0D-B703D864F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4400" b="1" dirty="0"/>
              <a:t>Pre-course session </a:t>
            </a:r>
          </a:p>
          <a:p>
            <a:pPr marL="0" indent="0">
              <a:buNone/>
            </a:pPr>
            <a:r>
              <a:rPr lang="en-GB" sz="3600" dirty="0"/>
              <a:t>This session </a:t>
            </a:r>
            <a:r>
              <a:rPr lang="en-GB" sz="3600" b="1" dirty="0"/>
              <a:t>is one part </a:t>
            </a:r>
            <a:r>
              <a:rPr lang="en-GB" sz="3600" dirty="0"/>
              <a:t>of the Group C training requirement. </a:t>
            </a:r>
          </a:p>
          <a:p>
            <a:pPr marL="0" indent="0">
              <a:buNone/>
            </a:pPr>
            <a:r>
              <a:rPr lang="en-GB" sz="3600" dirty="0"/>
              <a:t>It aims to:</a:t>
            </a:r>
          </a:p>
          <a:p>
            <a:r>
              <a:rPr lang="en-GB" sz="3600" dirty="0"/>
              <a:t>provide you with a </a:t>
            </a:r>
            <a:r>
              <a:rPr lang="en-GB" sz="3600" b="1" dirty="0"/>
              <a:t>refresh</a:t>
            </a:r>
            <a:r>
              <a:rPr lang="en-GB" sz="3600" dirty="0"/>
              <a:t> of  key elements covered in Group B training</a:t>
            </a:r>
          </a:p>
          <a:p>
            <a:r>
              <a:rPr lang="en-GB" sz="3600" dirty="0"/>
              <a:t>offer </a:t>
            </a:r>
            <a:r>
              <a:rPr lang="en-GB" sz="3600" b="1" dirty="0"/>
              <a:t>support</a:t>
            </a:r>
            <a:r>
              <a:rPr lang="en-GB" sz="3600" dirty="0"/>
              <a:t> for completing the </a:t>
            </a:r>
            <a:br>
              <a:rPr lang="en-GB" sz="3600" dirty="0"/>
            </a:br>
            <a:r>
              <a:rPr lang="en-GB" sz="3600" dirty="0"/>
              <a:t>pre-course workbook.</a:t>
            </a:r>
          </a:p>
        </p:txBody>
      </p:sp>
    </p:spTree>
    <p:extLst>
      <p:ext uri="{BB962C8B-B14F-4D97-AF65-F5344CB8AC3E}">
        <p14:creationId xmlns:p14="http://schemas.microsoft.com/office/powerpoint/2010/main" val="4269567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CAB1-66B7-0B9A-28DB-8DC8A481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3E75-92DB-9526-68A1-2019D583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750770"/>
            <a:ext cx="10618597" cy="5361272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Whenever there are </a:t>
            </a:r>
            <a:r>
              <a:rPr lang="en-US" sz="2800" b="1" dirty="0"/>
              <a:t>safeguarding concerns</a:t>
            </a:r>
            <a:r>
              <a:rPr lang="en-US" sz="2800" dirty="0"/>
              <a:t>, it’s </a:t>
            </a:r>
            <a:r>
              <a:rPr lang="en-US" sz="2800" b="1" dirty="0"/>
              <a:t>best practice </a:t>
            </a:r>
            <a:r>
              <a:rPr lang="en-US" sz="2800" dirty="0"/>
              <a:t>to use a child/person-</a:t>
            </a:r>
            <a:r>
              <a:rPr lang="en-US" sz="2800" dirty="0" err="1"/>
              <a:t>centred</a:t>
            </a:r>
            <a:r>
              <a:rPr lang="en-US" sz="2800" dirty="0"/>
              <a:t> approach to </a:t>
            </a:r>
            <a:r>
              <a:rPr lang="en-US" sz="2800" b="1" dirty="0"/>
              <a:t>engage with </a:t>
            </a:r>
            <a:r>
              <a:rPr lang="en-US" sz="2800" dirty="0"/>
              <a:t>the child or adult at risk, which means: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doing what will </a:t>
            </a:r>
            <a:r>
              <a:rPr lang="en-US" sz="2800" b="1" dirty="0"/>
              <a:t>most benefit </a:t>
            </a:r>
            <a:r>
              <a:rPr lang="en-US" sz="2800" dirty="0"/>
              <a:t>the person while listening to their views as far as possible - not just what is easiest or most convenient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more than just protection</a:t>
            </a:r>
            <a:r>
              <a:rPr lang="en-US" sz="2800" dirty="0"/>
              <a:t> - it includes their emotional well-being, dignity, relationships, autonomy, and rights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additional considerations </a:t>
            </a:r>
            <a:r>
              <a:rPr lang="en-US" sz="2800" dirty="0"/>
              <a:t>under the MCA for social workers and certain health practitioners.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Child/person-</a:t>
            </a:r>
            <a:r>
              <a:rPr lang="en-US" sz="2800" dirty="0" err="1"/>
              <a:t>centred</a:t>
            </a:r>
            <a:r>
              <a:rPr lang="en-US" sz="2800" dirty="0"/>
              <a:t> approaches to working with risk </a:t>
            </a:r>
            <a:r>
              <a:rPr lang="en-US" sz="2800" b="1" dirty="0"/>
              <a:t>need consideration</a:t>
            </a:r>
            <a:r>
              <a:rPr lang="en-US" sz="2800" dirty="0"/>
              <a:t> of the unique circumstances, case-by-case </a:t>
            </a:r>
            <a:r>
              <a:rPr lang="en-US" sz="2800" b="1" dirty="0"/>
              <a:t>professional judgment</a:t>
            </a:r>
            <a:r>
              <a:rPr lang="en-US" sz="2800" dirty="0"/>
              <a:t>, transparent </a:t>
            </a:r>
            <a:r>
              <a:rPr lang="en-US" sz="2800" b="1" dirty="0"/>
              <a:t>documentation</a:t>
            </a:r>
            <a:r>
              <a:rPr lang="en-US" sz="2800" dirty="0"/>
              <a:t>, and often </a:t>
            </a:r>
            <a:r>
              <a:rPr lang="en-US" sz="2800" b="1" dirty="0"/>
              <a:t>multi-agency collaboration</a:t>
            </a:r>
            <a:r>
              <a:rPr lang="en-US" sz="28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0A8E6-88B2-8192-F198-C4BAE7F4F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Child-centred or person-centred safeguarding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2FF0F3-2260-D3F8-85D2-1DD9D5C068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Ensuring rights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 of your role as a Group C practitioner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to ensure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and volunteers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people’s rights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when 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there’s a safeguarding concern, including: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D5914-3480-A43C-50EB-26C0FE4E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445089"/>
            <a:ext cx="10873677" cy="3674226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2800" b="1" dirty="0"/>
              <a:t>Rights of children and young people at risk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protection from harm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be heard and Involved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800" dirty="0"/>
              <a:t>Right to advocacy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800" dirty="0"/>
              <a:t>Right to information and </a:t>
            </a:r>
            <a:r>
              <a:rPr lang="en-US" sz="2800" dirty="0"/>
              <a:t>to be informed, in a way they understand, about safeguarding processes and decisions affecting them</a:t>
            </a:r>
            <a:endParaRPr lang="en-GB" sz="2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privacy and confidentiality and for their personal information to be handled sensitively.</a:t>
            </a: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9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8700-7543-FDD2-279A-61630700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75D2-7513-FF6A-2E72-43D5B32345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Ensuring rights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 of your role as a Group C practitioner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to ensure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and volunteers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people’s rights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when 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there’s a safeguarding concern, including: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54942-736C-B04B-A150-9ACF7FA2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313034"/>
            <a:ext cx="10873677" cy="3938909"/>
          </a:xfrm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en-GB" sz="2800" b="1" dirty="0"/>
              <a:t>Rights of adults at risk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Protection from abuse and neglect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have their physical, mental, emotional, and social well-being respected during safeguarding processes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advocacy, participation and consent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information, support and clear, accessible information about safeguarding concerns, their rights, and the procedures involved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liberty and family life (Article 8 European Convention on Human Rights)</a:t>
            </a:r>
          </a:p>
          <a:p>
            <a:pPr>
              <a:spcAft>
                <a:spcPts val="600"/>
              </a:spcAft>
            </a:pP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2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23F6-2792-3E16-9B0D-B661E814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through advocacy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C09A6-A4FE-85C3-CAEE-71BEAB908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3200" b="1" dirty="0"/>
              <a:t>Advocacy plays a crucial role </a:t>
            </a:r>
            <a:r>
              <a:rPr lang="en-US" sz="3200" dirty="0"/>
              <a:t>in enabling </a:t>
            </a:r>
            <a:r>
              <a:rPr lang="en-US" sz="3200" b="1" dirty="0"/>
              <a:t>voice</a:t>
            </a:r>
            <a:r>
              <a:rPr lang="en-US" sz="3200" dirty="0"/>
              <a:t> and ensuring the </a:t>
            </a:r>
            <a:r>
              <a:rPr lang="en-US" sz="3200" b="1" dirty="0"/>
              <a:t>rights</a:t>
            </a:r>
            <a:r>
              <a:rPr lang="en-US" sz="3200" dirty="0"/>
              <a:t> of individuals who may have difficulty representing themselves in safeguarding processes.</a:t>
            </a:r>
          </a:p>
          <a:p>
            <a:pPr marL="0" indent="0">
              <a:buNone/>
            </a:pPr>
            <a:r>
              <a:rPr lang="en-US" sz="3200" dirty="0"/>
              <a:t>Advocacy promotes representation, makes sure decisions reflect the child’s/adult's wishes and protects their rights.</a:t>
            </a:r>
          </a:p>
          <a:p>
            <a:pPr marL="0" indent="0">
              <a:buNone/>
            </a:pPr>
            <a:r>
              <a:rPr lang="en-US" sz="3200" b="1" dirty="0"/>
              <a:t>Advocacy </a:t>
            </a:r>
            <a:r>
              <a:rPr lang="en-US" sz="3200" dirty="0"/>
              <a:t>needs to be considered whenever there are </a:t>
            </a:r>
            <a:r>
              <a:rPr lang="en-US" sz="3200" b="1" dirty="0"/>
              <a:t>barriers </a:t>
            </a:r>
            <a:r>
              <a:rPr lang="en-US" sz="3200" dirty="0"/>
              <a:t>to someone’s ability to </a:t>
            </a:r>
            <a:r>
              <a:rPr lang="en-US" sz="3200" b="1" dirty="0"/>
              <a:t>engage and fully participate.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27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B557-A56A-3458-5DEE-704C4AC9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934694-0A9E-19D8-2037-BCE2A9549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9200" y="0"/>
            <a:ext cx="4622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2F3E0-05EC-85B9-946B-4377C1B08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Voice through advocacy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9D6D7E-B5E4-D1DC-D8F1-F1B33EED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0"/>
            <a:ext cx="6325997" cy="6857999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Potential barriers </a:t>
            </a:r>
            <a:r>
              <a:rPr lang="en-US" sz="2800" dirty="0"/>
              <a:t>to engage and fully participate include the ability to: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understand</a:t>
            </a:r>
            <a:r>
              <a:rPr lang="en-US" sz="2800" dirty="0"/>
              <a:t> relevant information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retain information </a:t>
            </a:r>
            <a:r>
              <a:rPr lang="en-US" sz="2800" dirty="0"/>
              <a:t>long enough to be able to weigh-up options and make decisions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weigh up information</a:t>
            </a:r>
            <a:r>
              <a:rPr lang="en-US" sz="2800" dirty="0"/>
              <a:t>, to fully participate and express preferences for or choose between options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communicate</a:t>
            </a:r>
            <a:r>
              <a:rPr lang="en-US" sz="2800" dirty="0"/>
              <a:t> their views, wishes and feelings, to help the decision-making process and to make priorities clear.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9B346-9394-E2BC-4DBB-B84064E9E20E}"/>
              </a:ext>
            </a:extLst>
          </p:cNvPr>
          <p:cNvSpPr txBox="1"/>
          <p:nvPr/>
        </p:nvSpPr>
        <p:spPr>
          <a:xfrm>
            <a:off x="7708900" y="0"/>
            <a:ext cx="4165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Gibson" panose="02000000000000000000" pitchFamily="2" charset="77"/>
              </a:rPr>
              <a:t>Remember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u="sng" dirty="0">
                <a:latin typeface="Gibson" panose="02000000000000000000" pitchFamily="2" charset="77"/>
              </a:rPr>
              <a:t>All</a:t>
            </a:r>
            <a:r>
              <a:rPr lang="en-US" sz="2800" b="1" dirty="0">
                <a:latin typeface="Gibson" panose="02000000000000000000" pitchFamily="2" charset="77"/>
              </a:rPr>
              <a:t> children and young people are entitled to an active offer of advocacy </a:t>
            </a:r>
            <a:r>
              <a:rPr lang="en-US" sz="2800" dirty="0">
                <a:latin typeface="Gibson" panose="02000000000000000000" pitchFamily="2" charset="77"/>
              </a:rPr>
              <a:t>from a statutory Independent Professional Advocate (IPA) when they become subject of child protection enquiries leading to an initial child protection conference or become looked after.</a:t>
            </a:r>
            <a:endParaRPr lang="en-GB" sz="2800" dirty="0">
              <a:latin typeface="Gibson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1125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6F46F-4442-924A-AE35-2C3830BC2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Voice through advocacy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3A4D7-E0A6-3BE3-9D82-7B11BDB7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4255897" cy="5330951"/>
          </a:xfrm>
        </p:spPr>
        <p:txBody>
          <a:bodyPr anchor="t"/>
          <a:lstStyle/>
          <a:p>
            <a:pPr>
              <a:spcAft>
                <a:spcPts val="2400"/>
              </a:spcAft>
            </a:pPr>
            <a:r>
              <a:rPr lang="en-US" sz="2800" b="1" dirty="0"/>
              <a:t>Self-advocacy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Informal </a:t>
            </a:r>
            <a:r>
              <a:rPr lang="en-US" sz="2800" dirty="0"/>
              <a:t>advocacy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dirty="0"/>
              <a:t>(family, friends, </a:t>
            </a:r>
            <a:r>
              <a:rPr lang="en-US" sz="2800" dirty="0" err="1"/>
              <a:t>neighbours</a:t>
            </a:r>
            <a:r>
              <a:rPr lang="en-US" sz="2800" dirty="0"/>
              <a:t>) 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Collective </a:t>
            </a:r>
            <a:r>
              <a:rPr lang="en-US" sz="2800" dirty="0"/>
              <a:t>advocacy</a:t>
            </a:r>
            <a:r>
              <a:rPr lang="en-US" sz="2800" b="1" dirty="0"/>
              <a:t> 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Peer</a:t>
            </a:r>
            <a:r>
              <a:rPr lang="en-US" sz="2800" dirty="0"/>
              <a:t> advocacy 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Citizen</a:t>
            </a:r>
            <a:r>
              <a:rPr lang="en-US" sz="2800" dirty="0"/>
              <a:t> advocacy </a:t>
            </a:r>
            <a:br>
              <a:rPr lang="en-US" sz="2800" dirty="0"/>
            </a:br>
            <a:r>
              <a:rPr lang="en-US" sz="2800" dirty="0"/>
              <a:t>(a trained or supported volunteer citizen advocate)</a:t>
            </a:r>
            <a:endParaRPr lang="en-GB" sz="28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10B4C97-2AA3-48C0-4298-2D972B87B709}"/>
              </a:ext>
            </a:extLst>
          </p:cNvPr>
          <p:cNvSpPr txBox="1">
            <a:spLocks/>
          </p:cNvSpPr>
          <p:nvPr/>
        </p:nvSpPr>
        <p:spPr>
          <a:xfrm>
            <a:off x="5918201" y="758950"/>
            <a:ext cx="5702300" cy="533095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Independent volunteer </a:t>
            </a:r>
            <a:r>
              <a:rPr lang="en-US" sz="2800" dirty="0"/>
              <a:t>advocacy </a:t>
            </a:r>
            <a:br>
              <a:rPr lang="en-US" sz="2800" dirty="0"/>
            </a:br>
            <a:r>
              <a:rPr lang="en-US" sz="2800" dirty="0"/>
              <a:t>(an independent, unpaid advocate) </a:t>
            </a:r>
            <a:endParaRPr lang="en-GB" sz="2800" dirty="0"/>
          </a:p>
          <a:p>
            <a:r>
              <a:rPr lang="en-US" sz="2800" b="1" dirty="0"/>
              <a:t>Formal</a:t>
            </a:r>
            <a:r>
              <a:rPr lang="en-US" sz="2800" dirty="0"/>
              <a:t> advocacy </a:t>
            </a:r>
            <a:br>
              <a:rPr lang="en-US" sz="2800" dirty="0"/>
            </a:br>
            <a:r>
              <a:rPr lang="en-US" sz="2800" dirty="0"/>
              <a:t>(advocacy role of staff in health, social care, etc.)</a:t>
            </a:r>
            <a:endParaRPr lang="en-GB" sz="2800" dirty="0"/>
          </a:p>
          <a:p>
            <a:r>
              <a:rPr lang="en-US" sz="2800" b="1" dirty="0"/>
              <a:t>Independent professional advocacy (IPA)</a:t>
            </a:r>
            <a:br>
              <a:rPr lang="en-US" sz="2800" dirty="0"/>
            </a:br>
            <a:r>
              <a:rPr lang="en-US" sz="2800" dirty="0"/>
              <a:t>(a professional, trained advocate; specific to supporting an individual in relation to their care and/or support needs)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0741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061215-E2CA-90CE-C93D-98E68FF006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5295" y="758951"/>
            <a:ext cx="3182816" cy="5330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Intersect: 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Mental Capacity Act </a:t>
            </a:r>
            <a:b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and </a:t>
            </a:r>
            <a:b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Wales Safeguarding Procedures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CB7C-7B59-A7EE-A0F7-34621DB1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758951"/>
            <a:ext cx="4856476" cy="53309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Mental Capacity Act (MCA) </a:t>
            </a:r>
            <a:r>
              <a:rPr lang="en-US" sz="2800" dirty="0"/>
              <a:t>and</a:t>
            </a:r>
            <a:r>
              <a:rPr lang="en-US" sz="2800" b="1" dirty="0"/>
              <a:t> Wales Safeguarding Procedures </a:t>
            </a:r>
          </a:p>
          <a:p>
            <a:pPr marL="0" indent="0">
              <a:buNone/>
            </a:pPr>
            <a:r>
              <a:rPr lang="en-US" sz="2800" dirty="0"/>
              <a:t>While they serve different legal purposes, they </a:t>
            </a:r>
            <a:r>
              <a:rPr lang="en-US" sz="2800" b="1" dirty="0"/>
              <a:t>often intersect </a:t>
            </a:r>
            <a:r>
              <a:rPr lang="en-US" sz="2800" dirty="0"/>
              <a:t>in real-world safeguarding practice. </a:t>
            </a:r>
          </a:p>
          <a:p>
            <a:pPr marL="0" indent="0">
              <a:buNone/>
            </a:pPr>
            <a:r>
              <a:rPr lang="en-US" sz="2800" dirty="0"/>
              <a:t>Understanding </a:t>
            </a:r>
            <a:r>
              <a:rPr lang="en-US" sz="2800" b="1" dirty="0"/>
              <a:t>where and how </a:t>
            </a:r>
            <a:r>
              <a:rPr lang="en-US" sz="2800" dirty="0"/>
              <a:t>they overlap is essential for making </a:t>
            </a:r>
            <a:r>
              <a:rPr lang="en-US" sz="2800" b="1" dirty="0"/>
              <a:t>ethical, lawful, and person-</a:t>
            </a:r>
            <a:r>
              <a:rPr lang="en-US" sz="2800" b="1" dirty="0" err="1"/>
              <a:t>centred</a:t>
            </a:r>
            <a:r>
              <a:rPr lang="en-US" sz="2800" b="1" dirty="0"/>
              <a:t> </a:t>
            </a:r>
            <a:r>
              <a:rPr lang="en-US" sz="2800" dirty="0"/>
              <a:t>decisions for people age 16 and over.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37251-0B1A-902A-CF0D-E823267C34EE}"/>
              </a:ext>
            </a:extLst>
          </p:cNvPr>
          <p:cNvSpPr txBox="1"/>
          <p:nvPr/>
        </p:nvSpPr>
        <p:spPr>
          <a:xfrm>
            <a:off x="8617959" y="768097"/>
            <a:ext cx="3574041" cy="53218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216000" rIns="360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  <a:latin typeface="Gibson" panose="02000000000000000000" pitchFamily="2" charset="77"/>
              </a:rPr>
              <a:t>For example: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A person </a:t>
            </a:r>
            <a:r>
              <a:rPr lang="en-US" sz="2400" b="1" dirty="0">
                <a:solidFill>
                  <a:schemeClr val="bg1"/>
                </a:solidFill>
                <a:latin typeface="Gibson" panose="02000000000000000000" pitchFamily="2" charset="77"/>
              </a:rPr>
              <a:t>may not 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have the capacity to make a decision as to </a:t>
            </a:r>
            <a:r>
              <a:rPr lang="en-US" sz="2400" u="sng" dirty="0">
                <a:solidFill>
                  <a:schemeClr val="bg1"/>
                </a:solidFill>
                <a:latin typeface="Gibson" panose="02000000000000000000" pitchFamily="2" charset="77"/>
              </a:rPr>
              <a:t>whether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a report (referral) should be completed,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but they </a:t>
            </a:r>
            <a:r>
              <a:rPr lang="en-US" sz="2400" b="1" dirty="0">
                <a:solidFill>
                  <a:schemeClr val="bg1"/>
                </a:solidFill>
                <a:latin typeface="Gibson" panose="02000000000000000000" pitchFamily="2" charset="77"/>
              </a:rPr>
              <a:t>may be able 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to indicate </a:t>
            </a:r>
            <a:r>
              <a:rPr lang="en-US" sz="2400" u="sng" dirty="0">
                <a:solidFill>
                  <a:schemeClr val="bg1"/>
                </a:solidFill>
                <a:latin typeface="Gibson" panose="02000000000000000000" pitchFamily="2" charset="77"/>
              </a:rPr>
              <a:t>where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they would like any subsequent interventions to take place and </a:t>
            </a:r>
            <a:r>
              <a:rPr lang="en-US" sz="2400" u="sng" dirty="0">
                <a:solidFill>
                  <a:schemeClr val="bg1"/>
                </a:solidFill>
                <a:latin typeface="Gibson" panose="02000000000000000000" pitchFamily="2" charset="77"/>
              </a:rPr>
              <a:t>who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they would like to be present.</a:t>
            </a:r>
            <a:endParaRPr lang="en-GB" sz="240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4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A08573-EDE6-E4AD-D9DC-4AE01418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13430"/>
          </a:xfrm>
        </p:spPr>
        <p:txBody>
          <a:bodyPr anchor="t"/>
          <a:lstStyle/>
          <a:p>
            <a:r>
              <a:rPr lang="en-GB" sz="6000" dirty="0"/>
              <a:t>Key messages to remember…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7014BA-1354-92A4-8BAF-0320C0AA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689498"/>
            <a:ext cx="11122025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Safeguarding is </a:t>
            </a:r>
            <a:r>
              <a:rPr lang="en-US" sz="2800" b="1" dirty="0"/>
              <a:t>decision-specific</a:t>
            </a:r>
            <a:r>
              <a:rPr lang="en-US" sz="2800" dirty="0"/>
              <a:t>, not person or group specific.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Both MCA and the Wales Safeguarding Procedures require </a:t>
            </a:r>
            <a:r>
              <a:rPr lang="en-US" sz="2800" b="1" dirty="0"/>
              <a:t>presumption of capacity </a:t>
            </a:r>
            <a:r>
              <a:rPr lang="en-US" sz="2800" dirty="0"/>
              <a:t>unless proven otherwise.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Best interests </a:t>
            </a:r>
            <a:r>
              <a:rPr lang="en-US" sz="2800" b="1" dirty="0"/>
              <a:t>decision-making</a:t>
            </a:r>
            <a:r>
              <a:rPr lang="en-US" sz="2800" dirty="0"/>
              <a:t> must involve the person at risk where possible.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You must assess capacity (MCA) </a:t>
            </a:r>
            <a:r>
              <a:rPr lang="en-US" sz="2800" u="sng" dirty="0"/>
              <a:t>while also </a:t>
            </a:r>
            <a:r>
              <a:rPr lang="en-US" sz="2800" dirty="0"/>
              <a:t>initiating a S47 or S126 safeguarding enquiry (WSP) when abuse or neglect is suspected.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While the MCA supports </a:t>
            </a:r>
            <a:r>
              <a:rPr lang="en-US" sz="2800" b="1" dirty="0"/>
              <a:t>autonomy</a:t>
            </a:r>
            <a:r>
              <a:rPr lang="en-US" sz="2800" dirty="0"/>
              <a:t>, safeguarding may </a:t>
            </a:r>
            <a:r>
              <a:rPr lang="en-US" sz="2800" b="1" dirty="0"/>
              <a:t>require</a:t>
            </a:r>
            <a:r>
              <a:rPr lang="en-US" sz="2800" dirty="0"/>
              <a:t> </a:t>
            </a:r>
            <a:r>
              <a:rPr lang="en-US" sz="2800" b="1" dirty="0"/>
              <a:t>override</a:t>
            </a:r>
            <a:r>
              <a:rPr lang="en-US" sz="2800" dirty="0"/>
              <a:t> when risks justify it.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Advocacy</a:t>
            </a:r>
            <a:r>
              <a:rPr lang="en-US" sz="2800" dirty="0"/>
              <a:t> plays an important role in both.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0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1F1C-FDA8-2366-DC50-62E16C52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DCC7-E085-CB46-F38D-B318083CCA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Key messages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D51606-8A6C-82BC-DDAB-A7C325D7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1"/>
            <a:ext cx="10637240" cy="6858000"/>
          </a:xfrm>
        </p:spPr>
        <p:txBody>
          <a:bodyPr/>
          <a:lstStyle/>
          <a:p>
            <a:pPr marL="353695" indent="-353695"/>
            <a:r>
              <a:rPr lang="en-US" sz="2800" dirty="0">
                <a:latin typeface="Gibson"/>
              </a:rPr>
              <a:t>Adults with care and support </a:t>
            </a:r>
            <a:r>
              <a:rPr lang="en-US" sz="2800" b="1" dirty="0">
                <a:latin typeface="Gibson"/>
              </a:rPr>
              <a:t>needs may be able to protect themselves</a:t>
            </a:r>
            <a:r>
              <a:rPr lang="en-US" sz="2800" dirty="0">
                <a:latin typeface="Gibson"/>
              </a:rPr>
              <a:t> from abuse, neglect and exploitation by others. </a:t>
            </a:r>
            <a:endParaRPr lang="en-GB" sz="2800" dirty="0">
              <a:latin typeface="Gibson"/>
            </a:endParaRPr>
          </a:p>
          <a:p>
            <a:pPr marL="353695" lvl="0" indent="-353695"/>
            <a:r>
              <a:rPr lang="en-US" sz="2800" dirty="0"/>
              <a:t>Frailty, age or disability, for example, </a:t>
            </a:r>
            <a:r>
              <a:rPr lang="en-US" sz="2800" b="1" dirty="0"/>
              <a:t>don’t automatically preclude </a:t>
            </a:r>
            <a:r>
              <a:rPr lang="en-US" sz="2800" dirty="0"/>
              <a:t>an individual from protecting themselves.</a:t>
            </a:r>
            <a:r>
              <a:rPr lang="en-US" sz="2800" b="1" dirty="0"/>
              <a:t> </a:t>
            </a:r>
            <a:endParaRPr lang="en-GB" sz="2800" dirty="0"/>
          </a:p>
          <a:p>
            <a:pPr marL="353695" lvl="0" indent="-353695"/>
            <a:r>
              <a:rPr lang="en-US" sz="2800" dirty="0"/>
              <a:t>Mental capacity assessments are always </a:t>
            </a:r>
            <a:r>
              <a:rPr lang="en-US" sz="2800" b="1" dirty="0"/>
              <a:t>situation specific.</a:t>
            </a:r>
            <a:endParaRPr lang="en-GB" sz="2800" dirty="0"/>
          </a:p>
          <a:p>
            <a:pPr marL="353695" lvl="0" indent="-353695"/>
            <a:r>
              <a:rPr lang="en-US" sz="2800" dirty="0"/>
              <a:t>Practitioners should</a:t>
            </a:r>
            <a:r>
              <a:rPr lang="en-US" sz="2800" b="1" dirty="0"/>
              <a:t> </a:t>
            </a:r>
            <a:r>
              <a:rPr lang="en-US" sz="2800" dirty="0"/>
              <a:t>always seek to respect the</a:t>
            </a:r>
            <a:r>
              <a:rPr lang="en-US" sz="2800" b="1" dirty="0"/>
              <a:t> personal wishes and autonomy </a:t>
            </a:r>
            <a:r>
              <a:rPr lang="en-US" sz="2800" dirty="0"/>
              <a:t>of the adult. </a:t>
            </a:r>
            <a:endParaRPr lang="en-GB" sz="2800" dirty="0"/>
          </a:p>
          <a:p>
            <a:pPr marL="353695" lvl="0" indent="-353695"/>
            <a:r>
              <a:rPr lang="en-US" sz="2800" dirty="0">
                <a:latin typeface="Gibson"/>
              </a:rPr>
              <a:t>Practitioners should </a:t>
            </a:r>
            <a:r>
              <a:rPr lang="en-US" sz="2800" b="1" dirty="0">
                <a:latin typeface="Gibson"/>
              </a:rPr>
              <a:t>make sure</a:t>
            </a:r>
            <a:r>
              <a:rPr lang="en-US" sz="2800" dirty="0">
                <a:latin typeface="Gibson"/>
              </a:rPr>
              <a:t> that the person is</a:t>
            </a:r>
            <a:r>
              <a:rPr lang="en-US" sz="2800" b="1" dirty="0">
                <a:latin typeface="Gibson"/>
              </a:rPr>
              <a:t> aware of any risks and the potential impact </a:t>
            </a:r>
            <a:r>
              <a:rPr lang="en-US" sz="2800" dirty="0">
                <a:latin typeface="Gibson"/>
              </a:rPr>
              <a:t>on their safety and well-being, and </a:t>
            </a:r>
            <a:r>
              <a:rPr lang="en-US" sz="2800" b="1" dirty="0">
                <a:latin typeface="Gibson"/>
              </a:rPr>
              <a:t>encourage them to develop strategies </a:t>
            </a:r>
            <a:r>
              <a:rPr lang="en-US" sz="2800" dirty="0">
                <a:latin typeface="Gibson"/>
              </a:rPr>
              <a:t>to protect themselves. </a:t>
            </a:r>
            <a:endParaRPr lang="en-GB" sz="2800" dirty="0">
              <a:latin typeface="Gibson"/>
            </a:endParaRPr>
          </a:p>
          <a:p>
            <a:pPr marL="353695" lvl="0" indent="-353695"/>
            <a:r>
              <a:rPr lang="en-US" sz="2800" dirty="0">
                <a:latin typeface="Gibson"/>
              </a:rPr>
              <a:t>But, there needs to be a </a:t>
            </a:r>
            <a:r>
              <a:rPr lang="en-US" sz="2800" b="1" dirty="0">
                <a:latin typeface="Gibson"/>
              </a:rPr>
              <a:t>professional judgement </a:t>
            </a:r>
            <a:r>
              <a:rPr lang="en-US" sz="2800" dirty="0">
                <a:latin typeface="Gibson"/>
              </a:rPr>
              <a:t>about the </a:t>
            </a:r>
            <a:r>
              <a:rPr lang="en-US" sz="2800" b="1" dirty="0">
                <a:latin typeface="Gibson"/>
              </a:rPr>
              <a:t>ability of an adult to make an informed choice</a:t>
            </a:r>
            <a:r>
              <a:rPr lang="en-US" sz="2800" dirty="0">
                <a:latin typeface="Gibson"/>
              </a:rPr>
              <a:t>.</a:t>
            </a:r>
            <a:endParaRPr lang="en-GB" sz="1800" dirty="0">
              <a:latin typeface="Gibso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1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8CE7F-7576-6F47-329A-ABAF73F40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89065"/>
              </p:ext>
            </p:extLst>
          </p:nvPr>
        </p:nvGraphicFramePr>
        <p:xfrm>
          <a:off x="523875" y="391886"/>
          <a:ext cx="11160124" cy="631097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21304">
                  <a:extLst>
                    <a:ext uri="{9D8B030D-6E8A-4147-A177-3AD203B41FA5}">
                      <a16:colId xmlns:a16="http://schemas.microsoft.com/office/drawing/2014/main" val="2686220027"/>
                    </a:ext>
                  </a:extLst>
                </a:gridCol>
                <a:gridCol w="2898321">
                  <a:extLst>
                    <a:ext uri="{9D8B030D-6E8A-4147-A177-3AD203B41FA5}">
                      <a16:colId xmlns:a16="http://schemas.microsoft.com/office/drawing/2014/main" val="120306113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209137245"/>
                    </a:ext>
                  </a:extLst>
                </a:gridCol>
                <a:gridCol w="3568699">
                  <a:extLst>
                    <a:ext uri="{9D8B030D-6E8A-4147-A177-3AD203B41FA5}">
                      <a16:colId xmlns:a16="http://schemas.microsoft.com/office/drawing/2014/main" val="3513500471"/>
                    </a:ext>
                  </a:extLst>
                </a:gridCol>
              </a:tblGrid>
              <a:tr h="54702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Area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Mental Capacity Act 2005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Wales Safeguarding Procedures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Intersection in practice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9727769"/>
                  </a:ext>
                </a:extLst>
              </a:tr>
              <a:tr h="152942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Consent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Must be gained if adult has capacity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Consent needed </a:t>
                      </a:r>
                      <a:r>
                        <a:rPr lang="en-GB" sz="2000" u="sng" kern="100" dirty="0">
                          <a:solidFill>
                            <a:srgbClr val="000000"/>
                          </a:solidFill>
                          <a:effectLst/>
                        </a:rPr>
                        <a:t>unless</a:t>
                      </a: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 others are at risk, or coercion suspected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Consent principles respected, but </a:t>
                      </a:r>
                      <a:r>
                        <a:rPr lang="en-GB" sz="2000" b="1" kern="100" dirty="0">
                          <a:solidFill>
                            <a:srgbClr val="000000"/>
                          </a:solidFill>
                          <a:effectLst/>
                        </a:rPr>
                        <a:t>overridden</a:t>
                      </a: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 if safeguarding requires immediate action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00252741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Capacity Assessment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Decision-specific; supports autonomy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Not dependent on capacity for enquiries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Both may occur in parallel; lack of capacity triggers best interest decision-making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366653958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Adult Participation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Involve adult as far as possible, even if lacking capacity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Central to safeguarding process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Adult should be supported or represented (e.g. via IMCA)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15002455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Advocacy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IMCA required if no appropriate person for best interests decisions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Independent advocacy promotes voice and representation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Advocacy used to uphold rights in both legal frameworks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940679865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Right to Refuse Help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Must be respected if person has capacity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Intervention still considered if risks justify it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Balancing autonomy with protection when serious harm is suspected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8004719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92714B8-98EB-1E30-F09A-A52F822E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-904117"/>
            <a:ext cx="11159836" cy="90411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Key messages</a:t>
            </a:r>
          </a:p>
        </p:txBody>
      </p:sp>
    </p:spTree>
    <p:extLst>
      <p:ext uri="{BB962C8B-B14F-4D97-AF65-F5344CB8AC3E}">
        <p14:creationId xmlns:p14="http://schemas.microsoft.com/office/powerpoint/2010/main" val="310500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FCD701-DDD2-3B72-AAF8-B615076C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Group C safeguarding</a:t>
            </a:r>
            <a:br>
              <a:rPr lang="en-GB" dirty="0"/>
            </a:br>
            <a:r>
              <a:rPr lang="en-GB" dirty="0"/>
              <a:t>course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F201-4B17-2342-E99C-7F2960204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581" y="758951"/>
            <a:ext cx="6639700" cy="5330951"/>
          </a:xfrm>
        </p:spPr>
        <p:txBody>
          <a:bodyPr/>
          <a:lstStyle/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r>
              <a:rPr lang="en-US" sz="3600" dirty="0">
                <a:solidFill>
                  <a:srgbClr val="37394C"/>
                </a:solidFill>
              </a:rPr>
              <a:t>At certain points there will be opportunities to stop and turn to your </a:t>
            </a:r>
            <a:r>
              <a:rPr lang="en-US" sz="3600" b="1" dirty="0">
                <a:solidFill>
                  <a:srgbClr val="37394C"/>
                </a:solidFill>
              </a:rPr>
              <a:t>accompanying workbook</a:t>
            </a:r>
            <a:r>
              <a:rPr lang="en-US" sz="3600" dirty="0">
                <a:solidFill>
                  <a:srgbClr val="37394C"/>
                </a:solidFill>
              </a:rPr>
              <a:t>.</a:t>
            </a:r>
            <a:endParaRPr lang="en-GB" sz="3600" dirty="0"/>
          </a:p>
        </p:txBody>
      </p:sp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64420208-C2FF-D939-2BC3-5C60FA20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108" y="2594025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8093-8D08-1DDD-680B-1529C318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3761-FA75-B126-C031-E63D11BEE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turn to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5 to 7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7A91883-8717-0FF8-B5A4-7CF5B23D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208D-7133-9FB6-ACB5-68C3940D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GB" dirty="0"/>
              <a:t>Safeguarding policies and procedures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8DD0E-63AE-1FCF-B168-AD68EDD93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014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CBB-79BD-CBD4-30EF-DB3D2BFD6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178532" cy="6858000"/>
          </a:xfrm>
          <a:solidFill>
            <a:schemeClr val="bg2"/>
          </a:solidFill>
        </p:spPr>
        <p:txBody>
          <a:bodyPr lIns="360000" tIns="360000" rIns="360000" bIns="360000">
            <a:normAutofit fontScale="90000"/>
          </a:bodyPr>
          <a:lstStyle/>
          <a:p>
            <a:r>
              <a:rPr lang="en-US" sz="3200" b="1" dirty="0"/>
              <a:t>Duty of </a:t>
            </a:r>
            <a:r>
              <a:rPr lang="en-US" sz="3200" b="1" dirty="0" err="1"/>
              <a:t>candour</a:t>
            </a:r>
            <a:r>
              <a:rPr lang="en-US" sz="3200" b="1" dirty="0"/>
              <a:t>:</a:t>
            </a:r>
            <a:br>
              <a:rPr lang="en-US" sz="3200" dirty="0"/>
            </a:br>
            <a:r>
              <a:rPr lang="en-US" sz="3200" dirty="0"/>
              <a:t>volunteering all relevant information to persons who have, or may have, been harmed by the provision of services, whether or not the information has been requested, and whether or not a complaint or a report about that provision has been made. 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1588B-85F4-1520-CE85-8DD2BD8AE17B}"/>
              </a:ext>
            </a:extLst>
          </p:cNvPr>
          <p:cNvSpPr txBox="1"/>
          <p:nvPr/>
        </p:nvSpPr>
        <p:spPr>
          <a:xfrm>
            <a:off x="4178532" y="595192"/>
            <a:ext cx="7725178" cy="5667616"/>
          </a:xfrm>
          <a:prstGeom prst="rect">
            <a:avLst/>
          </a:prstGeom>
          <a:noFill/>
        </p:spPr>
        <p:txBody>
          <a:bodyPr wrap="square" lIns="360000" tIns="360000" rIns="360000" bIns="360000" rtlCol="0" anchor="ctr">
            <a:noAutofit/>
          </a:bodyPr>
          <a:lstStyle/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Group C practitioners </a:t>
            </a:r>
            <a:r>
              <a:rPr lang="en-US" sz="2800" dirty="0">
                <a:solidFill>
                  <a:schemeClr val="bg1"/>
                </a:solidFill>
              </a:rPr>
              <a:t>are expected to </a:t>
            </a:r>
            <a:r>
              <a:rPr lang="en-US" sz="2800" b="1" dirty="0">
                <a:solidFill>
                  <a:schemeClr val="bg1"/>
                </a:solidFill>
              </a:rPr>
              <a:t>ensure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everyone complies</a:t>
            </a:r>
            <a:r>
              <a:rPr lang="en-US" sz="2800" dirty="0">
                <a:solidFill>
                  <a:schemeClr val="bg1"/>
                </a:solidFill>
              </a:rPr>
              <a:t> with their duty of </a:t>
            </a:r>
            <a:r>
              <a:rPr lang="en-US" sz="2800" dirty="0" err="1">
                <a:solidFill>
                  <a:schemeClr val="bg1"/>
                </a:solidFill>
              </a:rPr>
              <a:t>candour</a:t>
            </a:r>
            <a:r>
              <a:rPr lang="en-US" sz="2800" dirty="0">
                <a:solidFill>
                  <a:schemeClr val="bg1"/>
                </a:solidFill>
              </a:rPr>
              <a:t> – especially where there has been a safeguarding concern. </a:t>
            </a:r>
            <a:endParaRPr lang="en-GB" sz="2800" dirty="0">
              <a:solidFill>
                <a:schemeClr val="bg1"/>
              </a:solidFill>
            </a:endParaRP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On the Group C course you’ll discuss: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1.	How do you </a:t>
            </a:r>
            <a:r>
              <a:rPr lang="en-US" sz="2400" b="1" dirty="0">
                <a:solidFill>
                  <a:schemeClr val="bg1"/>
                </a:solidFill>
              </a:rPr>
              <a:t>demonstrate</a:t>
            </a:r>
            <a:r>
              <a:rPr lang="en-US" sz="2400" dirty="0">
                <a:solidFill>
                  <a:schemeClr val="bg1"/>
                </a:solidFill>
              </a:rPr>
              <a:t> your commitment to ensuring that the </a:t>
            </a:r>
            <a:r>
              <a:rPr lang="en-US" sz="2400" b="1" dirty="0">
                <a:solidFill>
                  <a:schemeClr val="bg1"/>
                </a:solidFill>
              </a:rPr>
              <a:t>duty of </a:t>
            </a:r>
            <a:r>
              <a:rPr lang="en-US" sz="2400" b="1" dirty="0" err="1">
                <a:solidFill>
                  <a:schemeClr val="bg1"/>
                </a:solidFill>
              </a:rPr>
              <a:t>candour</a:t>
            </a:r>
            <a:r>
              <a:rPr lang="en-US" sz="2400" dirty="0">
                <a:solidFill>
                  <a:schemeClr val="bg1"/>
                </a:solidFill>
              </a:rPr>
              <a:t> is </a:t>
            </a:r>
            <a:r>
              <a:rPr lang="en-US" sz="2400" b="1" dirty="0">
                <a:solidFill>
                  <a:schemeClr val="bg1"/>
                </a:solidFill>
              </a:rPr>
              <a:t>embedded within </a:t>
            </a:r>
            <a:r>
              <a:rPr lang="en-US" sz="2400" dirty="0">
                <a:solidFill>
                  <a:schemeClr val="bg1"/>
                </a:solidFill>
              </a:rPr>
              <a:t>your </a:t>
            </a:r>
            <a:r>
              <a:rPr lang="en-US" sz="2400" dirty="0" err="1">
                <a:solidFill>
                  <a:schemeClr val="bg1"/>
                </a:solidFill>
              </a:rPr>
              <a:t>organisational</a:t>
            </a:r>
            <a:r>
              <a:rPr lang="en-US" sz="2400" dirty="0">
                <a:solidFill>
                  <a:schemeClr val="bg1"/>
                </a:solidFill>
              </a:rPr>
              <a:t> culture, practice, policies and procedures, and service expectations?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2.	How can/do you </a:t>
            </a:r>
            <a:r>
              <a:rPr lang="en-US" sz="2400" b="1" dirty="0">
                <a:solidFill>
                  <a:schemeClr val="bg1"/>
                </a:solidFill>
              </a:rPr>
              <a:t>support staff </a:t>
            </a:r>
            <a:r>
              <a:rPr lang="en-US" sz="2400" dirty="0">
                <a:solidFill>
                  <a:schemeClr val="bg1"/>
                </a:solidFill>
              </a:rPr>
              <a:t>to identify and report concerns and mistakes?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3.	How is duty of </a:t>
            </a:r>
            <a:r>
              <a:rPr lang="en-US" sz="2400" dirty="0" err="1">
                <a:solidFill>
                  <a:schemeClr val="bg1"/>
                </a:solidFill>
              </a:rPr>
              <a:t>candour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reflected in </a:t>
            </a:r>
            <a:r>
              <a:rPr lang="en-US" sz="2400" dirty="0" err="1">
                <a:solidFill>
                  <a:schemeClr val="bg1"/>
                </a:solidFill>
              </a:rPr>
              <a:t>organisational</a:t>
            </a:r>
            <a:r>
              <a:rPr lang="en-US" sz="2400" dirty="0">
                <a:solidFill>
                  <a:schemeClr val="bg1"/>
                </a:solidFill>
              </a:rPr>
              <a:t> policies and procedures? 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4.	How can/does </a:t>
            </a:r>
            <a:r>
              <a:rPr lang="en-US" sz="2400" b="1" dirty="0">
                <a:solidFill>
                  <a:schemeClr val="bg1"/>
                </a:solidFill>
              </a:rPr>
              <a:t>your service </a:t>
            </a:r>
            <a:r>
              <a:rPr lang="en-US" sz="2400" dirty="0">
                <a:solidFill>
                  <a:schemeClr val="bg1"/>
                </a:solidFill>
              </a:rPr>
              <a:t>use this to set expectations?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9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DD3A-2119-DA02-8161-07CDC5C4E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3C34D-17A7-1C03-6B20-4C55EDEA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768097"/>
            <a:ext cx="2947482" cy="5321805"/>
          </a:xfrm>
        </p:spPr>
        <p:txBody>
          <a:bodyPr/>
          <a:lstStyle/>
          <a:p>
            <a:pPr algn="ctr"/>
            <a:r>
              <a:rPr lang="en-US" dirty="0"/>
              <a:t>‘</a:t>
            </a:r>
            <a:r>
              <a:rPr lang="en-US" sz="4400" dirty="0"/>
              <a:t>Did not attend’ </a:t>
            </a:r>
            <a:br>
              <a:rPr lang="en-US" sz="4400" dirty="0"/>
            </a:br>
            <a:r>
              <a:rPr lang="en-US" sz="4400" dirty="0"/>
              <a:t>vs </a:t>
            </a:r>
            <a:br>
              <a:rPr lang="en-US" sz="4400" dirty="0"/>
            </a:br>
            <a:r>
              <a:rPr lang="en-US" sz="4400" dirty="0"/>
              <a:t>‘Was not brought’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97BF8A-A184-E146-DE81-F01D3F50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421" y="758951"/>
            <a:ext cx="8008221" cy="533095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Each term carries </a:t>
            </a:r>
            <a:r>
              <a:rPr lang="en-GB" sz="3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different implications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and can have a significant effect on professional understanding, accountability, and action.</a:t>
            </a:r>
          </a:p>
          <a:p>
            <a:pPr marL="0" indent="0">
              <a:buNone/>
            </a:pPr>
            <a:r>
              <a:rPr lang="en-US" sz="3200" dirty="0"/>
              <a:t>To make sure </a:t>
            </a:r>
            <a:r>
              <a:rPr lang="en-US" sz="3200" b="1" dirty="0"/>
              <a:t>potential indicators </a:t>
            </a:r>
            <a:r>
              <a:rPr lang="en-US" sz="3200" dirty="0"/>
              <a:t>of unmet need or increased risk aren’t missed, it’s important that you</a:t>
            </a:r>
            <a:r>
              <a:rPr lang="en-US" sz="3200" b="1" dirty="0"/>
              <a:t> ensure everyone in your organisation </a:t>
            </a:r>
            <a:r>
              <a:rPr lang="en-US" sz="3200" dirty="0"/>
              <a:t>understands the importance of knowing and following clear </a:t>
            </a:r>
            <a:r>
              <a:rPr lang="en-US" sz="3200" dirty="0" err="1"/>
              <a:t>organisational</a:t>
            </a:r>
            <a:r>
              <a:rPr lang="en-US" sz="3200" dirty="0"/>
              <a:t> procedures for </a:t>
            </a:r>
            <a:r>
              <a:rPr lang="en-US" sz="3200" b="1" dirty="0"/>
              <a:t>proactively</a:t>
            </a:r>
            <a:r>
              <a:rPr lang="en-US" sz="3200" dirty="0"/>
              <a:t> following up on non-attendance and non-engagement.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80101-DE0A-85F9-2913-59C93B1A0B7D}"/>
              </a:ext>
            </a:extLst>
          </p:cNvPr>
          <p:cNvSpPr txBox="1"/>
          <p:nvPr/>
        </p:nvSpPr>
        <p:spPr>
          <a:xfrm>
            <a:off x="3614642" y="708834"/>
            <a:ext cx="8088000" cy="5431183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As part of our </a:t>
            </a:r>
            <a:r>
              <a:rPr lang="en-US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Trauma Informed Approach </a:t>
            </a:r>
            <a:r>
              <a:rPr lang="en-US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in Wales, we’re becoming more aware of how 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language and terminology 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we use can affect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perceptions of risk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One example of this is the terminology used when someone hasn’t attended an appointment - the phrases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“did not attend”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“was not brought”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are often used in safeguarding, particularly in health, education, and social care settings, to describe someone’s absence from an appointment or setting. </a:t>
            </a:r>
          </a:p>
        </p:txBody>
      </p:sp>
    </p:spTree>
    <p:extLst>
      <p:ext uri="{BB962C8B-B14F-4D97-AF65-F5344CB8AC3E}">
        <p14:creationId xmlns:p14="http://schemas.microsoft.com/office/powerpoint/2010/main" val="3723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1F18B-E504-8FC7-D4B0-94B947D9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3DCA5-47C7-21B2-E254-48FBB4EA6576}"/>
              </a:ext>
            </a:extLst>
          </p:cNvPr>
          <p:cNvSpPr txBox="1"/>
          <p:nvPr/>
        </p:nvSpPr>
        <p:spPr>
          <a:xfrm>
            <a:off x="332509" y="1"/>
            <a:ext cx="4738255" cy="6857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3200" b="1" dirty="0">
              <a:solidFill>
                <a:sysClr val="windowText" lastClr="000000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b="1" dirty="0">
                <a:solidFill>
                  <a:sysClr val="windowText" lastClr="000000"/>
                </a:solidFill>
              </a:rPr>
              <a:t>‘Did not attend’ (DNA)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ysClr val="windowText" lastClr="000000"/>
                </a:solidFill>
              </a:rPr>
              <a:t>Imprecise</a:t>
            </a:r>
            <a:r>
              <a:rPr lang="en-US" sz="2800" dirty="0">
                <a:solidFill>
                  <a:sysClr val="windowText" lastClr="000000"/>
                </a:solidFill>
              </a:rPr>
              <a:t> in safeguarding contexts, especially for children.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Places responsibility on the child/adult at risk, even when this is </a:t>
            </a:r>
            <a:r>
              <a:rPr lang="en-US" sz="2800" b="1" dirty="0">
                <a:solidFill>
                  <a:sysClr val="windowText" lastClr="000000"/>
                </a:solidFill>
              </a:rPr>
              <a:t>not in their control.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ysClr val="windowText" lastClr="000000"/>
                </a:solidFill>
              </a:rPr>
              <a:t>Obscures</a:t>
            </a:r>
            <a:r>
              <a:rPr lang="en-US" sz="2800" dirty="0">
                <a:solidFill>
                  <a:sysClr val="windowText" lastClr="000000"/>
                </a:solidFill>
              </a:rPr>
              <a:t> potential neglect or barriers — may overlook caregiver responsibility or safeguarding concerns.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AA61D-148B-E6FA-37D4-7938E9A185F8}"/>
              </a:ext>
            </a:extLst>
          </p:cNvPr>
          <p:cNvSpPr txBox="1"/>
          <p:nvPr/>
        </p:nvSpPr>
        <p:spPr>
          <a:xfrm>
            <a:off x="5286895" y="1"/>
            <a:ext cx="6572596" cy="6857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‘</a:t>
            </a:r>
            <a:r>
              <a:rPr lang="en-US" sz="3200" b="1" dirty="0">
                <a:solidFill>
                  <a:srgbClr val="37394C"/>
                </a:solidFill>
                <a:latin typeface="Gibson" panose="02000000000000000000" pitchFamily="2" charset="77"/>
              </a:rPr>
              <a:t>Was not brought’ (WNB)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Person-</a:t>
            </a:r>
            <a:r>
              <a:rPr lang="en-US" sz="2800" b="1" dirty="0" err="1">
                <a:solidFill>
                  <a:srgbClr val="37394C"/>
                </a:solidFill>
                <a:latin typeface="Gibson" panose="02000000000000000000" pitchFamily="2" charset="77"/>
              </a:rPr>
              <a:t>centred</a:t>
            </a: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 language 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- Considers view of child/adult at risk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Promotes</a:t>
            </a: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 professional curiosity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: Why were they not brought? Is there a pattern? Could this indicate neglect?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Highlights 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caregiver responsibility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Uncovers barriers 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to engagement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Supports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 better documentation and escalation when needed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Supports the need for </a:t>
            </a: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information sharing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 with other practitioners</a:t>
            </a:r>
            <a:endParaRPr lang="en-GB" sz="28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7C988-5D34-7396-E1A3-9C03E593F1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‘Did not attend’ vs ‘was not brought’</a:t>
            </a:r>
          </a:p>
        </p:txBody>
      </p:sp>
    </p:spTree>
    <p:extLst>
      <p:ext uri="{BB962C8B-B14F-4D97-AF65-F5344CB8AC3E}">
        <p14:creationId xmlns:p14="http://schemas.microsoft.com/office/powerpoint/2010/main" val="469274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5DC2-190F-F6F0-1196-DEC565F0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3D631-EA62-7732-3FD9-2FEDC01A3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turn to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8 to 16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1787FEF3-2313-8588-4790-3FC3468C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6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82BE-243E-BB20-D5F3-9091BCDEC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2821-B88D-02D6-6E1E-1676DF9B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Responding to a concern</a:t>
            </a:r>
          </a:p>
        </p:txBody>
      </p:sp>
      <p:pic>
        <p:nvPicPr>
          <p:cNvPr id="5" name="Content Placeholder 4" descr="Close-up of woman's hands typing and using a trackpad on a laptop with mug">
            <a:extLst>
              <a:ext uri="{FF2B5EF4-FFF2-40B4-BE49-F238E27FC236}">
                <a16:creationId xmlns:a16="http://schemas.microsoft.com/office/drawing/2014/main" id="{F2504954-8874-2440-0688-8A696F72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9190"/>
          <a:stretch>
            <a:fillRect/>
          </a:stretch>
        </p:blipFill>
        <p:spPr>
          <a:xfrm>
            <a:off x="3724102" y="768096"/>
            <a:ext cx="8063346" cy="5321805"/>
          </a:xfrm>
        </p:spPr>
      </p:pic>
    </p:spTree>
    <p:extLst>
      <p:ext uri="{BB962C8B-B14F-4D97-AF65-F5344CB8AC3E}">
        <p14:creationId xmlns:p14="http://schemas.microsoft.com/office/powerpoint/2010/main" val="2761979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39E8-64BB-3542-BB45-1B7A9D37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Barriers to reporting concerns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EABF-B14A-F62C-3427-9900CB69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Group C practitioners are expected to </a:t>
            </a:r>
            <a:r>
              <a:rPr lang="en-US" sz="3600" b="1" dirty="0"/>
              <a:t>enable and encourage </a:t>
            </a:r>
            <a:r>
              <a:rPr lang="en-US" sz="3600" dirty="0"/>
              <a:t>staff and volunteers to reflect upon, identify and overcome</a:t>
            </a:r>
            <a:r>
              <a:rPr lang="en-US" sz="3600" b="1" dirty="0"/>
              <a:t> any barriers</a:t>
            </a:r>
            <a:r>
              <a:rPr lang="en-US" sz="3600" dirty="0"/>
              <a:t> to reporting a concern.</a:t>
            </a:r>
          </a:p>
          <a:p>
            <a:pPr marL="0" indent="0">
              <a:buNone/>
            </a:pPr>
            <a:r>
              <a:rPr lang="en-US" sz="3600" dirty="0"/>
              <a:t>This should be part of your </a:t>
            </a:r>
            <a:r>
              <a:rPr lang="en-US" sz="3600" b="1" dirty="0"/>
              <a:t>regular, documented review </a:t>
            </a:r>
            <a:r>
              <a:rPr lang="en-US" sz="3600" dirty="0"/>
              <a:t>of your safeguarding practice.</a:t>
            </a:r>
          </a:p>
        </p:txBody>
      </p:sp>
    </p:spTree>
    <p:extLst>
      <p:ext uri="{BB962C8B-B14F-4D97-AF65-F5344CB8AC3E}">
        <p14:creationId xmlns:p14="http://schemas.microsoft.com/office/powerpoint/2010/main" val="221237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DC7B-9071-499C-0567-6128E922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D938-71E8-8F30-AF15-EAFEBCA8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Responding to concerns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72D9-EAE8-2D8E-9FC5-5100D7E4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Group C practitioners also have a </a:t>
            </a:r>
            <a:r>
              <a:rPr lang="en-US" sz="3000" b="1" dirty="0"/>
              <a:t>professional responsibility </a:t>
            </a:r>
            <a:r>
              <a:rPr lang="en-US" sz="3000" dirty="0"/>
              <a:t>to </a:t>
            </a:r>
            <a:r>
              <a:rPr lang="en-US" sz="3000" dirty="0" err="1"/>
              <a:t>recognise</a:t>
            </a:r>
            <a:r>
              <a:rPr lang="en-US" sz="3000" dirty="0"/>
              <a:t> that their own </a:t>
            </a:r>
            <a:r>
              <a:rPr lang="en-US" sz="3000" b="1" dirty="0"/>
              <a:t>responses to concerns </a:t>
            </a:r>
            <a:r>
              <a:rPr lang="en-US" sz="3000" dirty="0"/>
              <a:t>can be shaped by factors that can </a:t>
            </a:r>
            <a:r>
              <a:rPr lang="en-US" sz="3000" b="1" dirty="0"/>
              <a:t>detract away </a:t>
            </a:r>
            <a:r>
              <a:rPr lang="en-US" sz="3000" dirty="0"/>
              <a:t>from the person at risk </a:t>
            </a:r>
            <a:r>
              <a:rPr lang="en-US" sz="3000" b="1" dirty="0"/>
              <a:t>and influence </a:t>
            </a:r>
            <a:r>
              <a:rPr lang="en-US" sz="3000" dirty="0"/>
              <a:t>the way decisions are made about next steps. </a:t>
            </a:r>
          </a:p>
          <a:p>
            <a:pPr marL="0" indent="0">
              <a:buNone/>
            </a:pPr>
            <a:r>
              <a:rPr lang="en-US" sz="3000" dirty="0"/>
              <a:t>These may include:</a:t>
            </a:r>
          </a:p>
          <a:p>
            <a:r>
              <a:rPr lang="en-US" sz="3000" b="1" dirty="0"/>
              <a:t>subjective factors </a:t>
            </a:r>
            <a:r>
              <a:rPr lang="en-US" sz="3000" dirty="0"/>
              <a:t>such as background, personal views, level of experience or  unconscious bias</a:t>
            </a:r>
          </a:p>
          <a:p>
            <a:r>
              <a:rPr lang="en-US" sz="3000" b="1" dirty="0"/>
              <a:t>external factors </a:t>
            </a:r>
            <a:r>
              <a:rPr lang="en-US" sz="3000" dirty="0"/>
              <a:t>like </a:t>
            </a:r>
            <a:r>
              <a:rPr lang="en-GB" sz="3000" dirty="0"/>
              <a:t>systemic barriers, resource limitations or operational issues.</a:t>
            </a:r>
          </a:p>
        </p:txBody>
      </p:sp>
    </p:spTree>
    <p:extLst>
      <p:ext uri="{BB962C8B-B14F-4D97-AF65-F5344CB8AC3E}">
        <p14:creationId xmlns:p14="http://schemas.microsoft.com/office/powerpoint/2010/main" val="610997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EB81-8B3D-B012-3BFE-15C3A4003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B3B9-5928-7F67-8BDA-D0B8833B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1B98A-1B39-2BE1-2B14-E4DD9888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sz="2800" dirty="0"/>
              <a:t>Group C practitioners </a:t>
            </a:r>
            <a:r>
              <a:rPr lang="en-US" sz="2800" b="1" dirty="0"/>
              <a:t>have a duty to ensure </a:t>
            </a:r>
            <a:r>
              <a:rPr lang="en-US" sz="2800" dirty="0"/>
              <a:t>successful </a:t>
            </a:r>
            <a:r>
              <a:rPr lang="en-US" sz="2800" b="1" dirty="0"/>
              <a:t>inter-agency co-operation </a:t>
            </a:r>
            <a:r>
              <a:rPr lang="en-US" sz="2800" dirty="0"/>
              <a:t>in protecting people that’s rooted in the </a:t>
            </a:r>
            <a:r>
              <a:rPr lang="en-US" sz="2800" b="1" dirty="0"/>
              <a:t>exchange and sharing of relevant information </a:t>
            </a:r>
            <a:r>
              <a:rPr lang="en-US" sz="2800" dirty="0"/>
              <a:t>(a duty placed on all partner agencies).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dirty="0"/>
              <a:t>“</a:t>
            </a:r>
            <a:r>
              <a:rPr lang="en-US" sz="2800" b="1" dirty="0"/>
              <a:t>Information sharing </a:t>
            </a:r>
            <a:r>
              <a:rPr lang="en-US" sz="2800" dirty="0"/>
              <a:t>is central to good safeguarding practice … When information is not shared in a timely and effective way, decisions about how to respond may be ill informed and this can lead to poor safeguarding practice and leave (people) at risk of harm.”</a:t>
            </a:r>
          </a:p>
          <a:p>
            <a:pPr marL="0" indent="0" algn="r">
              <a:buNone/>
            </a:pPr>
            <a:r>
              <a:rPr lang="en-US" sz="2800" i="1" dirty="0"/>
              <a:t>All Wales Practice Guides</a:t>
            </a:r>
            <a:endParaRPr lang="en-GB" sz="2800" i="1" dirty="0"/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6199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C54B-EEC7-6190-58BC-123617BC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13F9-C1A9-D6E8-2A24-B0802F21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7AEC40B-2E44-7C4D-10F2-287E2D4B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0613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3000"/>
              </a:spcAft>
              <a:buNone/>
            </a:pPr>
            <a:r>
              <a:rPr lang="en-GB" sz="4400" b="1" dirty="0"/>
              <a:t>Workbook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en-GB" sz="3200" dirty="0"/>
              <a:t>The workbook </a:t>
            </a:r>
            <a:r>
              <a:rPr lang="en-GB" sz="3200" b="1" dirty="0"/>
              <a:t>is one part </a:t>
            </a:r>
            <a:r>
              <a:rPr lang="en-GB" sz="3200" dirty="0"/>
              <a:t>of the Group C training requirement. 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en-GB" sz="3200" dirty="0"/>
              <a:t>It aims to </a:t>
            </a:r>
            <a:r>
              <a:rPr lang="en-GB" sz="3200" b="1" dirty="0"/>
              <a:t>prepare you </a:t>
            </a:r>
            <a:r>
              <a:rPr lang="en-GB" sz="3200" dirty="0"/>
              <a:t>for discussions that will take place on the live Group C course.</a:t>
            </a:r>
          </a:p>
          <a:p>
            <a:pPr marL="1162050" indent="0">
              <a:buNone/>
            </a:pPr>
            <a:r>
              <a:rPr lang="en-US" sz="3200" dirty="0"/>
              <a:t>Completion of the workbook is a </a:t>
            </a:r>
            <a:br>
              <a:rPr lang="en-US" sz="3200" dirty="0"/>
            </a:br>
            <a:r>
              <a:rPr lang="en-US" sz="3200" dirty="0"/>
              <a:t>pre-requisite for attendance on the </a:t>
            </a:r>
            <a:br>
              <a:rPr lang="en-US" sz="3200" dirty="0"/>
            </a:br>
            <a:r>
              <a:rPr lang="en-US" sz="3200" dirty="0"/>
              <a:t>live course.</a:t>
            </a:r>
          </a:p>
        </p:txBody>
      </p:sp>
      <p:pic>
        <p:nvPicPr>
          <p:cNvPr id="3" name="Graphic 2" descr="Storytelling with solid fill">
            <a:extLst>
              <a:ext uri="{FF2B5EF4-FFF2-40B4-BE49-F238E27FC236}">
                <a16:creationId xmlns:a16="http://schemas.microsoft.com/office/drawing/2014/main" id="{AB298C79-88FB-DB44-0C47-BC4364205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6509" y="4616852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7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B258-0299-3691-E65A-BB0E4FA7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Confidentiality in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33DFD-A52C-BA65-081F-C7C7992E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758951"/>
            <a:ext cx="8006132" cy="2206671"/>
          </a:xfrm>
        </p:spPr>
        <p:txBody>
          <a:bodyPr anchor="t"/>
          <a:lstStyle/>
          <a:p>
            <a:pPr marL="0" indent="0">
              <a:buNone/>
            </a:pPr>
            <a:r>
              <a:rPr lang="en-US" sz="2800" b="1" dirty="0"/>
              <a:t>Information Commissioner's Office (ICO) </a:t>
            </a:r>
            <a:r>
              <a:rPr lang="en-US" sz="2800" dirty="0"/>
              <a:t>and the </a:t>
            </a:r>
            <a:r>
              <a:rPr lang="en-US" sz="2800" b="1" dirty="0"/>
              <a:t>Wales Safeguarding Procedures </a:t>
            </a:r>
            <a:r>
              <a:rPr lang="en-US" sz="2800" dirty="0"/>
              <a:t>refer to confidential information as personal data that’s protected by law and must be handled appropriately to safeguard individuals’ rights.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AF852-6B52-9C7B-922E-5BAF20C63286}"/>
              </a:ext>
            </a:extLst>
          </p:cNvPr>
          <p:cNvSpPr txBox="1"/>
          <p:nvPr/>
        </p:nvSpPr>
        <p:spPr>
          <a:xfrm>
            <a:off x="3696509" y="2996684"/>
            <a:ext cx="80061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Information that relates to an identified or identifiable individual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Sensitive personal information, such as: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racial or ethnic origin, health data,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sex life or sexual orientation, genetic and biometric data, religious or philosophical beliefs, political opinions.</a:t>
            </a:r>
          </a:p>
        </p:txBody>
      </p:sp>
    </p:spTree>
    <p:extLst>
      <p:ext uri="{BB962C8B-B14F-4D97-AF65-F5344CB8AC3E}">
        <p14:creationId xmlns:p14="http://schemas.microsoft.com/office/powerpoint/2010/main" val="301368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EC66B-2030-5D8A-748B-5EE155E15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We must respect confidentiality, </a:t>
            </a:r>
            <a:r>
              <a:rPr lang="en-US" sz="2800" b="1" dirty="0"/>
              <a:t>but not at the expense of safeguarding.</a:t>
            </a:r>
          </a:p>
          <a:p>
            <a:pPr marL="0" indent="0">
              <a:buNone/>
            </a:pPr>
            <a:r>
              <a:rPr lang="en-US" sz="2800" b="1" dirty="0"/>
              <a:t>Information can and should be shared with other practitioners / </a:t>
            </a:r>
            <a:r>
              <a:rPr lang="en-US" sz="2800" b="1" dirty="0" err="1"/>
              <a:t>organisations</a:t>
            </a:r>
            <a:endParaRPr lang="en-US" sz="2800" dirty="0"/>
          </a:p>
          <a:p>
            <a:r>
              <a:rPr lang="en-US" sz="2800" dirty="0"/>
              <a:t>When there is a risk of significant harm to a child or adult at risk</a:t>
            </a:r>
          </a:p>
          <a:p>
            <a:r>
              <a:rPr lang="en-US" sz="2800" dirty="0"/>
              <a:t>Without consent if necessary, provided the sharing is proportionate and in line with legal duties</a:t>
            </a:r>
          </a:p>
          <a:p>
            <a:pPr marL="0" indent="0">
              <a:buNone/>
            </a:pPr>
            <a:r>
              <a:rPr lang="en-US" sz="2800" dirty="0"/>
              <a:t>“Where there is a concern that a child or adult at risk is suffering or is likely to suffer harm, the overriding objective must be to protect them from harm.”</a:t>
            </a:r>
          </a:p>
          <a:p>
            <a:pPr marL="0" indent="0" algn="r">
              <a:buNone/>
            </a:pPr>
            <a:r>
              <a:rPr lang="en-US" sz="2800" dirty="0"/>
              <a:t> </a:t>
            </a:r>
            <a:r>
              <a:rPr lang="en-US" sz="2800" i="1" dirty="0"/>
              <a:t>– Wales Safeguarding Procedures</a:t>
            </a:r>
            <a:endParaRPr lang="en-GB" sz="28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21DD4-3CFF-BFEE-9516-78A34E05A2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Confidentiality in safeguarding</a:t>
            </a:r>
          </a:p>
        </p:txBody>
      </p:sp>
    </p:spTree>
    <p:extLst>
      <p:ext uri="{BB962C8B-B14F-4D97-AF65-F5344CB8AC3E}">
        <p14:creationId xmlns:p14="http://schemas.microsoft.com/office/powerpoint/2010/main" val="2727287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7CA4D9-0E55-311B-0E2B-999221616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5213" y="609600"/>
            <a:ext cx="10637837" cy="563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Boundaries of confidential information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UK law, GMC guidelines, ICO guidelines and the Caldicott principles 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do not prevent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sharing personal information for the purposes of safeguarding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provide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a framework so relevant and proportionate personal information is shared safely and appropriately when necessary.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Group C practitioners are expected to: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use their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professional judgement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when making decisions about what information to share and when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follow their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organisation’s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procedures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and 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information sharing agreements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in place.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45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BB73-A788-4FFF-E2D1-1115BDFC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7F7B4-6BC7-F425-D13D-AFD19A6AC1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603249"/>
            <a:ext cx="5691104" cy="533082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The safety and welfare of a child/adult at risk </a:t>
            </a:r>
            <a:r>
              <a:rPr lang="en-US" sz="3600" b="1" dirty="0"/>
              <a:t>always takes precedence </a:t>
            </a:r>
            <a:r>
              <a:rPr lang="en-US" sz="3600" dirty="0"/>
              <a:t>over the need to maintain professional confidentiality. </a:t>
            </a:r>
          </a:p>
          <a:p>
            <a:pPr marL="0" indent="0">
              <a:buNone/>
            </a:pPr>
            <a:r>
              <a:rPr lang="en-US" sz="3600" b="1" dirty="0"/>
              <a:t>Be sure to record </a:t>
            </a:r>
            <a:r>
              <a:rPr lang="en-US" sz="3600" dirty="0"/>
              <a:t>any request and your response in writing, making sure the nature and legitimate purpose for sharing is clear.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E72D-6BC4-FECA-FC7C-91F40BFD2F42}"/>
              </a:ext>
            </a:extLst>
          </p:cNvPr>
          <p:cNvSpPr txBox="1"/>
          <p:nvPr/>
        </p:nvSpPr>
        <p:spPr>
          <a:xfrm>
            <a:off x="1" y="457200"/>
            <a:ext cx="5691104" cy="5622925"/>
          </a:xfrm>
          <a:prstGeom prst="rect">
            <a:avLst/>
          </a:prstGeom>
          <a:solidFill>
            <a:srgbClr val="EB5E57"/>
          </a:solidFill>
        </p:spPr>
        <p:txBody>
          <a:bodyPr wrap="square" lIns="360000" tIns="360000" rIns="360000" bIns="36000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“In exceptional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circumstanes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personal information can be lawfully shared without consent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where there is a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legal requirement or the professional deems it to be in the public interest.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One of the exceptional circumstances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 order to prevent abuse or serious harm to others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.” </a:t>
            </a:r>
            <a:endParaRPr lang="en-US" sz="2800" dirty="0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Working Together to Safeguard  People - Volume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756D1-37C1-A0F5-5554-92FA92B3A3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Boundaries of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44215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267D-6D43-24C9-4CC0-B0CC84FC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8A1F-8200-9E04-D4AF-ED43BF57E3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turn to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17 to 20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46D035B-9C0D-DD5F-3B7C-88A1D0B7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B850-80A4-5F67-D6D0-1996AFF5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274AA-CAC4-5BF0-1A4F-F2906006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US" dirty="0"/>
              <a:t>Working in ways that keep you and others safe</a:t>
            </a:r>
            <a:endParaRPr lang="en-GB" sz="2000" dirty="0"/>
          </a:p>
        </p:txBody>
      </p:sp>
      <p:pic>
        <p:nvPicPr>
          <p:cNvPr id="6" name="Picture 5" descr="Man teaching girl skateboarding">
            <a:extLst>
              <a:ext uri="{FF2B5EF4-FFF2-40B4-BE49-F238E27FC236}">
                <a16:creationId xmlns:a16="http://schemas.microsoft.com/office/drawing/2014/main" id="{EBCD8565-A800-343A-82D6-A007F588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0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013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78A3-D0F2-DD11-17BC-F4124A2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in ways that keep you and others safe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89377-4596-0694-B5FA-A9B83E2CC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3200" dirty="0"/>
              <a:t>As a </a:t>
            </a:r>
            <a:r>
              <a:rPr lang="en-GB" sz="3200" b="1" dirty="0"/>
              <a:t>Group C practitioner</a:t>
            </a:r>
            <a:r>
              <a:rPr lang="en-GB" sz="3200" dirty="0"/>
              <a:t>, you’re expected to </a:t>
            </a:r>
            <a:r>
              <a:rPr lang="en-US" sz="3200" dirty="0"/>
              <a:t>work in ways that </a:t>
            </a:r>
            <a:r>
              <a:rPr lang="en-US" sz="3200" b="1" dirty="0"/>
              <a:t>keep</a:t>
            </a:r>
            <a:r>
              <a:rPr lang="en-US" sz="3200" dirty="0"/>
              <a:t> </a:t>
            </a:r>
            <a:r>
              <a:rPr lang="en-US" sz="3200" b="1" dirty="0"/>
              <a:t>you and others safe </a:t>
            </a:r>
            <a:r>
              <a:rPr lang="en-US" sz="3200" dirty="0"/>
              <a:t>from abuse, harm or neglect.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dirty="0"/>
              <a:t>This includes making sure there are </a:t>
            </a:r>
            <a:r>
              <a:rPr lang="en-US" sz="3200" b="1" dirty="0"/>
              <a:t>policies and strategies </a:t>
            </a:r>
            <a:r>
              <a:rPr lang="en-US" sz="3200" dirty="0"/>
              <a:t>in place to </a:t>
            </a:r>
            <a:r>
              <a:rPr lang="en-US" sz="3200" b="1" dirty="0"/>
              <a:t>assess and manage risks </a:t>
            </a:r>
            <a:r>
              <a:rPr lang="en-US" sz="3200" dirty="0"/>
              <a:t>to practitioners' safety when working with individuals or in potentially challenging environments, including lone working.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46644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48DD8-9F5D-1602-99F2-CCF7C047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B631-5C30-A1BD-C2F5-3A4F8E24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in ways that keep you and others safe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BEB-08EC-B91D-CB41-2FC02203C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>
                <a:latin typeface="Gibson"/>
              </a:rPr>
              <a:t>This may include making sure staff and volunteers </a:t>
            </a:r>
            <a:r>
              <a:rPr lang="en-GB" sz="3200" b="1" dirty="0">
                <a:latin typeface="Gibson"/>
              </a:rPr>
              <a:t>understand and follow</a:t>
            </a:r>
            <a:r>
              <a:rPr lang="en-GB" sz="3200" dirty="0">
                <a:latin typeface="Gibson"/>
              </a:rPr>
              <a:t>:</a:t>
            </a:r>
          </a:p>
          <a:p>
            <a:pPr marL="353695" indent="-353695"/>
            <a:r>
              <a:rPr lang="en-GB" sz="3200" dirty="0"/>
              <a:t>job descriptions and codes of conduct </a:t>
            </a:r>
          </a:p>
          <a:p>
            <a:pPr marL="353695" indent="-353695"/>
            <a:r>
              <a:rPr lang="en-GB" sz="3200" dirty="0"/>
              <a:t>organisational policies and procedures</a:t>
            </a:r>
          </a:p>
          <a:p>
            <a:pPr marL="353695" indent="-353695"/>
            <a:r>
              <a:rPr lang="en-GB" sz="3200" dirty="0"/>
              <a:t>contracts/service level agreements </a:t>
            </a:r>
          </a:p>
          <a:p>
            <a:pPr marL="353695" indent="-353695"/>
            <a:r>
              <a:rPr lang="en-GB" sz="3200" dirty="0"/>
              <a:t>government guidelines</a:t>
            </a:r>
          </a:p>
          <a:p>
            <a:pPr marL="353695" indent="-353695"/>
            <a:r>
              <a:rPr lang="en-GB" sz="3200" dirty="0">
                <a:latin typeface="Gibson"/>
              </a:rPr>
              <a:t>legislation</a:t>
            </a:r>
          </a:p>
        </p:txBody>
      </p:sp>
    </p:spTree>
    <p:extLst>
      <p:ext uri="{BB962C8B-B14F-4D97-AF65-F5344CB8AC3E}">
        <p14:creationId xmlns:p14="http://schemas.microsoft.com/office/powerpoint/2010/main" val="3103077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2CAF6-70E2-91D7-CB56-A9B43095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2D3A3-2342-5E5C-41D4-35DD7A97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831273"/>
            <a:ext cx="10637240" cy="5216236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GB" sz="3600" b="1" dirty="0">
                <a:latin typeface="+mn-lt"/>
              </a:rPr>
              <a:t>Whistleblowing </a:t>
            </a:r>
            <a:r>
              <a:rPr lang="en-GB" sz="3600" dirty="0" err="1">
                <a:latin typeface="+mn-lt"/>
              </a:rPr>
              <a:t>i</a:t>
            </a:r>
            <a:r>
              <a:rPr lang="en-US" sz="3600" dirty="0">
                <a:latin typeface="+mn-lt"/>
              </a:rPr>
              <a:t>s a </a:t>
            </a:r>
            <a:r>
              <a:rPr lang="en-US" sz="3600" b="1" dirty="0">
                <a:latin typeface="+mn-lt"/>
              </a:rPr>
              <a:t>vital process </a:t>
            </a:r>
            <a:r>
              <a:rPr lang="en-US" sz="3600" dirty="0">
                <a:latin typeface="+mn-lt"/>
              </a:rPr>
              <a:t>for identifying risks to people's safety.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3600" dirty="0">
                <a:latin typeface="+mn-lt"/>
              </a:rPr>
              <a:t>Part of your role as a </a:t>
            </a:r>
            <a:r>
              <a:rPr lang="en-GB" sz="3600" b="1" dirty="0">
                <a:latin typeface="+mn-lt"/>
              </a:rPr>
              <a:t>Group C practitioner </a:t>
            </a:r>
            <a:r>
              <a:rPr lang="en-GB" sz="3600" dirty="0">
                <a:latin typeface="+mn-lt"/>
              </a:rPr>
              <a:t>is to help make sure </a:t>
            </a:r>
            <a:r>
              <a:rPr lang="en-GB" sz="3600" b="1" dirty="0">
                <a:latin typeface="+mn-lt"/>
              </a:rPr>
              <a:t>all staff and volunteers </a:t>
            </a:r>
            <a:r>
              <a:rPr lang="en-GB" sz="3600" dirty="0">
                <a:latin typeface="+mn-lt"/>
              </a:rPr>
              <a:t>are: 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latin typeface="+mn-lt"/>
              </a:rPr>
              <a:t>aware of their </a:t>
            </a:r>
            <a:r>
              <a:rPr lang="en-GB" sz="3600" b="1" dirty="0">
                <a:latin typeface="+mn-lt"/>
              </a:rPr>
              <a:t>duty </a:t>
            </a:r>
            <a:r>
              <a:rPr lang="en-GB" sz="3600" dirty="0">
                <a:latin typeface="+mn-lt"/>
              </a:rPr>
              <a:t>to report concerns about the behaviour of others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latin typeface="+mn-lt"/>
              </a:rPr>
              <a:t>aware of your organisation’s </a:t>
            </a:r>
            <a:r>
              <a:rPr lang="en-GB" sz="3600" b="1" dirty="0">
                <a:latin typeface="+mn-lt"/>
              </a:rPr>
              <a:t>whistleblowing</a:t>
            </a:r>
            <a:r>
              <a:rPr lang="en-GB" sz="3600" dirty="0">
                <a:latin typeface="+mn-lt"/>
              </a:rPr>
              <a:t> procedures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latin typeface="+mn-lt"/>
              </a:rPr>
              <a:t>encouraged and able to </a:t>
            </a:r>
            <a:r>
              <a:rPr lang="en-US" sz="3600" b="1" dirty="0">
                <a:latin typeface="+mn-lt"/>
              </a:rPr>
              <a:t>raise a concern</a:t>
            </a:r>
            <a:r>
              <a:rPr lang="en-US" sz="3600" dirty="0">
                <a:latin typeface="+mn-lt"/>
              </a:rPr>
              <a:t> about any form of misconduct.</a:t>
            </a:r>
            <a:endParaRPr lang="en-GB" sz="4800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E5FC8-DEB0-AC14-15F6-C83C7D43C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Working in ways that keep you and others safe</a:t>
            </a:r>
          </a:p>
        </p:txBody>
      </p:sp>
    </p:spTree>
    <p:extLst>
      <p:ext uri="{BB962C8B-B14F-4D97-AF65-F5344CB8AC3E}">
        <p14:creationId xmlns:p14="http://schemas.microsoft.com/office/powerpoint/2010/main" val="1093238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19CA-1782-587C-B445-4D48C794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C49E145E-2B2F-149B-E6A4-A24ED2CCD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18E9A-85D7-52C7-E8FF-777E0D568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turn to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21 to 23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39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E367-65F9-C7A2-CB61-79178389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32BB-6818-45F6-0866-2724B5DF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5D12CF-C37D-3FFD-FCBC-34658DB5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2310712"/>
            <a:ext cx="8242572" cy="3779189"/>
          </a:xfrm>
          <a:noFill/>
        </p:spPr>
        <p:txBody>
          <a:bodyPr anchor="t"/>
          <a:lstStyle/>
          <a:p>
            <a:pPr marL="0" indent="0">
              <a:spcAft>
                <a:spcPts val="3000"/>
              </a:spcAft>
              <a:buNone/>
            </a:pPr>
            <a:r>
              <a:rPr lang="en-GB" sz="3200" dirty="0">
                <a:solidFill>
                  <a:srgbClr val="000000"/>
                </a:solidFill>
              </a:rPr>
              <a:t>The live sessions are intended to enable you to address and discuss </a:t>
            </a:r>
            <a:r>
              <a:rPr lang="en-GB" sz="3200" b="1" dirty="0">
                <a:solidFill>
                  <a:srgbClr val="000000"/>
                </a:solidFill>
              </a:rPr>
              <a:t>fundamental elements </a:t>
            </a:r>
            <a:r>
              <a:rPr lang="en-GB" sz="3200" dirty="0">
                <a:solidFill>
                  <a:srgbClr val="000000"/>
                </a:solidFill>
              </a:rPr>
              <a:t>of safeguarding knowledge and practice that </a:t>
            </a:r>
            <a:r>
              <a:rPr lang="en-GB" sz="3200" u="sng" dirty="0">
                <a:solidFill>
                  <a:srgbClr val="000000"/>
                </a:solidFill>
              </a:rPr>
              <a:t>all</a:t>
            </a:r>
            <a:r>
              <a:rPr lang="en-GB" sz="3200" dirty="0">
                <a:solidFill>
                  <a:srgbClr val="000000"/>
                </a:solidFill>
              </a:rPr>
              <a:t> Group C practitioners have in common.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0000"/>
                </a:solidFill>
              </a:rPr>
              <a:t>The sessions are a </a:t>
            </a:r>
            <a:r>
              <a:rPr lang="en-GB" sz="3200" b="1" dirty="0">
                <a:solidFill>
                  <a:srgbClr val="000000"/>
                </a:solidFill>
              </a:rPr>
              <a:t>foundation,</a:t>
            </a:r>
            <a:r>
              <a:rPr lang="en-GB" sz="3200" dirty="0">
                <a:solidFill>
                  <a:srgbClr val="000000"/>
                </a:solidFill>
              </a:rPr>
              <a:t> which should be followed by further specific and specialised training.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A4333CEF-3593-B97D-E533-7FAA4A6D2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415" y="549874"/>
            <a:ext cx="1760839" cy="1760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64730-83D0-8229-B520-C681A5AACA86}"/>
              </a:ext>
            </a:extLst>
          </p:cNvPr>
          <p:cNvSpPr txBox="1"/>
          <p:nvPr/>
        </p:nvSpPr>
        <p:spPr>
          <a:xfrm>
            <a:off x="3923872" y="1081406"/>
            <a:ext cx="778784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49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Live Group C sessions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898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50DB-0C83-96E2-FFF9-FA554920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240C-D2BC-2427-AD89-92F03A0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US" dirty="0"/>
              <a:t>Legislation, statutory guidance, national policies and codes of conduct and </a:t>
            </a:r>
            <a:r>
              <a:rPr lang="en-US" b="1" dirty="0"/>
              <a:t>professional practice </a:t>
            </a:r>
            <a:endParaRPr lang="en-GB" sz="2000" b="1" dirty="0"/>
          </a:p>
        </p:txBody>
      </p:sp>
      <p:pic>
        <p:nvPicPr>
          <p:cNvPr id="6" name="Picture 5" descr="Statue on top of building">
            <a:extLst>
              <a:ext uri="{FF2B5EF4-FFF2-40B4-BE49-F238E27FC236}">
                <a16:creationId xmlns:a16="http://schemas.microsoft.com/office/drawing/2014/main" id="{3AC9084D-6225-AF1D-7995-FF46DA60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971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A3EC-51DD-2881-AB71-7B1FAC75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Legislation, statutory guidance, national policies and codes of conduct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0D36-39E7-4A32-B397-DA3725F6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45218" cy="5330951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There’s a great deal of legislation, statutory guidance, national policies, standards and codes of conduct that must be </a:t>
            </a:r>
            <a:r>
              <a:rPr lang="en-US" sz="3000" b="1" dirty="0"/>
              <a:t>referred to and complied with when safeguarding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3000" dirty="0"/>
              <a:t>As a Group C practitioner, it’s important to know which ones are </a:t>
            </a:r>
            <a:r>
              <a:rPr lang="en-US" sz="3000" b="1" dirty="0"/>
              <a:t>particularly relevant </a:t>
            </a:r>
            <a:r>
              <a:rPr lang="en-US" sz="3000" dirty="0"/>
              <a:t>for your role and for your service or organisation.</a:t>
            </a:r>
          </a:p>
          <a:p>
            <a:pPr marL="0" indent="0">
              <a:buNone/>
            </a:pPr>
            <a:r>
              <a:rPr lang="en-US" sz="3000" dirty="0"/>
              <a:t>You should also be aware of </a:t>
            </a:r>
            <a:r>
              <a:rPr lang="en-US" sz="3000" b="1" dirty="0"/>
              <a:t>how your safeguarding practice </a:t>
            </a:r>
            <a:r>
              <a:rPr lang="en-US" sz="3000" dirty="0"/>
              <a:t>and the safeguarding policies and procedures of your organisation </a:t>
            </a:r>
            <a:r>
              <a:rPr lang="en-US" sz="3000" b="1" dirty="0"/>
              <a:t>integrate with </a:t>
            </a:r>
            <a:r>
              <a:rPr lang="en-US" sz="3000" dirty="0"/>
              <a:t>them to support people’s right to be protected from abuse, harm and neglect.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716738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D593-026A-169B-A261-416747C9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Professional practice and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5555D-18CE-225B-2E9A-B7A5BC78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6562" cy="5330951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200" dirty="0"/>
              <a:t>As well as being </a:t>
            </a:r>
            <a:r>
              <a:rPr lang="en-US" sz="3200" b="1" dirty="0"/>
              <a:t>responsible for your own </a:t>
            </a:r>
            <a:r>
              <a:rPr lang="en-US" sz="3200" dirty="0"/>
              <a:t>safeguarding practice and development, Group C practitioners are expected to </a:t>
            </a:r>
            <a:r>
              <a:rPr lang="en-US" sz="3200" b="1" dirty="0"/>
              <a:t>support the safeguarding practice of others.</a:t>
            </a:r>
          </a:p>
          <a:p>
            <a:pPr marL="0" indent="0">
              <a:buNone/>
            </a:pPr>
            <a:r>
              <a:rPr lang="en-US" sz="3200" dirty="0"/>
              <a:t>This can be done by: </a:t>
            </a:r>
          </a:p>
          <a:p>
            <a:r>
              <a:rPr lang="en-US" sz="3200" dirty="0"/>
              <a:t>carrying out regular, documented reviews of  your safeguarding practice to identify gaps in knowledge, experience or skills</a:t>
            </a:r>
          </a:p>
          <a:p>
            <a:r>
              <a:rPr lang="en-US" sz="3200" dirty="0"/>
              <a:t>continually improving safeguarding knowledge, skills and practice through training, CPD and independent learning. </a:t>
            </a:r>
          </a:p>
        </p:txBody>
      </p:sp>
    </p:spTree>
    <p:extLst>
      <p:ext uri="{BB962C8B-B14F-4D97-AF65-F5344CB8AC3E}">
        <p14:creationId xmlns:p14="http://schemas.microsoft.com/office/powerpoint/2010/main" val="3297347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FE60-9F38-9D09-D40B-BB95E8AEB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46873CB2-2005-F101-74F0-5061A596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D7EF09-7FDC-DDFC-87D5-668ACEE828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turn to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24 to 27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74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0A6E-8D97-2E2B-411C-5CAA30DC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B2AA-D7F3-EDFE-2E73-D719E06A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US" dirty="0"/>
              <a:t>Next steps</a:t>
            </a:r>
            <a:endParaRPr lang="en-GB" sz="2000" b="1" dirty="0"/>
          </a:p>
        </p:txBody>
      </p:sp>
      <p:pic>
        <p:nvPicPr>
          <p:cNvPr id="6" name="Picture 5" descr="Hands writing in notebook">
            <a:extLst>
              <a:ext uri="{FF2B5EF4-FFF2-40B4-BE49-F238E27FC236}">
                <a16:creationId xmlns:a16="http://schemas.microsoft.com/office/drawing/2014/main" id="{DAAC71B7-4F8C-D961-6745-487E35CE9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02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652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88A4-9984-C3D5-70F8-1461E94D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066E45-61A1-F53D-E926-B1F9AFE2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4400" b="1" dirty="0"/>
              <a:t>Pre-course session </a:t>
            </a:r>
          </a:p>
          <a:p>
            <a:pPr marL="0" indent="0">
              <a:buNone/>
            </a:pPr>
            <a:r>
              <a:rPr lang="en-GB" sz="3600" dirty="0"/>
              <a:t>This resource is</a:t>
            </a:r>
            <a:r>
              <a:rPr lang="en-GB" sz="3600" b="1" dirty="0"/>
              <a:t> one part </a:t>
            </a:r>
            <a:r>
              <a:rPr lang="en-GB" sz="3600" dirty="0"/>
              <a:t>of the Group C training requirement. </a:t>
            </a:r>
          </a:p>
          <a:p>
            <a:pPr marL="0" indent="0">
              <a:buNone/>
            </a:pPr>
            <a:r>
              <a:rPr lang="en-GB" sz="3600" dirty="0"/>
              <a:t>Its aim was to:</a:t>
            </a:r>
          </a:p>
          <a:p>
            <a:r>
              <a:rPr lang="en-GB" sz="3600" dirty="0"/>
              <a:t>provide you with a </a:t>
            </a:r>
            <a:r>
              <a:rPr lang="en-GB" sz="3600" b="1" dirty="0"/>
              <a:t>refresh</a:t>
            </a:r>
            <a:r>
              <a:rPr lang="en-GB" sz="3600" dirty="0"/>
              <a:t> of  key elements covered on Group B</a:t>
            </a:r>
          </a:p>
          <a:p>
            <a:r>
              <a:rPr lang="en-GB" sz="3600" dirty="0"/>
              <a:t>offer </a:t>
            </a:r>
            <a:r>
              <a:rPr lang="en-GB" sz="3600" b="1" dirty="0"/>
              <a:t>support</a:t>
            </a:r>
            <a:r>
              <a:rPr lang="en-GB" sz="3600" dirty="0"/>
              <a:t> for completing the </a:t>
            </a:r>
            <a:br>
              <a:rPr lang="en-GB" sz="3600" dirty="0"/>
            </a:br>
            <a:r>
              <a:rPr lang="en-GB" sz="3600" dirty="0"/>
              <a:t>pre-course workbook.</a:t>
            </a:r>
          </a:p>
        </p:txBody>
      </p:sp>
    </p:spTree>
    <p:extLst>
      <p:ext uri="{BB962C8B-B14F-4D97-AF65-F5344CB8AC3E}">
        <p14:creationId xmlns:p14="http://schemas.microsoft.com/office/powerpoint/2010/main" val="523657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AA46-E118-5BC2-76C2-DF2F1E74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E6CF-3BF0-6FD1-BB60-F3C12086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96658F-00EC-177D-BDC0-D60E14F7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0613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4400" b="1" dirty="0"/>
              <a:t>Workbook</a:t>
            </a:r>
          </a:p>
          <a:p>
            <a:pPr marL="0" indent="0">
              <a:buNone/>
            </a:pPr>
            <a:r>
              <a:rPr lang="en-GB" sz="3600" dirty="0"/>
              <a:t>This resource is </a:t>
            </a:r>
            <a:r>
              <a:rPr lang="en-GB" sz="3600" b="1" dirty="0"/>
              <a:t>one part </a:t>
            </a:r>
            <a:r>
              <a:rPr lang="en-GB" sz="3600" dirty="0"/>
              <a:t>of the Group C training requirement. </a:t>
            </a:r>
          </a:p>
          <a:p>
            <a:pPr marL="0" indent="0">
              <a:buNone/>
            </a:pPr>
            <a:r>
              <a:rPr lang="en-GB" sz="3600" dirty="0"/>
              <a:t>Its aim is to </a:t>
            </a:r>
            <a:r>
              <a:rPr lang="en-GB" sz="3600" b="1" dirty="0"/>
              <a:t>prepare you </a:t>
            </a:r>
            <a:r>
              <a:rPr lang="en-GB" sz="3600" dirty="0"/>
              <a:t>for discussions that will take place on the live Group C course.</a:t>
            </a:r>
          </a:p>
          <a:p>
            <a:pPr marL="0" indent="0">
              <a:buNone/>
            </a:pPr>
            <a:r>
              <a:rPr lang="en-GB" sz="3600" dirty="0"/>
              <a:t>Completion of the workbook is a </a:t>
            </a:r>
            <a:br>
              <a:rPr lang="en-GB" sz="3600" dirty="0"/>
            </a:br>
            <a:r>
              <a:rPr lang="en-GB" sz="3600" dirty="0"/>
              <a:t>pre-requisite for attendance on the </a:t>
            </a:r>
            <a:br>
              <a:rPr lang="en-GB" sz="3600" dirty="0"/>
            </a:br>
            <a:r>
              <a:rPr lang="en-GB" sz="3600" dirty="0"/>
              <a:t>live course.</a:t>
            </a:r>
          </a:p>
        </p:txBody>
      </p:sp>
    </p:spTree>
    <p:extLst>
      <p:ext uri="{BB962C8B-B14F-4D97-AF65-F5344CB8AC3E}">
        <p14:creationId xmlns:p14="http://schemas.microsoft.com/office/powerpoint/2010/main" val="1370055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D8B7-EA0C-B3B4-584B-B023D386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course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F42993D-319E-C5CE-320F-92EB4A3D145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en-GB" sz="4400" b="1" dirty="0"/>
              <a:t>The live Group C course </a:t>
            </a:r>
          </a:p>
          <a:p>
            <a:pPr marL="0" indent="0">
              <a:buNone/>
            </a:pPr>
            <a:r>
              <a:rPr lang="en-GB" sz="3600" dirty="0"/>
              <a:t>is intended to address and discuss fundamental elements of safeguarding knowledge and practice that </a:t>
            </a:r>
            <a:r>
              <a:rPr lang="en-GB" sz="3600" u="sng" dirty="0"/>
              <a:t>all</a:t>
            </a:r>
            <a:r>
              <a:rPr lang="en-GB" sz="3600" dirty="0"/>
              <a:t> Group C practitioners have in common.</a:t>
            </a:r>
          </a:p>
          <a:p>
            <a:pPr marL="0" indent="0">
              <a:buNone/>
            </a:pPr>
            <a:r>
              <a:rPr lang="en-GB" sz="3600" dirty="0"/>
              <a:t>It’s a </a:t>
            </a:r>
            <a:r>
              <a:rPr lang="en-GB" sz="3600" b="1" dirty="0"/>
              <a:t>foundation,</a:t>
            </a:r>
            <a:r>
              <a:rPr lang="en-GB" sz="3600" dirty="0"/>
              <a:t> which should be followed by further specific and specialised training is </a:t>
            </a:r>
            <a:r>
              <a:rPr lang="en-GB" sz="3600" b="1" dirty="0"/>
              <a:t>expected</a:t>
            </a:r>
            <a:r>
              <a:rPr lang="en-GB" sz="3600" dirty="0"/>
              <a:t>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165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0B72-406C-30EE-95CF-63FD0B37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D4DB-4D9E-83BA-8C3D-FE9E0D6B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1256885"/>
          </a:xfrm>
        </p:spPr>
        <p:txBody>
          <a:bodyPr anchor="t"/>
          <a:lstStyle/>
          <a:p>
            <a:pPr marL="0" indent="0">
              <a:buNone/>
            </a:pPr>
            <a:r>
              <a:rPr lang="en-GB" sz="2400" dirty="0"/>
              <a:t>There’s more information about Group C roles, responsibilities and training,  knowledge and skills requirements on the </a:t>
            </a:r>
            <a:r>
              <a:rPr lang="en-GB" sz="2400" b="1" dirty="0"/>
              <a:t>Social Care Wales </a:t>
            </a:r>
            <a:r>
              <a:rPr lang="en-GB" sz="2400" dirty="0"/>
              <a:t>website: 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0F093-7CB9-5908-A9AC-F5363B1F40C4}"/>
              </a:ext>
            </a:extLst>
          </p:cNvPr>
          <p:cNvSpPr txBox="1"/>
          <p:nvPr/>
        </p:nvSpPr>
        <p:spPr>
          <a:xfrm>
            <a:off x="4084391" y="4367627"/>
            <a:ext cx="739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https://socialcare.wales/resources-guidance/safeguarding-list/national-safeguarding-training-learning-and-development-standards/</a:t>
            </a:r>
            <a:r>
              <a:rPr lang="en-GB" sz="2400" b="1" dirty="0">
                <a:solidFill>
                  <a:schemeClr val="accent1"/>
                </a:solidFill>
              </a:rPr>
              <a:t>safeguarding-standards-group-c</a:t>
            </a:r>
          </a:p>
        </p:txBody>
      </p:sp>
      <p:pic>
        <p:nvPicPr>
          <p:cNvPr id="9" name="Picture 8" descr="Screenshot of the Social Care Wales website showing the Group C safeguarding section">
            <a:extLst>
              <a:ext uri="{FF2B5EF4-FFF2-40B4-BE49-F238E27FC236}">
                <a16:creationId xmlns:a16="http://schemas.microsoft.com/office/drawing/2014/main" id="{A074152C-68C3-558F-AC58-49A65E50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8" y="2015836"/>
            <a:ext cx="5085256" cy="21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3662D-B18B-59BE-447B-8463F070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578" y="0"/>
            <a:ext cx="7444030" cy="68580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The </a:t>
            </a:r>
            <a:r>
              <a:rPr lang="en-US" sz="2800" b="1" dirty="0"/>
              <a:t>primary resource </a:t>
            </a:r>
            <a:r>
              <a:rPr lang="en-US" sz="2800" dirty="0"/>
              <a:t>for this course and all safeguarding in Wales is the </a:t>
            </a:r>
            <a:r>
              <a:rPr lang="en-US" sz="2800" b="1" dirty="0"/>
              <a:t>Wales Safeguarding Procedures 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There are more details on all procedural information there.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You’ll also need to refer to your own safeguarding policies and procedures.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As a Group C practitioner</a:t>
            </a:r>
            <a:r>
              <a:rPr lang="en-US" sz="2800" dirty="0"/>
              <a:t>, you’re expected to ensure </a:t>
            </a:r>
            <a:r>
              <a:rPr lang="en-US" sz="2800" b="1" dirty="0"/>
              <a:t>all</a:t>
            </a:r>
            <a:r>
              <a:rPr lang="en-US" sz="2800" dirty="0"/>
              <a:t> staff and volunteers: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have quick access to the Wales Safeguarding Procedures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are able to use the procedures in a practical way.</a:t>
            </a:r>
          </a:p>
        </p:txBody>
      </p:sp>
      <p:pic>
        <p:nvPicPr>
          <p:cNvPr id="4" name="Picture 3" descr="Screenshot of the Wales Safeguarding Procedures website">
            <a:extLst>
              <a:ext uri="{FF2B5EF4-FFF2-40B4-BE49-F238E27FC236}">
                <a16:creationId xmlns:a16="http://schemas.microsoft.com/office/drawing/2014/main" id="{3FBF7CF8-6A7A-F8E1-1A45-CCEAAF7AA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9" r="1922" b="10402"/>
          <a:stretch/>
        </p:blipFill>
        <p:spPr>
          <a:xfrm>
            <a:off x="0" y="642552"/>
            <a:ext cx="4077730" cy="5440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1A621-8310-A6B0-3342-7C53C04B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-5321805"/>
            <a:ext cx="2947482" cy="53218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Group C </a:t>
            </a:r>
            <a:r>
              <a:rPr lang="en-GB"/>
              <a:t>safeguarding course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34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CA8C-0B05-3083-1C62-5591FF70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CBA6-342C-EC3C-F1C7-039534CB2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Background</a:t>
            </a:r>
          </a:p>
          <a:p>
            <a:r>
              <a:rPr lang="en-GB" sz="3200" dirty="0"/>
              <a:t>Ensuring voice</a:t>
            </a:r>
          </a:p>
          <a:p>
            <a:r>
              <a:rPr lang="en-GB" sz="3200" dirty="0"/>
              <a:t>Policies and procedures</a:t>
            </a:r>
          </a:p>
          <a:p>
            <a:r>
              <a:rPr lang="en-GB" sz="3200" dirty="0"/>
              <a:t>Responding to a concern</a:t>
            </a:r>
          </a:p>
          <a:p>
            <a:r>
              <a:rPr lang="en-US" sz="3200" dirty="0"/>
              <a:t>Child/Person-</a:t>
            </a:r>
            <a:r>
              <a:rPr lang="en-US" sz="3200" dirty="0" err="1"/>
              <a:t>centred</a:t>
            </a:r>
            <a:r>
              <a:rPr lang="en-US" sz="3200" dirty="0"/>
              <a:t> safeguarding</a:t>
            </a:r>
            <a:endParaRPr lang="en-GB" sz="3200" dirty="0"/>
          </a:p>
          <a:p>
            <a:r>
              <a:rPr lang="en-US" sz="3200" dirty="0"/>
              <a:t>Working to keep you and others safe</a:t>
            </a:r>
          </a:p>
          <a:p>
            <a:r>
              <a:rPr lang="en-US" sz="3200" dirty="0"/>
              <a:t>Legislation, statutory guidance, national policies and codes of conduct and professional practice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197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FA3B-BF8E-EFE7-FF36-0B86E28C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E9DAD98-8B08-656F-CB67-A41AEC54A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FD84DE6-948B-406A-1F9F-5C602BD7E1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566EC-05E9-4C49-462E-E2C1D7963DE6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All Wales Child Protection Procedures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76D7687-A6B3-3209-8ED1-1033B83EB8EF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Wales Interim Policy &amp; Procedures for the Protection of Vulnerable Adults from Abuse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(updated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A738BE-D374-EF23-98A9-A6A0AC3FD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562C86-7D29-C392-17C1-59EC736A28D9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223D327-8BC8-BC83-C914-D7E721120193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9755F28-EA5E-A7D7-93B6-FBFEE5A7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3AFC6A7-BC13-95AE-3662-BBD5B2726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9853E3-795D-C9CA-B068-AC0675F27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FE74AEC-F63D-3F93-2865-26E8B152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62527" y="2026889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BFCF7E-0F10-EADE-E623-BD84E8AD9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BFC42-AA3C-94A8-E16C-C53CC711E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419372"/>
            <a:chOff x="3451327" y="1660853"/>
            <a:chExt cx="3080485" cy="141937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D2F129-2CA1-AC73-AC1F-EF1428AFFD55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4193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Safeguarding Procedures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CD5146C-CFA6-4DC1-E995-76E9AE4DACA7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45D28662-7945-01B3-27EA-4B2A50D51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6411F50-6630-3A36-3971-6A0D165C1F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3EAE4E-79F5-BDAF-1319-315459EA61F0}"/>
              </a:ext>
            </a:extLst>
          </p:cNvPr>
          <p:cNvSpPr txBox="1"/>
          <p:nvPr/>
        </p:nvSpPr>
        <p:spPr>
          <a:xfrm>
            <a:off x="3810877" y="4276015"/>
            <a:ext cx="252197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Social Services and Well-being Act (Wales)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A78D1-AD03-410D-8A73-FD1DDD452395}"/>
              </a:ext>
            </a:extLst>
          </p:cNvPr>
          <p:cNvSpPr txBox="1"/>
          <p:nvPr/>
        </p:nvSpPr>
        <p:spPr>
          <a:xfrm>
            <a:off x="6420912" y="4199070"/>
            <a:ext cx="2748653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Duty to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Adult at risk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Child at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2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0" grpId="0"/>
      <p:bldP spid="15" grpId="0" animBg="1"/>
      <p:bldP spid="16" grpId="0" animBg="1"/>
      <p:bldP spid="21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D87F2-6C38-CA46-9A3E-4B0EBFE2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Duty to report and at risk</a:t>
            </a:r>
            <a:endParaRPr lang="en-GB" sz="48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3FA07A-D846-87E4-D340-9EDE23229478}"/>
              </a:ext>
            </a:extLst>
          </p:cNvPr>
          <p:cNvSpPr txBox="1">
            <a:spLocks/>
          </p:cNvSpPr>
          <p:nvPr/>
        </p:nvSpPr>
        <p:spPr>
          <a:xfrm>
            <a:off x="534953" y="1433384"/>
            <a:ext cx="11065375" cy="4917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Duty to report </a:t>
            </a:r>
            <a:r>
              <a:rPr lang="en-US" sz="3200" dirty="0"/>
              <a:t>includes </a:t>
            </a:r>
            <a:r>
              <a:rPr lang="en-US" sz="3200" b="1" dirty="0"/>
              <a:t>‘reasonable cause to suspect’ </a:t>
            </a:r>
            <a:r>
              <a:rPr lang="en-US" sz="3200" dirty="0"/>
              <a:t>that there’s a child/adult </a:t>
            </a:r>
            <a:r>
              <a:rPr lang="en-US" sz="3200" b="1" dirty="0"/>
              <a:t>at risk </a:t>
            </a:r>
            <a:r>
              <a:rPr lang="en-US" sz="3200" dirty="0"/>
              <a:t>and means: </a:t>
            </a:r>
            <a:endParaRPr lang="en-GB" sz="3200" dirty="0"/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a </a:t>
            </a:r>
            <a:r>
              <a:rPr lang="en-US" sz="2800" b="1" dirty="0">
                <a:latin typeface="+mn-lt"/>
              </a:rPr>
              <a:t>lower threshold </a:t>
            </a:r>
            <a:r>
              <a:rPr lang="en-US" sz="2800" dirty="0">
                <a:latin typeface="+mn-lt"/>
              </a:rPr>
              <a:t>than ‘reasonable cause to believe’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actual abuse, neglect </a:t>
            </a:r>
            <a:r>
              <a:rPr lang="en-GB" sz="2800" dirty="0">
                <a:latin typeface="+mn-lt"/>
              </a:rPr>
              <a:t>or other kinds of harm </a:t>
            </a:r>
            <a:r>
              <a:rPr lang="en-US" sz="2800" b="1" dirty="0">
                <a:latin typeface="+mn-lt"/>
              </a:rPr>
              <a:t>don’t </a:t>
            </a:r>
            <a:r>
              <a:rPr lang="en-US" sz="2800" dirty="0">
                <a:latin typeface="+mn-lt"/>
              </a:rPr>
              <a:t>need to happen before you intervene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risk of abuse or neglect may come from </a:t>
            </a:r>
            <a:r>
              <a:rPr lang="en-US" sz="2800" b="1" dirty="0">
                <a:latin typeface="+mn-lt"/>
              </a:rPr>
              <a:t>one concern</a:t>
            </a:r>
            <a:r>
              <a:rPr lang="en-US" sz="2800" dirty="0">
                <a:latin typeface="+mn-lt"/>
              </a:rPr>
              <a:t> or </a:t>
            </a:r>
            <a:r>
              <a:rPr lang="en-US" sz="2800" b="1" dirty="0">
                <a:latin typeface="+mn-lt"/>
              </a:rPr>
              <a:t>many different factors</a:t>
            </a:r>
            <a:r>
              <a:rPr lang="en-US" sz="2800" dirty="0">
                <a:latin typeface="+mn-lt"/>
              </a:rPr>
              <a:t>, including context and transitional periods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you </a:t>
            </a:r>
            <a:r>
              <a:rPr lang="en-US" sz="2800" b="1" dirty="0">
                <a:latin typeface="+mn-lt"/>
              </a:rPr>
              <a:t>don’t need </a:t>
            </a:r>
            <a:r>
              <a:rPr lang="en-US" sz="2800" dirty="0">
                <a:latin typeface="+mn-lt"/>
              </a:rPr>
              <a:t>to establish on a balance of probabilities that a particular fact is established</a:t>
            </a:r>
            <a:endParaRPr lang="en-GB" sz="2800" dirty="0">
              <a:latin typeface="+mn-lt"/>
            </a:endParaRP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you should consider </a:t>
            </a:r>
            <a:r>
              <a:rPr lang="en-US" sz="2800" b="1" dirty="0">
                <a:latin typeface="+mn-lt"/>
              </a:rPr>
              <a:t>early support </a:t>
            </a:r>
            <a:r>
              <a:rPr lang="en-US" sz="2800" dirty="0">
                <a:latin typeface="+mn-lt"/>
              </a:rPr>
              <a:t>to </a:t>
            </a:r>
            <a:r>
              <a:rPr lang="en-US" sz="2800" b="1" dirty="0">
                <a:latin typeface="+mn-lt"/>
              </a:rPr>
              <a:t>safeguard</a:t>
            </a:r>
            <a:r>
              <a:rPr lang="en-US" sz="2800" dirty="0">
                <a:latin typeface="+mn-lt"/>
              </a:rPr>
              <a:t> someone at risk to </a:t>
            </a:r>
            <a:r>
              <a:rPr lang="en-US" sz="2800" b="1" dirty="0">
                <a:latin typeface="+mn-lt"/>
              </a:rPr>
              <a:t>prevent</a:t>
            </a:r>
            <a:r>
              <a:rPr lang="en-US" sz="2800" dirty="0">
                <a:latin typeface="+mn-lt"/>
              </a:rPr>
              <a:t> actual abuse, neglect or harm</a:t>
            </a:r>
            <a:endParaRPr lang="en-US" sz="2800" dirty="0">
              <a:latin typeface="+mn-lt"/>
              <a:cs typeface="Arial"/>
            </a:endParaRPr>
          </a:p>
          <a:p>
            <a:pPr marL="171450" indent="-171450"/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4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6|10|8.9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9.6|3|1.9|1.8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3.1|6.7|3.8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7.5|6.1|11.7|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6.7|5.1|5.5|1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7|3.8|6.5|1.7|21.9|3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|3.7|5.7|9.8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5.5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1.5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2.2|9.5|7.5|12.1|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6|5.2|5.5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9|6.8|5|6.9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SCW 2025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2025" id="{366F7A47-93EE-4FFA-A608-FECF4ECC42F9}" vid="{33C27F77-3AFD-40CF-A047-EEE4AD1D76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48e1b22eb252b6221dee7799f7883278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24b5666002faff4d144486fb67cf3d61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Props1.xml><?xml version="1.0" encoding="utf-8"?>
<ds:datastoreItem xmlns:ds="http://schemas.openxmlformats.org/officeDocument/2006/customXml" ds:itemID="{50A0D5DB-D31C-42DA-960D-39E290FD2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35EB9E-0F41-48EA-AE39-CD2579663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90945-85EE-4BB4-A38B-E40DB7974EDC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2eb6c961-0411-4c11-a4f7-86c83aac671d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eae90e7c-63f0-4b78-9693-f885bf52efe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SCW GroupC</Template>
  <TotalTime>31</TotalTime>
  <Words>3931</Words>
  <Application>Microsoft Office PowerPoint</Application>
  <PresentationFormat>Widescreen</PresentationFormat>
  <Paragraphs>375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Wingdings</vt:lpstr>
      <vt:lpstr>Wingdings 2</vt:lpstr>
      <vt:lpstr>SCW GroupC</vt:lpstr>
      <vt:lpstr>Branded 2023</vt:lpstr>
      <vt:lpstr>SCW 2025</vt:lpstr>
      <vt:lpstr>Welcome to Group C safeguarding course</vt:lpstr>
      <vt:lpstr>Group C safeguarding course</vt:lpstr>
      <vt:lpstr>Welcome to Group C safeguarding course </vt:lpstr>
      <vt:lpstr>Group C safeguarding course</vt:lpstr>
      <vt:lpstr>Group C safeguarding course</vt:lpstr>
      <vt:lpstr>Group C safeguarding course</vt:lpstr>
      <vt:lpstr>Outline</vt:lpstr>
      <vt:lpstr>How did we get here?</vt:lpstr>
      <vt:lpstr>Duty to report and at risk</vt:lpstr>
      <vt:lpstr>From ‘vulnerable adult’ to adult at risk</vt:lpstr>
      <vt:lpstr>From ‘vulnerable adult’ to adult at risk</vt:lpstr>
      <vt:lpstr>How did we get here?</vt:lpstr>
      <vt:lpstr>How did we get here?</vt:lpstr>
      <vt:lpstr>How did we get here?</vt:lpstr>
      <vt:lpstr>Please turn to questions 1 to 4  in your workbook.</vt:lpstr>
      <vt:lpstr>Safeguarding Practice</vt:lpstr>
      <vt:lpstr>Child-centred / Person-centred Safeguarding</vt:lpstr>
      <vt:lpstr>Child-centred and person-centred safeguarding</vt:lpstr>
      <vt:lpstr>Child-centred and person-centred safeguarding</vt:lpstr>
      <vt:lpstr>Child-centred or person-centred safeguarding</vt:lpstr>
      <vt:lpstr>Ensuring rights Part of your role as a Group C practitioner is to ensure  all staff and volunteers support people’s rights when  there’s a safeguarding concern, including:</vt:lpstr>
      <vt:lpstr>Ensuring rights Part of your role as a Group C practitioner is to ensure  all staff and volunteers support people’s rights when  there’s a safeguarding concern, including:</vt:lpstr>
      <vt:lpstr>Voice through advocacy</vt:lpstr>
      <vt:lpstr>Voice through advocacy</vt:lpstr>
      <vt:lpstr>Voice through advocacy</vt:lpstr>
      <vt:lpstr>Intersect: Mental Capacity Act  and  Wales Safeguarding Procedures </vt:lpstr>
      <vt:lpstr>Key messages to remember…</vt:lpstr>
      <vt:lpstr>Key messages</vt:lpstr>
      <vt:lpstr>Key messages</vt:lpstr>
      <vt:lpstr>Please turn to questions 5 to 7  in your workbook.</vt:lpstr>
      <vt:lpstr>Safeguarding policies and procedures </vt:lpstr>
      <vt:lpstr>Duty of candour: volunteering all relevant information to persons who have, or may have, been harmed by the provision of services, whether or not the information has been requested, and whether or not a complaint or a report about that provision has been made. </vt:lpstr>
      <vt:lpstr>‘Did not attend’  vs  ‘Was not brought’ </vt:lpstr>
      <vt:lpstr>‘Did not attend’ vs ‘was not brought’</vt:lpstr>
      <vt:lpstr>Please turn to questions 8 to 16  in your workbook.</vt:lpstr>
      <vt:lpstr>Responding to a concern</vt:lpstr>
      <vt:lpstr>Barriers to reporting concerns</vt:lpstr>
      <vt:lpstr>Responding to concerns</vt:lpstr>
      <vt:lpstr>Information sharing</vt:lpstr>
      <vt:lpstr>Confidentiality in safeguarding</vt:lpstr>
      <vt:lpstr>Confidentiality in safeguarding</vt:lpstr>
      <vt:lpstr>Boundaries of confidential information UK law, GMC guidelines, ICO guidelines and the Caldicott principles  do not prevent sharing personal information for the purposes of safeguarding do provide a framework so relevant and proportionate personal information is shared safely and appropriately when necessary. Group C practitioners are expected to:   use their professional judgement when making decisions about what information to share and when  follow their organisation’s procedures and any information sharing agreements in place.</vt:lpstr>
      <vt:lpstr>Boundaries of confidential information</vt:lpstr>
      <vt:lpstr>Please turn to questions 17 to 20  in your workbook.</vt:lpstr>
      <vt:lpstr>Working in ways that keep you and others safe</vt:lpstr>
      <vt:lpstr>Working in ways that keep you and others safe</vt:lpstr>
      <vt:lpstr>Working in ways that keep you and others safe</vt:lpstr>
      <vt:lpstr>Working in ways that keep you and others safe</vt:lpstr>
      <vt:lpstr>Please turn to questions 21 to 23 in your workbook.</vt:lpstr>
      <vt:lpstr>Legislation, statutory guidance, national policies and codes of conduct and professional practice </vt:lpstr>
      <vt:lpstr>Legislation, statutory guidance, national policies and codes of conduct</vt:lpstr>
      <vt:lpstr>Professional practice and development</vt:lpstr>
      <vt:lpstr>Please turn to questions 24 to 27 in your workbook.</vt:lpstr>
      <vt:lpstr>Next steps</vt:lpstr>
      <vt:lpstr>Group C course</vt:lpstr>
      <vt:lpstr>Group C course</vt:lpstr>
      <vt:lpstr>Group C course </vt:lpstr>
      <vt:lpstr>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18</cp:revision>
  <dcterms:created xsi:type="dcterms:W3CDTF">2025-06-04T09:59:59Z</dcterms:created>
  <dcterms:modified xsi:type="dcterms:W3CDTF">2026-01-30T12:52:51Z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2025-08-29T11:27:09Z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ebd39cc9-87f8-4ad2-a72f-152650ae3110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