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C48_E6D08DEE.xml" ContentType="application/vnd.ms-powerpoint.comments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comments/modernComment_C49_C947606A.xml" ContentType="application/vnd.ms-powerpoint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comments/modernComment_C3D_112058CD.xml" ContentType="application/vnd.ms-powerpoint.comments+xml"/>
  <Override PartName="/ppt/notesSlides/notesSlide12.xml" ContentType="application/vnd.openxmlformats-officedocument.presentationml.notesSlide+xml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8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9.xml" ContentType="application/vnd.openxmlformats-officedocument.presentationml.tags+xml"/>
  <Override PartName="/ppt/notesSlides/notesSlide19.xml" ContentType="application/vnd.openxmlformats-officedocument.presentationml.notesSlide+xml"/>
  <Override PartName="/ppt/tags/tag10.xml" ContentType="application/vnd.openxmlformats-officedocument.presentationml.tags+xml"/>
  <Override PartName="/ppt/notesSlides/notesSlide20.xml" ContentType="application/vnd.openxmlformats-officedocument.presentationml.notesSlide+xml"/>
  <Override PartName="/ppt/tags/tag11.xml" ContentType="application/vnd.openxmlformats-officedocument.presentationml.tags+xml"/>
  <Override PartName="/ppt/notesSlides/notesSlide21.xml" ContentType="application/vnd.openxmlformats-officedocument.presentationml.notesSlide+xml"/>
  <Override PartName="/ppt/tags/tag12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3.xml" ContentType="application/vnd.openxmlformats-officedocument.presentationml.tags+xml"/>
  <Override PartName="/ppt/notesSlides/notesSlide26.xml" ContentType="application/vnd.openxmlformats-officedocument.presentationml.notesSlide+xml"/>
  <Override PartName="/ppt/tags/tag14.xml" ContentType="application/vnd.openxmlformats-officedocument.presentationml.tags+xml"/>
  <Override PartName="/ppt/notesSlides/notesSlide27.xml" ContentType="application/vnd.openxmlformats-officedocument.presentationml.notesSlide+xml"/>
  <Override PartName="/ppt/tags/tag15.xml" ContentType="application/vnd.openxmlformats-officedocument.presentationml.tags+xml"/>
  <Override PartName="/ppt/notesSlides/notesSlide28.xml" ContentType="application/vnd.openxmlformats-officedocument.presentationml.notesSlide+xml"/>
  <Override PartName="/ppt/comments/modernComment_C4C_CB8EDD0D.xml" ContentType="application/vnd.ms-powerpoint.comment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omments/modernComment_C36_B8F534CB.xml" ContentType="application/vnd.ms-powerpoint.comment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tags/tag16.xml" ContentType="application/vnd.openxmlformats-officedocument.presentationml.tags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1" r:id="rId5"/>
    <p:sldMasterId id="2147483706" r:id="rId6"/>
  </p:sldMasterIdLst>
  <p:notesMasterIdLst>
    <p:notesMasterId r:id="rId65"/>
  </p:notesMasterIdLst>
  <p:sldIdLst>
    <p:sldId id="3091" r:id="rId7"/>
    <p:sldId id="3143" r:id="rId8"/>
    <p:sldId id="256" r:id="rId9"/>
    <p:sldId id="3144" r:id="rId10"/>
    <p:sldId id="3145" r:id="rId11"/>
    <p:sldId id="3090" r:id="rId12"/>
    <p:sldId id="3146" r:id="rId13"/>
    <p:sldId id="3135" r:id="rId14"/>
    <p:sldId id="2567" r:id="rId15"/>
    <p:sldId id="3132" r:id="rId16"/>
    <p:sldId id="3133" r:id="rId17"/>
    <p:sldId id="3149" r:id="rId18"/>
    <p:sldId id="3150" r:id="rId19"/>
    <p:sldId id="925" r:id="rId20"/>
    <p:sldId id="3130" r:id="rId21"/>
    <p:sldId id="831" r:id="rId22"/>
    <p:sldId id="3147" r:id="rId23"/>
    <p:sldId id="3118" r:id="rId24"/>
    <p:sldId id="3119" r:id="rId25"/>
    <p:sldId id="3121" r:id="rId26"/>
    <p:sldId id="3120" r:id="rId27"/>
    <p:sldId id="3122" r:id="rId28"/>
    <p:sldId id="3114" r:id="rId29"/>
    <p:sldId id="3116" r:id="rId30"/>
    <p:sldId id="3115" r:id="rId31"/>
    <p:sldId id="3109" r:id="rId32"/>
    <p:sldId id="3113" r:id="rId33"/>
    <p:sldId id="3148" r:id="rId34"/>
    <p:sldId id="2672" r:id="rId35"/>
    <p:sldId id="3094" r:id="rId36"/>
    <p:sldId id="257" r:id="rId37"/>
    <p:sldId id="3092" r:id="rId38"/>
    <p:sldId id="3152" r:id="rId39"/>
    <p:sldId id="3096" r:id="rId40"/>
    <p:sldId id="3151" r:id="rId41"/>
    <p:sldId id="3099" r:id="rId42"/>
    <p:sldId id="3097" r:id="rId43"/>
    <p:sldId id="3101" r:id="rId44"/>
    <p:sldId id="3100" r:id="rId45"/>
    <p:sldId id="3103" r:id="rId46"/>
    <p:sldId id="3104" r:id="rId47"/>
    <p:sldId id="3105" r:id="rId48"/>
    <p:sldId id="3107" r:id="rId49"/>
    <p:sldId id="3136" r:id="rId50"/>
    <p:sldId id="3108" r:id="rId51"/>
    <p:sldId id="3123" r:id="rId52"/>
    <p:sldId id="3126" r:id="rId53"/>
    <p:sldId id="3137" r:id="rId54"/>
    <p:sldId id="3138" r:id="rId55"/>
    <p:sldId id="3127" r:id="rId56"/>
    <p:sldId id="3128" r:id="rId57"/>
    <p:sldId id="3129" r:id="rId58"/>
    <p:sldId id="3139" r:id="rId59"/>
    <p:sldId id="3140" r:id="rId60"/>
    <p:sldId id="2674" r:id="rId61"/>
    <p:sldId id="3141" r:id="rId62"/>
    <p:sldId id="2673" r:id="rId63"/>
    <p:sldId id="3142" r:id="rId6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E5450D-E05E-4CC0-2FB8-2AF42F69E268}" name="Emma Pritchard" initials="EP" userId="S::Emmapritchard@socialcare.wales::1a7803da-a9c2-41fc-8157-527eb4512773" providerId="AD"/>
  <p188:author id="{91DE6916-3A61-5EF2-6D87-A482286F0945}" name="Guest User" initials="GU" userId="S::urn:spo:tenantanon#4bc2de22-9b97-4eb6-8e88-2254190748e2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5E5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964CCA-1BA0-4756-98AC-079D398F0032}" v="1" dt="2026-01-12T10:02:19.8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92" autoAdjust="0"/>
    <p:restoredTop sz="66386" autoAdjust="0"/>
  </p:normalViewPr>
  <p:slideViewPr>
    <p:cSldViewPr snapToGrid="0">
      <p:cViewPr varScale="1">
        <p:scale>
          <a:sx n="104" d="100"/>
          <a:sy n="104" d="100"/>
        </p:scale>
        <p:origin x="1912" y="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84" y="1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71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e James" userId="87e49fce-462c-4f4b-b072-0e7301cf4f25" providerId="ADAL" clId="{5F0FF0BB-7A18-42EA-87AC-04D3D58BE578}"/>
    <pc:docChg chg="undo custSel addSld delSld modSld modMainMaster modShowInfo">
      <pc:chgData name="Nicole James" userId="87e49fce-462c-4f4b-b072-0e7301cf4f25" providerId="ADAL" clId="{5F0FF0BB-7A18-42EA-87AC-04D3D58BE578}" dt="2026-01-12T10:02:19.802" v="457"/>
      <pc:docMkLst>
        <pc:docMk/>
      </pc:docMkLst>
      <pc:sldChg chg="addSp delSp modSp modTransition modAnim">
        <pc:chgData name="Nicole James" userId="87e49fce-462c-4f4b-b072-0e7301cf4f25" providerId="ADAL" clId="{5F0FF0BB-7A18-42EA-87AC-04D3D58BE578}" dt="2026-01-12T10:02:19.802" v="457"/>
        <pc:sldMkLst>
          <pc:docMk/>
          <pc:sldMk cId="3970547949" sldId="256"/>
        </pc:sldMkLst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3970547949" sldId="256"/>
            <ac:picMk id="16" creationId="{407DEC01-8811-EE48-ADDA-F899469F39F3}"/>
          </ac:picMkLst>
        </pc:picChg>
      </pc:sldChg>
      <pc:sldChg chg="addSp delSp modSp modTransition modAnim">
        <pc:chgData name="Nicole James" userId="87e49fce-462c-4f4b-b072-0e7301cf4f25" providerId="ADAL" clId="{5F0FF0BB-7A18-42EA-87AC-04D3D58BE578}" dt="2026-01-12T10:02:19.802" v="457"/>
        <pc:sldMkLst>
          <pc:docMk/>
          <pc:sldMk cId="1612014145" sldId="257"/>
        </pc:sldMkLst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1612014145" sldId="257"/>
            <ac:picMk id="4" creationId="{BA7B767F-7A45-4816-0593-63F0B2801147}"/>
          </ac:picMkLst>
        </pc:picChg>
      </pc:sldChg>
      <pc:sldChg chg="addSp delSp modSp modTransition modAnim modNotesTx">
        <pc:chgData name="Nicole James" userId="87e49fce-462c-4f4b-b072-0e7301cf4f25" providerId="ADAL" clId="{5F0FF0BB-7A18-42EA-87AC-04D3D58BE578}" dt="2026-01-12T10:02:19.802" v="457"/>
        <pc:sldMkLst>
          <pc:docMk/>
          <pc:sldMk cId="2477629248" sldId="831"/>
        </pc:sldMkLst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2477629248" sldId="831"/>
            <ac:picMk id="10" creationId="{6580B316-69B0-9A38-7DC1-385C7467F1A8}"/>
          </ac:picMkLst>
        </pc:picChg>
      </pc:sldChg>
      <pc:sldChg chg="addSp delSp modSp mod modTransition modAnim modNotesTx">
        <pc:chgData name="Nicole James" userId="87e49fce-462c-4f4b-b072-0e7301cf4f25" providerId="ADAL" clId="{5F0FF0BB-7A18-42EA-87AC-04D3D58BE578}" dt="2026-01-12T10:02:19.802" v="457"/>
        <pc:sldMkLst>
          <pc:docMk/>
          <pc:sldMk cId="831641582" sldId="925"/>
        </pc:sldMkLst>
        <pc:spChg chg="mod">
          <ac:chgData name="Nicole James" userId="87e49fce-462c-4f4b-b072-0e7301cf4f25" providerId="ADAL" clId="{5F0FF0BB-7A18-42EA-87AC-04D3D58BE578}" dt="2025-12-18T14:37:04.359" v="235" actId="20577"/>
          <ac:spMkLst>
            <pc:docMk/>
            <pc:sldMk cId="831641582" sldId="925"/>
            <ac:spMk id="26" creationId="{F5E899B5-F9ED-CDDA-0318-126CABAEDE66}"/>
          </ac:spMkLst>
        </pc:spChg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831641582" sldId="925"/>
            <ac:picMk id="52" creationId="{4ECF3EDC-2A30-3330-CC55-BB8CDA6DACA4}"/>
          </ac:picMkLst>
        </pc:picChg>
      </pc:sldChg>
      <pc:sldChg chg="addSp delSp modSp mod modTransition modAnim modNotesTx">
        <pc:chgData name="Nicole James" userId="87e49fce-462c-4f4b-b072-0e7301cf4f25" providerId="ADAL" clId="{5F0FF0BB-7A18-42EA-87AC-04D3D58BE578}" dt="2026-01-12T10:02:19.802" v="457"/>
        <pc:sldMkLst>
          <pc:docMk/>
          <pc:sldMk cId="3756464529" sldId="2567"/>
        </pc:sldMkLst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3756464529" sldId="2567"/>
            <ac:picMk id="15" creationId="{0281DEB5-8BCB-2934-EA17-FBE94465AD47}"/>
          </ac:picMkLst>
        </pc:picChg>
      </pc:sldChg>
      <pc:sldChg chg="addSp delSp modSp modTransition modAnim modNotesTx">
        <pc:chgData name="Nicole James" userId="87e49fce-462c-4f4b-b072-0e7301cf4f25" providerId="ADAL" clId="{5F0FF0BB-7A18-42EA-87AC-04D3D58BE578}" dt="2026-01-12T10:02:19.802" v="457"/>
        <pc:sldMkLst>
          <pc:docMk/>
          <pc:sldMk cId="3105006848" sldId="2672"/>
        </pc:sldMkLst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3105006848" sldId="2672"/>
            <ac:picMk id="5" creationId="{6B79C2BF-8697-8131-A83E-D0A2E194E606}"/>
          </ac:picMkLst>
        </pc:picChg>
      </pc:sldChg>
      <pc:sldChg chg="addSp delSp modSp modTransition modAnim modNotesTx">
        <pc:chgData name="Nicole James" userId="87e49fce-462c-4f4b-b072-0e7301cf4f25" providerId="ADAL" clId="{5F0FF0BB-7A18-42EA-87AC-04D3D58BE578}" dt="2026-01-12T10:02:19.802" v="457"/>
        <pc:sldMkLst>
          <pc:docMk/>
          <pc:sldMk cId="2959165045" sldId="2673"/>
        </pc:sldMkLst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2959165045" sldId="2673"/>
            <ac:picMk id="5" creationId="{AF655586-1C70-4E46-7BB8-60FC02CC91D6}"/>
          </ac:picMkLst>
        </pc:picChg>
      </pc:sldChg>
      <pc:sldChg chg="addSp delSp modSp modTransition modAnim modNotesTx">
        <pc:chgData name="Nicole James" userId="87e49fce-462c-4f4b-b072-0e7301cf4f25" providerId="ADAL" clId="{5F0FF0BB-7A18-42EA-87AC-04D3D58BE578}" dt="2026-01-12T10:02:19.802" v="457"/>
        <pc:sldMkLst>
          <pc:docMk/>
          <pc:sldMk cId="523657477" sldId="2674"/>
        </pc:sldMkLst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523657477" sldId="2674"/>
            <ac:picMk id="6" creationId="{06DC92AE-08A0-95E6-B439-AE06BB2FE759}"/>
          </ac:picMkLst>
        </pc:picChg>
      </pc:sldChg>
      <pc:sldChg chg="addSp delSp modSp mod modTransition modAnim modNotesTx">
        <pc:chgData name="Nicole James" userId="87e49fce-462c-4f4b-b072-0e7301cf4f25" providerId="ADAL" clId="{5F0FF0BB-7A18-42EA-87AC-04D3D58BE578}" dt="2026-01-12T10:02:19.802" v="457"/>
        <pc:sldMkLst>
          <pc:docMk/>
          <pc:sldMk cId="3944346456" sldId="3090"/>
        </pc:sldMkLst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3944346456" sldId="3090"/>
            <ac:picMk id="26" creationId="{588EDA84-28F8-D9A5-525D-3688843F9CBA}"/>
          </ac:picMkLst>
        </pc:picChg>
      </pc:sldChg>
      <pc:sldChg chg="addSp delSp modSp mod modTransition delAnim modAnim">
        <pc:chgData name="Nicole James" userId="87e49fce-462c-4f4b-b072-0e7301cf4f25" providerId="ADAL" clId="{5F0FF0BB-7A18-42EA-87AC-04D3D58BE578}" dt="2026-01-12T10:02:19.802" v="457"/>
        <pc:sldMkLst>
          <pc:docMk/>
          <pc:sldMk cId="653461893" sldId="3091"/>
        </pc:sldMkLst>
        <pc:picChg chg="add del mod">
          <ac:chgData name="Nicole James" userId="87e49fce-462c-4f4b-b072-0e7301cf4f25" providerId="ADAL" clId="{5F0FF0BB-7A18-42EA-87AC-04D3D58BE578}" dt="2026-01-12T10:02:06.821" v="456" actId="478"/>
          <ac:picMkLst>
            <pc:docMk/>
            <pc:sldMk cId="653461893" sldId="3091"/>
            <ac:picMk id="33" creationId="{F5E73C99-BAE8-DD48-A3EC-CCBC8234836B}"/>
          </ac:picMkLst>
        </pc:picChg>
      </pc:sldChg>
      <pc:sldChg chg="addSp delSp modSp modTransition modAnim modNotesTx">
        <pc:chgData name="Nicole James" userId="87e49fce-462c-4f4b-b072-0e7301cf4f25" providerId="ADAL" clId="{5F0FF0BB-7A18-42EA-87AC-04D3D58BE578}" dt="2026-01-12T10:02:19.802" v="457"/>
        <pc:sldMkLst>
          <pc:docMk/>
          <pc:sldMk cId="2421395322" sldId="3092"/>
        </pc:sldMkLst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2421395322" sldId="3092"/>
            <ac:picMk id="5" creationId="{81BAFDED-5376-1F63-5CD9-7649021797B6}"/>
          </ac:picMkLst>
        </pc:picChg>
      </pc:sldChg>
      <pc:sldChg chg="addSp delSp modSp modTransition modAnim modNotesTx">
        <pc:chgData name="Nicole James" userId="87e49fce-462c-4f4b-b072-0e7301cf4f25" providerId="ADAL" clId="{5F0FF0BB-7A18-42EA-87AC-04D3D58BE578}" dt="2026-01-12T10:02:19.802" v="457"/>
        <pc:sldMkLst>
          <pc:docMk/>
          <pc:sldMk cId="2348395886" sldId="3094"/>
        </pc:sldMkLst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2348395886" sldId="3094"/>
            <ac:picMk id="4" creationId="{A4E91460-35A8-C0A6-E454-1C465F566955}"/>
          </ac:picMkLst>
        </pc:picChg>
      </pc:sldChg>
      <pc:sldChg chg="addSp delSp modSp modTransition modAnim modNotesTx">
        <pc:chgData name="Nicole James" userId="87e49fce-462c-4f4b-b072-0e7301cf4f25" providerId="ADAL" clId="{5F0FF0BB-7A18-42EA-87AC-04D3D58BE578}" dt="2026-01-12T10:02:19.802" v="457"/>
        <pc:sldMkLst>
          <pc:docMk/>
          <pc:sldMk cId="469274296" sldId="3096"/>
        </pc:sldMkLst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469274296" sldId="3096"/>
            <ac:picMk id="11" creationId="{C727DD85-82DE-1339-6B6A-2DB8B3BA8109}"/>
          </ac:picMkLst>
        </pc:picChg>
      </pc:sldChg>
      <pc:sldChg chg="addSp delSp modSp modTransition modAnim modNotesTx">
        <pc:chgData name="Nicole James" userId="87e49fce-462c-4f4b-b072-0e7301cf4f25" providerId="ADAL" clId="{5F0FF0BB-7A18-42EA-87AC-04D3D58BE578}" dt="2026-01-12T10:02:19.802" v="457"/>
        <pc:sldMkLst>
          <pc:docMk/>
          <pc:sldMk cId="2212370693" sldId="3097"/>
        </pc:sldMkLst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2212370693" sldId="3097"/>
            <ac:picMk id="5" creationId="{37F666CF-0685-68D4-598B-FDE402948250}"/>
          </ac:picMkLst>
        </pc:picChg>
      </pc:sldChg>
      <pc:sldChg chg="addSp delSp modSp modTransition modAnim">
        <pc:chgData name="Nicole James" userId="87e49fce-462c-4f4b-b072-0e7301cf4f25" providerId="ADAL" clId="{5F0FF0BB-7A18-42EA-87AC-04D3D58BE578}" dt="2026-01-12T10:02:19.802" v="457"/>
        <pc:sldMkLst>
          <pc:docMk/>
          <pc:sldMk cId="2761979119" sldId="3099"/>
        </pc:sldMkLst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2761979119" sldId="3099"/>
            <ac:picMk id="4" creationId="{DA6B68C4-FB65-32BB-3979-EA2BE48B7902}"/>
          </ac:picMkLst>
        </pc:picChg>
      </pc:sldChg>
      <pc:sldChg chg="addSp delSp modSp modTransition modAnim modNotesTx">
        <pc:chgData name="Nicole James" userId="87e49fce-462c-4f4b-b072-0e7301cf4f25" providerId="ADAL" clId="{5F0FF0BB-7A18-42EA-87AC-04D3D58BE578}" dt="2026-01-12T10:02:19.802" v="457"/>
        <pc:sldMkLst>
          <pc:docMk/>
          <pc:sldMk cId="861994471" sldId="3100"/>
        </pc:sldMkLst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861994471" sldId="3100"/>
            <ac:picMk id="5" creationId="{B9088B95-807C-A5C9-204F-F19A0CF96B57}"/>
          </ac:picMkLst>
        </pc:picChg>
      </pc:sldChg>
      <pc:sldChg chg="addSp delSp modSp modTransition modAnim modNotesTx">
        <pc:chgData name="Nicole James" userId="87e49fce-462c-4f4b-b072-0e7301cf4f25" providerId="ADAL" clId="{5F0FF0BB-7A18-42EA-87AC-04D3D58BE578}" dt="2026-01-12T10:02:19.802" v="457"/>
        <pc:sldMkLst>
          <pc:docMk/>
          <pc:sldMk cId="610997288" sldId="3101"/>
        </pc:sldMkLst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610997288" sldId="3101"/>
            <ac:picMk id="5" creationId="{8B83FBEE-1733-A155-63EB-3DEC4275B600}"/>
          </ac:picMkLst>
        </pc:picChg>
      </pc:sldChg>
      <pc:sldChg chg="addSp delSp modSp mod modTransition modAnim modNotesTx">
        <pc:chgData name="Nicole James" userId="87e49fce-462c-4f4b-b072-0e7301cf4f25" providerId="ADAL" clId="{5F0FF0BB-7A18-42EA-87AC-04D3D58BE578}" dt="2026-01-12T10:02:19.802" v="457"/>
        <pc:sldMkLst>
          <pc:docMk/>
          <pc:sldMk cId="3013680705" sldId="3103"/>
        </pc:sldMkLst>
        <pc:spChg chg="mod">
          <ac:chgData name="Nicole James" userId="87e49fce-462c-4f4b-b072-0e7301cf4f25" providerId="ADAL" clId="{5F0FF0BB-7A18-42EA-87AC-04D3D58BE578}" dt="2026-01-09T13:37:26.387" v="453" actId="14100"/>
          <ac:spMkLst>
            <pc:docMk/>
            <pc:sldMk cId="3013680705" sldId="3103"/>
            <ac:spMk id="3" creationId="{9F333DFD-A52C-BA65-081F-C7C7992EB027}"/>
          </ac:spMkLst>
        </pc:spChg>
        <pc:spChg chg="mod">
          <ac:chgData name="Nicole James" userId="87e49fce-462c-4f4b-b072-0e7301cf4f25" providerId="ADAL" clId="{5F0FF0BB-7A18-42EA-87AC-04D3D58BE578}" dt="2026-01-09T13:37:28.819" v="454" actId="1076"/>
          <ac:spMkLst>
            <pc:docMk/>
            <pc:sldMk cId="3013680705" sldId="3103"/>
            <ac:spMk id="5" creationId="{DA2AF852-6B52-9C7B-922E-5BAF20C63286}"/>
          </ac:spMkLst>
        </pc:spChg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3013680705" sldId="3103"/>
            <ac:picMk id="11" creationId="{8B6C3F13-3391-D9AC-EE1F-989D6E91FD51}"/>
          </ac:picMkLst>
        </pc:picChg>
      </pc:sldChg>
      <pc:sldChg chg="addSp delSp modSp mod modTransition modAnim modNotesTx">
        <pc:chgData name="Nicole James" userId="87e49fce-462c-4f4b-b072-0e7301cf4f25" providerId="ADAL" clId="{5F0FF0BB-7A18-42EA-87AC-04D3D58BE578}" dt="2026-01-12T10:02:19.802" v="457"/>
        <pc:sldMkLst>
          <pc:docMk/>
          <pc:sldMk cId="2727287485" sldId="3104"/>
        </pc:sldMkLst>
        <pc:spChg chg="mod">
          <ac:chgData name="Nicole James" userId="87e49fce-462c-4f4b-b072-0e7301cf4f25" providerId="ADAL" clId="{5F0FF0BB-7A18-42EA-87AC-04D3D58BE578}" dt="2026-01-09T13:37:47.578" v="455" actId="255"/>
          <ac:spMkLst>
            <pc:docMk/>
            <pc:sldMk cId="2727287485" sldId="3104"/>
            <ac:spMk id="2" creationId="{F13EC66B-2030-5D8A-748B-5EE155E1599D}"/>
          </ac:spMkLst>
        </pc:spChg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2727287485" sldId="3104"/>
            <ac:picMk id="5" creationId="{E7EF57F8-A099-5294-D701-C8EE44C4BB3B}"/>
          </ac:picMkLst>
        </pc:picChg>
      </pc:sldChg>
      <pc:sldChg chg="addSp delSp modSp modTransition modAnim modNotesTx">
        <pc:chgData name="Nicole James" userId="87e49fce-462c-4f4b-b072-0e7301cf4f25" providerId="ADAL" clId="{5F0FF0BB-7A18-42EA-87AC-04D3D58BE578}" dt="2026-01-12T10:02:19.802" v="457"/>
        <pc:sldMkLst>
          <pc:docMk/>
          <pc:sldMk cId="2243445732" sldId="3105"/>
        </pc:sldMkLst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2243445732" sldId="3105"/>
            <ac:picMk id="4" creationId="{B42B1FB3-2D10-928B-AB59-7CA01A89F8AB}"/>
          </ac:picMkLst>
        </pc:picChg>
      </pc:sldChg>
      <pc:sldChg chg="addSp delSp modSp modTransition modAnim modNotesTx">
        <pc:chgData name="Nicole James" userId="87e49fce-462c-4f4b-b072-0e7301cf4f25" providerId="ADAL" clId="{5F0FF0BB-7A18-42EA-87AC-04D3D58BE578}" dt="2026-01-12T10:02:19.802" v="457"/>
        <pc:sldMkLst>
          <pc:docMk/>
          <pc:sldMk cId="4044215414" sldId="3107"/>
        </pc:sldMkLst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4044215414" sldId="3107"/>
            <ac:picMk id="5" creationId="{B7D5F2CE-8206-9104-1E24-B1496F629BB6}"/>
          </ac:picMkLst>
        </pc:picChg>
      </pc:sldChg>
      <pc:sldChg chg="addSp delSp modSp modTransition modAnim">
        <pc:chgData name="Nicole James" userId="87e49fce-462c-4f4b-b072-0e7301cf4f25" providerId="ADAL" clId="{5F0FF0BB-7A18-42EA-87AC-04D3D58BE578}" dt="2026-01-12T10:02:19.802" v="457"/>
        <pc:sldMkLst>
          <pc:docMk/>
          <pc:sldMk cId="1814013051" sldId="3108"/>
        </pc:sldMkLst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1814013051" sldId="3108"/>
            <ac:picMk id="4" creationId="{AABAE124-068E-360F-4EEF-64E8ED14A2CB}"/>
          </ac:picMkLst>
        </pc:picChg>
      </pc:sldChg>
      <pc:sldChg chg="addSp delSp modSp mod modTransition modAnim modNotesTx">
        <pc:chgData name="Nicole James" userId="87e49fce-462c-4f4b-b072-0e7301cf4f25" providerId="ADAL" clId="{5F0FF0BB-7A18-42EA-87AC-04D3D58BE578}" dt="2026-01-12T10:02:19.802" v="457"/>
        <pc:sldMkLst>
          <pc:docMk/>
          <pc:sldMk cId="445402670" sldId="3109"/>
        </pc:sldMkLst>
        <pc:spChg chg="mod">
          <ac:chgData name="Nicole James" userId="87e49fce-462c-4f4b-b072-0e7301cf4f25" providerId="ADAL" clId="{5F0FF0BB-7A18-42EA-87AC-04D3D58BE578}" dt="2025-12-18T14:48:32.765" v="314" actId="20577"/>
          <ac:spMkLst>
            <pc:docMk/>
            <pc:sldMk cId="445402670" sldId="3109"/>
            <ac:spMk id="4" creationId="{EC91CB7C-7B59-A7EE-A0F7-34621DB1203F}"/>
          </ac:spMkLst>
        </pc:spChg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445402670" sldId="3109"/>
            <ac:picMk id="10" creationId="{98876B27-23F0-D8B4-64FA-E4E2AB85E877}"/>
          </ac:picMkLst>
        </pc:picChg>
      </pc:sldChg>
      <pc:sldChg chg="addSp delSp modSp modTransition modAnim modNotesTx">
        <pc:chgData name="Nicole James" userId="87e49fce-462c-4f4b-b072-0e7301cf4f25" providerId="ADAL" clId="{5F0FF0BB-7A18-42EA-87AC-04D3D58BE578}" dt="2026-01-12T10:02:19.802" v="457"/>
        <pc:sldMkLst>
          <pc:docMk/>
          <pc:sldMk cId="2132084658" sldId="3113"/>
        </pc:sldMkLst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2132084658" sldId="3113"/>
            <ac:picMk id="4" creationId="{1B95070B-C0E2-3418-F366-60320C04D611}"/>
          </ac:picMkLst>
        </pc:picChg>
      </pc:sldChg>
      <pc:sldChg chg="addSp delSp modSp modTransition modAnim modNotesTx">
        <pc:chgData name="Nicole James" userId="87e49fce-462c-4f4b-b072-0e7301cf4f25" providerId="ADAL" clId="{5F0FF0BB-7A18-42EA-87AC-04D3D58BE578}" dt="2026-01-12T10:02:19.802" v="457"/>
        <pc:sldMkLst>
          <pc:docMk/>
          <pc:sldMk cId="541272586" sldId="3114"/>
        </pc:sldMkLst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541272586" sldId="3114"/>
            <ac:picMk id="5" creationId="{7BAD15EC-3497-17F2-9F35-93E5F813C642}"/>
          </ac:picMkLst>
        </pc:picChg>
      </pc:sldChg>
      <pc:sldChg chg="addSp delSp modSp modTransition modAnim modNotesTx">
        <pc:chgData name="Nicole James" userId="87e49fce-462c-4f4b-b072-0e7301cf4f25" providerId="ADAL" clId="{5F0FF0BB-7A18-42EA-87AC-04D3D58BE578}" dt="2026-01-12T10:02:19.802" v="457"/>
        <pc:sldMkLst>
          <pc:docMk/>
          <pc:sldMk cId="220741502" sldId="3115"/>
        </pc:sldMkLst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220741502" sldId="3115"/>
            <ac:picMk id="6" creationId="{00E7C034-E780-C82E-A8CA-1F5D29453628}"/>
          </ac:picMkLst>
        </pc:picChg>
      </pc:sldChg>
      <pc:sldChg chg="addSp delSp modSp modTransition modAnim modNotesTx">
        <pc:chgData name="Nicole James" userId="87e49fce-462c-4f4b-b072-0e7301cf4f25" providerId="ADAL" clId="{5F0FF0BB-7A18-42EA-87AC-04D3D58BE578}" dt="2026-01-12T10:02:19.802" v="457"/>
        <pc:sldMkLst>
          <pc:docMk/>
          <pc:sldMk cId="1781125302" sldId="3116"/>
        </pc:sldMkLst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1781125302" sldId="3116"/>
            <ac:picMk id="7" creationId="{58C19D4B-EC1F-1911-BF18-DFF391625111}"/>
          </ac:picMkLst>
        </pc:picChg>
      </pc:sldChg>
      <pc:sldChg chg="addSp delSp modSp modTransition modAnim modNotesTx">
        <pc:chgData name="Nicole James" userId="87e49fce-462c-4f4b-b072-0e7301cf4f25" providerId="ADAL" clId="{5F0FF0BB-7A18-42EA-87AC-04D3D58BE578}" dt="2026-01-12T10:02:19.802" v="457"/>
        <pc:sldMkLst>
          <pc:docMk/>
          <pc:sldMk cId="629320617" sldId="3118"/>
        </pc:sldMkLst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629320617" sldId="3118"/>
            <ac:picMk id="5" creationId="{342B0F50-81B7-2268-FC38-288F15F8BF99}"/>
          </ac:picMkLst>
        </pc:picChg>
      </pc:sldChg>
      <pc:sldChg chg="addSp delSp modSp modTransition modAnim modNotesTx">
        <pc:chgData name="Nicole James" userId="87e49fce-462c-4f4b-b072-0e7301cf4f25" providerId="ADAL" clId="{5F0FF0BB-7A18-42EA-87AC-04D3D58BE578}" dt="2026-01-12T10:02:19.802" v="457"/>
        <pc:sldMkLst>
          <pc:docMk/>
          <pc:sldMk cId="670619861" sldId="3119"/>
        </pc:sldMkLst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670619861" sldId="3119"/>
            <ac:picMk id="5" creationId="{3ECAC999-4C88-181F-561C-137BF7556BF8}"/>
          </ac:picMkLst>
        </pc:picChg>
      </pc:sldChg>
      <pc:sldChg chg="addSp delSp modSp modTransition modAnim modNotesTx">
        <pc:chgData name="Nicole James" userId="87e49fce-462c-4f4b-b072-0e7301cf4f25" providerId="ADAL" clId="{5F0FF0BB-7A18-42EA-87AC-04D3D58BE578}" dt="2026-01-12T10:02:19.802" v="457"/>
        <pc:sldMkLst>
          <pc:docMk/>
          <pc:sldMk cId="3216973261" sldId="3120"/>
        </pc:sldMkLst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3216973261" sldId="3120"/>
            <ac:picMk id="3" creationId="{6C37E6AE-AAA4-F8EE-0347-47E7A3B67D40}"/>
          </ac:picMkLst>
        </pc:picChg>
      </pc:sldChg>
      <pc:sldChg chg="addSp delSp modSp modTransition modAnim modNotesTx">
        <pc:chgData name="Nicole James" userId="87e49fce-462c-4f4b-b072-0e7301cf4f25" providerId="ADAL" clId="{5F0FF0BB-7A18-42EA-87AC-04D3D58BE578}" dt="2026-01-12T10:02:19.802" v="457"/>
        <pc:sldMkLst>
          <pc:docMk/>
          <pc:sldMk cId="2209504520" sldId="3121"/>
        </pc:sldMkLst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2209504520" sldId="3121"/>
            <ac:picMk id="15" creationId="{38F6ED41-CE5D-BF2D-DC65-2B484A34FFC0}"/>
          </ac:picMkLst>
        </pc:picChg>
      </pc:sldChg>
      <pc:sldChg chg="addSp delSp modSp modTransition modAnim modNotesTx">
        <pc:chgData name="Nicole James" userId="87e49fce-462c-4f4b-b072-0e7301cf4f25" providerId="ADAL" clId="{5F0FF0BB-7A18-42EA-87AC-04D3D58BE578}" dt="2026-01-12T10:02:19.802" v="457"/>
        <pc:sldMkLst>
          <pc:docMk/>
          <pc:sldMk cId="3675228899" sldId="3122"/>
        </pc:sldMkLst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3675228899" sldId="3122"/>
            <ac:picMk id="5" creationId="{3D3F025A-6BC0-3CCB-0628-F5CD0E12ED51}"/>
          </ac:picMkLst>
        </pc:picChg>
      </pc:sldChg>
      <pc:sldChg chg="addSp delSp modSp modTransition modAnim modNotesTx">
        <pc:chgData name="Nicole James" userId="87e49fce-462c-4f4b-b072-0e7301cf4f25" providerId="ADAL" clId="{5F0FF0BB-7A18-42EA-87AC-04D3D58BE578}" dt="2026-01-12T10:02:19.802" v="457"/>
        <pc:sldMkLst>
          <pc:docMk/>
          <pc:sldMk cId="546644022" sldId="3123"/>
        </pc:sldMkLst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546644022" sldId="3123"/>
            <ac:picMk id="5" creationId="{B2AB7118-04B5-BCFA-AD89-DD148DC923BF}"/>
          </ac:picMkLst>
        </pc:picChg>
      </pc:sldChg>
      <pc:sldChg chg="addSp delSp modSp modTransition modAnim modNotesTx">
        <pc:chgData name="Nicole James" userId="87e49fce-462c-4f4b-b072-0e7301cf4f25" providerId="ADAL" clId="{5F0FF0BB-7A18-42EA-87AC-04D3D58BE578}" dt="2026-01-12T10:02:19.802" v="457"/>
        <pc:sldMkLst>
          <pc:docMk/>
          <pc:sldMk cId="3103077579" sldId="3126"/>
        </pc:sldMkLst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3103077579" sldId="3126"/>
            <ac:picMk id="5" creationId="{390863A1-3692-97DD-B1B4-C6BC898713E7}"/>
          </ac:picMkLst>
        </pc:picChg>
      </pc:sldChg>
      <pc:sldChg chg="addSp delSp modSp modTransition modAnim">
        <pc:chgData name="Nicole James" userId="87e49fce-462c-4f4b-b072-0e7301cf4f25" providerId="ADAL" clId="{5F0FF0BB-7A18-42EA-87AC-04D3D58BE578}" dt="2026-01-12T10:02:19.802" v="457"/>
        <pc:sldMkLst>
          <pc:docMk/>
          <pc:sldMk cId="1856971687" sldId="3127"/>
        </pc:sldMkLst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1856971687" sldId="3127"/>
            <ac:picMk id="5" creationId="{8B2CB37F-4D46-0FB8-55C4-35D1E4A54B3A}"/>
          </ac:picMkLst>
        </pc:picChg>
      </pc:sldChg>
      <pc:sldChg chg="addSp delSp modSp modTransition modAnim">
        <pc:chgData name="Nicole James" userId="87e49fce-462c-4f4b-b072-0e7301cf4f25" providerId="ADAL" clId="{5F0FF0BB-7A18-42EA-87AC-04D3D58BE578}" dt="2026-01-12T10:02:19.802" v="457"/>
        <pc:sldMkLst>
          <pc:docMk/>
          <pc:sldMk cId="2716738623" sldId="3128"/>
        </pc:sldMkLst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2716738623" sldId="3128"/>
            <ac:picMk id="6" creationId="{107B0694-B941-C878-EF76-8976266DB72E}"/>
          </ac:picMkLst>
        </pc:picChg>
      </pc:sldChg>
      <pc:sldChg chg="addSp delSp modSp modTransition modAnim">
        <pc:chgData name="Nicole James" userId="87e49fce-462c-4f4b-b072-0e7301cf4f25" providerId="ADAL" clId="{5F0FF0BB-7A18-42EA-87AC-04D3D58BE578}" dt="2026-01-12T10:02:19.802" v="457"/>
        <pc:sldMkLst>
          <pc:docMk/>
          <pc:sldMk cId="3297347352" sldId="3129"/>
        </pc:sldMkLst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3297347352" sldId="3129"/>
            <ac:picMk id="6" creationId="{5476B8EF-3D3A-83D1-27CB-54E0ED8EEE23}"/>
          </ac:picMkLst>
        </pc:picChg>
      </pc:sldChg>
      <pc:sldChg chg="addSp delSp modSp modTransition modAnim">
        <pc:chgData name="Nicole James" userId="87e49fce-462c-4f4b-b072-0e7301cf4f25" providerId="ADAL" clId="{5F0FF0BB-7A18-42EA-87AC-04D3D58BE578}" dt="2026-01-12T10:02:19.802" v="457"/>
        <pc:sldMkLst>
          <pc:docMk/>
          <pc:sldMk cId="2944047327" sldId="3130"/>
        </pc:sldMkLst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2944047327" sldId="3130"/>
            <ac:picMk id="10" creationId="{10BE7A97-03E3-056C-185C-5CC39800DFD9}"/>
          </ac:picMkLst>
        </pc:picChg>
      </pc:sldChg>
      <pc:sldChg chg="addSp delSp modSp mod modTransition modAnim modNotesTx">
        <pc:chgData name="Nicole James" userId="87e49fce-462c-4f4b-b072-0e7301cf4f25" providerId="ADAL" clId="{5F0FF0BB-7A18-42EA-87AC-04D3D58BE578}" dt="2026-01-12T10:02:19.802" v="457"/>
        <pc:sldMkLst>
          <pc:docMk/>
          <pc:sldMk cId="1959229891" sldId="3132"/>
        </pc:sldMkLst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1959229891" sldId="3132"/>
            <ac:picMk id="13" creationId="{6CE6661E-50B6-CBCA-CE1E-E732C24298C5}"/>
          </ac:picMkLst>
        </pc:picChg>
      </pc:sldChg>
      <pc:sldChg chg="addSp delSp modSp mod modTransition modAnim modNotesTx">
        <pc:chgData name="Nicole James" userId="87e49fce-462c-4f4b-b072-0e7301cf4f25" providerId="ADAL" clId="{5F0FF0BB-7A18-42EA-87AC-04D3D58BE578}" dt="2026-01-12T10:02:19.802" v="457"/>
        <pc:sldMkLst>
          <pc:docMk/>
          <pc:sldMk cId="287332557" sldId="3133"/>
        </pc:sldMkLst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287332557" sldId="3133"/>
            <ac:picMk id="24" creationId="{551F72DB-58B8-1E95-54B3-F1297AC24C07}"/>
          </ac:picMkLst>
        </pc:picChg>
      </pc:sldChg>
      <pc:sldChg chg="addSp delSp modSp mod modTransition modAnim modNotesTx">
        <pc:chgData name="Nicole James" userId="87e49fce-462c-4f4b-b072-0e7301cf4f25" providerId="ADAL" clId="{5F0FF0BB-7A18-42EA-87AC-04D3D58BE578}" dt="2026-01-12T10:02:19.802" v="457"/>
        <pc:sldMkLst>
          <pc:docMk/>
          <pc:sldMk cId="2449259090" sldId="3135"/>
        </pc:sldMkLst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2449259090" sldId="3135"/>
            <ac:picMk id="27" creationId="{95DCEE01-E07D-D298-FC1E-88245D68493F}"/>
          </ac:picMkLst>
        </pc:picChg>
      </pc:sldChg>
      <pc:sldChg chg="addSp delSp modSp modTransition modAnim">
        <pc:chgData name="Nicole James" userId="87e49fce-462c-4f4b-b072-0e7301cf4f25" providerId="ADAL" clId="{5F0FF0BB-7A18-42EA-87AC-04D3D58BE578}" dt="2026-01-12T10:02:19.802" v="457"/>
        <pc:sldMkLst>
          <pc:docMk/>
          <pc:sldMk cId="4131167041" sldId="3136"/>
        </pc:sldMkLst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4131167041" sldId="3136"/>
            <ac:picMk id="4" creationId="{AEF8E234-C586-E4D7-ED13-86D1B770D981}"/>
          </ac:picMkLst>
        </pc:picChg>
      </pc:sldChg>
      <pc:sldChg chg="addSp delSp modSp modTransition modAnim modNotesTx">
        <pc:chgData name="Nicole James" userId="87e49fce-462c-4f4b-b072-0e7301cf4f25" providerId="ADAL" clId="{5F0FF0BB-7A18-42EA-87AC-04D3D58BE578}" dt="2026-01-12T10:02:19.802" v="457"/>
        <pc:sldMkLst>
          <pc:docMk/>
          <pc:sldMk cId="1093238988" sldId="3137"/>
        </pc:sldMkLst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1093238988" sldId="3137"/>
            <ac:picMk id="10" creationId="{41F44F09-6FAD-97B5-E653-B6684AD68B6E}"/>
          </ac:picMkLst>
        </pc:picChg>
      </pc:sldChg>
      <pc:sldChg chg="addSp delSp modSp modTransition modAnim">
        <pc:chgData name="Nicole James" userId="87e49fce-462c-4f4b-b072-0e7301cf4f25" providerId="ADAL" clId="{5F0FF0BB-7A18-42EA-87AC-04D3D58BE578}" dt="2026-01-12T10:02:19.802" v="457"/>
        <pc:sldMkLst>
          <pc:docMk/>
          <pc:sldMk cId="2595391081" sldId="3138"/>
        </pc:sldMkLst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2595391081" sldId="3138"/>
            <ac:picMk id="8" creationId="{A97C6647-C863-3F9C-B55B-5A7F3A3EA94D}"/>
          </ac:picMkLst>
        </pc:picChg>
      </pc:sldChg>
      <pc:sldChg chg="addSp delSp modSp modTransition modAnim">
        <pc:chgData name="Nicole James" userId="87e49fce-462c-4f4b-b072-0e7301cf4f25" providerId="ADAL" clId="{5F0FF0BB-7A18-42EA-87AC-04D3D58BE578}" dt="2026-01-12T10:02:19.802" v="457"/>
        <pc:sldMkLst>
          <pc:docMk/>
          <pc:sldMk cId="2873374134" sldId="3139"/>
        </pc:sldMkLst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2873374134" sldId="3139"/>
            <ac:picMk id="4" creationId="{D107CEFA-0F3D-9100-E58A-B1286F317EB6}"/>
          </ac:picMkLst>
        </pc:picChg>
      </pc:sldChg>
      <pc:sldChg chg="addSp delSp modSp modTransition modAnim">
        <pc:chgData name="Nicole James" userId="87e49fce-462c-4f4b-b072-0e7301cf4f25" providerId="ADAL" clId="{5F0FF0BB-7A18-42EA-87AC-04D3D58BE578}" dt="2026-01-12T10:02:19.802" v="457"/>
        <pc:sldMkLst>
          <pc:docMk/>
          <pc:sldMk cId="911652154" sldId="3140"/>
        </pc:sldMkLst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911652154" sldId="3140"/>
            <ac:picMk id="5" creationId="{CA8B85F7-391B-7063-9090-115A24D6ADF2}"/>
          </ac:picMkLst>
        </pc:picChg>
      </pc:sldChg>
      <pc:sldChg chg="addSp delSp modSp modTransition modAnim modNotesTx">
        <pc:chgData name="Nicole James" userId="87e49fce-462c-4f4b-b072-0e7301cf4f25" providerId="ADAL" clId="{5F0FF0BB-7A18-42EA-87AC-04D3D58BE578}" dt="2026-01-12T10:02:19.802" v="457"/>
        <pc:sldMkLst>
          <pc:docMk/>
          <pc:sldMk cId="1370055130" sldId="3141"/>
        </pc:sldMkLst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1370055130" sldId="3141"/>
            <ac:picMk id="6" creationId="{BE0171FE-6554-FEC5-1466-89B0004804A7}"/>
          </ac:picMkLst>
        </pc:picChg>
      </pc:sldChg>
      <pc:sldChg chg="addSp delSp modSp modTransition modAnim modNotesTx">
        <pc:chgData name="Nicole James" userId="87e49fce-462c-4f4b-b072-0e7301cf4f25" providerId="ADAL" clId="{5F0FF0BB-7A18-42EA-87AC-04D3D58BE578}" dt="2026-01-12T10:02:19.802" v="457"/>
        <pc:sldMkLst>
          <pc:docMk/>
          <pc:sldMk cId="3694493724" sldId="3142"/>
        </pc:sldMkLst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3694493724" sldId="3142"/>
            <ac:picMk id="7" creationId="{00B92630-7D08-79CF-9190-A69481A743B8}"/>
          </ac:picMkLst>
        </pc:picChg>
      </pc:sldChg>
      <pc:sldChg chg="addSp delSp modSp modTransition modAnim">
        <pc:chgData name="Nicole James" userId="87e49fce-462c-4f4b-b072-0e7301cf4f25" providerId="ADAL" clId="{5F0FF0BB-7A18-42EA-87AC-04D3D58BE578}" dt="2026-01-12T10:02:19.802" v="457"/>
        <pc:sldMkLst>
          <pc:docMk/>
          <pc:sldMk cId="4269567061" sldId="3143"/>
        </pc:sldMkLst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4269567061" sldId="3143"/>
            <ac:picMk id="37" creationId="{6E65A8D8-0D0C-23FA-CCE7-87F98E6F6C42}"/>
          </ac:picMkLst>
        </pc:picChg>
      </pc:sldChg>
      <pc:sldChg chg="addSp delSp modSp modTransition modAnim">
        <pc:chgData name="Nicole James" userId="87e49fce-462c-4f4b-b072-0e7301cf4f25" providerId="ADAL" clId="{5F0FF0BB-7A18-42EA-87AC-04D3D58BE578}" dt="2026-01-12T10:02:19.802" v="457"/>
        <pc:sldMkLst>
          <pc:docMk/>
          <pc:sldMk cId="3872427502" sldId="3144"/>
        </pc:sldMkLst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3872427502" sldId="3144"/>
            <ac:picMk id="12" creationId="{26AA3A6B-250A-D3C0-80A7-6A138C1B2273}"/>
          </ac:picMkLst>
        </pc:picChg>
      </pc:sldChg>
      <pc:sldChg chg="addSp delSp modSp modTransition modAnim">
        <pc:chgData name="Nicole James" userId="87e49fce-462c-4f4b-b072-0e7301cf4f25" providerId="ADAL" clId="{5F0FF0BB-7A18-42EA-87AC-04D3D58BE578}" dt="2026-01-12T10:02:19.802" v="457"/>
        <pc:sldMkLst>
          <pc:docMk/>
          <pc:sldMk cId="3376898154" sldId="3145"/>
        </pc:sldMkLst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3376898154" sldId="3145"/>
            <ac:picMk id="7" creationId="{3F11F398-47EF-C0ED-BB01-51C0B50895E4}"/>
          </ac:picMkLst>
        </pc:picChg>
      </pc:sldChg>
      <pc:sldChg chg="addSp delSp modSp modTransition modAnim">
        <pc:chgData name="Nicole James" userId="87e49fce-462c-4f4b-b072-0e7301cf4f25" providerId="ADAL" clId="{5F0FF0BB-7A18-42EA-87AC-04D3D58BE578}" dt="2026-01-12T10:02:19.802" v="457"/>
        <pc:sldMkLst>
          <pc:docMk/>
          <pc:sldMk cId="251974608" sldId="3146"/>
        </pc:sldMkLst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251974608" sldId="3146"/>
            <ac:picMk id="13" creationId="{0D0ACAA2-E766-9978-16AE-C10C3A4731FE}"/>
          </ac:picMkLst>
        </pc:picChg>
      </pc:sldChg>
      <pc:sldChg chg="addSp delSp modSp modTransition modAnim modNotesTx">
        <pc:chgData name="Nicole James" userId="87e49fce-462c-4f4b-b072-0e7301cf4f25" providerId="ADAL" clId="{5F0FF0BB-7A18-42EA-87AC-04D3D58BE578}" dt="2026-01-12T10:02:19.802" v="457"/>
        <pc:sldMkLst>
          <pc:docMk/>
          <pc:sldMk cId="3856105824" sldId="3147"/>
        </pc:sldMkLst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3856105824" sldId="3147"/>
            <ac:picMk id="4" creationId="{1FC5EBD7-8532-AC45-8F60-B2432E44C875}"/>
          </ac:picMkLst>
        </pc:picChg>
      </pc:sldChg>
      <pc:sldChg chg="addSp delSp modSp modTransition modAnim modNotesTx">
        <pc:chgData name="Nicole James" userId="87e49fce-462c-4f4b-b072-0e7301cf4f25" providerId="ADAL" clId="{5F0FF0BB-7A18-42EA-87AC-04D3D58BE578}" dt="2026-01-12T10:02:19.802" v="457"/>
        <pc:sldMkLst>
          <pc:docMk/>
          <pc:sldMk cId="3415137549" sldId="3148"/>
        </pc:sldMkLst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3415137549" sldId="3148"/>
            <ac:picMk id="4" creationId="{6590CD8D-98DD-787F-B2D2-8B68DAD8734B}"/>
          </ac:picMkLst>
        </pc:picChg>
      </pc:sldChg>
      <pc:sldChg chg="addSp delSp modSp mod modTransition delAnim modAnim modNotesTx">
        <pc:chgData name="Nicole James" userId="87e49fce-462c-4f4b-b072-0e7301cf4f25" providerId="ADAL" clId="{5F0FF0BB-7A18-42EA-87AC-04D3D58BE578}" dt="2026-01-12T10:02:19.802" v="457"/>
        <pc:sldMkLst>
          <pc:docMk/>
          <pc:sldMk cId="176207792" sldId="3149"/>
        </pc:sldMkLst>
        <pc:spChg chg="mod">
          <ac:chgData name="Nicole James" userId="87e49fce-462c-4f4b-b072-0e7301cf4f25" providerId="ADAL" clId="{5F0FF0BB-7A18-42EA-87AC-04D3D58BE578}" dt="2025-12-18T14:00:45.410" v="195" actId="20577"/>
          <ac:spMkLst>
            <pc:docMk/>
            <pc:sldMk cId="176207792" sldId="3149"/>
            <ac:spMk id="5" creationId="{239DADAF-78E1-5FD3-E601-AB543624D787}"/>
          </ac:spMkLst>
        </pc:spChg>
        <pc:spChg chg="mod">
          <ac:chgData name="Nicole James" userId="87e49fce-462c-4f4b-b072-0e7301cf4f25" providerId="ADAL" clId="{5F0FF0BB-7A18-42EA-87AC-04D3D58BE578}" dt="2025-12-18T14:00:33.991" v="192" actId="6549"/>
          <ac:spMkLst>
            <pc:docMk/>
            <pc:sldMk cId="176207792" sldId="3149"/>
            <ac:spMk id="24" creationId="{064D01BC-82B3-2698-9BC4-FBC54A5CDE43}"/>
          </ac:spMkLst>
        </pc:spChg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176207792" sldId="3149"/>
            <ac:picMk id="48" creationId="{2C25D4D4-A1E5-11F4-2491-67F2D077805A}"/>
          </ac:picMkLst>
        </pc:picChg>
      </pc:sldChg>
      <pc:sldChg chg="addSp delSp modSp modTransition modAnim modNotesTx">
        <pc:chgData name="Nicole James" userId="87e49fce-462c-4f4b-b072-0e7301cf4f25" providerId="ADAL" clId="{5F0FF0BB-7A18-42EA-87AC-04D3D58BE578}" dt="2026-01-12T10:02:19.802" v="457"/>
        <pc:sldMkLst>
          <pc:docMk/>
          <pc:sldMk cId="1126684851" sldId="3150"/>
        </pc:sldMkLst>
        <pc:spChg chg="mod">
          <ac:chgData name="Nicole James" userId="87e49fce-462c-4f4b-b072-0e7301cf4f25" providerId="ADAL" clId="{5F0FF0BB-7A18-42EA-87AC-04D3D58BE578}" dt="2025-12-18T14:00:26.613" v="190"/>
          <ac:spMkLst>
            <pc:docMk/>
            <pc:sldMk cId="1126684851" sldId="3150"/>
            <ac:spMk id="24" creationId="{57F98C3C-9062-F80C-2304-2FF7F55A3467}"/>
          </ac:spMkLst>
        </pc:spChg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1126684851" sldId="3150"/>
            <ac:picMk id="26" creationId="{DEDEA5D9-F622-B82F-DE54-3B1C13CAD52F}"/>
          </ac:picMkLst>
        </pc:picChg>
      </pc:sldChg>
      <pc:sldChg chg="addSp delSp modSp modTransition modAnim modNotesTx">
        <pc:chgData name="Nicole James" userId="87e49fce-462c-4f4b-b072-0e7301cf4f25" providerId="ADAL" clId="{5F0FF0BB-7A18-42EA-87AC-04D3D58BE578}" dt="2026-01-12T10:02:19.802" v="457"/>
        <pc:sldMkLst>
          <pc:docMk/>
          <pc:sldMk cId="3418406824" sldId="3151"/>
        </pc:sldMkLst>
        <pc:picChg chg="add del mod">
          <ac:chgData name="Nicole James" userId="87e49fce-462c-4f4b-b072-0e7301cf4f25" providerId="ADAL" clId="{5F0FF0BB-7A18-42EA-87AC-04D3D58BE578}" dt="2026-01-12T10:02:19.802" v="457"/>
          <ac:picMkLst>
            <pc:docMk/>
            <pc:sldMk cId="3418406824" sldId="3151"/>
            <ac:picMk id="5" creationId="{490186E9-CDEB-D7EB-92FC-C9521C671871}"/>
          </ac:picMkLst>
        </pc:picChg>
      </pc:sldChg>
      <pc:sldChg chg="addSp delSp modSp add mod modTransition modClrScheme addAnim delAnim modAnim chgLayout">
        <pc:chgData name="Nicole James" userId="87e49fce-462c-4f4b-b072-0e7301cf4f25" providerId="ADAL" clId="{5F0FF0BB-7A18-42EA-87AC-04D3D58BE578}" dt="2026-01-12T10:02:19.802" v="457"/>
        <pc:sldMkLst>
          <pc:docMk/>
          <pc:sldMk cId="372348747" sldId="3152"/>
        </pc:sldMkLst>
        <pc:spChg chg="add mod">
          <ac:chgData name="Nicole James" userId="87e49fce-462c-4f4b-b072-0e7301cf4f25" providerId="ADAL" clId="{5F0FF0BB-7A18-42EA-87AC-04D3D58BE578}" dt="2026-01-09T13:33:44.253" v="451" actId="1076"/>
          <ac:spMkLst>
            <pc:docMk/>
            <pc:sldMk cId="372348747" sldId="3152"/>
            <ac:spMk id="6" creationId="{99F80101-DE0A-85F9-2913-59C93B1A0B7D}"/>
          </ac:spMkLst>
        </pc:spChg>
        <pc:spChg chg="mod ord">
          <ac:chgData name="Nicole James" userId="87e49fce-462c-4f4b-b072-0e7301cf4f25" providerId="ADAL" clId="{5F0FF0BB-7A18-42EA-87AC-04D3D58BE578}" dt="2026-01-09T13:21:11.257" v="383" actId="700"/>
          <ac:spMkLst>
            <pc:docMk/>
            <pc:sldMk cId="372348747" sldId="3152"/>
            <ac:spMk id="10" creationId="{2493C34D-17A7-1C03-6B20-4C55EDEAA261}"/>
          </ac:spMkLst>
        </pc:spChg>
        <pc:spChg chg="mod ord">
          <ac:chgData name="Nicole James" userId="87e49fce-462c-4f4b-b072-0e7301cf4f25" providerId="ADAL" clId="{5F0FF0BB-7A18-42EA-87AC-04D3D58BE578}" dt="2026-01-09T13:32:31.227" v="446" actId="6549"/>
          <ac:spMkLst>
            <pc:docMk/>
            <pc:sldMk cId="372348747" sldId="3152"/>
            <ac:spMk id="11" creationId="{5797BF8A-A184-E146-DE81-F01D3F50BF75}"/>
          </ac:spMkLst>
        </pc:spChg>
        <pc:picChg chg="del">
          <ac:chgData name="Nicole James" userId="87e49fce-462c-4f4b-b072-0e7301cf4f25" providerId="ADAL" clId="{5F0FF0BB-7A18-42EA-87AC-04D3D58BE578}" dt="2026-01-12T10:02:19.802" v="457"/>
          <ac:picMkLst>
            <pc:docMk/>
            <pc:sldMk cId="372348747" sldId="3152"/>
            <ac:picMk id="7" creationId="{2EADFECB-9989-2BCA-DD8F-2BF5B57D8CA3}"/>
          </ac:picMkLst>
        </pc:picChg>
      </pc:sldChg>
      <pc:sldMasterChg chg="delSp mod">
        <pc:chgData name="Nicole James" userId="87e49fce-462c-4f4b-b072-0e7301cf4f25" providerId="ADAL" clId="{5F0FF0BB-7A18-42EA-87AC-04D3D58BE578}" dt="2025-12-18T11:52:21.748" v="75" actId="478"/>
        <pc:sldMasterMkLst>
          <pc:docMk/>
          <pc:sldMasterMk cId="1137200918" sldId="2147483660"/>
        </pc:sldMasterMkLst>
      </pc:sldMasterChg>
    </pc:docChg>
  </pc:docChgLst>
  <pc:docChgLst>
    <pc:chgData name="Emma Pritchard" userId="1a7803da-a9c2-41fc-8157-527eb4512773" providerId="ADAL" clId="{21BFF1B4-91C4-4682-AF00-0937BF4B677E}"/>
    <pc:docChg chg="modSld">
      <pc:chgData name="Emma Pritchard" userId="1a7803da-a9c2-41fc-8157-527eb4512773" providerId="ADAL" clId="{21BFF1B4-91C4-4682-AF00-0937BF4B677E}" dt="2025-12-17T12:48:28.694" v="2" actId="20577"/>
      <pc:docMkLst>
        <pc:docMk/>
      </pc:docMkLst>
      <pc:sldChg chg="modSp mod">
        <pc:chgData name="Emma Pritchard" userId="1a7803da-a9c2-41fc-8157-527eb4512773" providerId="ADAL" clId="{21BFF1B4-91C4-4682-AF00-0937BF4B677E}" dt="2025-12-17T12:48:28.694" v="2" actId="20577"/>
        <pc:sldMkLst>
          <pc:docMk/>
          <pc:sldMk cId="3105006848" sldId="2672"/>
        </pc:sldMkLst>
        <pc:graphicFrameChg chg="modGraphic">
          <ac:chgData name="Emma Pritchard" userId="1a7803da-a9c2-41fc-8157-527eb4512773" providerId="ADAL" clId="{21BFF1B4-91C4-4682-AF00-0937BF4B677E}" dt="2025-12-17T12:48:28.694" v="2" actId="20577"/>
          <ac:graphicFrameMkLst>
            <pc:docMk/>
            <pc:sldMk cId="3105006848" sldId="2672"/>
            <ac:graphicFrameMk id="4" creationId="{B348CE7F-7576-6F47-329A-ABAF73F40B3B}"/>
          </ac:graphicFrameMkLst>
        </pc:graphicFrameChg>
      </pc:sldChg>
      <pc:sldChg chg="modSp">
        <pc:chgData name="Emma Pritchard" userId="1a7803da-a9c2-41fc-8157-527eb4512773" providerId="ADAL" clId="{21BFF1B4-91C4-4682-AF00-0937BF4B677E}" dt="2025-12-17T12:44:43.957" v="0" actId="20577"/>
        <pc:sldMkLst>
          <pc:docMk/>
          <pc:sldMk cId="670619861" sldId="3119"/>
        </pc:sldMkLst>
        <pc:spChg chg="mod">
          <ac:chgData name="Emma Pritchard" userId="1a7803da-a9c2-41fc-8157-527eb4512773" providerId="ADAL" clId="{21BFF1B4-91C4-4682-AF00-0937BF4B677E}" dt="2025-12-17T12:44:43.957" v="0" actId="20577"/>
          <ac:spMkLst>
            <pc:docMk/>
            <pc:sldMk cId="670619861" sldId="3119"/>
            <ac:spMk id="2" creationId="{5311CE8F-AB0F-EB55-7F60-48CA2D5F3781}"/>
          </ac:spMkLst>
        </pc:spChg>
      </pc:sldChg>
    </pc:docChg>
  </pc:docChgLst>
</pc:chgInfo>
</file>

<file path=ppt/comments/modernComment_C36_B8F534C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D531E39-0773-43C3-8583-C9243C891848}" authorId="{00E5450D-E05E-4CC0-2FB8-2AF42F69E268}" status="resolved" created="2025-08-29T13:43:40.717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103077579" sldId="3126"/>
      <ac:spMk id="3" creationId="{1237FBEB-08EC-B91D-CB41-2FC02203CE40}"/>
      <ac:txMk cp="65" len="7">
        <ac:context len="221" hash="2152694836"/>
      </ac:txMk>
    </ac:txMkLst>
    <p188:pos x="6598958" y="1453671"/>
    <p188:txBody>
      <a:bodyPr/>
      <a:lstStyle/>
      <a:p>
        <a:r>
          <a:rPr lang="en-GB"/>
          <a:t>Changed from adhere to</a:t>
        </a:r>
      </a:p>
    </p188:txBody>
  </p188:cm>
</p188:cmLst>
</file>

<file path=ppt/comments/modernComment_C3D_112058C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B74DB5A-B635-49A7-B0D6-CB7083B35A4D}" authorId="{00E5450D-E05E-4CC0-2FB8-2AF42F69E268}" status="resolved" created="2025-08-29T14:15:57.416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87332557" sldId="3133"/>
      <ac:spMk id="6" creationId="{9BDB896C-41F8-6C87-2ACB-8DFDD15145D7}"/>
      <ac:txMk cp="5" len="28">
        <ac:context len="41" hash="692198151"/>
      </ac:txMk>
    </ac:txMkLst>
    <p188:pos x="7628794" y="368358"/>
    <p188:txBody>
      <a:bodyPr/>
      <a:lstStyle/>
      <a:p>
        <a:r>
          <a:rPr lang="en-GB"/>
          <a:t>I don’t think it’s clear enough that ‘vulnerable adult’ is strikethrough text - it looks like it’s underlined. Can we remove it so it’s just normal text, so it’s clearer?</a:t>
        </a:r>
      </a:p>
    </p188:txBody>
  </p188:cm>
</p188:cmLst>
</file>

<file path=ppt/comments/modernComment_C48_E6D08DE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4871757-69FD-4DFD-A9B8-C9DCBBA22E7F}" authorId="{00E5450D-E05E-4CC0-2FB8-2AF42F69E268}" status="resolved" created="2025-08-29T14:45:48.738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872427502" sldId="3144"/>
      <ac:spMk id="5" creationId="{47AEC40B-2E44-7C4D-10F2-287E2D4B8571}"/>
      <ac:txMk cp="160" len="64">
        <ac:context len="225" hash="229488474"/>
      </ac:txMk>
    </ac:txMkLst>
    <p188:pos x="7152113" y="5000978"/>
    <p188:txBody>
      <a:bodyPr/>
      <a:lstStyle/>
      <a:p>
        <a:r>
          <a:rPr lang="en-GB"/>
          <a:t>Sentenced changed to simplify</a:t>
        </a:r>
      </a:p>
    </p188:txBody>
  </p188:cm>
</p188:cmLst>
</file>

<file path=ppt/comments/modernComment_C49_C947606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ADBFA6B-D997-407B-98CA-C81E06D3D98B}" authorId="{00E5450D-E05E-4CC0-2FB8-2AF42F69E268}" status="resolved" created="2025-08-29T14:49:54.594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376898154" sldId="3145"/>
      <ac:spMk id="27" creationId="{955D12CF-C37D-3FFD-FCBC-34658DB5F00A}"/>
      <ac:txMk cp="175" len="101">
        <ac:context len="277" hash="3066162149"/>
      </ac:txMk>
    </ac:txMkLst>
    <p188:pos x="8021358" y="2475777"/>
    <p188:txBody>
      <a:bodyPr/>
      <a:lstStyle/>
      <a:p>
        <a:r>
          <a:rPr lang="en-GB"/>
          <a:t>Sentence rewritten </a:t>
        </a:r>
      </a:p>
    </p188:txBody>
  </p188:cm>
</p188:cmLst>
</file>

<file path=ppt/comments/modernComment_C4C_CB8EDD0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AEAFC2C-C620-4673-9D1A-0FB8207D7D32}" authorId="{00E5450D-E05E-4CC0-2FB8-2AF42F69E268}" status="resolved" created="2025-08-29T14:00:44.061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415137549" sldId="3148"/>
      <ac:spMk id="7" creationId="{D8D51606-8A6C-82BC-DDAB-A7C325D7B6BD}"/>
      <ac:txMk cp="93" len="12">
        <ac:context len="679" hash="428908522"/>
      </ac:txMk>
    </ac:txMkLst>
    <p188:pos x="8191486" y="1196621"/>
    <p188:replyLst>
      <p188:reply id="{FCD7AEFE-32F2-48ED-A1C4-E664A4D22844}" authorId="{91DE6916-3A61-5EF2-6D87-A482286F0945}" created="2025-09-08T07:05:08.125">
        <p188:txBody>
          <a:bodyPr/>
          <a:lstStyle/>
          <a:p>
            <a:r>
              <a:rPr lang="en-GB"/>
              <a:t>I'm not sure - Nicole? </a:t>
            </a:r>
          </a:p>
        </p188:txBody>
      </p188:reply>
    </p188:replyLst>
    <p188:txBody>
      <a:bodyPr/>
      <a:lstStyle/>
      <a:p>
        <a:r>
          <a:rPr lang="en-GB"/>
          <a:t>Is exploitation meant to be in brackets? </a:t>
        </a:r>
      </a:p>
    </p188:txBody>
  </p188:cm>
  <p188:cm id="{766A9037-8D54-4691-A107-EFF3C6C27EC7}" authorId="{00E5450D-E05E-4CC0-2FB8-2AF42F69E268}" status="resolved" created="2025-08-29T14:02:55.383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415137549" sldId="3148"/>
      <ac:spMk id="7" creationId="{D8D51606-8A6C-82BC-DDAB-A7C325D7B6BD}"/>
      <ac:txMk cp="573" len="105">
        <ac:context len="679" hash="428908522"/>
      </ac:txMk>
    </ac:txMkLst>
    <p188:pos x="9681619" y="5802488"/>
    <p188:replyLst>
      <p188:reply id="{5BAE77AB-288B-4BD1-AF4F-EC1052060B85}" authorId="{91DE6916-3A61-5EF2-6D87-A482286F0945}" created="2025-09-08T07:05:32.328">
        <p188:txBody>
          <a:bodyPr/>
          <a:lstStyle/>
          <a:p>
            <a:r>
              <a:rPr lang="en-GB"/>
              <a:t>Yes am happy with this - Nicole? </a:t>
            </a:r>
          </a:p>
        </p188:txBody>
      </p188:reply>
    </p188:replyLst>
    <p188:txBody>
      <a:bodyPr/>
      <a:lstStyle/>
      <a:p>
        <a:r>
          <a:rPr lang="en-GB"/>
          <a:t>I’ve rephrased this - is this correct?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9DBF3D-8D2F-4285-B434-FD15EE839221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73458F-E3BA-470B-AA56-2F07B76FB0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643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Welcome to your Gorup C safeguarding course!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course is one step in a pathway to standardising safeguarding in Wales.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includes standardisation of our ethos, key values, principles and approach to safeguarding in every sectors, for everyone.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3421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When considering adults, we need to think more broadly.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previous ‘Wales Interim Policy &amp; Procedures for the Protection of Vulnerable Adults from Abuse’ – or POVA - focused on safeguarding people who were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need of community care services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because of mental or other disability, age or illness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and, because of that, might be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unable to take care of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themself or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protect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themself against significant harm or serious exploitation.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That meant we concentrated our safeguarding actions on certain groups of people.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We’re no longer using this term and definition in safeguarding.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4230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term has been replaced by </a:t>
            </a:r>
            <a:r>
              <a:rPr lang="en-GB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adult at risk,</a:t>
            </a: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which is defined as: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bg1"/>
                </a:solidFill>
                <a:latin typeface="+mn-lt"/>
              </a:rPr>
              <a:t>“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anyone 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over 18 years of age who is experiencing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 or is at risk of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abuse or neglect 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and has needs for care and support (</a:t>
            </a:r>
            <a:r>
              <a:rPr lang="en-US" u="sng" dirty="0">
                <a:solidFill>
                  <a:schemeClr val="bg1"/>
                </a:solidFill>
                <a:uFill>
                  <a:solidFill>
                    <a:schemeClr val="accent3">
                      <a:lumMod val="75000"/>
                    </a:schemeClr>
                  </a:solidFill>
                </a:uFill>
                <a:latin typeface="+mn-lt"/>
              </a:rPr>
              <a:t>whether or not 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the authority is meeting any of those needs), and as a result of those needs is unable to protect himself or herself against the abuse or neglect or the risk of it.”</a:t>
            </a:r>
            <a:endParaRPr lang="en-GB" sz="800" i="1" dirty="0">
              <a:solidFill>
                <a:schemeClr val="bg1"/>
              </a:solidFill>
              <a:latin typeface="+mn-lt"/>
            </a:endParaRPr>
          </a:p>
          <a:p>
            <a:pPr>
              <a:spcAft>
                <a:spcPts val="600"/>
              </a:spcAft>
              <a:buNone/>
            </a:pPr>
            <a:endParaRPr lang="en-GB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 do not use the term POVA anymore, because Adult at Risk is a </a:t>
            </a:r>
            <a:r>
              <a:rPr lang="en-GB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broader definition</a:t>
            </a: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acknowledges that </a:t>
            </a:r>
            <a:r>
              <a:rPr lang="en-GB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anyone</a:t>
            </a: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can be an adult at risk </a:t>
            </a:r>
            <a:r>
              <a:rPr lang="en-GB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 any point </a:t>
            </a: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their lives and require safeguarding intervention. 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141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F5B51-1140-B145-9423-84FECB392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16CF71-ADB5-65FC-0FFF-B1C2A18C66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779C67-5662-F000-1969-41FE85CAFA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5136C-719F-292B-B0E7-16F32552A9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42F35-FBE4-40EC-979C-37B6C8BA86A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538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A1181-E66B-D333-BBD8-F84E88759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873D3B-2A6D-D926-681A-09B5BB2787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969F07-3DB2-2D04-BD6B-32E0BBD0DC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 dirty="0"/>
              <a:t>(click through)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336581-98F1-CD8A-5618-EBB8778C89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42F35-FBE4-40EC-979C-37B6C8BA86A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7227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252AE-C282-04F8-DDBC-90C8E6BA7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0C1B62-17F8-7580-81DA-4711DF0279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D240EA-79D0-5535-B5A8-48AB6F0AA0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2022, Wales launched its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Trauma Informed Practice Framework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as part of its goal to be a trauma informed nation. 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framework applies to everything we do,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including safeguarding.</a:t>
            </a:r>
          </a:p>
          <a:p>
            <a:pPr>
              <a:spcAft>
                <a:spcPts val="600"/>
              </a:spcAft>
              <a:buNone/>
            </a:pP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>
                <a:tab pos="228600" algn="l"/>
              </a:tabLst>
              <a:defRPr/>
            </a:pPr>
            <a:r>
              <a:rPr kumimoji="0" lang="en-US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next step was to make sure all safeguarding </a:t>
            </a:r>
            <a:r>
              <a:rPr kumimoji="0" lang="en-US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training</a:t>
            </a:r>
            <a:r>
              <a:rPr kumimoji="0" lang="en-GB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learning and development</a:t>
            </a:r>
            <a:r>
              <a:rPr kumimoji="0" lang="en-GB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was standardised across every sector and area in Wales.</a:t>
            </a:r>
            <a:endParaRPr kumimoji="0" lang="en-GB" sz="11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>
                <a:tab pos="228600" algn="l"/>
              </a:tabLst>
              <a:defRPr/>
            </a:pPr>
            <a:endParaRPr kumimoji="0" lang="en-GB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>
                <a:tab pos="228600" algn="l"/>
              </a:tabLst>
              <a:defRPr/>
            </a:pPr>
            <a:r>
              <a:rPr kumimoji="0" lang="en-GB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 1 October 2024, Wales started using the </a:t>
            </a:r>
            <a:r>
              <a:rPr kumimoji="0" lang="en-GB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single unified safeguarding</a:t>
            </a:r>
            <a:r>
              <a:rPr kumimoji="0" lang="en-GB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review process.</a:t>
            </a:r>
            <a:endParaRPr kumimoji="0" lang="en-GB" sz="11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>
                <a:tab pos="228600" algn="l"/>
              </a:tabLst>
              <a:defRPr/>
            </a:pPr>
            <a:endParaRPr kumimoji="0" lang="en-GB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>
                <a:tab pos="228600" algn="l"/>
              </a:tabLst>
              <a:defRPr/>
            </a:pPr>
            <a:r>
              <a:rPr kumimoji="0" lang="en-GB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first standardised training – </a:t>
            </a:r>
            <a:r>
              <a:rPr kumimoji="0" lang="en-GB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Group A</a:t>
            </a:r>
            <a:r>
              <a:rPr kumimoji="0" lang="en-GB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– was launched in 2024 as a free e-learning hosted by Social Care Wales – it applies to and is aimed at every single person in Wales.</a:t>
            </a:r>
            <a:endParaRPr kumimoji="0" lang="en-GB" sz="11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>
                <a:tab pos="228600" algn="l"/>
              </a:tabLst>
              <a:defRPr/>
            </a:pPr>
            <a:endParaRPr kumimoji="0" lang="en-GB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>
                <a:tab pos="228600" algn="l"/>
              </a:tabLst>
              <a:defRPr/>
            </a:pPr>
            <a:r>
              <a:rPr kumimoji="0" lang="en-GB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Next, Group B training was launched in November 2024.</a:t>
            </a:r>
            <a:endParaRPr kumimoji="0" lang="en-GB" sz="11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>
                <a:tab pos="228600" algn="l"/>
              </a:tabLst>
              <a:defRPr/>
            </a:pPr>
            <a:endParaRPr kumimoji="0" lang="en-GB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>
                <a:tab pos="228600" algn="l"/>
              </a:tabLst>
              <a:defRPr/>
            </a:pPr>
            <a:r>
              <a:rPr kumimoji="0" lang="en-GB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course - Group C training - was launched in November 2025.</a:t>
            </a:r>
            <a:endParaRPr kumimoji="0" lang="en-GB" sz="11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03C51C-DEB6-8C1A-27F5-51891BDEC0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42F35-FBE4-40EC-979C-37B6C8BA86A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1714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37831-BC3C-C3C1-B2D1-BB34A5B82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E6A997-8136-CEB2-12DA-552DCC6F4D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46359E-A93C-EBF2-30FE-6B2C26455C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pause the video now and answer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questions 1 to 4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your workbook.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D755F-12EF-5BC2-4B9A-A3557AC23E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73458F-E3BA-470B-AA56-2F07B76FB08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6673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spcAft>
                <a:spcPts val="600"/>
              </a:spcAft>
              <a:buFont typeface="Wingdings 2" panose="05020102010507070707" pitchFamily="18" charset="2"/>
              <a:buChar char=""/>
              <a:tabLst>
                <a:tab pos="228600" algn="l"/>
                <a:tab pos="457200" algn="l"/>
              </a:tabLst>
            </a:pPr>
            <a:r>
              <a:rPr lang="en-GB" sz="3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From a process-driven approach to one focused on improving</a:t>
            </a:r>
            <a:r>
              <a:rPr lang="en-GB" sz="3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people’s</a:t>
            </a:r>
            <a:r>
              <a:rPr lang="en-GB" sz="3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experiences </a:t>
            </a:r>
            <a:r>
              <a:rPr lang="en-GB" sz="3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</a:t>
            </a:r>
            <a:r>
              <a:rPr lang="en-GB" sz="3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outcomes.</a:t>
            </a:r>
            <a:endParaRPr lang="en-GB" sz="32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 2" panose="05020102010507070707" pitchFamily="18" charset="2"/>
              <a:buChar char=""/>
              <a:tabLst>
                <a:tab pos="228600" algn="l"/>
                <a:tab pos="457200" algn="l"/>
              </a:tabLst>
            </a:pPr>
            <a:r>
              <a:rPr lang="en-GB" sz="3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From prescriptive procedures to a strong emphasis on using </a:t>
            </a:r>
            <a:r>
              <a:rPr lang="en-GB" sz="3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professional judgement.</a:t>
            </a:r>
            <a:endParaRPr lang="en-GB" sz="32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 2" panose="05020102010507070707" pitchFamily="18" charset="2"/>
              <a:buChar char=""/>
              <a:tabLst>
                <a:tab pos="228600" algn="l"/>
                <a:tab pos="457200" algn="l"/>
              </a:tabLst>
            </a:pPr>
            <a:r>
              <a:rPr lang="en-GB" sz="3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From addressing superficial concerns to using </a:t>
            </a:r>
            <a:r>
              <a:rPr lang="en-GB" sz="3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professional curiosity </a:t>
            </a:r>
            <a:r>
              <a:rPr lang="en-GB" sz="3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seek </a:t>
            </a:r>
            <a:r>
              <a:rPr lang="en-US" sz="3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root</a:t>
            </a:r>
            <a:r>
              <a:rPr lang="en-US" sz="3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causes, </a:t>
            </a:r>
            <a:r>
              <a:rPr lang="en-GB" sz="3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patterns</a:t>
            </a:r>
            <a:r>
              <a:rPr lang="en-GB" sz="3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behaviour, and </a:t>
            </a:r>
            <a:r>
              <a:rPr lang="en-GB" sz="3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meaningful</a:t>
            </a:r>
            <a:r>
              <a:rPr lang="en-GB" sz="3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impact. </a:t>
            </a:r>
            <a:endParaRPr lang="en-GB" sz="32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 2" panose="05020102010507070707" pitchFamily="18" charset="2"/>
              <a:buChar char=""/>
              <a:tabLst>
                <a:tab pos="228600" algn="l"/>
                <a:tab pos="457200" algn="l"/>
              </a:tabLst>
            </a:pPr>
            <a:r>
              <a:rPr lang="en-GB" sz="3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From being service-focussed (where people were </a:t>
            </a:r>
            <a:r>
              <a:rPr lang="en-US" sz="3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seen as ‘objects of concern’ and safeguarding was a process done ‘to’ them) to being </a:t>
            </a:r>
            <a:r>
              <a:rPr lang="en-US" sz="3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person-centered </a:t>
            </a:r>
            <a:r>
              <a:rPr lang="en-US" sz="3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(seeing a unique individual and planning </a:t>
            </a:r>
            <a:r>
              <a:rPr lang="en-US" sz="3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with</a:t>
            </a:r>
            <a:r>
              <a:rPr lang="en-US" sz="3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them).</a:t>
            </a:r>
            <a:endParaRPr lang="en-GB" sz="32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US" sz="3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GB" sz="32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3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F452BF-779E-4074-9267-7AD3BEC8835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0274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Wales Safeguarding Procedures marked a </a:t>
            </a: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significant shift to a more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child-</a:t>
            </a:r>
            <a:r>
              <a:rPr lang="en-US" sz="12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centred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/ person-</a:t>
            </a:r>
            <a:r>
              <a:rPr lang="en-US" sz="12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centred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approach to safeguarding.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1801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Using a child-</a:t>
            </a:r>
            <a:r>
              <a:rPr lang="en-US" sz="12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centred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/ person–</a:t>
            </a:r>
            <a:r>
              <a:rPr lang="en-US" sz="12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centred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approach is a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key principle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underpinning safeguarding practice in Wales.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 enables us to follow the safeguarding principles while upholding the rights of people.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Part of your role as a Group C Practitioner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is to ensure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all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staff and volunteers keep their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focus on the child/adult at risk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whatever other needs or issues come to light, by…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9263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spcAft>
                <a:spcPts val="600"/>
              </a:spcAft>
              <a:buFont typeface="Wingdings 2" panose="05020102010507070707" pitchFamily="18" charset="2"/>
              <a:buChar char=""/>
              <a:tabLst>
                <a:tab pos="228600" algn="l"/>
                <a:tab pos="457200" algn="l"/>
              </a:tabLst>
            </a:pP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Actively seeking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their views, wishes and feelings and </a:t>
            </a:r>
            <a:r>
              <a:rPr lang="en-GB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working with</a:t>
            </a: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the child/adult at risk to find the best way to meet needs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 2" panose="05020102010507070707" pitchFamily="18" charset="2"/>
              <a:buChar char=""/>
              <a:tabLst>
                <a:tab pos="228600" algn="l"/>
                <a:tab pos="457200" algn="l"/>
              </a:tabLst>
            </a:pP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Ensuring their voice is heard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when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working with them, their family/carers and other practitioners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 2" panose="05020102010507070707" pitchFamily="18" charset="2"/>
              <a:buChar char=""/>
              <a:tabLst>
                <a:tab pos="228600" algn="l"/>
                <a:tab pos="457200" algn="l"/>
              </a:tabLst>
            </a:pP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Promoting and respecting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their dignity, characteristics, culture, beliefs 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 2" panose="05020102010507070707" pitchFamily="18" charset="2"/>
              <a:buChar char=""/>
              <a:tabLst>
                <a:tab pos="228600" algn="l"/>
              </a:tabLst>
            </a:pP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Enabling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them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be as involved as possible in decision making and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empowering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them to express concerns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 2" panose="05020102010507070707" pitchFamily="18" charset="2"/>
              <a:buChar char=""/>
              <a:tabLst>
                <a:tab pos="228600" algn="l"/>
              </a:tabLst>
            </a:pPr>
            <a:r>
              <a:rPr lang="en-US" sz="1200" b="1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Prioritising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their best interests and rights.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862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94867-A15D-8981-8FBE-F3FCFB913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E4FCDE-866B-C391-F16F-D89F1C11AF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DB4967-3014-C30E-BAC3-837C2FF465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recorded resource is one part of the Group C training requirement.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aims to provide you with: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refresh and reminder on key aspects of the Group B course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background about topics we’ll be discussing on the Group C course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‘food for thought’ to bring with you to your Group C course.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52BA6C-1554-AC15-52B0-25BC322B94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DE96F-0367-4C15-BEEE-5783BBC7A8D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53510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Whenever there are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safeguarding concerns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it’s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best practice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use a child/person-</a:t>
            </a:r>
            <a:r>
              <a:rPr lang="en-US" sz="12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centred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approach to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engage with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the child or adult at risk and consider how to make safeguarding personal.  </a:t>
            </a:r>
          </a:p>
          <a:p>
            <a:pPr>
              <a:spcAft>
                <a:spcPts val="600"/>
              </a:spcAft>
              <a:buNone/>
            </a:pPr>
            <a:endParaRPr lang="en-US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means: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 2" panose="05020102010507070707" pitchFamily="18" charset="2"/>
              <a:buChar char=""/>
              <a:tabLst>
                <a:tab pos="228600" algn="l"/>
              </a:tabLst>
            </a:pPr>
            <a:r>
              <a:rPr lang="en-GB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working with</a:t>
            </a: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the child/adult at risk to find best way of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doing what will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most benefit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them - not just what is easiest or most convenient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 2" panose="05020102010507070707" pitchFamily="18" charset="2"/>
              <a:buChar char=""/>
              <a:tabLst>
                <a:tab pos="228600" algn="l"/>
              </a:tabLst>
            </a:pP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considering more than just protection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- it includes their emotional well-being, dignity, relationships, autonomy, and rights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 2" panose="05020102010507070707" pitchFamily="18" charset="2"/>
              <a:buChar char=""/>
              <a:tabLst>
                <a:tab pos="228600" algn="l"/>
              </a:tabLst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social workers and certain health practitioners,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additional considerations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under the Mental Capacity Act. 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Child/person-</a:t>
            </a:r>
            <a:r>
              <a:rPr lang="en-US" sz="12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centred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approaches to working with risk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need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consideration of the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unique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circumstances, case-by-case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professional judgment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transparent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documentation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and often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multi-agency collaboration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326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Part of your role as a Group C practitioner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is to ensure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all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staff and volunteers</a:t>
            </a:r>
            <a:r>
              <a:rPr lang="en-GB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support people’s rights</a:t>
            </a: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when there is a safeguarding concern. 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GB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GB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You’ll be discussing this in more detail on the live Group C course, so make sure you’re up to date.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GB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Rights of children and young people at risk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 2" panose="05020102010507070707" pitchFamily="18" charset="2"/>
              <a:buChar char=""/>
              <a:tabLst>
                <a:tab pos="228600" algn="l"/>
                <a:tab pos="457200" algn="l"/>
              </a:tabLst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Right to protection from harm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 2" panose="05020102010507070707" pitchFamily="18" charset="2"/>
              <a:buChar char=""/>
              <a:tabLst>
                <a:tab pos="228600" algn="l"/>
                <a:tab pos="457200" algn="l"/>
              </a:tabLst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Right to be heard and involved 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 2" panose="05020102010507070707" pitchFamily="18" charset="2"/>
              <a:buChar char=""/>
              <a:tabLst>
                <a:tab pos="228600" algn="l"/>
                <a:tab pos="457200" algn="l"/>
              </a:tabLst>
            </a:pP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Right to advocacy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 2" panose="05020102010507070707" pitchFamily="18" charset="2"/>
              <a:buChar char=""/>
              <a:tabLst>
                <a:tab pos="228600" algn="l"/>
                <a:tab pos="457200" algn="l"/>
              </a:tabLst>
            </a:pP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Right to information and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be informed, in a way they understand, about safeguarding processes and decisions affecting them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 2" panose="05020102010507070707" pitchFamily="18" charset="2"/>
              <a:buChar char=""/>
              <a:tabLst>
                <a:tab pos="228600" algn="l"/>
                <a:tab pos="457200" algn="l"/>
              </a:tabLst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Right to privacy and confidentiality and for their personal information to be handled sensitively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85315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202A9-BA70-62A5-49D1-188B8C23E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9ACF5A-3EC0-8C40-38B6-4C0CFAAAB2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B180D6-985B-697F-B44F-5C2FC1D998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en-GB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Rights of adults at risk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 2" panose="05020102010507070707" pitchFamily="18" charset="2"/>
              <a:buChar char=""/>
              <a:tabLst>
                <a:tab pos="228600" algn="l"/>
                <a:tab pos="457200" algn="l"/>
              </a:tabLst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Right to protection from abuse and neglect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 2" panose="05020102010507070707" pitchFamily="18" charset="2"/>
              <a:buChar char=""/>
              <a:tabLst>
                <a:tab pos="228600" algn="l"/>
                <a:tab pos="457200" algn="l"/>
              </a:tabLst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Right to have their physical, mental, emotional, and social well-being respected during safeguarding processes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 2" panose="05020102010507070707" pitchFamily="18" charset="2"/>
              <a:buChar char=""/>
              <a:tabLst>
                <a:tab pos="228600" algn="l"/>
                <a:tab pos="457200" algn="l"/>
              </a:tabLst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Right to advocacy, participation and consent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 2" panose="05020102010507070707" pitchFamily="18" charset="2"/>
              <a:buChar char=""/>
              <a:tabLst>
                <a:tab pos="228600" algn="l"/>
                <a:tab pos="457200" algn="l"/>
              </a:tabLst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Right to information, support and clear, accessible information about safeguarding concerns, their rights, and the procedures involved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 2" panose="05020102010507070707" pitchFamily="18" charset="2"/>
              <a:buChar char=""/>
              <a:tabLst>
                <a:tab pos="228600" algn="l"/>
                <a:tab pos="457200" algn="l"/>
              </a:tabLst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Right to liberty and family life (Article 8 European Convention on Human Rights)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AFA8E4-A5A5-FA61-62CF-498EC7EF17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9145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Advocacy plays a crucial role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enabling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voice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ensuring the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rights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individuals who may have difficulty representing themselves in safeguarding processes.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Advocacy promotes representation, makes sure decisions reflect the child’s/adult's wishes and protects their rights.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Advocacy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needs to be considered whenever there are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barriers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someone’s ability to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engage and fully participate.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300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Potential barriers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engage and fully participate include the ability to: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 2" panose="05020102010507070707" pitchFamily="18" charset="2"/>
              <a:buChar char=""/>
              <a:tabLst>
                <a:tab pos="228600" algn="l"/>
                <a:tab pos="457200" algn="l"/>
              </a:tabLst>
            </a:pP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understand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relevant information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 2" panose="05020102010507070707" pitchFamily="18" charset="2"/>
              <a:buChar char=""/>
              <a:tabLst>
                <a:tab pos="228600" algn="l"/>
                <a:tab pos="457200" algn="l"/>
              </a:tabLst>
            </a:pP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retain information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long enough to be able to weigh-up options and make decisions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 2" panose="05020102010507070707" pitchFamily="18" charset="2"/>
              <a:buChar char=""/>
              <a:tabLst>
                <a:tab pos="228600" algn="l"/>
                <a:tab pos="457200" algn="l"/>
              </a:tabLst>
            </a:pP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weigh up information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to fully participate and express preferences for or choose between options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 2" panose="05020102010507070707" pitchFamily="18" charset="2"/>
              <a:buChar char=""/>
              <a:tabLst>
                <a:tab pos="228600" algn="l"/>
                <a:tab pos="457200" algn="l"/>
              </a:tabLst>
            </a:pP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communicate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their views, wishes and feelings, to aid the decision-making process and to make priorities clear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Remember!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All children and young people are entitled to an active offer of advocacy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from a statutory Independent Professional Advocate (IPA) when they become subject of child protection enquiries leading to an initial child protection conference or become looked after.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7700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There are many different forms of advocacy, and these </a:t>
            </a:r>
            <a:r>
              <a:rPr lang="en-GB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should always be considered</a:t>
            </a: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– for children and adults - when there are any barriers to engagement with any aspect or your service.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0640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While the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Mental Capacity Act (MCA)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Wales Safeguarding Procedures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serve different legal purposes, they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often intersect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real-world safeguarding practice. 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Understanding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where and how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they overlap is essential for making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ethical, lawful, and person-</a:t>
            </a:r>
            <a:r>
              <a:rPr lang="en-US" sz="1200" b="1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centred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decisions for people age 16 and over.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example, a person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may not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have the capacity to make a decision about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whether a report should </a:t>
            </a:r>
            <a:r>
              <a:rPr lang="en-US" sz="1200" b="1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 completed, </a:t>
            </a:r>
            <a:r>
              <a:rPr lang="en-US" sz="12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but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they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may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be able to indicate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where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they would like any subsequent interventions to take place and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who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they would like to be present.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1201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Key messages to remember about mental capacity when safeguarding: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 2" panose="05020102010507070707" pitchFamily="18" charset="2"/>
              <a:buChar char=""/>
              <a:tabLst>
                <a:tab pos="228600" algn="l"/>
                <a:tab pos="457200" algn="l"/>
              </a:tabLst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safeguarding is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decision-specific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not person or group specific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 2" panose="05020102010507070707" pitchFamily="18" charset="2"/>
              <a:buChar char=""/>
              <a:tabLst>
                <a:tab pos="228600" algn="l"/>
                <a:tab pos="457200" algn="l"/>
              </a:tabLst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both MCA and WSP require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presumption of capacity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unless proven otherwise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 2" panose="05020102010507070707" pitchFamily="18" charset="2"/>
              <a:buChar char=""/>
              <a:tabLst>
                <a:tab pos="228600" algn="l"/>
                <a:tab pos="457200" algn="l"/>
              </a:tabLst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best interests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decision-making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must involve the person at risk where possible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 2" panose="05020102010507070707" pitchFamily="18" charset="2"/>
              <a:buChar char=""/>
              <a:tabLst>
                <a:tab pos="228600" algn="l"/>
                <a:tab pos="457200" algn="l"/>
              </a:tabLst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 must assess capacity (MCA)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while also</a:t>
            </a:r>
            <a:r>
              <a:rPr lang="en-US" sz="1200" u="sng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initiating a S47 or S126 safeguarding enquiry (WSP) when abuse or neglect is suspected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 2" panose="05020102010507070707" pitchFamily="18" charset="2"/>
              <a:buChar char=""/>
              <a:tabLst>
                <a:tab pos="228600" algn="l"/>
                <a:tab pos="457200" algn="l"/>
              </a:tabLst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while the MCA supports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autonomy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safeguarding may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require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override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when risks justify it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 2" panose="05020102010507070707" pitchFamily="18" charset="2"/>
              <a:buChar char=""/>
              <a:tabLst>
                <a:tab pos="228600" algn="l"/>
                <a:tab pos="457200" algn="l"/>
              </a:tabLst>
            </a:pP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advocacy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plays an important role in both.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8136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FF5AA-7F11-C107-F990-1D9FBD25A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86EAD6-053A-7EE6-D8C1-A262B182BD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C47B30-51FE-274C-734C-187ECA2D24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Adults with care and support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needs may be able to protect themselves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from abuse, neglect and [exploitation] by others. 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Frailty, age or disability, for example, </a:t>
            </a:r>
            <a:r>
              <a:rPr lang="en-US" sz="11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doesn’t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automatically preclude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individual from protecting themselves.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mental capacity assessments are always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situation specific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Practitioners should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always seek to respect the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adult’s personal wishes and autonomy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Practitioners should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ensure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that the person is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aware of any risks and the potential impact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 their safety and well-being, and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encourage them to develop strategies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protect themselves. 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But, there needs to be a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professional judgement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about the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ability of an adult to make an informed choice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9EAD5A-BF43-2966-0587-8B2A75DF3A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5563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table is a useful reminder and is included in your workbook for reference during the Group C live session, but feel free to pause the video for a moment to read it now.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1C153-9018-4E41-8779-6F759A12710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833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You’re welcome to pause, stop and re-watch this video as often as you like.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certain points there will be opportunities to stop and turn to your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accompanying workbook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8936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Please pause the video now and answer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questions 5 to 7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your workbook.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0041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Safeguarding policies and procedures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23793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en-GB" sz="1200" kern="12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Group B course included an explanation of each individual’s </a:t>
            </a:r>
            <a:r>
              <a:rPr lang="en-GB" sz="1200" b="1" kern="12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duty of candour.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GB" sz="1200" b="1" kern="12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 a Group C practitioner,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you’re expected to comply with this duty – especially where there has been a safeguarding concern. 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If you’re a Designated Safeguarding Person or a manager, you’re also responsible for helping to ensure others comply with this duty.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39738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DB0F2-B447-AFCF-FF60-4E804ED3F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7D98E3-D82D-DDB4-B098-4C2B0AC8F8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11DFD9-A484-8EC7-DF49-93BA3AE363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 part of our Trauma Informed Approach in Wales, we’re becoming more aware of how </a:t>
            </a: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language and terminology we use can affect perceptions of risk.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 example of this is the terminology used when someone hasn’t attended an appointment.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phrases </a:t>
            </a:r>
            <a:r>
              <a:rPr lang="en-GB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“did not attend”</a:t>
            </a: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</a:t>
            </a:r>
            <a:r>
              <a:rPr lang="en-GB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“was not brought”</a:t>
            </a: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are often used in safeguarding, particularly in health, education, and social care settings, to describe someone’s absence from an appointment or setting. 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Each term carries different implications, and can have a significant effect on professional understanding, accountability, and action.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7080DC-C070-CDD2-BDC7-69C9FA281A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28997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FBAA2-5253-D7F0-4D03-FE8C4BD9F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42226B-38DC-E9BE-C695-C79B9F3C72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D27B26-D450-3AFE-C22E-E10861A689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 are moving away from the term ‘Did Not Attend (or, DNA) </a:t>
            </a:r>
            <a:r>
              <a:rPr lang="en-GB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when a person relies on someone else to bring them</a:t>
            </a: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because it 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is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Imprecise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in safeguarding contexts, especially for children.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  <a:tab pos="457200" algn="l"/>
              </a:tabLst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Places responsibility on the child/adult at risk, even when this is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not in their control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  <a:tab pos="457200" algn="l"/>
              </a:tabLst>
            </a:pP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Obscures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potential neglect or barriers — may overlook caregiver responsibility or safeguarding concerns.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Instead, in these situations we are adopting the term Was Not Brought, because it 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  <a:tab pos="457200" algn="l"/>
              </a:tabLst>
            </a:pP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Enables Person-</a:t>
            </a:r>
            <a:r>
              <a:rPr lang="en-US" sz="1200" b="1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centred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language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Considers view of child/adult at risk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  <a:tab pos="457200" algn="l"/>
              </a:tabLst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Promotes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professional curiosity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Why were they not brought? Is there a pattern? Could this indicate neglect? 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  <a:tab pos="457200" algn="l"/>
              </a:tabLst>
            </a:pP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Highlights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caregiver responsibility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  <a:tab pos="457200" algn="l"/>
              </a:tabLst>
            </a:pP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Uncovers barriers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engagement 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  <a:tab pos="457200" algn="l"/>
              </a:tabLst>
            </a:pP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Supports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better documentation and escalation when needed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  <a:tab pos="457200" algn="l"/>
              </a:tabLst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Supports the need for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information sharing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with other practitioners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A928DD-5998-142B-B947-4B95142D3B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7681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9BD34-336C-A33D-D57B-BB777C69D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2459FE-13A9-D846-EB74-47A451C1F8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6FC94E-5158-EE66-8477-3FB236622A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pause the video now and answer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questions 8-16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your workbook.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BA82F4-0A51-249E-CCDA-4C2AFBF538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8379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Responding to a concern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1316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Group C practitioners are expected to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enable and encourage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staff and volunteers to reflect upon, identify and overcome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any barriers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to reporting a concern.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should be part of your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regular, documented review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of your safeguarding practice.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8985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6B970-0143-2597-1421-2406ED67E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C0134A-44CF-3A62-EACA-EE667DBA5D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282A28-E838-6C2D-3138-D0CF389362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Group C practitioners also have a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professional responsibility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</a:t>
            </a:r>
            <a:r>
              <a:rPr lang="en-US" sz="12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recognise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that their own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responses to concerns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can be shaped by a range of factors that can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detract away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from the person at risk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influence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way decisions are made about next steps. 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These may include: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 2" panose="05020102010507070707" pitchFamily="18" charset="2"/>
              <a:buChar char=""/>
              <a:tabLst>
                <a:tab pos="228600" algn="l"/>
                <a:tab pos="457200" algn="l"/>
              </a:tabLst>
            </a:pP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subjective factors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such as background, personal views, level of experience or unconscious bias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 2" panose="05020102010507070707" pitchFamily="18" charset="2"/>
              <a:buChar char=""/>
              <a:tabLst>
                <a:tab pos="228600" algn="l"/>
                <a:tab pos="457200" algn="l"/>
              </a:tabLst>
            </a:pP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external factors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like </a:t>
            </a: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systemic barriers, resource limitations or operational issues.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F33A1F-3FDF-9791-E5FD-E3B73820D8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060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Group C practitioners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have a duty to ensure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successful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inter-agency co-operation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protecting people that’s rooted in the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exchange and sharing of relevant information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(a duty placed on all partner agencies).</a:t>
            </a:r>
          </a:p>
          <a:p>
            <a:pPr>
              <a:spcAft>
                <a:spcPts val="600"/>
              </a:spcAft>
              <a:buNone/>
            </a:pP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Information sharing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is central to good safeguarding practice … When information is not shared in a timely and effective way, decisions about how to respond may be ill informed and this can lead to poor safeguarding practice and leave (people) at risk of harm.”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US" sz="1200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All Wales Practice Guides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754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B5590-8799-A100-2561-B6E1BCE16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05E2F3-ED57-D3E9-E2AC-26168CD4B3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E96B8F-A37A-6D89-F22D-1C142E7C09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workbook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one part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the Group C training requirement.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 aim is to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prepare you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discussions that will take place on the live Group C course.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must complete the workbook before attending the live course.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947F4A-7395-B4FB-58DF-4B1B3E69B9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DE96F-0367-4C15-BEEE-5783BBC7A8D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5815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Information Commissioner's Office (ICO)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the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Wales Safeguarding Procedures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refer to confidential information as personal data that’s protected by law and must be handled appropriately to safeguard individuals’ rights.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  <a:tab pos="457200" algn="l"/>
              </a:tabLst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information that relates to an identified or identifiable individual  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8600" algn="l"/>
                <a:tab pos="457200" algn="l"/>
              </a:tabLst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sensitive personal information, such as: </a:t>
            </a:r>
            <a:br>
              <a:rPr lang="en-GB" sz="1100" kern="100" dirty="0">
                <a:effectLst/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racial or ethnic origin, health data, </a:t>
            </a:r>
            <a:br>
              <a:rPr lang="en-GB" sz="1100" kern="100" dirty="0">
                <a:effectLst/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sex life or sexual orientation, genetic and biometric data, Religious or philosophical beliefs, political opinions.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1382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 must respect confidentiality,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but not at the expense of safeguarding.</a:t>
            </a:r>
            <a:br>
              <a:rPr lang="en-GB" sz="1100" kern="100" dirty="0">
                <a:effectLst/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 can and should share information with other practitioners / </a:t>
            </a:r>
            <a:r>
              <a:rPr lang="en-US" sz="1200" b="1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organisations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 2" panose="05020102010507070707" pitchFamily="18" charset="2"/>
              <a:buChar char=""/>
              <a:tabLst>
                <a:tab pos="457200" algn="l"/>
              </a:tabLst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when there’s a risk of significant harm to a child or adult at risk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 2" panose="05020102010507070707" pitchFamily="18" charset="2"/>
              <a:buChar char=""/>
              <a:tabLst>
                <a:tab pos="457200" algn="l"/>
              </a:tabLst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without consent if necessary, provided the sharing is proportionate and in line with legal duties.</a:t>
            </a:r>
            <a:br>
              <a:rPr lang="en-GB" sz="1100" kern="100" dirty="0">
                <a:effectLst/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“Where there is a concern that a child or adult at risk is suffering or is likely to suffer harm, the overriding objective must be to protect them from harm.”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US" sz="1200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Wales Safeguarding Procedures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07580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en-GB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Boundaries of confidential information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UK law, GMC guidelines, ICO guidelines and the Caldicott principles 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 2" panose="05020102010507070707" pitchFamily="18" charset="2"/>
              <a:buChar char=""/>
              <a:tabLst>
                <a:tab pos="228600" algn="l"/>
                <a:tab pos="457200" algn="l"/>
              </a:tabLst>
            </a:pPr>
            <a:r>
              <a:rPr lang="en-GB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 not prevent </a:t>
            </a: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sharing personal information for the purposes of safeguarding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 2" panose="05020102010507070707" pitchFamily="18" charset="2"/>
              <a:buChar char=""/>
              <a:tabLst>
                <a:tab pos="228600" algn="l"/>
                <a:tab pos="457200" algn="l"/>
              </a:tabLst>
            </a:pPr>
            <a:r>
              <a:rPr lang="en-GB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</a:t>
            </a: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provide</a:t>
            </a: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framework to ensure relevant and proportionate personal information is shared safely and appropriately when necessary.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 a Group C practitioner, you’re expected to:  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 2" panose="05020102010507070707" pitchFamily="18" charset="2"/>
              <a:buChar char=""/>
              <a:tabLst>
                <a:tab pos="228600" algn="l"/>
                <a:tab pos="457200" algn="l"/>
              </a:tabLst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use your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professional judgement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when making decisions about what information to share and when 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 2" panose="05020102010507070707" pitchFamily="18" charset="2"/>
              <a:buChar char=""/>
              <a:tabLst>
                <a:tab pos="228600" algn="l"/>
                <a:tab pos="457200" algn="l"/>
              </a:tabLst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follow your </a:t>
            </a:r>
            <a:r>
              <a:rPr lang="en-US" sz="1200" b="1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organisation’s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procedures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any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information sharing agreements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in place.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1178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Remember!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safety and welfare of a child/adult at risk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always takes precedence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over the need to maintain professional confidentiality. 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 sure to record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any request and your response in writing, making sure the nature and legitimate purpose for sharing is clear.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020441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C957D-B428-1727-5FC5-A36319665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364481-8412-8868-C1B6-86A6207C12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21C758-62E2-C139-B34C-E13E9CCFA5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pause the video now and answer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questions 17-20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your workbook.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6F7EAC-C118-0DCF-7170-AF19CB41F8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73458F-E3BA-470B-AA56-2F07B76FB08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8975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 in ways that keep you and others safe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59815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 a </a:t>
            </a:r>
            <a:r>
              <a:rPr lang="en-GB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Group C practitioner</a:t>
            </a: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you’re expected to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work in ways that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keep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 and others safe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from abuse, harm or neglect.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includes ensuring there are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policies and strategies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place to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assess and manage risks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practitioners' safety when working with individuals or in potentially challenging environments, including lone working.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67599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04A48-3169-0D11-1655-A78C99144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93E827-30E9-CA49-42A3-4EC1EEF00E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16008F-58A8-B7FE-7000-38CC6ED760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may include ensuring staff and volunteers </a:t>
            </a:r>
            <a:r>
              <a:rPr lang="en-GB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understand and follow</a:t>
            </a: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 2" panose="05020102010507070707" pitchFamily="18" charset="2"/>
              <a:buChar char=""/>
              <a:tabLst>
                <a:tab pos="228600" algn="l"/>
                <a:tab pos="457200" algn="l"/>
              </a:tabLst>
            </a:pP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job descriptions and codes of conduct 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 2" panose="05020102010507070707" pitchFamily="18" charset="2"/>
              <a:buChar char=""/>
              <a:tabLst>
                <a:tab pos="228600" algn="l"/>
                <a:tab pos="457200" algn="l"/>
              </a:tabLst>
            </a:pP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organisational policies and procedures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 2" panose="05020102010507070707" pitchFamily="18" charset="2"/>
              <a:buChar char=""/>
              <a:tabLst>
                <a:tab pos="228600" algn="l"/>
                <a:tab pos="457200" algn="l"/>
              </a:tabLst>
            </a:pP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contracts/service level agreements 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 2" panose="05020102010507070707" pitchFamily="18" charset="2"/>
              <a:buChar char=""/>
              <a:tabLst>
                <a:tab pos="228600" algn="l"/>
              </a:tabLst>
            </a:pP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government guidelines and legislation.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11FCE1-DD45-EE53-F718-0BCC75937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16527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027B1-D018-BCF9-CD71-F6846483F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6A58AA-C094-0741-2379-20F8D94F71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68F633-E6F2-F563-5DBC-DCA988DEBA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en-GB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Whistleblowing</a:t>
            </a: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2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 a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vital process 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identifying risks to people's safety.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Part of your role as a </a:t>
            </a:r>
            <a:r>
              <a:rPr lang="en-GB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Group C practitioner </a:t>
            </a: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is to help make sure </a:t>
            </a:r>
            <a:r>
              <a:rPr lang="en-GB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all staff and volunteers </a:t>
            </a: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are: 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 2" panose="05020102010507070707" pitchFamily="18" charset="2"/>
              <a:buChar char=""/>
              <a:tabLst>
                <a:tab pos="228600" algn="l"/>
                <a:tab pos="457200" algn="l"/>
              </a:tabLst>
            </a:pP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aware of their </a:t>
            </a:r>
            <a:r>
              <a:rPr lang="en-GB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duty </a:t>
            </a: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report concerns about the behaviour of others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 2" panose="05020102010507070707" pitchFamily="18" charset="2"/>
              <a:buChar char=""/>
              <a:tabLst>
                <a:tab pos="228600" algn="l"/>
                <a:tab pos="457200" algn="l"/>
              </a:tabLst>
            </a:pP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aware of your organisations’ </a:t>
            </a:r>
            <a:r>
              <a:rPr lang="en-GB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whistleblowing</a:t>
            </a: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procedures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 2" panose="05020102010507070707" pitchFamily="18" charset="2"/>
              <a:buChar char=""/>
              <a:tabLst>
                <a:tab pos="228600" algn="l"/>
                <a:tab pos="457200" algn="l"/>
              </a:tabLst>
            </a:pP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encouraged and able to </a:t>
            </a:r>
            <a:r>
              <a:rPr lang="en-US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raise a concern</a:t>
            </a: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about any form of misconduct.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BEBC10-FB75-F749-15F8-C20E906EDC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11856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7A97D-0650-2715-1C1C-DBCB6125F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1FF173-23A0-4B67-972D-144FE9A6E9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2D3EFC-FBD9-742F-4842-BE71B424B9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pause the video now and answer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questions 21 to 23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your workbook.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FC7D3-81BF-3507-13CC-2EA5982A6C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168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01621-BC01-E890-68C7-A424C4A49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4BC429-B32A-C87F-145F-C625D522B0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B15A2A-CFDA-C555-C6C6-C54CE52E56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live sessions are intended to enable you to address and discuss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fundamental elements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safeguarding knowledge and practice that </a:t>
            </a:r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 C practitioners have in common.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sessions are a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foundation,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which should be followed by further specific and specialised training.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B98145-6ECD-0D97-C7C9-F49739544F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DE96F-0367-4C15-BEEE-5783BBC7A8D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8482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5F74B-AC50-39E3-A77D-E089E712A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368E96-21C5-B801-E398-E5E6EB395E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4F3733-F12C-ECDF-F2A1-09F8D648B6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Legislation, statutory guidance, national policies and codes of conduct and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professional practice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4011F-7B30-2BA8-03AC-6CED25AE93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73458F-E3BA-470B-AA56-2F07B76FB08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11366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There’s a great deal of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legislation, statutory guidance, national policies, standards and codes of conduct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must be referred to and complied with when safeguarding.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Group C practitioner it’s important to know which ones are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particularly relevant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 role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for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 service or organisation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should also be aware of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your safeguarding practice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safeguarding policies and procedures of your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organisation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integrate with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 to support people’s right to be protected from abuse, harm and neglect.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260549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well as being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responsible for your own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safeguarding practice and development, Group C practitioners are also expected to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 the safeguarding practice of others.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can be done by: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carrying out regular, documented reviews of your safeguarding practice to identify gaps in knowledge, experience or skills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continually improving safeguarding knowledge, skills and practice through training, CPD and independent learning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7426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0104F-14B0-529A-C981-D4CF7DEC7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3C19E7-8CD3-BF71-3E8A-58561C06D8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1CDBC0-4EEA-3FD3-5FC2-B4762C9BB2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pause the video now and answer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questions 24 to 27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your workbook.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CE002D-A032-F810-9662-98B7A5A1A8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49230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56882-940F-A5B7-C001-8BBD29728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C5A597-323C-E469-EB37-68DD99769C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D08122-A22E-2657-DE0C-38CBF75456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 steps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6A8B70-7BB4-5CF2-9114-8070C1707F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73458F-E3BA-470B-AA56-2F07B76FB08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70070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recorded resource is </a:t>
            </a:r>
            <a:r>
              <a:rPr lang="en-GB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 part </a:t>
            </a: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of the Group C training requirement. 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Its aim was to: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 2" panose="05020102010507070707" pitchFamily="18" charset="2"/>
              <a:buChar char=""/>
              <a:tabLst>
                <a:tab pos="457200" algn="l"/>
              </a:tabLst>
            </a:pP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provide you with a </a:t>
            </a:r>
            <a:r>
              <a:rPr lang="en-GB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refresh</a:t>
            </a: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key elements covered in Group B training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 2" panose="05020102010507070707" pitchFamily="18" charset="2"/>
              <a:buChar char=""/>
              <a:tabLst>
                <a:tab pos="457200" algn="l"/>
              </a:tabLst>
            </a:pP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offer </a:t>
            </a:r>
            <a:r>
              <a:rPr lang="en-GB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support</a:t>
            </a: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for completing the </a:t>
            </a:r>
            <a:br>
              <a:rPr lang="en-GB" sz="1100" kern="100" dirty="0">
                <a:effectLst/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pre-course workbook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DE96F-0367-4C15-BEEE-5783BBC7A8DC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33374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93EC6-D3F4-1468-EAFA-390F59BA3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A89942-5ADB-E9E4-73B4-2EB89646BE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664447-24C1-701F-09F2-415A54654A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resource is </a:t>
            </a:r>
            <a:r>
              <a:rPr lang="en-GB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 part </a:t>
            </a: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of the Group C training requirement. 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Its aim is to: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GB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prepare you </a:t>
            </a: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discussions that will take place on the live Group C course.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br>
              <a:rPr lang="en-GB" sz="1100" kern="100" dirty="0">
                <a:effectLst/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GB" sz="1100" kern="100" dirty="0">
                <a:effectLst/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 </a:t>
            </a:r>
            <a:r>
              <a:rPr lang="en-GB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must</a:t>
            </a: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complete the workbook before attending the live course. 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03145-D97D-9B62-B343-BA6ACCD949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DE96F-0367-4C15-BEEE-5783BBC7A8DC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08363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en-GB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live Group C course </a:t>
            </a: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is intended to address and discuss fundamental elements of safeguarding knowledge and practice that </a:t>
            </a:r>
            <a:r>
              <a:rPr lang="en-GB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all </a:t>
            </a: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Group C practitioners have in common.</a:t>
            </a:r>
            <a:br>
              <a:rPr lang="en-GB" sz="1100" kern="100" dirty="0">
                <a:effectLst/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It’s a </a:t>
            </a:r>
            <a:r>
              <a:rPr lang="en-GB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foundation</a:t>
            </a: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from which further specific and specialised training is </a:t>
            </a:r>
            <a:r>
              <a:rPr lang="en-GB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expected</a:t>
            </a: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to take place.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DE96F-0367-4C15-BEEE-5783BBC7A8DC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17153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 can find more information about Group C roles, responsibilities and training, knowledge and skills requirements on the Social Care Wales website. 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US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893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primary resource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this course and all safeguarding in Wales is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Wales Safeguarding Procedures.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more details on all procedural information there.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You’ll also need to refer to your own safeguarding policies and procedures.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Group C Practitioner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you’re expected to ensure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staff and volunteers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quick access to the Wales Safeguarding Procedures and are able to use the procedures in a practical way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73458F-E3BA-470B-AA56-2F07B76FB08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219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session of the Group C course includes the following sections: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 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Ensuring voice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Policies and procedures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Responding to a concern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Child/Person-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safeguarding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 to keep you and others safe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Legislation, statutory guidance, national policies and codes of conduct and professional practice.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309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A9D1D-9837-784C-45EA-1AE5E4A01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4F960D-A70E-B1D9-680D-F785083312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56FF22-EDB1-0D35-55B1-41838598EC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Standardisation of safeguarding practice across Wales has been an ongoing, developing process. And the Group C safeguarding training course is just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step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that standardisation process.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Previously, the safeguarding procedures for children and for adults were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separate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continued to be used even after the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 Services and Well-being Act (Wales)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2014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wasn’t until the Wales Safeguarding Procedures went into full effect in April of 2020 that the All Wales Child Protection Procedures 2008 and the Wales Interim Policy &amp; Procedures for the Protection of Vulnerable Adults from Abuse (updated 2013)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became obsolete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were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replaced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Wales Safeguarding Procedures.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 change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our safeguarding language was around our ‘duty to report’ and the terms ‘child at risk’ and ‘adult at risk’.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67215-C184-A0ED-F5FF-62578DA71E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42F35-FBE4-40EC-979C-37B6C8BA86A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91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en-US" sz="1200" kern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Duty to report includes </a:t>
            </a:r>
            <a:r>
              <a:rPr lang="en-US" sz="1200" b="1" kern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‘reasonable cause to suspect’ </a:t>
            </a:r>
            <a:r>
              <a:rPr lang="en-US" sz="1200" kern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that there’s a child/adult at risk and means: 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kern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1200" b="1" kern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lower threshold </a:t>
            </a:r>
            <a:r>
              <a:rPr lang="en-US" sz="1200" kern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 ‘reasonable cause to believe’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kern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actual abuse, neglect </a:t>
            </a:r>
            <a:r>
              <a:rPr lang="en-GB" sz="1200" kern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 other kinds of harm </a:t>
            </a:r>
            <a:r>
              <a:rPr lang="en-US" sz="1200" b="1" kern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don’t </a:t>
            </a:r>
            <a:r>
              <a:rPr lang="en-US" sz="1200" kern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need to occur before you intervene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kern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risk of abuse or neglect may come from </a:t>
            </a:r>
            <a:r>
              <a:rPr lang="en-US" sz="1200" b="1" kern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one concern</a:t>
            </a:r>
            <a:r>
              <a:rPr lang="en-US" sz="1200" kern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sz="1200" b="1" kern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many different factors</a:t>
            </a:r>
            <a:r>
              <a:rPr lang="en-US" sz="1200" kern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including context and transitional periods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200" kern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 </a:t>
            </a:r>
            <a:r>
              <a:rPr lang="en-US" sz="1200" b="1" kern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don’t need </a:t>
            </a:r>
            <a:r>
              <a:rPr lang="en-US" sz="1200" kern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establish on a balance of probabilities that a particular fact is established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200" kern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 should consider </a:t>
            </a:r>
            <a:r>
              <a:rPr lang="en-US" sz="1200" b="1" kern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early support </a:t>
            </a:r>
            <a:r>
              <a:rPr lang="en-US" sz="1200" kern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1200" b="1" kern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safeguard</a:t>
            </a:r>
            <a:r>
              <a:rPr lang="en-US" sz="1200" kern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someone at risk to </a:t>
            </a:r>
            <a:r>
              <a:rPr lang="en-US" sz="1200" b="1" kern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prevent</a:t>
            </a:r>
            <a:r>
              <a:rPr lang="en-US" sz="1200" kern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actual abuse, neglect or harm.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GB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GB" sz="1100" kern="100" dirty="0">
              <a:effectLst/>
              <a:latin typeface="Outfi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8E81E2-CAE3-4129-9D28-1181EC3ADFA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27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96286"/>
            <a:ext cx="9141619" cy="54612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66682" y="696286"/>
            <a:ext cx="2925318" cy="54612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2711394"/>
            <a:ext cx="7315200" cy="1842317"/>
          </a:xfrm>
        </p:spPr>
        <p:txBody>
          <a:bodyPr anchor="b">
            <a:normAutofit/>
          </a:bodyPr>
          <a:lstStyle>
            <a:lvl1pPr algn="l">
              <a:defRPr sz="5900" b="0" i="0" spc="-100" baseline="0">
                <a:solidFill>
                  <a:srgbClr val="FFFFFF"/>
                </a:solidFill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b="0" i="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Gibson Light" panose="02000000000000000000" pitchFamily="50" charset="0"/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18D99A-CF36-AC6C-243A-B42509E74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979" y="979375"/>
            <a:ext cx="478766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648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01F615-591D-8503-6B8C-70FB27243E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28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DB229-47BD-3185-3BB8-BE294CBA14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350" y="1138692"/>
            <a:ext cx="5045530" cy="2387600"/>
          </a:xfrm>
        </p:spPr>
        <p:txBody>
          <a:bodyPr anchor="b"/>
          <a:lstStyle>
            <a:lvl1pPr algn="ctr">
              <a:lnSpc>
                <a:spcPct val="80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69E5F8-C191-5F45-E550-7CCD57F9F3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350" y="3618367"/>
            <a:ext cx="5045530" cy="1655762"/>
          </a:xfrm>
        </p:spPr>
        <p:txBody>
          <a:bodyPr/>
          <a:lstStyle>
            <a:lvl1pPr marL="0" indent="0" algn="ctr">
              <a:buNone/>
              <a:defRPr sz="360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2360E9-768A-FCC1-DEC1-C80696818AFF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81CFAAE-9FE7-CBE9-8F1C-72FE05797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196" y="2332492"/>
            <a:ext cx="5373608" cy="181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734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E4BAF-F439-6A78-F336-3514B24E6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702" y="365125"/>
            <a:ext cx="11159836" cy="904117"/>
          </a:xfrm>
        </p:spPr>
        <p:txBody>
          <a:bodyPr lIns="0" tIns="0" rIns="0" bIns="0"/>
          <a:lstStyle>
            <a:lvl1pPr>
              <a:defRPr>
                <a:latin typeface="Outfit SemiBold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FBC99-3560-6E05-F45A-E2530EEAC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702" y="1378424"/>
            <a:ext cx="11159836" cy="4798539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7" name="Picture 6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8838179-E123-76C7-D343-6D0C0F1A4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690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FD7A4-5D1F-A65C-A276-DC8C4D685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2821" y="365125"/>
            <a:ext cx="8110717" cy="1325563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GB" sz="5400" dirty="0">
                <a:latin typeface="Outfit SemiBold" pitchFamily="2" charset="0"/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82B54-2E6F-B0C7-699F-F98B1391F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91152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136E05-B40B-7132-5503-C8C096E7A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2820" y="1825625"/>
            <a:ext cx="8110717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68558BF-B5A6-4F6D-511E-2B948BED8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91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FD7A4-5D1F-A65C-A276-DC8C4D685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58" y="385907"/>
            <a:ext cx="8081347" cy="1325563"/>
          </a:xfrm>
        </p:spPr>
        <p:txBody>
          <a:bodyPr lIns="0" tIns="0" rIns="0" bIns="0"/>
          <a:lstStyle>
            <a:lvl1pPr>
              <a:defRPr sz="5400">
                <a:latin typeface="Outfit SemiBold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82B54-2E6F-B0C7-699F-F98B1391F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98829" y="0"/>
            <a:ext cx="3393171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0038D-4F4A-6BA5-41EA-66B5950B3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702" y="1825625"/>
            <a:ext cx="8081347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68612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usekeeping Slide ON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accent5">
                    <a:lumMod val="75000"/>
                  </a:schemeClr>
                </a:solidFill>
                <a:latin typeface="Outfit SemiBold" pitchFamily="2" charset="0"/>
              </a:rPr>
              <a:t>Housekeeping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D3EB49-8C89-E1EC-1CE3-76A770577B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33774" r="25340"/>
          <a:stretch/>
        </p:blipFill>
        <p:spPr>
          <a:xfrm>
            <a:off x="0" y="0"/>
            <a:ext cx="3361898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95A504-AEEE-4644-D928-20D19B36CE31}"/>
              </a:ext>
            </a:extLst>
          </p:cNvPr>
          <p:cNvSpPr txBox="1"/>
          <p:nvPr/>
        </p:nvSpPr>
        <p:spPr>
          <a:xfrm>
            <a:off x="3634854" y="1669576"/>
            <a:ext cx="8043080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>
                  <a:lumMod val="75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5400" dirty="0">
                <a:solidFill>
                  <a:srgbClr val="000000"/>
                </a:solidFill>
              </a:rPr>
              <a:t>Cameras ON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5400" dirty="0">
                <a:solidFill>
                  <a:srgbClr val="000000"/>
                </a:solidFill>
              </a:rPr>
              <a:t>Agenda / Breaks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5400" dirty="0">
                <a:solidFill>
                  <a:srgbClr val="000000"/>
                </a:solidFill>
              </a:rPr>
              <a:t>Slides &amp; </a:t>
            </a:r>
            <a:r>
              <a:rPr lang="fr-FR" sz="5400" dirty="0" err="1">
                <a:solidFill>
                  <a:srgbClr val="000000"/>
                </a:solidFill>
              </a:rPr>
              <a:t>Padlet</a:t>
            </a:r>
            <a:endParaRPr lang="fr-FR" sz="5400" dirty="0">
              <a:solidFill>
                <a:srgbClr val="000000"/>
              </a:solidFill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5400" dirty="0">
                <a:solidFill>
                  <a:srgbClr val="000000"/>
                </a:solidFill>
              </a:rPr>
              <a:t>Certificates</a:t>
            </a:r>
            <a:endParaRPr lang="fr-FR" sz="4800" dirty="0">
              <a:solidFill>
                <a:srgbClr val="000000"/>
              </a:solidFill>
            </a:endParaRPr>
          </a:p>
        </p:txBody>
      </p:sp>
      <p:pic>
        <p:nvPicPr>
          <p:cNvPr id="11" name="Picture 10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98DE2160-F0D6-42E9-5460-E034FAEB1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50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usekeeping Slide IN PER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accent5">
                    <a:lumMod val="75000"/>
                  </a:schemeClr>
                </a:solidFill>
                <a:latin typeface="Outfit SemiBold" pitchFamily="2" charset="0"/>
              </a:rPr>
              <a:t>Housekeeping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D3EB49-8C89-E1EC-1CE3-76A770577B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7" r="26589"/>
          <a:stretch/>
        </p:blipFill>
        <p:spPr>
          <a:xfrm flipH="1">
            <a:off x="0" y="0"/>
            <a:ext cx="3361898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95A504-AEEE-4644-D928-20D19B36CE31}"/>
              </a:ext>
            </a:extLst>
          </p:cNvPr>
          <p:cNvSpPr txBox="1"/>
          <p:nvPr/>
        </p:nvSpPr>
        <p:spPr>
          <a:xfrm>
            <a:off x="3634854" y="1584761"/>
            <a:ext cx="804308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rgbClr val="000000"/>
                </a:solidFill>
              </a:rPr>
              <a:t>Agenda / Breaks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rgbClr val="000000"/>
                </a:solidFill>
              </a:rPr>
              <a:t>Tea/Coffee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 dirty="0" err="1">
                <a:solidFill>
                  <a:srgbClr val="000000"/>
                </a:solidFill>
              </a:rPr>
              <a:t>Toilets</a:t>
            </a:r>
            <a:endParaRPr lang="fr-FR" sz="4400" dirty="0">
              <a:solidFill>
                <a:srgbClr val="000000"/>
              </a:solidFill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rgbClr val="000000"/>
                </a:solidFill>
              </a:rPr>
              <a:t>Security / </a:t>
            </a:r>
            <a:r>
              <a:rPr lang="fr-FR" sz="4400" dirty="0" err="1">
                <a:solidFill>
                  <a:srgbClr val="000000"/>
                </a:solidFill>
              </a:rPr>
              <a:t>Alarms</a:t>
            </a:r>
            <a:endParaRPr lang="fr-FR" sz="4400" dirty="0">
              <a:solidFill>
                <a:srgbClr val="000000"/>
              </a:solidFill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rgbClr val="000000"/>
                </a:solidFill>
              </a:rPr>
              <a:t>Slides &amp; </a:t>
            </a:r>
            <a:r>
              <a:rPr lang="fr-FR" sz="4400" dirty="0" err="1">
                <a:solidFill>
                  <a:srgbClr val="000000"/>
                </a:solidFill>
              </a:rPr>
              <a:t>Padlet</a:t>
            </a:r>
            <a:endParaRPr lang="fr-FR" sz="4400" dirty="0">
              <a:solidFill>
                <a:srgbClr val="000000"/>
              </a:solidFill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rgbClr val="000000"/>
                </a:solidFill>
              </a:rPr>
              <a:t>Certificates</a:t>
            </a:r>
          </a:p>
        </p:txBody>
      </p:sp>
      <p:pic>
        <p:nvPicPr>
          <p:cNvPr id="2" name="Picture 1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7D70E70D-472D-E6F5-4D4D-E875E2BD4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61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nciples for Learni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593910" y="386687"/>
            <a:ext cx="8084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accent3"/>
                </a:solidFill>
                <a:latin typeface="Outfit SemiBold" pitchFamily="2" charset="0"/>
              </a:rPr>
              <a:t>Principles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95A504-AEEE-4644-D928-20D19B36CE31}"/>
              </a:ext>
            </a:extLst>
          </p:cNvPr>
          <p:cNvSpPr txBox="1"/>
          <p:nvPr/>
        </p:nvSpPr>
        <p:spPr>
          <a:xfrm>
            <a:off x="3634854" y="1584761"/>
            <a:ext cx="804308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Participation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Learn from each other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Ensure has a voice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Respect different views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Avoid abbreviations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Confidentiality</a:t>
            </a:r>
          </a:p>
        </p:txBody>
      </p:sp>
      <p:pic>
        <p:nvPicPr>
          <p:cNvPr id="2" name="Picture 1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7D70E70D-472D-E6F5-4D4D-E875E2BD4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5E1353-59E0-7C22-FEDF-8527AC6799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13744" r="14447" b="4134"/>
          <a:stretch/>
        </p:blipFill>
        <p:spPr>
          <a:xfrm>
            <a:off x="-1" y="0"/>
            <a:ext cx="3409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698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ellbe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accent5">
                    <a:lumMod val="75000"/>
                  </a:schemeClr>
                </a:solidFill>
                <a:latin typeface="Outfit SemiBold" pitchFamily="2" charset="0"/>
              </a:rPr>
              <a:t>Your Wellbeing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D3EB49-8C89-E1EC-1CE3-76A770577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6" r="13256"/>
          <a:stretch/>
        </p:blipFill>
        <p:spPr>
          <a:xfrm>
            <a:off x="0" y="0"/>
            <a:ext cx="3361898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95A504-AEEE-4644-D928-20D19B36CE31}"/>
              </a:ext>
            </a:extLst>
          </p:cNvPr>
          <p:cNvSpPr txBox="1"/>
          <p:nvPr/>
        </p:nvSpPr>
        <p:spPr>
          <a:xfrm>
            <a:off x="3634854" y="1711930"/>
            <a:ext cx="8043080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000000"/>
                </a:solidFill>
                <a:latin typeface="+mn-lt"/>
              </a:rPr>
              <a:t>Although all possible care will be taken to ensure your well-being, this subject matter can be upsetting </a:t>
            </a:r>
            <a:r>
              <a:rPr lang="en-GB" sz="3200" dirty="0">
                <a:solidFill>
                  <a:srgbClr val="000000"/>
                </a:solidFill>
                <a:effectLst/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and potentially triggering </a:t>
            </a:r>
            <a:r>
              <a:rPr lang="en-US" sz="3200" dirty="0">
                <a:solidFill>
                  <a:srgbClr val="000000"/>
                </a:solidFill>
                <a:latin typeface="+mn-lt"/>
              </a:rPr>
              <a:t>for some people.</a:t>
            </a:r>
          </a:p>
        </p:txBody>
      </p:sp>
      <p:pic>
        <p:nvPicPr>
          <p:cNvPr id="2" name="Picture 1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7D70E70D-472D-E6F5-4D4D-E875E2BD4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C9C98A-7224-4AC8-5F74-B05F6F4E7A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00463" y="3767138"/>
            <a:ext cx="7977187" cy="25542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4237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P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12360E9-768A-FCC1-DEC1-C80696818AFF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81CFAAE-9FE7-CBE9-8F1C-72FE05797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196" y="2332492"/>
            <a:ext cx="5373608" cy="18155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4567BB-7E92-90D6-3C4F-1C4F689F9E13}"/>
              </a:ext>
            </a:extLst>
          </p:cNvPr>
          <p:cNvSpPr txBox="1"/>
          <p:nvPr/>
        </p:nvSpPr>
        <p:spPr>
          <a:xfrm>
            <a:off x="6352354" y="5637791"/>
            <a:ext cx="5749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www.newpathways.org.uk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0B853D-E19B-6F9D-5023-50371B784013}"/>
              </a:ext>
            </a:extLst>
          </p:cNvPr>
          <p:cNvSpPr txBox="1"/>
          <p:nvPr/>
        </p:nvSpPr>
        <p:spPr>
          <a:xfrm>
            <a:off x="0" y="714564"/>
            <a:ext cx="6096000" cy="5574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A570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SARC - Sexual Assault Referral Centre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F408F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ISVA – Independent Sexual Violence Adviser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ACD3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Counselling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Well-being Service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4913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Training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816A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Counselling College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3388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768096"/>
            <a:ext cx="2947482" cy="5321805"/>
          </a:xfrm>
        </p:spPr>
        <p:txBody>
          <a:bodyPr>
            <a:noAutofit/>
          </a:bodyPr>
          <a:lstStyle>
            <a:lvl1pPr>
              <a:defRPr b="0" i="0"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354013" indent="-3540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1pPr>
            <a:lvl2pPr marL="895350" indent="-3921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2pPr>
            <a:lvl3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3pPr>
            <a:lvl4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4pPr>
            <a:lvl5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4784B8-E16D-CFA3-6497-CE6BF4F44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358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593910" y="386687"/>
            <a:ext cx="8084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accent5">
                    <a:lumMod val="75000"/>
                  </a:schemeClr>
                </a:solidFill>
                <a:latin typeface="Outfit SemiBold" pitchFamily="2" charset="0"/>
              </a:rPr>
              <a:t>Introductions</a:t>
            </a:r>
          </a:p>
        </p:txBody>
      </p:sp>
      <p:pic>
        <p:nvPicPr>
          <p:cNvPr id="2" name="Picture 1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7D70E70D-472D-E6F5-4D4D-E875E2BD4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5E1353-59E0-7C22-FEDF-8527AC679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7" r="33427"/>
          <a:stretch/>
        </p:blipFill>
        <p:spPr>
          <a:xfrm>
            <a:off x="-1" y="0"/>
            <a:ext cx="3409665" cy="6858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5849356-5C1A-E184-05D3-37B9219AB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3911" y="1692401"/>
            <a:ext cx="8084024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34764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ims and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82B54-2E6F-B0C7-699F-F98B1391F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91152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136E05-B40B-7132-5503-C8C096E7A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2820" y="1825625"/>
            <a:ext cx="8110717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68558BF-B5A6-4F6D-511E-2B948BED8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BE6B2A-089B-7454-BD34-009FB6716DC4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tx2"/>
                </a:solidFill>
                <a:latin typeface="Outfit SemiBold" pitchFamily="2" charset="0"/>
              </a:rPr>
              <a:t>Aims / Objectives</a:t>
            </a:r>
          </a:p>
        </p:txBody>
      </p:sp>
    </p:spTree>
    <p:extLst>
      <p:ext uri="{BB962C8B-B14F-4D97-AF65-F5344CB8AC3E}">
        <p14:creationId xmlns:p14="http://schemas.microsoft.com/office/powerpoint/2010/main" val="24330353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tline of Cou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82B54-2E6F-B0C7-699F-F98B1391F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91152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136E05-B40B-7132-5503-C8C096E7A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2820" y="1825625"/>
            <a:ext cx="8110717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68558BF-B5A6-4F6D-511E-2B948BED8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BE6B2A-089B-7454-BD34-009FB6716DC4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tx2"/>
                </a:solidFill>
                <a:latin typeface="Outfit SemiBold" pitchFamily="2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4172585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s - at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82B54-2E6F-B0C7-699F-F98B1391F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91152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136E05-B40B-7132-5503-C8C096E7A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2820" y="1825625"/>
            <a:ext cx="8110717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68558BF-B5A6-4F6D-511E-2B948BED8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BE6B2A-089B-7454-BD34-009FB6716DC4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tx2"/>
                </a:solidFill>
                <a:latin typeface="Outfit SemiBold" pitchFamily="2" charset="0"/>
              </a:rPr>
              <a:t>Key Takeaways</a:t>
            </a:r>
          </a:p>
        </p:txBody>
      </p:sp>
    </p:spTree>
    <p:extLst>
      <p:ext uri="{BB962C8B-B14F-4D97-AF65-F5344CB8AC3E}">
        <p14:creationId xmlns:p14="http://schemas.microsoft.com/office/powerpoint/2010/main" val="3395528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593910" y="386687"/>
            <a:ext cx="8084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accent2"/>
                </a:solidFill>
                <a:latin typeface="Outfit SemiBold" pitchFamily="2" charset="0"/>
              </a:rPr>
              <a:t>Next Steps</a:t>
            </a:r>
          </a:p>
        </p:txBody>
      </p:sp>
      <p:pic>
        <p:nvPicPr>
          <p:cNvPr id="2" name="Picture 1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7D70E70D-472D-E6F5-4D4D-E875E2BD4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5E1353-59E0-7C22-FEDF-8527AC679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1" r="33421"/>
          <a:stretch/>
        </p:blipFill>
        <p:spPr>
          <a:xfrm>
            <a:off x="-1" y="0"/>
            <a:ext cx="3409665" cy="6858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5849356-5C1A-E184-05D3-37B9219AB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3911" y="1692401"/>
            <a:ext cx="8084024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860466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424" y="1210028"/>
            <a:ext cx="10670976" cy="850820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424" y="2164080"/>
            <a:ext cx="10670976" cy="396208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54106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96286"/>
            <a:ext cx="9141619" cy="54612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66682" y="696286"/>
            <a:ext cx="2925318" cy="54612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2711394"/>
            <a:ext cx="7315200" cy="1842317"/>
          </a:xfrm>
        </p:spPr>
        <p:txBody>
          <a:bodyPr anchor="b">
            <a:normAutofit/>
          </a:bodyPr>
          <a:lstStyle>
            <a:lvl1pPr algn="l">
              <a:defRPr sz="5900" b="0" i="0" spc="-100" baseline="0">
                <a:solidFill>
                  <a:srgbClr val="FFFFFF"/>
                </a:solidFill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b="0" i="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Gibson Light" panose="02000000000000000000" pitchFamily="50" charset="0"/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18D99A-CF36-AC6C-243A-B42509E744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76979" y="979375"/>
            <a:ext cx="478766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157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768096"/>
            <a:ext cx="2947482" cy="5321805"/>
          </a:xfrm>
        </p:spPr>
        <p:txBody>
          <a:bodyPr>
            <a:noAutofit/>
          </a:bodyPr>
          <a:lstStyle>
            <a:lvl1pPr>
              <a:defRPr b="0" i="0"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354013" indent="-3540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1pPr>
            <a:lvl2pPr marL="895350" indent="-3921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2pPr>
            <a:lvl3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3pPr>
            <a:lvl4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4pPr>
            <a:lvl5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6938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3E4481-4808-2381-FD6C-2A43620C1B50}"/>
              </a:ext>
            </a:extLst>
          </p:cNvPr>
          <p:cNvSpPr/>
          <p:nvPr userDrawn="1"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758952"/>
            <a:ext cx="7315200" cy="3794760"/>
          </a:xfrm>
        </p:spPr>
        <p:txBody>
          <a:bodyPr anchor="b">
            <a:noAutofit/>
          </a:bodyPr>
          <a:lstStyle>
            <a:lvl1pPr>
              <a:defRPr sz="5900" b="0" i="0" spc="-100" baseline="0">
                <a:solidFill>
                  <a:schemeClr val="tx1">
                    <a:lumMod val="65000"/>
                    <a:lumOff val="35000"/>
                  </a:schemeClr>
                </a:solidFill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Autofit/>
          </a:bodyPr>
          <a:lstStyle>
            <a:lvl1pPr marL="0" indent="0">
              <a:buNone/>
              <a:defRPr sz="2200" b="0" i="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ibson" panose="02000000000000000000" pitchFamily="2" charset="77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47141DA-E188-3453-A1C1-BAA349A89C1D}"/>
              </a:ext>
            </a:extLst>
          </p:cNvPr>
          <p:cNvSpPr txBox="1">
            <a:spLocks/>
          </p:cNvSpPr>
          <p:nvPr userDrawn="1"/>
        </p:nvSpPr>
        <p:spPr>
          <a:xfrm>
            <a:off x="252919" y="768096"/>
            <a:ext cx="2947482" cy="5321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2393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DCF236-C5E6-9B8C-EFF3-B75422FE7457}"/>
              </a:ext>
            </a:extLst>
          </p:cNvPr>
          <p:cNvSpPr/>
          <p:nvPr userDrawn="1"/>
        </p:nvSpPr>
        <p:spPr>
          <a:xfrm>
            <a:off x="0" y="758952"/>
            <a:ext cx="900000" cy="53309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8B88112-40BA-B823-1A51-E9EE7F06F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403" y="758951"/>
            <a:ext cx="10637240" cy="5330951"/>
          </a:xfrm>
        </p:spPr>
        <p:txBody>
          <a:bodyPr>
            <a:noAutofit/>
          </a:bodyPr>
          <a:lstStyle>
            <a:lvl1pPr marL="354013" indent="-3540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1pPr>
            <a:lvl2pPr marL="895350" indent="-3921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2pPr>
            <a:lvl3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3pPr>
            <a:lvl4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4pPr>
            <a:lvl5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089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3E4481-4808-2381-FD6C-2A43620C1B50}"/>
              </a:ext>
            </a:extLst>
          </p:cNvPr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758952"/>
            <a:ext cx="7315200" cy="3794760"/>
          </a:xfrm>
        </p:spPr>
        <p:txBody>
          <a:bodyPr anchor="b">
            <a:noAutofit/>
          </a:bodyPr>
          <a:lstStyle>
            <a:lvl1pPr>
              <a:defRPr sz="5900" b="0" i="0" spc="-100" baseline="0">
                <a:solidFill>
                  <a:schemeClr val="tx1">
                    <a:lumMod val="65000"/>
                    <a:lumOff val="35000"/>
                  </a:schemeClr>
                </a:solidFill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Autofit/>
          </a:bodyPr>
          <a:lstStyle>
            <a:lvl1pPr marL="0" indent="0">
              <a:buNone/>
              <a:defRPr sz="2200" b="0" i="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ibson" panose="02000000000000000000" pitchFamily="2" charset="77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47141DA-E188-3453-A1C1-BAA349A89C1D}"/>
              </a:ext>
            </a:extLst>
          </p:cNvPr>
          <p:cNvSpPr txBox="1">
            <a:spLocks/>
          </p:cNvSpPr>
          <p:nvPr/>
        </p:nvSpPr>
        <p:spPr>
          <a:xfrm>
            <a:off x="252919" y="768096"/>
            <a:ext cx="2947482" cy="5321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64D0DF-71A1-F5CA-877F-D049C338A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894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D7D828-F12B-728C-2706-D91871756CDB}"/>
              </a:ext>
            </a:extLst>
          </p:cNvPr>
          <p:cNvSpPr txBox="1"/>
          <p:nvPr userDrawn="1"/>
        </p:nvSpPr>
        <p:spPr>
          <a:xfrm>
            <a:off x="2390376" y="6286176"/>
            <a:ext cx="926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en-US" i="1">
                <a:solidFill>
                  <a:schemeClr val="accent1"/>
                </a:solidFill>
              </a:rPr>
              <a:t>“I understand everyone’s roles and responsibilities in the safeguarding process.”</a:t>
            </a:r>
          </a:p>
        </p:txBody>
      </p:sp>
    </p:spTree>
    <p:extLst>
      <p:ext uri="{BB962C8B-B14F-4D97-AF65-F5344CB8AC3E}">
        <p14:creationId xmlns:p14="http://schemas.microsoft.com/office/powerpoint/2010/main" val="1381586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3557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7D828-F12B-728C-2706-D91871756CDB}"/>
              </a:ext>
            </a:extLst>
          </p:cNvPr>
          <p:cNvSpPr txBox="1"/>
          <p:nvPr userDrawn="1"/>
        </p:nvSpPr>
        <p:spPr>
          <a:xfrm>
            <a:off x="2028825" y="6293870"/>
            <a:ext cx="962822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en-US" sz="1700" i="1">
                <a:solidFill>
                  <a:schemeClr val="accent1"/>
                </a:solidFill>
              </a:rPr>
              <a:t>“I understand that having voice and control are key to decision making and person-</a:t>
            </a:r>
            <a:r>
              <a:rPr lang="en-US" sz="1700" i="1" err="1">
                <a:solidFill>
                  <a:schemeClr val="accent1"/>
                </a:solidFill>
              </a:rPr>
              <a:t>centred</a:t>
            </a:r>
            <a:r>
              <a:rPr lang="en-US" sz="1700" i="1">
                <a:solidFill>
                  <a:schemeClr val="accent1"/>
                </a:solidFill>
              </a:rPr>
              <a:t> practice.”</a:t>
            </a:r>
          </a:p>
        </p:txBody>
      </p:sp>
    </p:spTree>
    <p:extLst>
      <p:ext uri="{BB962C8B-B14F-4D97-AF65-F5344CB8AC3E}">
        <p14:creationId xmlns:p14="http://schemas.microsoft.com/office/powerpoint/2010/main" val="17854169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9994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accent5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8351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01F615-591D-8503-6B8C-70FB27243E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49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DCF236-C5E6-9B8C-EFF3-B75422FE7457}"/>
              </a:ext>
            </a:extLst>
          </p:cNvPr>
          <p:cNvSpPr/>
          <p:nvPr/>
        </p:nvSpPr>
        <p:spPr>
          <a:xfrm>
            <a:off x="0" y="758952"/>
            <a:ext cx="900000" cy="53309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8B88112-40BA-B823-1A51-E9EE7F06F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403" y="758951"/>
            <a:ext cx="10637240" cy="5330951"/>
          </a:xfrm>
        </p:spPr>
        <p:txBody>
          <a:bodyPr>
            <a:noAutofit/>
          </a:bodyPr>
          <a:lstStyle>
            <a:lvl1pPr marL="354013" indent="-3540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1pPr>
            <a:lvl2pPr marL="895350" indent="-3921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2pPr>
            <a:lvl3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3pPr>
            <a:lvl4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4pPr>
            <a:lvl5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05D13A-0F3F-4B28-6DA7-FE3C69DD9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37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7D828-F12B-728C-2706-D91871756CDB}"/>
              </a:ext>
            </a:extLst>
          </p:cNvPr>
          <p:cNvSpPr txBox="1"/>
          <p:nvPr/>
        </p:nvSpPr>
        <p:spPr>
          <a:xfrm>
            <a:off x="2390376" y="6286176"/>
            <a:ext cx="926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en-US" i="1" dirty="0">
                <a:solidFill>
                  <a:schemeClr val="accent1"/>
                </a:solidFill>
              </a:rPr>
              <a:t>“I understand everyone’s roles and responsibilities in the safeguarding process.”</a:t>
            </a:r>
          </a:p>
        </p:txBody>
      </p:sp>
    </p:spTree>
    <p:extLst>
      <p:ext uri="{BB962C8B-B14F-4D97-AF65-F5344CB8AC3E}">
        <p14:creationId xmlns:p14="http://schemas.microsoft.com/office/powerpoint/2010/main" val="1520730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7D828-F12B-728C-2706-D91871756CDB}"/>
              </a:ext>
            </a:extLst>
          </p:cNvPr>
          <p:cNvSpPr txBox="1"/>
          <p:nvPr/>
        </p:nvSpPr>
        <p:spPr>
          <a:xfrm>
            <a:off x="2390376" y="6286176"/>
            <a:ext cx="926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en-US" i="1" dirty="0">
                <a:solidFill>
                  <a:schemeClr val="accent1"/>
                </a:solidFill>
              </a:rPr>
              <a:t>“I show the ability to make clear and proportionate decisions.”</a:t>
            </a:r>
          </a:p>
        </p:txBody>
      </p:sp>
    </p:spTree>
    <p:extLst>
      <p:ext uri="{BB962C8B-B14F-4D97-AF65-F5344CB8AC3E}">
        <p14:creationId xmlns:p14="http://schemas.microsoft.com/office/powerpoint/2010/main" val="1605768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7D828-F12B-728C-2706-D91871756CDB}"/>
              </a:ext>
            </a:extLst>
          </p:cNvPr>
          <p:cNvSpPr txBox="1"/>
          <p:nvPr/>
        </p:nvSpPr>
        <p:spPr>
          <a:xfrm>
            <a:off x="2028825" y="6293870"/>
            <a:ext cx="962822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en-US" sz="1700" i="1" dirty="0">
                <a:solidFill>
                  <a:schemeClr val="accent1"/>
                </a:solidFill>
              </a:rPr>
              <a:t>“I understand that having voice and control are key to decision making and person-</a:t>
            </a:r>
            <a:r>
              <a:rPr lang="en-US" sz="1700" i="1" dirty="0" err="1">
                <a:solidFill>
                  <a:schemeClr val="accent1"/>
                </a:solidFill>
              </a:rPr>
              <a:t>centred</a:t>
            </a:r>
            <a:r>
              <a:rPr lang="en-US" sz="1700" i="1" dirty="0">
                <a:solidFill>
                  <a:schemeClr val="accent1"/>
                </a:solidFill>
              </a:rPr>
              <a:t> practice.”</a:t>
            </a:r>
          </a:p>
        </p:txBody>
      </p:sp>
    </p:spTree>
    <p:extLst>
      <p:ext uri="{BB962C8B-B14F-4D97-AF65-F5344CB8AC3E}">
        <p14:creationId xmlns:p14="http://schemas.microsoft.com/office/powerpoint/2010/main" val="403345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531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accent5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A62260-82A8-4E28-3741-B89A8C441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57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758951"/>
            <a:ext cx="2947482" cy="5330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96509" y="758951"/>
            <a:ext cx="8006133" cy="5330951"/>
          </a:xfrm>
          <a:prstGeom prst="rect">
            <a:avLst/>
          </a:prstGeom>
        </p:spPr>
        <p:txBody>
          <a:bodyPr vert="horz" lIns="91440" tIns="72000" rIns="91440" bIns="72000" rtlCol="0" anchor="ctr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00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71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 spc="-60" baseline="0">
          <a:solidFill>
            <a:srgbClr val="FFFFFF"/>
          </a:solidFill>
          <a:latin typeface="Gibson" panose="02000000000000000000" pitchFamily="2" charset="77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40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36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32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28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28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5FBA47-48EF-06F3-E599-8F89C36BF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702" y="365125"/>
            <a:ext cx="111598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3E091-602E-6AC7-AB93-56D5684B4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702" y="1825625"/>
            <a:ext cx="11159836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13141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  <p:txStyles>
    <p:titleStyle>
      <a:lvl1pPr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None/>
        <a:defRPr sz="6000" kern="1200">
          <a:solidFill>
            <a:schemeClr val="tx2"/>
          </a:solidFill>
          <a:latin typeface="Outfit" pitchFamily="2" charset="0"/>
          <a:ea typeface="+mj-ea"/>
          <a:cs typeface="+mj-cs"/>
        </a:defRPr>
      </a:lvl1pPr>
    </p:titleStyle>
    <p:bodyStyle>
      <a:lvl1pPr marL="357188" indent="-357188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4400" kern="1200">
          <a:solidFill>
            <a:srgbClr val="000000"/>
          </a:solidFill>
          <a:latin typeface="Outfit" pitchFamily="2" charset="0"/>
          <a:ea typeface="+mn-ea"/>
          <a:cs typeface="+mn-cs"/>
        </a:defRPr>
      </a:lvl1pPr>
      <a:lvl2pPr marL="806450" indent="-34925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4000" kern="1200">
          <a:solidFill>
            <a:srgbClr val="000000"/>
          </a:solidFill>
          <a:latin typeface="Outfit" pitchFamily="2" charset="0"/>
          <a:ea typeface="+mn-ea"/>
          <a:cs typeface="+mn-cs"/>
        </a:defRPr>
      </a:lvl2pPr>
      <a:lvl3pPr marL="1255713" indent="-341313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3600" kern="1200">
          <a:solidFill>
            <a:srgbClr val="000000"/>
          </a:solidFill>
          <a:latin typeface="Outfi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Outfit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Outfi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758951"/>
            <a:ext cx="2947482" cy="5330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96509" y="758951"/>
            <a:ext cx="8006133" cy="5330951"/>
          </a:xfrm>
          <a:prstGeom prst="rect">
            <a:avLst/>
          </a:prstGeom>
        </p:spPr>
        <p:txBody>
          <a:bodyPr vert="horz" lIns="91440" tIns="72000" rIns="91440" bIns="72000" rtlCol="0" anchor="ctr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591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 spc="-60" baseline="0">
          <a:solidFill>
            <a:srgbClr val="FFFFFF"/>
          </a:solidFill>
          <a:latin typeface="Gibson" panose="02000000000000000000" pitchFamily="2" charset="77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40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36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32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28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28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4" Type="http://schemas.microsoft.com/office/2018/10/relationships/comments" Target="../comments/modernComment_C3D_112058CD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6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5.xml"/><Relationship Id="rId4" Type="http://schemas.microsoft.com/office/2018/10/relationships/comments" Target="../comments/modernComment_C4C_CB8EDD0D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4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4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C48_E6D08DEE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4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C36_B8F534CB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microsoft.com/office/2018/10/relationships/comments" Target="../comments/modernComment_C49_C947606A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D1720-E393-3B89-4A13-9D5C6D4C1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Welcome to Group C safeguarding</a:t>
            </a:r>
            <a:br>
              <a:rPr lang="en-GB" dirty="0"/>
            </a:br>
            <a:r>
              <a:rPr lang="en-GB" dirty="0"/>
              <a:t>course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8A37BFB-5456-C0AC-1D79-E5ADFE449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4037" y="759076"/>
            <a:ext cx="8005762" cy="5330825"/>
          </a:xfrm>
        </p:spPr>
        <p:txBody>
          <a:bodyPr/>
          <a:lstStyle/>
          <a:p>
            <a:pPr marL="0" indent="0">
              <a:spcAft>
                <a:spcPts val="1800"/>
              </a:spcAft>
              <a:buNone/>
            </a:pPr>
            <a:r>
              <a:rPr lang="en-GB" sz="3600" dirty="0"/>
              <a:t>This course is </a:t>
            </a:r>
            <a:r>
              <a:rPr lang="en-GB" sz="3600" u="sng" dirty="0"/>
              <a:t>one step</a:t>
            </a:r>
            <a:r>
              <a:rPr lang="en-GB" sz="3600" dirty="0"/>
              <a:t> in a pathway to </a:t>
            </a:r>
            <a:r>
              <a:rPr lang="en-GB" sz="3600" b="1" dirty="0"/>
              <a:t>standardising safeguarding </a:t>
            </a:r>
            <a:r>
              <a:rPr lang="en-GB" sz="3600" dirty="0"/>
              <a:t>in Wales.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GB" sz="3600" dirty="0"/>
              <a:t>This includes standardisation of our </a:t>
            </a:r>
            <a:r>
              <a:rPr lang="en-GB" sz="3600" b="1" dirty="0"/>
              <a:t>ethos</a:t>
            </a:r>
            <a:r>
              <a:rPr lang="en-GB" sz="3600" dirty="0"/>
              <a:t>, key </a:t>
            </a:r>
            <a:r>
              <a:rPr lang="en-GB" sz="3600" b="1" dirty="0"/>
              <a:t>values</a:t>
            </a:r>
            <a:r>
              <a:rPr lang="en-GB" sz="3600" dirty="0"/>
              <a:t>, </a:t>
            </a:r>
            <a:r>
              <a:rPr lang="en-GB" sz="3600" b="1" dirty="0"/>
              <a:t>principles</a:t>
            </a:r>
            <a:r>
              <a:rPr lang="en-GB" sz="3600" dirty="0"/>
              <a:t> and </a:t>
            </a:r>
            <a:r>
              <a:rPr lang="en-GB" sz="3600" b="1" dirty="0"/>
              <a:t>approach</a:t>
            </a:r>
            <a:r>
              <a:rPr lang="en-GB" sz="3600" dirty="0"/>
              <a:t> to safeguarding in every sector, for everyone.</a:t>
            </a:r>
          </a:p>
        </p:txBody>
      </p:sp>
    </p:spTree>
    <p:extLst>
      <p:ext uri="{BB962C8B-B14F-4D97-AF65-F5344CB8AC3E}">
        <p14:creationId xmlns:p14="http://schemas.microsoft.com/office/powerpoint/2010/main" val="653461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C25902-5EA8-27EC-B797-7A1A36D1B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From ‘</a:t>
            </a:r>
            <a:r>
              <a:rPr lang="en-GB" b="1" dirty="0"/>
              <a:t>vulnerable adult</a:t>
            </a:r>
            <a:r>
              <a:rPr lang="en-GB" dirty="0"/>
              <a:t>’ to adult at risk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49B41D-5FA9-F75F-FF2B-61FE99A4FF6A}"/>
              </a:ext>
            </a:extLst>
          </p:cNvPr>
          <p:cNvSpPr txBox="1"/>
          <p:nvPr/>
        </p:nvSpPr>
        <p:spPr>
          <a:xfrm>
            <a:off x="534953" y="1383847"/>
            <a:ext cx="11231223" cy="8679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4601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‘Wales Interim Policy </a:t>
            </a:r>
            <a:r>
              <a:rPr lang="en-US" sz="2800" dirty="0">
                <a:solidFill>
                  <a:schemeClr val="bg1"/>
                </a:solidFill>
              </a:rPr>
              <a:t>&amp;</a:t>
            </a:r>
            <a:r>
              <a:rPr kumimoji="0" lang="en-US" sz="280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Procedures for the Protection of 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Vulnerable Adults </a:t>
            </a:r>
            <a:r>
              <a:rPr kumimoji="0" lang="en-US" sz="280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from Abuse’ (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POVA</a:t>
            </a:r>
            <a:r>
              <a:rPr kumimoji="0" lang="en-US" sz="280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)  </a:t>
            </a:r>
            <a:r>
              <a:rPr lang="en-US" sz="2800" dirty="0">
                <a:solidFill>
                  <a:schemeClr val="bg1"/>
                </a:solidFill>
              </a:rPr>
              <a:t>focused</a:t>
            </a:r>
            <a:r>
              <a:rPr kumimoji="0" lang="en-US" sz="280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on safeguarding anyone who:</a:t>
            </a:r>
            <a:endParaRPr kumimoji="0" lang="en-GB" sz="280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8B65A2-2FC8-5B00-2F1E-EB9FF09D75D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4953" y="2424874"/>
            <a:ext cx="5561047" cy="351872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err="1"/>
              <a:t>was“over</a:t>
            </a:r>
            <a:r>
              <a:rPr lang="en-US" sz="2800" dirty="0"/>
              <a:t> 18 years of age who is or may be in need of community care services </a:t>
            </a:r>
            <a:r>
              <a:rPr lang="en-US" sz="2800" b="1" dirty="0"/>
              <a:t>by reason of mental or other disability, age or illness </a:t>
            </a:r>
            <a:r>
              <a:rPr lang="en-US" sz="2800" dirty="0"/>
              <a:t>and who is or may be </a:t>
            </a:r>
            <a:r>
              <a:rPr lang="en-US" sz="2800" b="1" dirty="0"/>
              <a:t>unable to take care of </a:t>
            </a:r>
            <a:r>
              <a:rPr lang="en-US" sz="2800" dirty="0"/>
              <a:t>himself or herself, or </a:t>
            </a:r>
            <a:r>
              <a:rPr lang="en-US" sz="2800" b="1" dirty="0"/>
              <a:t>unable to protect </a:t>
            </a:r>
            <a:r>
              <a:rPr lang="en-US" sz="2800" dirty="0"/>
              <a:t>himself or herself against significant harm or serious exploitation.”</a:t>
            </a:r>
          </a:p>
          <a:p>
            <a:endParaRPr lang="en-GB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71075A-8B1A-4DE5-A2B5-64E693ACB377}"/>
              </a:ext>
            </a:extLst>
          </p:cNvPr>
          <p:cNvSpPr txBox="1"/>
          <p:nvPr/>
        </p:nvSpPr>
        <p:spPr>
          <a:xfrm>
            <a:off x="6256726" y="2424874"/>
            <a:ext cx="5670815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118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had learning disabilities</a:t>
            </a: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118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had mental health problems, including dementia</a:t>
            </a: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118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were older with support/care needs</a:t>
            </a: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118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were physically frail or had a chronic illness</a:t>
            </a: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118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had a physical or sensory disability</a:t>
            </a: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118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misused drugs or alcohol</a:t>
            </a: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118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had social or emotional problems</a:t>
            </a: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118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bson"/>
                <a:ea typeface="+mn-ea"/>
                <a:cs typeface="+mn-cs"/>
              </a:rPr>
              <a:t>had an autistic spectrum disorder</a:t>
            </a:r>
            <a:endParaRPr lang="en-GB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329692-A227-99DB-1BE9-E6F4125CA6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34953" y="1492624"/>
            <a:ext cx="11122093" cy="4625788"/>
          </a:xfrm>
          <a:prstGeom prst="line">
            <a:avLst/>
          </a:prstGeom>
          <a:ln w="1968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5922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F5B48C-6DDB-711E-BADF-FFACC2392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96000" y="1845040"/>
            <a:ext cx="5615610" cy="42195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9BDB896C-41F8-6C87-2ACB-8DFDD15145D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9517" y="433153"/>
            <a:ext cx="11122093" cy="814293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-60" baseline="0">
                <a:solidFill>
                  <a:schemeClr val="tx1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-60" normalizeH="0" baseline="0" noProof="0" dirty="0">
                <a:ln>
                  <a:noFill/>
                </a:ln>
                <a:effectLst/>
                <a:uLnTx/>
                <a:uFillTx/>
                <a:latin typeface="Gibson"/>
              </a:rPr>
              <a:t>From </a:t>
            </a:r>
            <a:r>
              <a:rPr kumimoji="0" lang="en-GB" sz="4400" b="0" i="0" u="none" kern="1200" cap="none" spc="-60" normalizeH="0" baseline="0" noProof="0" dirty="0">
                <a:ln>
                  <a:noFill/>
                </a:ln>
                <a:effectLst/>
                <a:uLnTx/>
                <a:uFillTx/>
                <a:latin typeface="Gibson"/>
              </a:rPr>
              <a:t>‘vulnerable adult’ </a:t>
            </a:r>
            <a:r>
              <a:rPr kumimoji="0" lang="en-GB" sz="4400" b="0" i="0" u="none" strike="noStrike" kern="1200" cap="none" spc="-60" normalizeH="0" baseline="0" noProof="0" dirty="0">
                <a:ln>
                  <a:noFill/>
                </a:ln>
                <a:effectLst/>
                <a:uLnTx/>
                <a:uFillTx/>
                <a:latin typeface="Gibson"/>
              </a:rPr>
              <a:t>to </a:t>
            </a:r>
            <a:r>
              <a:rPr kumimoji="0" lang="en-GB" sz="4400" b="1" i="0" u="none" strike="noStrike" kern="1200" cap="none" spc="-60" normalizeH="0" baseline="0" noProof="0" dirty="0">
                <a:ln>
                  <a:noFill/>
                </a:ln>
                <a:effectLst/>
                <a:uLnTx/>
                <a:uFillTx/>
                <a:latin typeface="Gibson"/>
              </a:rPr>
              <a:t>adult at risk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61AB53-6A0D-C292-33F2-1148A65F10A6}"/>
              </a:ext>
            </a:extLst>
          </p:cNvPr>
          <p:cNvSpPr txBox="1"/>
          <p:nvPr/>
        </p:nvSpPr>
        <p:spPr>
          <a:xfrm>
            <a:off x="547623" y="1309509"/>
            <a:ext cx="11231223" cy="5355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4601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W</a:t>
            </a:r>
            <a:r>
              <a:rPr lang="en-US" sz="3200" b="1" dirty="0">
                <a:solidFill>
                  <a:schemeClr val="bg1"/>
                </a:solidFill>
              </a:rPr>
              <a:t>ales Safeguarding Procedures 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lang="en-US" sz="3200" dirty="0">
                <a:solidFill>
                  <a:schemeClr val="bg1"/>
                </a:solidFill>
              </a:rPr>
              <a:t>focus</a:t>
            </a:r>
            <a:r>
              <a:rPr kumimoji="0" lang="en-US" sz="320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on safeguarding:</a:t>
            </a:r>
            <a:endParaRPr kumimoji="0" lang="en-GB" sz="320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464543-21F5-E4FE-CA1A-8E7B1AC36514}"/>
              </a:ext>
            </a:extLst>
          </p:cNvPr>
          <p:cNvSpPr txBox="1">
            <a:spLocks noGrp="1"/>
          </p:cNvSpPr>
          <p:nvPr>
            <p:ph sz="quarter" idx="12"/>
          </p:nvPr>
        </p:nvSpPr>
        <p:spPr>
          <a:xfrm>
            <a:off x="589517" y="1845040"/>
            <a:ext cx="5407871" cy="4422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1pPr>
            <a:lvl2pPr marL="536575" indent="-3587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2pPr>
            <a:lvl3pPr marL="896938" indent="-36036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20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  <a:latin typeface="+mn-lt"/>
              </a:rPr>
              <a:t>“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anyone 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over 18 years of age who is experiencing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 or is at risk of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abuse or neglect 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and has needs for care and support (</a:t>
            </a:r>
            <a:r>
              <a:rPr lang="en-US" u="sng" dirty="0">
                <a:solidFill>
                  <a:schemeClr val="bg1"/>
                </a:solidFill>
                <a:uFill>
                  <a:solidFill>
                    <a:schemeClr val="accent3">
                      <a:lumMod val="75000"/>
                    </a:schemeClr>
                  </a:solidFill>
                </a:uFill>
                <a:latin typeface="+mn-lt"/>
              </a:rPr>
              <a:t>whether or not 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the authority is meeting any of those needs), and as a result of those needs is unable to protect himself or herself against the abuse or neglect or the risk of it.”</a:t>
            </a:r>
            <a:endParaRPr lang="en-GB" sz="20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E3266D-E534-4B75-FE82-8FBF15E8E8CD}"/>
              </a:ext>
            </a:extLst>
          </p:cNvPr>
          <p:cNvSpPr txBox="1"/>
          <p:nvPr/>
        </p:nvSpPr>
        <p:spPr>
          <a:xfrm>
            <a:off x="6194615" y="2055779"/>
            <a:ext cx="5571562" cy="4007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GB" sz="4000" b="1" dirty="0">
                <a:solidFill>
                  <a:schemeClr val="bg1"/>
                </a:solidFill>
              </a:rPr>
              <a:t>We don’t use POVA</a:t>
            </a:r>
            <a:br>
              <a:rPr lang="en-GB" sz="4000" b="1" dirty="0">
                <a:solidFill>
                  <a:schemeClr val="bg1"/>
                </a:solidFill>
              </a:rPr>
            </a:br>
            <a:r>
              <a:rPr lang="en-GB" sz="4000" b="1" dirty="0">
                <a:solidFill>
                  <a:schemeClr val="bg1"/>
                </a:solidFill>
              </a:rPr>
              <a:t>in Wales anymore.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GB" sz="1200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3000" b="1" dirty="0">
                <a:solidFill>
                  <a:schemeClr val="bg1"/>
                </a:solidFill>
              </a:rPr>
              <a:t>We now use a much broader definition for safeguarding </a:t>
            </a:r>
            <a:r>
              <a:rPr lang="en-GB" sz="2800" dirty="0">
                <a:solidFill>
                  <a:schemeClr val="bg1"/>
                </a:solidFill>
              </a:rPr>
              <a:t>that means </a:t>
            </a:r>
            <a:r>
              <a:rPr lang="en-GB" sz="2800" b="1" dirty="0">
                <a:solidFill>
                  <a:schemeClr val="bg1"/>
                </a:solidFill>
              </a:rPr>
              <a:t>anyone</a:t>
            </a:r>
            <a:r>
              <a:rPr lang="en-GB" sz="2800" dirty="0">
                <a:solidFill>
                  <a:schemeClr val="bg1"/>
                </a:solidFill>
              </a:rPr>
              <a:t> can be an adult at risk </a:t>
            </a:r>
            <a:r>
              <a:rPr lang="en-GB" sz="2800" b="1" dirty="0">
                <a:solidFill>
                  <a:schemeClr val="bg1"/>
                </a:solidFill>
              </a:rPr>
              <a:t>at any point </a:t>
            </a:r>
            <a:r>
              <a:rPr lang="en-GB" sz="2800" dirty="0">
                <a:solidFill>
                  <a:schemeClr val="bg1"/>
                </a:solidFill>
              </a:rPr>
              <a:t>in their lives and require safeguarding intervention.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33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build="p"/>
    </p:bldLst>
  </p:timing>
  <p:extLst>
    <p:ext uri="{6950BFC3-D8DA-4A85-94F7-54DA5524770B}">
      <p188:commentRel xmlns:p188="http://schemas.microsoft.com/office/powerpoint/2018/8/main" r:id="rId4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C8884-5AF8-47E8-27EC-27B4991FB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A47BB8F6-C8E6-ACD1-0194-14E0EEDB7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4901810" y="3733986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A421DFA8-4F49-2AB6-CFE9-1E9F9E0D9C8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4953" y="260764"/>
            <a:ext cx="11122093" cy="814293"/>
          </a:xfrm>
          <a:prstGeom prst="rect">
            <a:avLst/>
          </a:prstGeom>
          <a:solidFill>
            <a:srgbClr val="EB5E57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How did we get here?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19A99F-7683-E386-1438-807877E59100}"/>
              </a:ext>
            </a:extLst>
          </p:cNvPr>
          <p:cNvSpPr txBox="1"/>
          <p:nvPr/>
        </p:nvSpPr>
        <p:spPr>
          <a:xfrm>
            <a:off x="616051" y="4177105"/>
            <a:ext cx="1943749" cy="1338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>
                <a:solidFill>
                  <a:srgbClr val="000000"/>
                </a:solidFill>
                <a:latin typeface="Outfit" pitchFamily="2" charset="0"/>
              </a:defRPr>
            </a:lvl1pPr>
            <a:lvl2pPr marL="536575" indent="-358775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4000">
                <a:solidFill>
                  <a:srgbClr val="000000"/>
                </a:solidFill>
                <a:latin typeface="Outfit" pitchFamily="2" charset="0"/>
              </a:defRPr>
            </a:lvl2pPr>
            <a:lvl3pPr marL="896938" indent="-360363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3600">
                <a:solidFill>
                  <a:srgbClr val="000000"/>
                </a:solidFill>
                <a:latin typeface="Outfit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>
                <a:latin typeface="Outfit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>
                <a:latin typeface="Outfit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All Wales Child Protection Procedures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2008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A7B4549F-D08A-CB71-3395-5FD541B55239}"/>
              </a:ext>
            </a:extLst>
          </p:cNvPr>
          <p:cNvSpPr txBox="1">
            <a:spLocks/>
          </p:cNvSpPr>
          <p:nvPr/>
        </p:nvSpPr>
        <p:spPr>
          <a:xfrm>
            <a:off x="1757981" y="1435191"/>
            <a:ext cx="2897095" cy="16550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44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1pPr>
            <a:lvl2pPr marL="536575" indent="-3587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40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2pPr>
            <a:lvl3pPr marL="896938" indent="-36036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36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Wales Interim Policy &amp; Procedures for the Protection of Vulnerable Adults from Abuse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2010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(updated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2013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D7D7ED-E243-ED15-C87A-1167A8A99E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429000"/>
            <a:ext cx="12191999" cy="306847"/>
            <a:chOff x="1" y="3429000"/>
            <a:chExt cx="11767634" cy="30684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D22142A-1D96-C1F4-6260-F6C0EC341F2C}"/>
                </a:ext>
              </a:extLst>
            </p:cNvPr>
            <p:cNvSpPr/>
            <p:nvPr/>
          </p:nvSpPr>
          <p:spPr>
            <a:xfrm>
              <a:off x="1" y="3429000"/>
              <a:ext cx="11263280" cy="3068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3E6FBB2A-9F25-4B83-103D-B2FD5F96C241}"/>
                </a:ext>
              </a:extLst>
            </p:cNvPr>
            <p:cNvSpPr/>
            <p:nvPr/>
          </p:nvSpPr>
          <p:spPr>
            <a:xfrm rot="5400000">
              <a:off x="11362035" y="3330248"/>
              <a:ext cx="306845" cy="50435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</p:grp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B5EA3F82-44AF-DDCA-A3EA-40AECA3E6B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36084" y="3035600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833EEA4E-31B2-14B4-5B63-687C3B3F8C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1417868" y="3733987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ADED8C9C-1FE7-D6AD-5454-6A99628F2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69380" y="3139629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CB6E81D-EFE4-C46D-912D-EDDEFAFCB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3824">
            <a:off x="1862527" y="2026889"/>
            <a:ext cx="2688003" cy="40354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52E3E25-E78A-A042-A481-E168E4A9B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0870">
            <a:off x="689816" y="4813724"/>
            <a:ext cx="1796213" cy="26966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D97BEBAC-0F8A-8845-9126-2BA4995DB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299193" y="1670830"/>
            <a:ext cx="3080485" cy="1419372"/>
            <a:chOff x="3451327" y="1660853"/>
            <a:chExt cx="3080485" cy="141937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525815A-B07A-19BF-6FF8-FEA512322090}"/>
                </a:ext>
              </a:extLst>
            </p:cNvPr>
            <p:cNvSpPr txBox="1"/>
            <p:nvPr/>
          </p:nvSpPr>
          <p:spPr>
            <a:xfrm>
              <a:off x="4461586" y="1660853"/>
              <a:ext cx="2070226" cy="141937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indent="0" algn="ctr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400">
                  <a:solidFill>
                    <a:srgbClr val="000000"/>
                  </a:solidFill>
                  <a:latin typeface="Outfit" pitchFamily="2" charset="0"/>
                </a:defRPr>
              </a:lvl1pPr>
              <a:lvl2pPr marL="536575" indent="-358775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4000">
                  <a:solidFill>
                    <a:srgbClr val="000000"/>
                  </a:solidFill>
                  <a:latin typeface="Outfit" pitchFamily="2" charset="0"/>
                </a:defRPr>
              </a:lvl2pPr>
              <a:lvl3pPr marL="896938" indent="-360363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Courier New" panose="02070309020205020404" pitchFamily="49" charset="0"/>
                <a:buChar char="o"/>
                <a:defRPr sz="3600">
                  <a:solidFill>
                    <a:srgbClr val="000000"/>
                  </a:solidFill>
                  <a:latin typeface="Outfit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3200">
                  <a:latin typeface="Outfit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3200">
                  <a:latin typeface="Outfit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Wales Safeguarding Procedures</a:t>
              </a:r>
              <a:b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</a:b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2020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72483A1-28B2-5D10-E6AF-F20AB953AD2D}"/>
                </a:ext>
              </a:extLst>
            </p:cNvPr>
            <p:cNvGrpSpPr/>
            <p:nvPr/>
          </p:nvGrpSpPr>
          <p:grpSpPr>
            <a:xfrm>
              <a:off x="3451327" y="1696243"/>
              <a:ext cx="1297860" cy="1297860"/>
              <a:chOff x="1853064" y="3533288"/>
              <a:chExt cx="2939716" cy="2939716"/>
            </a:xfrm>
          </p:grpSpPr>
          <p:pic>
            <p:nvPicPr>
              <p:cNvPr id="41" name="Graphic 40" descr="Smart Phone">
                <a:extLst>
                  <a:ext uri="{FF2B5EF4-FFF2-40B4-BE49-F238E27FC236}">
                    <a16:creationId xmlns:a16="http://schemas.microsoft.com/office/drawing/2014/main" id="{3F5E7FB4-C684-A541-97A2-A766A31964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853064" y="3533288"/>
                <a:ext cx="2939716" cy="2939716"/>
              </a:xfrm>
              <a:prstGeom prst="rect">
                <a:avLst/>
              </a:prstGeom>
            </p:spPr>
          </p:pic>
          <p:pic>
            <p:nvPicPr>
              <p:cNvPr id="42" name="Content Placeholder 4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B5FD0073-0310-AEC9-F1D3-FEA54FCD13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99"/>
              <a:stretch/>
            </p:blipFill>
            <p:spPr>
              <a:xfrm>
                <a:off x="2707210" y="4012003"/>
                <a:ext cx="1231424" cy="2130119"/>
              </a:xfrm>
              <a:prstGeom prst="roundRect">
                <a:avLst>
                  <a:gd name="adj" fmla="val 4063"/>
                </a:avLst>
              </a:prstGeom>
            </p:spPr>
          </p:pic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64D01BC-82B3-2698-9BC4-FBC54A5CDE43}"/>
              </a:ext>
            </a:extLst>
          </p:cNvPr>
          <p:cNvSpPr txBox="1"/>
          <p:nvPr/>
        </p:nvSpPr>
        <p:spPr>
          <a:xfrm>
            <a:off x="3810877" y="4276015"/>
            <a:ext cx="2521977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>
              <a:lnSpc>
                <a:spcPct val="90000"/>
              </a:lnSpc>
              <a:spcAft>
                <a:spcPts val="1200"/>
              </a:spcAft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Social Services </a:t>
            </a:r>
            <a:r>
              <a:rPr lang="en-GB" sz="2400" dirty="0">
                <a:solidFill>
                  <a:srgbClr val="000000"/>
                </a:solidFill>
                <a:latin typeface="Outfit" pitchFamily="2" charset="0"/>
              </a:rPr>
              <a:t>and Wellbeing Act (Wales) </a:t>
            </a:r>
            <a:r>
              <a:rPr lang="en-GB" sz="2400" b="1" dirty="0">
                <a:solidFill>
                  <a:srgbClr val="000000"/>
                </a:solidFill>
                <a:latin typeface="Outfit" pitchFamily="2" charset="0"/>
              </a:rPr>
              <a:t>2014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9DADAF-78E1-5FD3-E601-AB543624D787}"/>
              </a:ext>
            </a:extLst>
          </p:cNvPr>
          <p:cNvSpPr txBox="1"/>
          <p:nvPr/>
        </p:nvSpPr>
        <p:spPr>
          <a:xfrm>
            <a:off x="6420912" y="4199070"/>
            <a:ext cx="2748653" cy="124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à"/>
              <a:defRPr/>
            </a:pPr>
            <a:r>
              <a:rPr lang="en-GB" sz="2400" dirty="0">
                <a:solidFill>
                  <a:schemeClr val="tx1">
                    <a:lumMod val="50000"/>
                  </a:schemeClr>
                </a:solidFill>
                <a:latin typeface="Outfit" pitchFamily="2" charset="0"/>
              </a:rPr>
              <a:t>Duty to Report</a:t>
            </a:r>
          </a:p>
          <a:p>
            <a:pPr marL="342900" lvl="0" indent="-34290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à"/>
              <a:defRPr/>
            </a:pPr>
            <a:r>
              <a:rPr lang="en-GB" sz="2400" dirty="0">
                <a:solidFill>
                  <a:schemeClr val="tx1">
                    <a:lumMod val="50000"/>
                  </a:schemeClr>
                </a:solidFill>
                <a:latin typeface="Outfit" pitchFamily="2" charset="0"/>
              </a:rPr>
              <a:t>Adult at Risk</a:t>
            </a:r>
          </a:p>
          <a:p>
            <a:pPr marL="342900" lvl="0" indent="-34290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à"/>
              <a:defRPr/>
            </a:pPr>
            <a:r>
              <a:rPr lang="en-GB" sz="2400" dirty="0">
                <a:solidFill>
                  <a:schemeClr val="tx1">
                    <a:lumMod val="50000"/>
                  </a:schemeClr>
                </a:solidFill>
                <a:latin typeface="Outfit" pitchFamily="2" charset="0"/>
              </a:rPr>
              <a:t>Child at Risk</a:t>
            </a:r>
          </a:p>
        </p:txBody>
      </p:sp>
    </p:spTree>
    <p:extLst>
      <p:ext uri="{BB962C8B-B14F-4D97-AF65-F5344CB8AC3E}">
        <p14:creationId xmlns:p14="http://schemas.microsoft.com/office/powerpoint/2010/main" val="176207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8451F-E7BB-E907-6EFF-3809A9895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09CB28A-FA69-E432-F198-61C883CE5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429000"/>
            <a:ext cx="12191999" cy="306847"/>
            <a:chOff x="1" y="3429000"/>
            <a:chExt cx="11767634" cy="30684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A58728-1983-57DF-01AD-E77EC9F4C1E7}"/>
                </a:ext>
              </a:extLst>
            </p:cNvPr>
            <p:cNvSpPr/>
            <p:nvPr/>
          </p:nvSpPr>
          <p:spPr>
            <a:xfrm>
              <a:off x="1" y="3429000"/>
              <a:ext cx="11263280" cy="3068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D5BF0AA3-7DB9-38A6-E1CE-136DBBD90FFB}"/>
                </a:ext>
              </a:extLst>
            </p:cNvPr>
            <p:cNvSpPr/>
            <p:nvPr/>
          </p:nvSpPr>
          <p:spPr>
            <a:xfrm rot="5400000">
              <a:off x="11362035" y="3330248"/>
              <a:ext cx="306845" cy="50435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</p:grpSp>
      <p:sp>
        <p:nvSpPr>
          <p:cNvPr id="6" name="Title 3">
            <a:extLst>
              <a:ext uri="{FF2B5EF4-FFF2-40B4-BE49-F238E27FC236}">
                <a16:creationId xmlns:a16="http://schemas.microsoft.com/office/drawing/2014/main" id="{3C3A0B86-6671-DD35-AB63-F068A868AF2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4953" y="260764"/>
            <a:ext cx="11122093" cy="814293"/>
          </a:xfrm>
          <a:prstGeom prst="rect">
            <a:avLst/>
          </a:prstGeom>
          <a:solidFill>
            <a:srgbClr val="EB5E57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How did we get here?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80F7B47-DE6A-27BC-03E3-7D23836AC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16051" y="1435191"/>
            <a:ext cx="8763627" cy="4080742"/>
            <a:chOff x="616051" y="1435191"/>
            <a:chExt cx="8763627" cy="4080742"/>
          </a:xfrm>
        </p:grpSpPr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FCC4C0D4-A840-7A0E-7FEC-D34D3A40B1C3}"/>
                </a:ext>
              </a:extLst>
            </p:cNvPr>
            <p:cNvSpPr/>
            <p:nvPr/>
          </p:nvSpPr>
          <p:spPr>
            <a:xfrm rot="10800000">
              <a:off x="4901810" y="3733986"/>
              <a:ext cx="340113" cy="434897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  <p:sp>
          <p:nvSpPr>
            <p:cNvPr id="10" name="Content Placeholder 4">
              <a:extLst>
                <a:ext uri="{FF2B5EF4-FFF2-40B4-BE49-F238E27FC236}">
                  <a16:creationId xmlns:a16="http://schemas.microsoft.com/office/drawing/2014/main" id="{C1C0041D-E57D-A589-3E55-B83A8F0FC80B}"/>
                </a:ext>
              </a:extLst>
            </p:cNvPr>
            <p:cNvSpPr txBox="1">
              <a:spLocks/>
            </p:cNvSpPr>
            <p:nvPr/>
          </p:nvSpPr>
          <p:spPr>
            <a:xfrm>
              <a:off x="1757981" y="1435191"/>
              <a:ext cx="2897095" cy="165501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4400" kern="1200">
                  <a:solidFill>
                    <a:srgbClr val="000000"/>
                  </a:solidFill>
                  <a:latin typeface="Outfit" pitchFamily="2" charset="0"/>
                  <a:ea typeface="+mn-ea"/>
                  <a:cs typeface="+mn-cs"/>
                </a:defRPr>
              </a:lvl1pPr>
              <a:lvl2pPr marL="536575" indent="-358775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4000" kern="1200">
                  <a:solidFill>
                    <a:srgbClr val="000000"/>
                  </a:solidFill>
                  <a:latin typeface="Outfit" pitchFamily="2" charset="0"/>
                  <a:ea typeface="+mn-ea"/>
                  <a:cs typeface="+mn-cs"/>
                </a:defRPr>
              </a:lvl2pPr>
              <a:lvl3pPr marL="896938" indent="-360363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Courier New" panose="02070309020205020404" pitchFamily="49" charset="0"/>
                <a:buChar char="o"/>
                <a:defRPr sz="3600" kern="1200">
                  <a:solidFill>
                    <a:srgbClr val="000000"/>
                  </a:solidFill>
                  <a:latin typeface="Outfit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Outfit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Outfit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Wales Interim Policy &amp; Procedures for the Protection of Vulnerable Adults from Abuse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2010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 </a:t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</a:b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(updated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2013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83A6E44-0BB1-2F30-C91E-D775B5B266FC}"/>
                </a:ext>
              </a:extLst>
            </p:cNvPr>
            <p:cNvSpPr txBox="1"/>
            <p:nvPr/>
          </p:nvSpPr>
          <p:spPr>
            <a:xfrm>
              <a:off x="616051" y="4177105"/>
              <a:ext cx="1943749" cy="133882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defPPr>
                <a:defRPr lang="en-US"/>
              </a:defPPr>
              <a:lvl1pPr indent="0" algn="ctr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>
                  <a:solidFill>
                    <a:srgbClr val="000000"/>
                  </a:solidFill>
                  <a:latin typeface="Outfit" pitchFamily="2" charset="0"/>
                </a:defRPr>
              </a:lvl1pPr>
              <a:lvl2pPr marL="536575" indent="-358775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4000">
                  <a:solidFill>
                    <a:srgbClr val="000000"/>
                  </a:solidFill>
                  <a:latin typeface="Outfit" pitchFamily="2" charset="0"/>
                </a:defRPr>
              </a:lvl2pPr>
              <a:lvl3pPr marL="896938" indent="-360363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Courier New" panose="02070309020205020404" pitchFamily="49" charset="0"/>
                <a:buChar char="o"/>
                <a:defRPr sz="3600">
                  <a:solidFill>
                    <a:srgbClr val="000000"/>
                  </a:solidFill>
                  <a:latin typeface="Outfit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3200">
                  <a:latin typeface="Outfit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3200">
                  <a:latin typeface="Outfit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All Wales Child Protection Procedures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2008</a:t>
              </a:r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B78A499E-A013-F1C3-FDD0-1520D14C855C}"/>
                </a:ext>
              </a:extLst>
            </p:cNvPr>
            <p:cNvSpPr/>
            <p:nvPr/>
          </p:nvSpPr>
          <p:spPr>
            <a:xfrm>
              <a:off x="3236084" y="3035600"/>
              <a:ext cx="340113" cy="434897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AC08F1FE-DFEF-CC08-216A-5FB270AD0375}"/>
                </a:ext>
              </a:extLst>
            </p:cNvPr>
            <p:cNvSpPr/>
            <p:nvPr/>
          </p:nvSpPr>
          <p:spPr>
            <a:xfrm rot="10800000">
              <a:off x="1417868" y="3733987"/>
              <a:ext cx="340113" cy="434897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A91EB7A2-7DE5-1C34-20EB-E239C929257B}"/>
                </a:ext>
              </a:extLst>
            </p:cNvPr>
            <p:cNvSpPr/>
            <p:nvPr/>
          </p:nvSpPr>
          <p:spPr>
            <a:xfrm>
              <a:off x="7669380" y="3139629"/>
              <a:ext cx="340113" cy="434897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  <p:pic>
          <p:nvPicPr>
            <p:cNvPr id="33" name="Picture 32" descr="A blue and black background&#10;&#10;AI-generated content may be incorrect.">
              <a:extLst>
                <a:ext uri="{FF2B5EF4-FFF2-40B4-BE49-F238E27FC236}">
                  <a16:creationId xmlns:a16="http://schemas.microsoft.com/office/drawing/2014/main" id="{50393D96-73B3-3657-809D-0D6A73B71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3824">
              <a:off x="1862527" y="2026889"/>
              <a:ext cx="2688003" cy="403543"/>
            </a:xfrm>
            <a:prstGeom prst="rect">
              <a:avLst/>
            </a:prstGeom>
          </p:spPr>
        </p:pic>
        <p:pic>
          <p:nvPicPr>
            <p:cNvPr id="36" name="Picture 35" descr="A blue and black background&#10;&#10;AI-generated content may be incorrect.">
              <a:extLst>
                <a:ext uri="{FF2B5EF4-FFF2-40B4-BE49-F238E27FC236}">
                  <a16:creationId xmlns:a16="http://schemas.microsoft.com/office/drawing/2014/main" id="{1ED4AD4A-7CF5-E01C-66E4-86F859E4F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00870">
              <a:off x="689816" y="4813724"/>
              <a:ext cx="1796213" cy="269660"/>
            </a:xfrm>
            <a:prstGeom prst="rect">
              <a:avLst/>
            </a:prstGeom>
          </p:spPr>
        </p:pic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D86D87F-5742-6483-EEF9-7D1180B27FBA}"/>
                </a:ext>
              </a:extLst>
            </p:cNvPr>
            <p:cNvGrpSpPr/>
            <p:nvPr/>
          </p:nvGrpSpPr>
          <p:grpSpPr>
            <a:xfrm>
              <a:off x="6299193" y="1670830"/>
              <a:ext cx="3080485" cy="1419372"/>
              <a:chOff x="3451327" y="1660853"/>
              <a:chExt cx="3080485" cy="1419372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FBFDA48-D7D6-72D6-9F83-157AA449765A}"/>
                  </a:ext>
                </a:extLst>
              </p:cNvPr>
              <p:cNvSpPr txBox="1"/>
              <p:nvPr/>
            </p:nvSpPr>
            <p:spPr>
              <a:xfrm>
                <a:off x="4461586" y="1660853"/>
                <a:ext cx="2070226" cy="141937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indent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2400">
                    <a:solidFill>
                      <a:srgbClr val="000000"/>
                    </a:solidFill>
                    <a:latin typeface="Outfit" pitchFamily="2" charset="0"/>
                  </a:defRPr>
                </a:lvl1pPr>
                <a:lvl2pPr marL="536575" indent="-358775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4000">
                    <a:solidFill>
                      <a:srgbClr val="000000"/>
                    </a:solidFill>
                    <a:latin typeface="Outfit" pitchFamily="2" charset="0"/>
                  </a:defRPr>
                </a:lvl2pPr>
                <a:lvl3pPr marL="896938" indent="-360363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Font typeface="Courier New" panose="02070309020205020404" pitchFamily="49" charset="0"/>
                  <a:buChar char="o"/>
                  <a:defRPr sz="3600">
                    <a:solidFill>
                      <a:srgbClr val="000000"/>
                    </a:solidFill>
                    <a:latin typeface="Outfit" pitchFamily="2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3200">
                    <a:latin typeface="Outfit" pitchFamily="2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3200">
                    <a:latin typeface="Outfit" pitchFamily="2" charset="0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Wales Safeguarding Procedures</a:t>
                </a:r>
                <a:b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</a:br>
                <a:r>
                  <a:rPr kumimoji="0" lang="en-GB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2020</a:t>
                </a:r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2A124CFE-E599-134C-C905-9768B5726188}"/>
                  </a:ext>
                </a:extLst>
              </p:cNvPr>
              <p:cNvGrpSpPr/>
              <p:nvPr/>
            </p:nvGrpSpPr>
            <p:grpSpPr>
              <a:xfrm>
                <a:off x="3451327" y="1696243"/>
                <a:ext cx="1297860" cy="1297860"/>
                <a:chOff x="1853064" y="3533288"/>
                <a:chExt cx="2939716" cy="2939716"/>
              </a:xfrm>
            </p:grpSpPr>
            <p:pic>
              <p:nvPicPr>
                <p:cNvPr id="41" name="Graphic 40" descr="Smart Phone">
                  <a:extLst>
                    <a:ext uri="{FF2B5EF4-FFF2-40B4-BE49-F238E27FC236}">
                      <a16:creationId xmlns:a16="http://schemas.microsoft.com/office/drawing/2014/main" id="{DEF36CF2-0CAD-4406-1AC0-5FA5B25573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53064" y="3533288"/>
                  <a:ext cx="2939716" cy="2939716"/>
                </a:xfrm>
                <a:prstGeom prst="rect">
                  <a:avLst/>
                </a:prstGeom>
              </p:spPr>
            </p:pic>
            <p:pic>
              <p:nvPicPr>
                <p:cNvPr id="42" name="Content Placeholder 4" descr="A screenshot of a cell phone&#10;&#10;Description automatically generated">
                  <a:extLst>
                    <a:ext uri="{FF2B5EF4-FFF2-40B4-BE49-F238E27FC236}">
                      <a16:creationId xmlns:a16="http://schemas.microsoft.com/office/drawing/2014/main" id="{6FD3CD2F-A096-5519-F794-E4AF0B11DE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699"/>
                <a:stretch/>
              </p:blipFill>
              <p:spPr>
                <a:xfrm>
                  <a:off x="2707210" y="4012003"/>
                  <a:ext cx="1231424" cy="2130119"/>
                </a:xfrm>
                <a:prstGeom prst="roundRect">
                  <a:avLst>
                    <a:gd name="adj" fmla="val 4063"/>
                  </a:avLst>
                </a:prstGeom>
              </p:spPr>
            </p:pic>
          </p:grp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7F98C3C-9062-F80C-2304-2FF7F55A3467}"/>
                </a:ext>
              </a:extLst>
            </p:cNvPr>
            <p:cNvSpPr txBox="1"/>
            <p:nvPr/>
          </p:nvSpPr>
          <p:spPr>
            <a:xfrm>
              <a:off x="3810877" y="4276015"/>
              <a:ext cx="2521977" cy="10895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400">
                <a:lnSpc>
                  <a:spcPct val="90000"/>
                </a:lnSpc>
                <a:spcAft>
                  <a:spcPts val="1200"/>
                </a:spcAft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Social Services </a:t>
              </a:r>
              <a:r>
                <a:rPr lang="en-GB" sz="2400" dirty="0">
                  <a:solidFill>
                    <a:srgbClr val="000000"/>
                  </a:solidFill>
                  <a:latin typeface="Outfit" pitchFamily="2" charset="0"/>
                </a:rPr>
                <a:t>and Wellbeing Act (Wales) </a:t>
              </a:r>
              <a:r>
                <a:rPr lang="en-GB" sz="2400" b="1" dirty="0">
                  <a:solidFill>
                    <a:srgbClr val="000000"/>
                  </a:solidFill>
                  <a:latin typeface="Outfit" pitchFamily="2" charset="0"/>
                </a:rPr>
                <a:t>2014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90297B-43D1-BE44-B562-E115FF8F03AD}"/>
                </a:ext>
              </a:extLst>
            </p:cNvPr>
            <p:cNvSpPr txBox="1"/>
            <p:nvPr/>
          </p:nvSpPr>
          <p:spPr>
            <a:xfrm>
              <a:off x="6420912" y="4199070"/>
              <a:ext cx="2748653" cy="12434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Wingdings" panose="05000000000000000000" pitchFamily="2" charset="2"/>
                <a:buChar char="à"/>
                <a:tabLst/>
                <a:defRPr/>
              </a:pPr>
              <a:r>
                <a:rPr kumimoji="0" lang="en-GB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Duty to Report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Wingdings" panose="05000000000000000000" pitchFamily="2" charset="2"/>
                <a:buChar char="à"/>
                <a:tabLst/>
                <a:defRPr/>
              </a:pPr>
              <a:r>
                <a:rPr kumimoji="0" lang="en-GB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Adult at Risk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Wingdings" panose="05000000000000000000" pitchFamily="2" charset="2"/>
                <a:buChar char="à"/>
                <a:tabLst/>
                <a:defRPr/>
              </a:pPr>
              <a:r>
                <a:rPr kumimoji="0" lang="en-GB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Child at Risk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2668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-0.52696 -0.000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021FB-42B9-AB80-9228-FDB12B1C0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14F5C2D-431A-3C20-8F25-18261473B3C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4953" y="260764"/>
            <a:ext cx="11122093" cy="814293"/>
          </a:xfrm>
          <a:prstGeom prst="rect">
            <a:avLst/>
          </a:prstGeom>
          <a:solidFill>
            <a:srgbClr val="EB5E57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How did we get here?</a:t>
            </a:r>
          </a:p>
        </p:txBody>
      </p:sp>
      <p:grpSp>
        <p:nvGrpSpPr>
          <p:cNvPr id="10" name="Group 9" descr="Wales Safeguarding Procedures 2020">
            <a:extLst>
              <a:ext uri="{FF2B5EF4-FFF2-40B4-BE49-F238E27FC236}">
                <a16:creationId xmlns:a16="http://schemas.microsoft.com/office/drawing/2014/main" id="{524A3014-961C-C4E4-D406-E1AB928D0AA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-116346" y="1672617"/>
            <a:ext cx="3080485" cy="1419372"/>
            <a:chOff x="3451327" y="1660853"/>
            <a:chExt cx="3080485" cy="141937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9EEFBE8-56BB-CF0D-F7E6-F1E2D5A8372C}"/>
                </a:ext>
              </a:extLst>
            </p:cNvPr>
            <p:cNvSpPr txBox="1"/>
            <p:nvPr/>
          </p:nvSpPr>
          <p:spPr>
            <a:xfrm>
              <a:off x="4461586" y="1660853"/>
              <a:ext cx="2070226" cy="141937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indent="0" algn="ctr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400">
                  <a:solidFill>
                    <a:srgbClr val="000000"/>
                  </a:solidFill>
                  <a:latin typeface="Outfit" pitchFamily="2" charset="0"/>
                </a:defRPr>
              </a:lvl1pPr>
              <a:lvl2pPr marL="536575" indent="-358775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4000">
                  <a:solidFill>
                    <a:srgbClr val="000000"/>
                  </a:solidFill>
                  <a:latin typeface="Outfit" pitchFamily="2" charset="0"/>
                </a:defRPr>
              </a:lvl2pPr>
              <a:lvl3pPr marL="896938" indent="-360363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Courier New" panose="02070309020205020404" pitchFamily="49" charset="0"/>
                <a:buChar char="o"/>
                <a:defRPr sz="3600">
                  <a:solidFill>
                    <a:srgbClr val="000000"/>
                  </a:solidFill>
                  <a:latin typeface="Outfit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3200">
                  <a:latin typeface="Outfit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3200">
                  <a:latin typeface="Outfit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Wales Safeguarding Procedures</a:t>
              </a:r>
              <a:b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</a:b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2020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7B33D33-8582-F34F-0E81-36157953B533}"/>
                </a:ext>
              </a:extLst>
            </p:cNvPr>
            <p:cNvGrpSpPr/>
            <p:nvPr/>
          </p:nvGrpSpPr>
          <p:grpSpPr>
            <a:xfrm>
              <a:off x="3451327" y="1696243"/>
              <a:ext cx="1297860" cy="1297860"/>
              <a:chOff x="1853064" y="3533288"/>
              <a:chExt cx="2939716" cy="2939716"/>
            </a:xfrm>
          </p:grpSpPr>
          <p:pic>
            <p:nvPicPr>
              <p:cNvPr id="16" name="Graphic 15" descr="Smart Phone">
                <a:extLst>
                  <a:ext uri="{FF2B5EF4-FFF2-40B4-BE49-F238E27FC236}">
                    <a16:creationId xmlns:a16="http://schemas.microsoft.com/office/drawing/2014/main" id="{EEF9078D-C149-C592-985F-FCD232A59F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853064" y="3533288"/>
                <a:ext cx="2939716" cy="2939716"/>
              </a:xfrm>
              <a:prstGeom prst="rect">
                <a:avLst/>
              </a:prstGeom>
            </p:spPr>
          </p:pic>
          <p:pic>
            <p:nvPicPr>
              <p:cNvPr id="17" name="Content Placeholder 4" descr="Wales Safeguarding Procedures 2020">
                <a:extLst>
                  <a:ext uri="{FF2B5EF4-FFF2-40B4-BE49-F238E27FC236}">
                    <a16:creationId xmlns:a16="http://schemas.microsoft.com/office/drawing/2014/main" id="{B51954B5-A603-01A7-7BF9-FB8FFED06F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99"/>
              <a:stretch/>
            </p:blipFill>
            <p:spPr>
              <a:xfrm>
                <a:off x="2707210" y="4012003"/>
                <a:ext cx="1231424" cy="2130119"/>
              </a:xfrm>
              <a:prstGeom prst="roundRect">
                <a:avLst>
                  <a:gd name="adj" fmla="val 4063"/>
                </a:avLst>
              </a:prstGeom>
            </p:spPr>
          </p:pic>
        </p:grpSp>
      </p:grpSp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F5E899B5-F9ED-CDDA-0318-126CABAEDE66}"/>
              </a:ext>
            </a:extLst>
          </p:cNvPr>
          <p:cNvSpPr txBox="1">
            <a:spLocks/>
          </p:cNvSpPr>
          <p:nvPr/>
        </p:nvSpPr>
        <p:spPr>
          <a:xfrm>
            <a:off x="1425281" y="4131827"/>
            <a:ext cx="2349804" cy="20495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44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1pPr>
            <a:lvl2pPr marL="536575" indent="-3587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40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2pPr>
            <a:lvl3pPr marL="896938" indent="-36036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36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Wales Trauma Informed Practice Framework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2022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B7CCC826-98B0-05AB-C8B8-682AB718D03E}"/>
              </a:ext>
            </a:extLst>
          </p:cNvPr>
          <p:cNvSpPr txBox="1">
            <a:spLocks/>
          </p:cNvSpPr>
          <p:nvPr/>
        </p:nvSpPr>
        <p:spPr>
          <a:xfrm>
            <a:off x="2756276" y="1261728"/>
            <a:ext cx="3464354" cy="20495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44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1pPr>
            <a:lvl2pPr marL="536575" indent="-3587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40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2pPr>
            <a:lvl3pPr marL="896938" indent="-36036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36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National Safeguarding  Training, Learning and Development Standards and Framework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2022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7531C5B-C8C5-64CA-C0A5-197DAD49F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847850" y="3451852"/>
            <a:ext cx="14039850" cy="306845"/>
            <a:chOff x="1" y="3429000"/>
            <a:chExt cx="11767634" cy="30684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E9157EB-F9F7-7A45-D1B6-50388CBC9430}"/>
                </a:ext>
              </a:extLst>
            </p:cNvPr>
            <p:cNvSpPr/>
            <p:nvPr/>
          </p:nvSpPr>
          <p:spPr>
            <a:xfrm>
              <a:off x="1" y="3429000"/>
              <a:ext cx="11263280" cy="3068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11EF9574-D311-D579-313D-6F423339D2A0}"/>
                </a:ext>
              </a:extLst>
            </p:cNvPr>
            <p:cNvSpPr/>
            <p:nvPr/>
          </p:nvSpPr>
          <p:spPr>
            <a:xfrm rot="5400000">
              <a:off x="11362035" y="3330248"/>
              <a:ext cx="306845" cy="50435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44E54F1-0373-4654-5C39-92C0AEAFDF4F}"/>
              </a:ext>
            </a:extLst>
          </p:cNvPr>
          <p:cNvSpPr txBox="1"/>
          <p:nvPr/>
        </p:nvSpPr>
        <p:spPr>
          <a:xfrm>
            <a:off x="4576498" y="4364297"/>
            <a:ext cx="2223797" cy="17254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>
                <a:solidFill>
                  <a:srgbClr val="000000"/>
                </a:solidFill>
                <a:latin typeface="Outfit" pitchFamily="2" charset="0"/>
              </a:defRPr>
            </a:lvl1pPr>
            <a:lvl2pPr marL="536575" indent="-358775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4000">
                <a:solidFill>
                  <a:srgbClr val="000000"/>
                </a:solidFill>
                <a:latin typeface="Outfit" pitchFamily="2" charset="0"/>
              </a:defRPr>
            </a:lvl2pPr>
            <a:lvl3pPr marL="896938" indent="-360363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3600">
                <a:solidFill>
                  <a:srgbClr val="000000"/>
                </a:solidFill>
                <a:latin typeface="Outfit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>
                <a:latin typeface="Outfit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>
                <a:latin typeface="Outfit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Single Unified Safeguarding Review (SUSR)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2024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D7F5484-0D65-2F1B-DDDD-EF4F405F09F9}"/>
              </a:ext>
            </a:extLst>
          </p:cNvPr>
          <p:cNvSpPr txBox="1"/>
          <p:nvPr/>
        </p:nvSpPr>
        <p:spPr>
          <a:xfrm>
            <a:off x="6444169" y="1261485"/>
            <a:ext cx="2070225" cy="1725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>
                <a:solidFill>
                  <a:srgbClr val="000000"/>
                </a:solidFill>
                <a:latin typeface="Outfit" pitchFamily="2" charset="0"/>
              </a:defRPr>
            </a:lvl1pPr>
            <a:lvl2pPr marL="536575" indent="-358775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4000">
                <a:solidFill>
                  <a:srgbClr val="000000"/>
                </a:solidFill>
                <a:latin typeface="Outfit" pitchFamily="2" charset="0"/>
              </a:defRPr>
            </a:lvl2pPr>
            <a:lvl3pPr marL="896938" indent="-360363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3600">
                <a:solidFill>
                  <a:srgbClr val="000000"/>
                </a:solidFill>
                <a:latin typeface="Outfit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>
                <a:latin typeface="Outfit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>
                <a:latin typeface="Outfit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Group 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 Safeguarding Training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E-Learning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2024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478D2D-0CFD-C370-3E4F-C0FC89AD0278}"/>
              </a:ext>
            </a:extLst>
          </p:cNvPr>
          <p:cNvSpPr txBox="1"/>
          <p:nvPr/>
        </p:nvSpPr>
        <p:spPr>
          <a:xfrm>
            <a:off x="8030295" y="4275641"/>
            <a:ext cx="2070225" cy="14193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>
                <a:solidFill>
                  <a:srgbClr val="000000"/>
                </a:solidFill>
                <a:latin typeface="Outfit" pitchFamily="2" charset="0"/>
              </a:defRPr>
            </a:lvl1pPr>
            <a:lvl2pPr marL="536575" indent="-358775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4000">
                <a:solidFill>
                  <a:srgbClr val="000000"/>
                </a:solidFill>
                <a:latin typeface="Outfit" pitchFamily="2" charset="0"/>
              </a:defRPr>
            </a:lvl2pPr>
            <a:lvl3pPr marL="896938" indent="-360363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3600">
                <a:solidFill>
                  <a:srgbClr val="000000"/>
                </a:solidFill>
                <a:latin typeface="Outfit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>
                <a:latin typeface="Outfit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>
                <a:latin typeface="Outfit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Group B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Safeguarding Training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Nov 2024</a:t>
            </a: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C667F7DC-092A-45F8-D7C8-CD679F0C2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09226" y="3028001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6C1020-7FA6-D46E-84D5-35F2894F70C3}"/>
              </a:ext>
            </a:extLst>
          </p:cNvPr>
          <p:cNvSpPr txBox="1"/>
          <p:nvPr/>
        </p:nvSpPr>
        <p:spPr>
          <a:xfrm>
            <a:off x="9235465" y="1628304"/>
            <a:ext cx="2070225" cy="17254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>
                <a:solidFill>
                  <a:srgbClr val="000000"/>
                </a:solidFill>
                <a:latin typeface="Outfit" pitchFamily="2" charset="0"/>
              </a:defRPr>
            </a:lvl1pPr>
            <a:lvl2pPr marL="536575" indent="-358775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4000">
                <a:solidFill>
                  <a:srgbClr val="000000"/>
                </a:solidFill>
                <a:latin typeface="Outfit" pitchFamily="2" charset="0"/>
              </a:defRPr>
            </a:lvl2pPr>
            <a:lvl3pPr marL="896938" indent="-360363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3600">
                <a:solidFill>
                  <a:srgbClr val="000000"/>
                </a:solidFill>
                <a:latin typeface="Outfit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>
                <a:latin typeface="Outfit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>
                <a:latin typeface="Outfit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Group C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Safeguarding Training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Nov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2025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B78D56E9-5781-F6AC-D9C3-B71DDA4BB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5533188" y="3727468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0867157D-762D-E02C-E42C-4D768C975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V="1">
            <a:off x="10100520" y="3004230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51E41E11-1F7A-D9B2-A61F-507594444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81416" y="3061643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B830FFCD-AEE4-312F-AFE5-67438B043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53841" y="3061643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0FDAD235-06FC-0E64-A802-DDED396CC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2430126" y="3687248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1ADF0D-5734-6852-7F98-1658D164C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8895352" y="3758696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078BA3F-0732-6739-C131-2A926FD11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429000"/>
            <a:ext cx="12191999" cy="306847"/>
            <a:chOff x="1" y="3429000"/>
            <a:chExt cx="11767634" cy="306847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E3BE435-FCEC-1CF6-E16E-C5C748B61597}"/>
                </a:ext>
              </a:extLst>
            </p:cNvPr>
            <p:cNvSpPr/>
            <p:nvPr/>
          </p:nvSpPr>
          <p:spPr>
            <a:xfrm>
              <a:off x="1" y="3429000"/>
              <a:ext cx="11263280" cy="3068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71454674-D7FB-FFCE-D18A-94C4E771F04B}"/>
                </a:ext>
              </a:extLst>
            </p:cNvPr>
            <p:cNvSpPr/>
            <p:nvPr/>
          </p:nvSpPr>
          <p:spPr>
            <a:xfrm rot="5400000">
              <a:off x="11362035" y="3330248"/>
              <a:ext cx="306845" cy="50435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FE5706DE-3E7D-5DD7-2F8F-8430E0D7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106" y="860100"/>
            <a:ext cx="3035992" cy="25278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164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7" grpId="0"/>
      <p:bldP spid="6" grpId="0"/>
      <p:bldP spid="23" grpId="0"/>
      <p:bldP spid="24" grpId="0"/>
      <p:bldP spid="25" grpId="0" animBg="1"/>
      <p:bldP spid="27" grpId="0"/>
      <p:bldP spid="11" grpId="0" animBg="1"/>
      <p:bldP spid="18" grpId="0" animBg="1"/>
      <p:bldP spid="2" grpId="0" animBg="1"/>
      <p:bldP spid="32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F8712-CE64-7991-903E-5F190E26E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3455B-C6D8-B474-B1A0-476DE7AB653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97288" y="758825"/>
            <a:ext cx="8005762" cy="53308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72000" rIns="9144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Please pause the video 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</a:b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now and answer 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</a:b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questions 1 to 4 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</a:b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in your workbook.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</p:txBody>
      </p:sp>
      <p:pic>
        <p:nvPicPr>
          <p:cNvPr id="7" name="Graphic 6" descr="Pause with solid fill">
            <a:extLst>
              <a:ext uri="{FF2B5EF4-FFF2-40B4-BE49-F238E27FC236}">
                <a16:creationId xmlns:a16="http://schemas.microsoft.com/office/drawing/2014/main" id="{6C7A96DE-8205-5084-C068-3342F2C96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0428" y="2354992"/>
            <a:ext cx="1784745" cy="178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047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62653-2655-7F4C-45BC-56C41A32B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768096"/>
            <a:ext cx="3176081" cy="5321805"/>
          </a:xfrm>
        </p:spPr>
        <p:txBody>
          <a:bodyPr/>
          <a:lstStyle/>
          <a:p>
            <a:r>
              <a:rPr lang="en-GB" sz="4000" dirty="0">
                <a:solidFill>
                  <a:schemeClr val="tx1"/>
                </a:solidFill>
              </a:rPr>
              <a:t>Safeguarding Practice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FD604F-523A-4ADC-A09C-33C67CEB6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5869" y="758950"/>
            <a:ext cx="8242572" cy="5330951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800" dirty="0">
                <a:latin typeface="+mn-lt"/>
              </a:rPr>
              <a:t>The Wales Safeguarding Procedures were a </a:t>
            </a:r>
            <a:r>
              <a:rPr lang="en-US" sz="2800" b="1" dirty="0">
                <a:latin typeface="+mn-lt"/>
              </a:rPr>
              <a:t>s</a:t>
            </a:r>
            <a:r>
              <a:rPr lang="en-GB" sz="2800" b="1" dirty="0" err="1">
                <a:latin typeface="+mn-lt"/>
              </a:rPr>
              <a:t>ignificant</a:t>
            </a:r>
            <a:r>
              <a:rPr lang="en-GB" sz="2800" b="1" dirty="0">
                <a:latin typeface="+mn-lt"/>
              </a:rPr>
              <a:t> shift </a:t>
            </a:r>
            <a:r>
              <a:rPr lang="en-GB" sz="2800" dirty="0">
                <a:latin typeface="+mn-lt"/>
              </a:rPr>
              <a:t>in</a:t>
            </a:r>
            <a:r>
              <a:rPr lang="en-GB" sz="2800" b="1" dirty="0">
                <a:latin typeface="+mn-lt"/>
              </a:rPr>
              <a:t> </a:t>
            </a:r>
            <a:r>
              <a:rPr lang="en-GB" sz="2800" dirty="0">
                <a:latin typeface="+mn-lt"/>
              </a:rPr>
              <a:t>safeguarding practice: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latin typeface="+mn-lt"/>
              </a:rPr>
              <a:t>from a process-driven approach to one focused on improving people’s </a:t>
            </a:r>
            <a:r>
              <a:rPr lang="en-US" sz="2800" b="1" dirty="0">
                <a:latin typeface="+mn-lt"/>
              </a:rPr>
              <a:t>experiences and outcomes</a:t>
            </a:r>
          </a:p>
          <a:p>
            <a:pPr>
              <a:spcAft>
                <a:spcPts val="600"/>
              </a:spcAft>
            </a:pPr>
            <a:r>
              <a:rPr lang="en-GB" sz="2800" dirty="0">
                <a:latin typeface="+mn-lt"/>
              </a:rPr>
              <a:t>from prescriptive procedures to a strong emphasis on using </a:t>
            </a:r>
            <a:r>
              <a:rPr lang="en-GB" sz="2800" b="1" dirty="0">
                <a:latin typeface="+mn-lt"/>
              </a:rPr>
              <a:t>professional judgement</a:t>
            </a:r>
          </a:p>
          <a:p>
            <a:pPr>
              <a:spcAft>
                <a:spcPts val="600"/>
              </a:spcAft>
              <a:buClrTx/>
              <a:defRPr/>
            </a:pPr>
            <a:r>
              <a:rPr lang="en-GB" sz="2800" dirty="0">
                <a:latin typeface="+mn-lt"/>
              </a:rPr>
              <a:t>from addressing superficial concerns to using </a:t>
            </a:r>
            <a:r>
              <a:rPr lang="en-GB" sz="2800" b="1" dirty="0">
                <a:latin typeface="+mn-lt"/>
              </a:rPr>
              <a:t>professional curiosity </a:t>
            </a:r>
            <a:r>
              <a:rPr lang="en-GB" sz="2800" dirty="0">
                <a:latin typeface="+mn-lt"/>
              </a:rPr>
              <a:t>to seek </a:t>
            </a:r>
            <a:r>
              <a:rPr lang="en-US" sz="2800" b="1" dirty="0">
                <a:latin typeface="+mn-lt"/>
                <a:cs typeface="Arial" panose="020B0604020202020204" pitchFamily="34" charset="0"/>
              </a:rPr>
              <a:t>root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causes, </a:t>
            </a:r>
            <a:r>
              <a:rPr lang="en-GB" sz="2800" b="1" dirty="0">
                <a:latin typeface="+mn-lt"/>
                <a:cs typeface="Arial" panose="020B0604020202020204" pitchFamily="34" charset="0"/>
              </a:rPr>
              <a:t>patterns</a:t>
            </a:r>
            <a:r>
              <a:rPr lang="en-GB" sz="2800" dirty="0">
                <a:latin typeface="+mn-lt"/>
                <a:cs typeface="Arial" panose="020B0604020202020204" pitchFamily="34" charset="0"/>
              </a:rPr>
              <a:t> of behaviour, and </a:t>
            </a:r>
            <a:r>
              <a:rPr lang="en-GB" sz="2800" b="1" dirty="0">
                <a:latin typeface="+mn-lt"/>
              </a:rPr>
              <a:t>meaningful</a:t>
            </a:r>
            <a:r>
              <a:rPr lang="en-GB" sz="2800" dirty="0">
                <a:latin typeface="+mn-lt"/>
              </a:rPr>
              <a:t> impact </a:t>
            </a:r>
          </a:p>
          <a:p>
            <a:pPr>
              <a:spcAft>
                <a:spcPts val="600"/>
              </a:spcAft>
              <a:buClrTx/>
              <a:defRPr/>
            </a:pPr>
            <a:r>
              <a:rPr lang="en-GB" sz="2800" dirty="0">
                <a:latin typeface="+mn-lt"/>
              </a:rPr>
              <a:t>from being service-focussed (where people were </a:t>
            </a:r>
            <a:r>
              <a:rPr lang="en-US" sz="2800" dirty="0">
                <a:latin typeface="+mn-lt"/>
              </a:rPr>
              <a:t>seen as ‘objects of concern’ and safeguarding was a process done ‘to’ them) to being </a:t>
            </a:r>
            <a:r>
              <a:rPr lang="en-US" sz="2800" b="1" dirty="0">
                <a:latin typeface="+mn-lt"/>
              </a:rPr>
              <a:t>person-centered </a:t>
            </a:r>
            <a:r>
              <a:rPr lang="en-US" sz="2800" dirty="0">
                <a:latin typeface="+mn-lt"/>
              </a:rPr>
              <a:t>( seeing a unique individual and planning </a:t>
            </a:r>
            <a:r>
              <a:rPr lang="en-US" sz="2800" u="sng" dirty="0">
                <a:latin typeface="+mn-lt"/>
              </a:rPr>
              <a:t>with</a:t>
            </a:r>
            <a:r>
              <a:rPr lang="en-US" sz="2800" dirty="0">
                <a:latin typeface="+mn-lt"/>
              </a:rPr>
              <a:t> them).</a:t>
            </a:r>
            <a:endParaRPr lang="en-US" sz="2800" b="1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762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2EDCB-1B85-3727-2EB2-FC37E0EAB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83B22-93A1-66DC-3F7A-C51D5AC06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768096"/>
            <a:ext cx="3206973" cy="5321805"/>
          </a:xfrm>
        </p:spPr>
        <p:txBody>
          <a:bodyPr/>
          <a:lstStyle/>
          <a:p>
            <a:r>
              <a:rPr lang="en-US" dirty="0"/>
              <a:t>Child-</a:t>
            </a:r>
            <a:r>
              <a:rPr lang="en-US" dirty="0" err="1"/>
              <a:t>centred</a:t>
            </a:r>
            <a:r>
              <a:rPr lang="en-US" dirty="0"/>
              <a:t> /</a:t>
            </a:r>
            <a:br>
              <a:rPr lang="en-US" dirty="0"/>
            </a:br>
            <a:r>
              <a:rPr lang="en-US" dirty="0"/>
              <a:t>Person-</a:t>
            </a:r>
            <a:r>
              <a:rPr lang="en-US" dirty="0" err="1"/>
              <a:t>centred</a:t>
            </a:r>
            <a:br>
              <a:rPr lang="en-US" dirty="0"/>
            </a:br>
            <a:r>
              <a:rPr lang="en-US" dirty="0"/>
              <a:t>Safeguarding</a:t>
            </a:r>
            <a:endParaRPr lang="en-GB" dirty="0"/>
          </a:p>
        </p:txBody>
      </p:sp>
      <p:pic>
        <p:nvPicPr>
          <p:cNvPr id="5" name="Content Placeholder 4" descr="Women and child sitting on stoop">
            <a:extLst>
              <a:ext uri="{FF2B5EF4-FFF2-40B4-BE49-F238E27FC236}">
                <a16:creationId xmlns:a16="http://schemas.microsoft.com/office/drawing/2014/main" id="{6B2CD974-FE20-0DEE-B7E7-C0905FC067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" t="12554" r="9195" b="467"/>
          <a:stretch>
            <a:fillRect/>
          </a:stretch>
        </p:blipFill>
        <p:spPr>
          <a:xfrm>
            <a:off x="3724102" y="768096"/>
            <a:ext cx="8064244" cy="5321805"/>
          </a:xfrm>
        </p:spPr>
      </p:pic>
    </p:spTree>
    <p:extLst>
      <p:ext uri="{BB962C8B-B14F-4D97-AF65-F5344CB8AC3E}">
        <p14:creationId xmlns:p14="http://schemas.microsoft.com/office/powerpoint/2010/main" val="3856105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5CD86-2E32-2DAF-5762-57C917E17D1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Child-centred and person-centred safeguarding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845A0-F76A-5069-300A-03ECB3239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/>
              <a:t>Using a child-</a:t>
            </a:r>
            <a:r>
              <a:rPr lang="en-US" sz="3600" dirty="0" err="1"/>
              <a:t>centred</a:t>
            </a:r>
            <a:r>
              <a:rPr lang="en-US" sz="3600" dirty="0"/>
              <a:t> / person–</a:t>
            </a:r>
            <a:r>
              <a:rPr lang="en-US" sz="3600" dirty="0" err="1"/>
              <a:t>centred</a:t>
            </a:r>
            <a:r>
              <a:rPr lang="en-US" sz="3600" dirty="0"/>
              <a:t> approach is a </a:t>
            </a:r>
            <a:r>
              <a:rPr lang="en-US" sz="3600" b="1" dirty="0"/>
              <a:t>key principle </a:t>
            </a:r>
            <a:r>
              <a:rPr lang="en-US" sz="3600" dirty="0"/>
              <a:t>underpinning safeguarding practice in Wales.</a:t>
            </a:r>
          </a:p>
          <a:p>
            <a:pPr marL="0" indent="0">
              <a:buNone/>
            </a:pPr>
            <a:r>
              <a:rPr lang="en-US" sz="3600" dirty="0"/>
              <a:t>It enables us to follow the safeguarding principles while upholding the rights of people.</a:t>
            </a:r>
          </a:p>
          <a:p>
            <a:pPr marL="0" indent="0">
              <a:buNone/>
            </a:pPr>
            <a:r>
              <a:rPr lang="en-US" sz="3600" b="1" dirty="0"/>
              <a:t>Part of your role as a Group C practitioner </a:t>
            </a:r>
            <a:r>
              <a:rPr lang="en-US" sz="3600" dirty="0"/>
              <a:t>is to ensure </a:t>
            </a:r>
            <a:r>
              <a:rPr lang="en-US" sz="3600" b="1" dirty="0"/>
              <a:t>all</a:t>
            </a:r>
            <a:r>
              <a:rPr lang="en-US" sz="3600" dirty="0"/>
              <a:t> staff and volunteers keep their </a:t>
            </a:r>
            <a:r>
              <a:rPr lang="en-US" sz="3600" b="1" dirty="0"/>
              <a:t>focus on the child/adult at risk</a:t>
            </a:r>
            <a:r>
              <a:rPr lang="en-US" sz="3600" dirty="0"/>
              <a:t>, whatever other needs or issues come to light, by…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629320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17F71B-C588-7A45-D4A6-9DE32642A6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Child-centred and person-centred safeguarding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311CE8F-AB0F-EB55-7F60-48CA2D5F37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/>
              <a:t>Actively seeking </a:t>
            </a:r>
            <a:r>
              <a:rPr lang="en-US" sz="3200" dirty="0"/>
              <a:t>their views, wishes and feelings and </a:t>
            </a:r>
            <a:r>
              <a:rPr lang="en-GB" sz="3200" b="1" dirty="0"/>
              <a:t>working with</a:t>
            </a:r>
            <a:r>
              <a:rPr lang="en-GB" sz="3200" dirty="0"/>
              <a:t> the child/adult at risk to find the best way to meet needs</a:t>
            </a:r>
            <a:endParaRPr lang="en-US" sz="3200" dirty="0"/>
          </a:p>
          <a:p>
            <a:r>
              <a:rPr lang="en-US" sz="3200" b="1" dirty="0"/>
              <a:t>Ensuring their voice is heard </a:t>
            </a:r>
            <a:r>
              <a:rPr lang="en-US" sz="3200" dirty="0"/>
              <a:t>when</a:t>
            </a:r>
            <a:r>
              <a:rPr lang="en-US" sz="3200" b="1" dirty="0"/>
              <a:t> </a:t>
            </a:r>
            <a:r>
              <a:rPr lang="en-US" sz="3200" dirty="0"/>
              <a:t>working with them, their family/carers and other practitioners</a:t>
            </a:r>
          </a:p>
          <a:p>
            <a:r>
              <a:rPr lang="en-US" sz="3200" b="1" dirty="0"/>
              <a:t>Promoting and respecting </a:t>
            </a:r>
            <a:r>
              <a:rPr lang="en-US" sz="3200" dirty="0"/>
              <a:t>their dignity, characteristics, culture, beliefs </a:t>
            </a:r>
          </a:p>
          <a:p>
            <a:r>
              <a:rPr lang="en-US" sz="3200" b="1" dirty="0"/>
              <a:t>Enabling </a:t>
            </a:r>
            <a:r>
              <a:rPr lang="en-US" sz="3200" dirty="0"/>
              <a:t>them</a:t>
            </a:r>
            <a:r>
              <a:rPr lang="en-US" sz="3200" b="1" dirty="0"/>
              <a:t> </a:t>
            </a:r>
            <a:r>
              <a:rPr lang="en-US" sz="3200" dirty="0"/>
              <a:t>to be as involved as possible in decision making and </a:t>
            </a:r>
            <a:r>
              <a:rPr lang="en-US" sz="3200" b="1" dirty="0"/>
              <a:t>empowering</a:t>
            </a:r>
            <a:r>
              <a:rPr lang="en-US" sz="3200" dirty="0"/>
              <a:t> them to express concerns</a:t>
            </a:r>
          </a:p>
          <a:p>
            <a:r>
              <a:rPr lang="en-US" sz="3200" b="1" dirty="0" err="1"/>
              <a:t>Prioritising</a:t>
            </a:r>
            <a:r>
              <a:rPr lang="en-US" sz="3200" dirty="0"/>
              <a:t> their best interests and rights.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061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50A0E-8FC6-5E8F-B543-E170A1688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D8209-FEFB-6D4B-62BF-0E06D0B18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Group C safeguarding</a:t>
            </a:r>
            <a:br>
              <a:rPr lang="en-GB" dirty="0"/>
            </a:br>
            <a:r>
              <a:rPr lang="en-GB" dirty="0"/>
              <a:t>course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EE1D9D5-D74E-7BCC-2E0D-B703D864F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L="0" indent="0" algn="l">
              <a:spcAft>
                <a:spcPts val="1200"/>
              </a:spcAft>
              <a:buNone/>
            </a:pPr>
            <a:r>
              <a:rPr lang="en-GB" sz="4400" b="1" dirty="0"/>
              <a:t>Pre-course video </a:t>
            </a:r>
          </a:p>
          <a:p>
            <a:pPr marL="0" indent="0">
              <a:buNone/>
            </a:pPr>
            <a:r>
              <a:rPr lang="en-GB" sz="3600" dirty="0"/>
              <a:t>This recorded resource </a:t>
            </a:r>
            <a:r>
              <a:rPr lang="en-GB" sz="3600" b="1" dirty="0"/>
              <a:t>is one part </a:t>
            </a:r>
            <a:r>
              <a:rPr lang="en-GB" sz="3600" dirty="0"/>
              <a:t>of the Group C training requirement. </a:t>
            </a:r>
          </a:p>
          <a:p>
            <a:pPr marL="0" indent="0">
              <a:buNone/>
            </a:pPr>
            <a:r>
              <a:rPr lang="en-GB" sz="3600" dirty="0"/>
              <a:t>It aims to:</a:t>
            </a:r>
          </a:p>
          <a:p>
            <a:r>
              <a:rPr lang="en-GB" sz="3600" dirty="0"/>
              <a:t>provide you with a </a:t>
            </a:r>
            <a:r>
              <a:rPr lang="en-GB" sz="3600" b="1" dirty="0"/>
              <a:t>refresh</a:t>
            </a:r>
            <a:r>
              <a:rPr lang="en-GB" sz="3600" dirty="0"/>
              <a:t> of  key elements covered in Group B training</a:t>
            </a:r>
          </a:p>
          <a:p>
            <a:r>
              <a:rPr lang="en-GB" sz="3600" dirty="0"/>
              <a:t>offer </a:t>
            </a:r>
            <a:r>
              <a:rPr lang="en-GB" sz="3600" b="1" dirty="0"/>
              <a:t>support</a:t>
            </a:r>
            <a:r>
              <a:rPr lang="en-GB" sz="3600" dirty="0"/>
              <a:t> for completing the </a:t>
            </a:r>
            <a:br>
              <a:rPr lang="en-GB" sz="3600" dirty="0"/>
            </a:br>
            <a:r>
              <a:rPr lang="en-GB" sz="3600" dirty="0"/>
              <a:t>pre-course workbook.</a:t>
            </a:r>
          </a:p>
        </p:txBody>
      </p:sp>
    </p:spTree>
    <p:extLst>
      <p:ext uri="{BB962C8B-B14F-4D97-AF65-F5344CB8AC3E}">
        <p14:creationId xmlns:p14="http://schemas.microsoft.com/office/powerpoint/2010/main" val="42695670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3CAB1-66B7-0B9A-28DB-8DC8A481D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83E75-92DB-9526-68A1-2019D5833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402" y="750770"/>
            <a:ext cx="10618597" cy="5361272"/>
          </a:xfrm>
        </p:spPr>
        <p:txBody>
          <a:bodyPr anchor="t"/>
          <a:lstStyle/>
          <a:p>
            <a:pPr marL="0" indent="0">
              <a:spcAft>
                <a:spcPts val="600"/>
              </a:spcAft>
              <a:buNone/>
            </a:pPr>
            <a:r>
              <a:rPr lang="en-US" sz="2800" dirty="0"/>
              <a:t>Whenever there are </a:t>
            </a:r>
            <a:r>
              <a:rPr lang="en-US" sz="2800" b="1" dirty="0"/>
              <a:t>safeguarding concerns</a:t>
            </a:r>
            <a:r>
              <a:rPr lang="en-US" sz="2800" dirty="0"/>
              <a:t>, it’s </a:t>
            </a:r>
            <a:r>
              <a:rPr lang="en-US" sz="2800" b="1" dirty="0"/>
              <a:t>best practice </a:t>
            </a:r>
            <a:r>
              <a:rPr lang="en-US" sz="2800" dirty="0"/>
              <a:t>to use a child/person-</a:t>
            </a:r>
            <a:r>
              <a:rPr lang="en-US" sz="2800" dirty="0" err="1"/>
              <a:t>centred</a:t>
            </a:r>
            <a:r>
              <a:rPr lang="en-US" sz="2800" dirty="0"/>
              <a:t> approach to </a:t>
            </a:r>
            <a:r>
              <a:rPr lang="en-US" sz="2800" b="1" dirty="0"/>
              <a:t>engage with </a:t>
            </a:r>
            <a:r>
              <a:rPr lang="en-US" sz="2800" dirty="0"/>
              <a:t>the child or adult at risk, which means: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doing what will </a:t>
            </a:r>
            <a:r>
              <a:rPr lang="en-US" sz="2800" b="1" dirty="0"/>
              <a:t>most benefit </a:t>
            </a:r>
            <a:r>
              <a:rPr lang="en-US" sz="2800" dirty="0"/>
              <a:t>the person while listening to their views as far as possible - not just what is easiest or most convenient</a:t>
            </a:r>
          </a:p>
          <a:p>
            <a:pPr>
              <a:spcAft>
                <a:spcPts val="600"/>
              </a:spcAft>
            </a:pPr>
            <a:r>
              <a:rPr lang="en-US" sz="2800" b="1" dirty="0"/>
              <a:t>more than just protection</a:t>
            </a:r>
            <a:r>
              <a:rPr lang="en-US" sz="2800" dirty="0"/>
              <a:t> - it includes their emotional well-being, dignity, relationships, autonomy, and rights</a:t>
            </a:r>
          </a:p>
          <a:p>
            <a:pPr>
              <a:spcAft>
                <a:spcPts val="600"/>
              </a:spcAft>
            </a:pPr>
            <a:r>
              <a:rPr lang="en-US" sz="2800" b="1" dirty="0"/>
              <a:t>additional considerations </a:t>
            </a:r>
            <a:r>
              <a:rPr lang="en-US" sz="2800" dirty="0"/>
              <a:t>under the MCA for social workers and certain health practitioners.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800" dirty="0"/>
              <a:t>Child/person-</a:t>
            </a:r>
            <a:r>
              <a:rPr lang="en-US" sz="2800" dirty="0" err="1"/>
              <a:t>centred</a:t>
            </a:r>
            <a:r>
              <a:rPr lang="en-US" sz="2800" dirty="0"/>
              <a:t> approaches to working with risk </a:t>
            </a:r>
            <a:r>
              <a:rPr lang="en-US" sz="2800" b="1" dirty="0"/>
              <a:t>need consideration</a:t>
            </a:r>
            <a:r>
              <a:rPr lang="en-US" sz="2800" dirty="0"/>
              <a:t> of the unique circumstances, case-by-case </a:t>
            </a:r>
            <a:r>
              <a:rPr lang="en-US" sz="2800" b="1" dirty="0"/>
              <a:t>professional judgment</a:t>
            </a:r>
            <a:r>
              <a:rPr lang="en-US" sz="2800" dirty="0"/>
              <a:t>, transparent </a:t>
            </a:r>
            <a:r>
              <a:rPr lang="en-US" sz="2800" b="1" dirty="0"/>
              <a:t>documentation</a:t>
            </a:r>
            <a:r>
              <a:rPr lang="en-US" sz="2800" dirty="0"/>
              <a:t>, and often </a:t>
            </a:r>
            <a:r>
              <a:rPr lang="en-US" sz="2800" b="1" dirty="0"/>
              <a:t>multi-agency collaboration</a:t>
            </a:r>
            <a:r>
              <a:rPr lang="en-US" sz="2800" dirty="0"/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80A8E6-88B2-8192-F198-C4BAE7F4FB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Child-centred or person-centred safeguarding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950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62FF0F3-2260-D3F8-85D2-1DD9D5C0681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65402" y="297099"/>
            <a:ext cx="10873678" cy="201593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Ensuring rights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Part of your role as a Group C practitioner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 to ensure </a:t>
            </a:r>
            <a:b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all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staff and volunteers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support people’s rights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when </a:t>
            </a:r>
            <a:b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there’s a safeguarding concern, including: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ED5914-3480-A43C-50EB-26C0FE4EB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402" y="2445089"/>
            <a:ext cx="10873677" cy="3674226"/>
          </a:xfrm>
        </p:spPr>
        <p:txBody>
          <a:bodyPr anchor="t"/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2800" b="1" dirty="0"/>
              <a:t>Rights of children and young people at risk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 dirty="0"/>
              <a:t>Right to protection from harm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 dirty="0"/>
              <a:t>Right to be heard and Involved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GB" sz="2800" dirty="0"/>
              <a:t>Right to advocacy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GB" sz="2800" dirty="0"/>
              <a:t>Right to information and </a:t>
            </a:r>
            <a:r>
              <a:rPr lang="en-US" sz="2800" dirty="0"/>
              <a:t>to be informed, in a way they understand, about safeguarding processes and decisions affecting them</a:t>
            </a:r>
            <a:endParaRPr lang="en-GB" sz="2800" dirty="0"/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 dirty="0"/>
              <a:t>Right to privacy and confidentiality and for their personal information to be handled sensitively.</a:t>
            </a:r>
            <a:endParaRPr lang="en-GB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697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58700-7543-FDD2-279A-616307007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575D2-7513-FF6A-2E72-43D5B32345F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65402" y="297099"/>
            <a:ext cx="10873678" cy="201593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Ensuring rights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Part of your role as a Group C practitioner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 to ensure </a:t>
            </a:r>
            <a:b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all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staff and volunteers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support people’s rights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when </a:t>
            </a:r>
            <a:b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there’s a safeguarding concern, including: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054942-736C-B04B-A150-9ACF7FA2E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402" y="2313034"/>
            <a:ext cx="10873677" cy="3938909"/>
          </a:xfrm>
        </p:spPr>
        <p:txBody>
          <a:bodyPr anchor="t"/>
          <a:lstStyle/>
          <a:p>
            <a:pPr marL="0" indent="0">
              <a:spcAft>
                <a:spcPts val="0"/>
              </a:spcAft>
              <a:buNone/>
            </a:pPr>
            <a:r>
              <a:rPr lang="en-GB" sz="2800" b="1" dirty="0"/>
              <a:t>Rights of adults at risk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 dirty="0"/>
              <a:t>Right to Protection from abuse and neglect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 dirty="0"/>
              <a:t>Right to have their physical, mental, emotional, and social well-being respected during safeguarding processes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 dirty="0"/>
              <a:t>Right to advocacy, participation and consent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 dirty="0"/>
              <a:t>Right to information, support and clear, accessible information about safeguarding concerns, their rights, and the procedures involved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 dirty="0"/>
              <a:t>Right to liberty and family life (Article 8 European Convention on Human Rights)</a:t>
            </a:r>
          </a:p>
          <a:p>
            <a:pPr>
              <a:spcAft>
                <a:spcPts val="600"/>
              </a:spcAft>
            </a:pPr>
            <a:endParaRPr lang="en-GB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522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623F6-2792-3E16-9B0D-B661E814D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Voice through advocacy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C09A6-A4FE-85C3-CAEE-71BEAB908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en-US" sz="3200" b="1" dirty="0"/>
              <a:t>Advocacy plays a crucial role </a:t>
            </a:r>
            <a:r>
              <a:rPr lang="en-US" sz="3200" dirty="0"/>
              <a:t>in enabling </a:t>
            </a:r>
            <a:r>
              <a:rPr lang="en-US" sz="3200" b="1" dirty="0"/>
              <a:t>voice</a:t>
            </a:r>
            <a:r>
              <a:rPr lang="en-US" sz="3200" dirty="0"/>
              <a:t> and ensuring the </a:t>
            </a:r>
            <a:r>
              <a:rPr lang="en-US" sz="3200" b="1" dirty="0"/>
              <a:t>rights</a:t>
            </a:r>
            <a:r>
              <a:rPr lang="en-US" sz="3200" dirty="0"/>
              <a:t> of individuals who may have difficulty representing themselves in safeguarding processes.</a:t>
            </a:r>
          </a:p>
          <a:p>
            <a:pPr marL="0" indent="0">
              <a:buNone/>
            </a:pPr>
            <a:r>
              <a:rPr lang="en-US" sz="3200" dirty="0"/>
              <a:t>Advocacy promotes representation, makes sure decisions reflect the child’s/adult's wishes and protects their rights.</a:t>
            </a:r>
          </a:p>
          <a:p>
            <a:pPr marL="0" indent="0">
              <a:buNone/>
            </a:pPr>
            <a:r>
              <a:rPr lang="en-US" sz="3200" b="1" dirty="0"/>
              <a:t>Advocacy </a:t>
            </a:r>
            <a:r>
              <a:rPr lang="en-US" sz="3200" dirty="0"/>
              <a:t>needs to be considered whenever there are </a:t>
            </a:r>
            <a:r>
              <a:rPr lang="en-US" sz="3200" b="1" dirty="0"/>
              <a:t>barriers </a:t>
            </a:r>
            <a:r>
              <a:rPr lang="en-US" sz="3200" dirty="0"/>
              <a:t>to someone’s ability to </a:t>
            </a:r>
            <a:r>
              <a:rPr lang="en-US" sz="3200" b="1" dirty="0"/>
              <a:t>engage and fully participate.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12725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CB557-A56A-3458-5DEE-704C4AC94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F934694-0A9E-19D8-2037-BCE2A9549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69200" y="0"/>
            <a:ext cx="46228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82F3E0-05EC-85B9-946B-4377C1B08E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Voice through advocacy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89D6D7E-B5E4-D1DC-D8F1-F1B33EED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403" y="0"/>
            <a:ext cx="6325997" cy="6857999"/>
          </a:xfrm>
        </p:spPr>
        <p:txBody>
          <a:bodyPr anchor="ctr"/>
          <a:lstStyle/>
          <a:p>
            <a:pPr marL="0" indent="0">
              <a:spcAft>
                <a:spcPts val="600"/>
              </a:spcAft>
              <a:buNone/>
            </a:pPr>
            <a:r>
              <a:rPr lang="en-US" sz="2800" b="1" dirty="0"/>
              <a:t>Potential barriers </a:t>
            </a:r>
            <a:r>
              <a:rPr lang="en-US" sz="2800" dirty="0"/>
              <a:t>to engage and fully participate include the ability to:</a:t>
            </a:r>
            <a:endParaRPr lang="en-GB" sz="2800" dirty="0"/>
          </a:p>
          <a:p>
            <a:pPr lvl="0">
              <a:spcAft>
                <a:spcPts val="600"/>
              </a:spcAft>
            </a:pPr>
            <a:r>
              <a:rPr lang="en-US" sz="2800" b="1" dirty="0"/>
              <a:t>understand</a:t>
            </a:r>
            <a:r>
              <a:rPr lang="en-US" sz="2800" dirty="0"/>
              <a:t> relevant information</a:t>
            </a:r>
            <a:endParaRPr lang="en-GB" sz="2800" dirty="0"/>
          </a:p>
          <a:p>
            <a:pPr lvl="0">
              <a:spcAft>
                <a:spcPts val="600"/>
              </a:spcAft>
            </a:pPr>
            <a:r>
              <a:rPr lang="en-US" sz="2800" b="1" dirty="0"/>
              <a:t>retain information </a:t>
            </a:r>
            <a:r>
              <a:rPr lang="en-US" sz="2800" dirty="0"/>
              <a:t>long enough to be able to weigh-up options and make decisions</a:t>
            </a:r>
            <a:endParaRPr lang="en-GB" sz="2800" dirty="0"/>
          </a:p>
          <a:p>
            <a:pPr lvl="0">
              <a:spcAft>
                <a:spcPts val="600"/>
              </a:spcAft>
            </a:pPr>
            <a:r>
              <a:rPr lang="en-US" sz="2800" b="1" dirty="0"/>
              <a:t>weigh up information</a:t>
            </a:r>
            <a:r>
              <a:rPr lang="en-US" sz="2800" dirty="0"/>
              <a:t>, to fully participate and express preferences for or choose between options</a:t>
            </a:r>
            <a:endParaRPr lang="en-GB" sz="2800" dirty="0"/>
          </a:p>
          <a:p>
            <a:pPr lvl="0">
              <a:spcAft>
                <a:spcPts val="600"/>
              </a:spcAft>
            </a:pPr>
            <a:r>
              <a:rPr lang="en-US" sz="2800" b="1" dirty="0"/>
              <a:t>communicate</a:t>
            </a:r>
            <a:r>
              <a:rPr lang="en-US" sz="2800" dirty="0"/>
              <a:t> their views, wishes and feelings, to help the decision-making process and to make priorities clear.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E9B346-9394-E2BC-4DBB-B84064E9E20E}"/>
              </a:ext>
            </a:extLst>
          </p:cNvPr>
          <p:cNvSpPr txBox="1"/>
          <p:nvPr/>
        </p:nvSpPr>
        <p:spPr>
          <a:xfrm>
            <a:off x="7708900" y="0"/>
            <a:ext cx="4165600" cy="6858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 b="1" dirty="0">
                <a:latin typeface="Gibson" panose="02000000000000000000" pitchFamily="2" charset="77"/>
              </a:rPr>
              <a:t>Remember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 b="1" u="sng" dirty="0">
                <a:latin typeface="Gibson" panose="02000000000000000000" pitchFamily="2" charset="77"/>
              </a:rPr>
              <a:t>All</a:t>
            </a:r>
            <a:r>
              <a:rPr lang="en-US" sz="2800" b="1" dirty="0">
                <a:latin typeface="Gibson" panose="02000000000000000000" pitchFamily="2" charset="77"/>
              </a:rPr>
              <a:t> children and young people are entitled to an active offer of advocacy </a:t>
            </a:r>
            <a:r>
              <a:rPr lang="en-US" sz="2800" dirty="0">
                <a:latin typeface="Gibson" panose="02000000000000000000" pitchFamily="2" charset="77"/>
              </a:rPr>
              <a:t>from a statutory Independent Professional Advocate (IPA) when they become subject of child protection enquiries leading to an initial child protection conference or become looked after.</a:t>
            </a:r>
            <a:endParaRPr lang="en-GB" sz="2800" dirty="0">
              <a:latin typeface="Gibson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811253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B6F46F-4442-924A-AE35-2C3830BC20E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Voice through advocacy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13A4D7-E0A6-3BE3-9D82-7B11BDB7D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403" y="758951"/>
            <a:ext cx="4255897" cy="5330951"/>
          </a:xfrm>
        </p:spPr>
        <p:txBody>
          <a:bodyPr anchor="t"/>
          <a:lstStyle/>
          <a:p>
            <a:pPr>
              <a:spcAft>
                <a:spcPts val="2400"/>
              </a:spcAft>
            </a:pPr>
            <a:r>
              <a:rPr lang="en-US" sz="2800" b="1" dirty="0"/>
              <a:t>Self-advocacy</a:t>
            </a:r>
            <a:endParaRPr lang="en-GB" sz="2800" dirty="0"/>
          </a:p>
          <a:p>
            <a:pPr>
              <a:spcAft>
                <a:spcPts val="2400"/>
              </a:spcAft>
            </a:pPr>
            <a:r>
              <a:rPr lang="en-US" sz="2800" b="1" dirty="0"/>
              <a:t>Informal </a:t>
            </a:r>
            <a:r>
              <a:rPr lang="en-US" sz="2800" dirty="0"/>
              <a:t>advocacy</a:t>
            </a:r>
            <a:r>
              <a:rPr lang="en-US" sz="2800" b="1" dirty="0"/>
              <a:t> </a:t>
            </a:r>
            <a:br>
              <a:rPr lang="en-US" sz="2800" b="1" dirty="0"/>
            </a:br>
            <a:r>
              <a:rPr lang="en-US" sz="2800" dirty="0"/>
              <a:t>(family, friends, </a:t>
            </a:r>
            <a:r>
              <a:rPr lang="en-US" sz="2800" dirty="0" err="1"/>
              <a:t>neighbours</a:t>
            </a:r>
            <a:r>
              <a:rPr lang="en-US" sz="2800" dirty="0"/>
              <a:t>) </a:t>
            </a:r>
            <a:endParaRPr lang="en-GB" sz="2800" dirty="0"/>
          </a:p>
          <a:p>
            <a:pPr>
              <a:spcAft>
                <a:spcPts val="2400"/>
              </a:spcAft>
            </a:pPr>
            <a:r>
              <a:rPr lang="en-US" sz="2800" b="1" dirty="0"/>
              <a:t>Collective </a:t>
            </a:r>
            <a:r>
              <a:rPr lang="en-US" sz="2800" dirty="0"/>
              <a:t>advocacy</a:t>
            </a:r>
            <a:r>
              <a:rPr lang="en-US" sz="2800" b="1" dirty="0"/>
              <a:t> </a:t>
            </a:r>
            <a:endParaRPr lang="en-GB" sz="2800" dirty="0"/>
          </a:p>
          <a:p>
            <a:pPr>
              <a:spcAft>
                <a:spcPts val="2400"/>
              </a:spcAft>
            </a:pPr>
            <a:r>
              <a:rPr lang="en-US" sz="2800" b="1" dirty="0"/>
              <a:t>Peer</a:t>
            </a:r>
            <a:r>
              <a:rPr lang="en-US" sz="2800" dirty="0"/>
              <a:t> advocacy </a:t>
            </a:r>
            <a:endParaRPr lang="en-GB" sz="2800" dirty="0"/>
          </a:p>
          <a:p>
            <a:pPr>
              <a:spcAft>
                <a:spcPts val="2400"/>
              </a:spcAft>
            </a:pPr>
            <a:r>
              <a:rPr lang="en-US" sz="2800" b="1" dirty="0"/>
              <a:t>Citizen</a:t>
            </a:r>
            <a:r>
              <a:rPr lang="en-US" sz="2800" dirty="0"/>
              <a:t> advocacy </a:t>
            </a:r>
            <a:br>
              <a:rPr lang="en-US" sz="2800" dirty="0"/>
            </a:br>
            <a:r>
              <a:rPr lang="en-US" sz="2800" dirty="0"/>
              <a:t>(a trained or supported volunteer citizen advocate)</a:t>
            </a:r>
            <a:endParaRPr lang="en-GB" sz="2800" dirty="0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A10B4C97-2AA3-48C0-4298-2D972B87B709}"/>
              </a:ext>
            </a:extLst>
          </p:cNvPr>
          <p:cNvSpPr txBox="1">
            <a:spLocks/>
          </p:cNvSpPr>
          <p:nvPr/>
        </p:nvSpPr>
        <p:spPr>
          <a:xfrm>
            <a:off x="5918201" y="758950"/>
            <a:ext cx="5702300" cy="5330951"/>
          </a:xfrm>
          <a:prstGeom prst="rect">
            <a:avLst/>
          </a:prstGeom>
        </p:spPr>
        <p:txBody>
          <a:bodyPr vert="horz" lIns="91440" tIns="72000" rIns="91440" bIns="72000" rtlCol="0" anchor="t">
            <a:noAutofit/>
          </a:bodyPr>
          <a:lstStyle>
            <a:lvl1pPr marL="354013" indent="-3540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895350" indent="-3921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Independent volunteer </a:t>
            </a:r>
            <a:r>
              <a:rPr lang="en-US" sz="2800" dirty="0"/>
              <a:t>advocacy </a:t>
            </a:r>
            <a:br>
              <a:rPr lang="en-US" sz="2800" dirty="0"/>
            </a:br>
            <a:r>
              <a:rPr lang="en-US" sz="2800" dirty="0"/>
              <a:t>(an independent, unpaid advocate) </a:t>
            </a:r>
            <a:endParaRPr lang="en-GB" sz="2800" dirty="0"/>
          </a:p>
          <a:p>
            <a:r>
              <a:rPr lang="en-US" sz="2800" b="1" dirty="0"/>
              <a:t>Formal</a:t>
            </a:r>
            <a:r>
              <a:rPr lang="en-US" sz="2800" dirty="0"/>
              <a:t> advocacy </a:t>
            </a:r>
            <a:br>
              <a:rPr lang="en-US" sz="2800" dirty="0"/>
            </a:br>
            <a:r>
              <a:rPr lang="en-US" sz="2800" dirty="0"/>
              <a:t>(advocacy role of staff in health, social care, etc.)</a:t>
            </a:r>
            <a:endParaRPr lang="en-GB" sz="2800" dirty="0"/>
          </a:p>
          <a:p>
            <a:r>
              <a:rPr lang="en-US" sz="2800" b="1" dirty="0"/>
              <a:t>Independent professional advocacy (IPA)</a:t>
            </a:r>
            <a:br>
              <a:rPr lang="en-US" sz="2800" dirty="0"/>
            </a:br>
            <a:r>
              <a:rPr lang="en-US" sz="2800" dirty="0"/>
              <a:t>(a professional, trained advocate; specific to supporting an individual in relation to their care and/or support needs)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207415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061215-E2CA-90CE-C93D-98E68FF0068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65295" y="758951"/>
            <a:ext cx="3182816" cy="53309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Intersect: 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Mental Capacity Act </a:t>
            </a:r>
            <a:b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</a:b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and </a:t>
            </a:r>
            <a:b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</a:b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Wales Safeguarding Procedures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91CB7C-7B59-A7EE-A0F7-34621DB12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10" y="758951"/>
            <a:ext cx="4856476" cy="5330951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/>
              <a:t>Mental Capacity Act (MCA) </a:t>
            </a:r>
            <a:r>
              <a:rPr lang="en-US" sz="2800" dirty="0"/>
              <a:t>and</a:t>
            </a:r>
            <a:r>
              <a:rPr lang="en-US" sz="2800" b="1" dirty="0"/>
              <a:t> Wales Safeguarding Procedures </a:t>
            </a:r>
          </a:p>
          <a:p>
            <a:pPr marL="0" indent="0">
              <a:buNone/>
            </a:pPr>
            <a:r>
              <a:rPr lang="en-US" sz="2800" dirty="0"/>
              <a:t>While they serve different legal purposes, they </a:t>
            </a:r>
            <a:r>
              <a:rPr lang="en-US" sz="2800" b="1" dirty="0"/>
              <a:t>often intersect </a:t>
            </a:r>
            <a:r>
              <a:rPr lang="en-US" sz="2800" dirty="0"/>
              <a:t>in real-world safeguarding practice. </a:t>
            </a:r>
          </a:p>
          <a:p>
            <a:pPr marL="0" indent="0">
              <a:buNone/>
            </a:pPr>
            <a:r>
              <a:rPr lang="en-US" sz="2800" dirty="0"/>
              <a:t>Understanding </a:t>
            </a:r>
            <a:r>
              <a:rPr lang="en-US" sz="2800" b="1" dirty="0"/>
              <a:t>where and how </a:t>
            </a:r>
            <a:r>
              <a:rPr lang="en-US" sz="2800" dirty="0"/>
              <a:t>they overlap is essential for making </a:t>
            </a:r>
            <a:r>
              <a:rPr lang="en-US" sz="2800" b="1" dirty="0"/>
              <a:t>ethical, lawful, and person-</a:t>
            </a:r>
            <a:r>
              <a:rPr lang="en-US" sz="2800" b="1" dirty="0" err="1"/>
              <a:t>centred</a:t>
            </a:r>
            <a:r>
              <a:rPr lang="en-US" sz="2800" b="1" dirty="0"/>
              <a:t> </a:t>
            </a:r>
            <a:r>
              <a:rPr lang="en-US" sz="2800" dirty="0"/>
              <a:t>decisions for people age 16 and over.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237251-0B1A-902A-CF0D-E823267C34EE}"/>
              </a:ext>
            </a:extLst>
          </p:cNvPr>
          <p:cNvSpPr txBox="1"/>
          <p:nvPr/>
        </p:nvSpPr>
        <p:spPr>
          <a:xfrm>
            <a:off x="8617959" y="768097"/>
            <a:ext cx="3574041" cy="532180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216000" rIns="36000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i="1" dirty="0">
                <a:solidFill>
                  <a:schemeClr val="bg1"/>
                </a:solidFill>
                <a:latin typeface="Gibson" panose="02000000000000000000" pitchFamily="2" charset="77"/>
              </a:rPr>
              <a:t>For example: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A person </a:t>
            </a:r>
            <a:r>
              <a:rPr lang="en-US" sz="2400" b="1" dirty="0">
                <a:solidFill>
                  <a:schemeClr val="bg1"/>
                </a:solidFill>
                <a:latin typeface="Gibson" panose="02000000000000000000" pitchFamily="2" charset="77"/>
              </a:rPr>
              <a:t>may not 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have the capacity to make a decision as to </a:t>
            </a:r>
            <a:r>
              <a:rPr lang="en-US" sz="2400" u="sng" dirty="0">
                <a:solidFill>
                  <a:schemeClr val="bg1"/>
                </a:solidFill>
                <a:latin typeface="Gibson" panose="02000000000000000000" pitchFamily="2" charset="77"/>
              </a:rPr>
              <a:t>whether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 a report (referral) should be completed,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but they </a:t>
            </a:r>
            <a:r>
              <a:rPr lang="en-US" sz="2400" b="1" dirty="0">
                <a:solidFill>
                  <a:schemeClr val="bg1"/>
                </a:solidFill>
                <a:latin typeface="Gibson" panose="02000000000000000000" pitchFamily="2" charset="77"/>
              </a:rPr>
              <a:t>may be able 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to indicate </a:t>
            </a:r>
            <a:r>
              <a:rPr lang="en-US" sz="2400" u="sng" dirty="0">
                <a:solidFill>
                  <a:schemeClr val="bg1"/>
                </a:solidFill>
                <a:latin typeface="Gibson" panose="02000000000000000000" pitchFamily="2" charset="77"/>
              </a:rPr>
              <a:t>where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 they would like any subsequent interventions to take place and </a:t>
            </a:r>
            <a:r>
              <a:rPr lang="en-US" sz="2400" u="sng" dirty="0">
                <a:solidFill>
                  <a:schemeClr val="bg1"/>
                </a:solidFill>
                <a:latin typeface="Gibson" panose="02000000000000000000" pitchFamily="2" charset="77"/>
              </a:rPr>
              <a:t>who</a:t>
            </a:r>
            <a:r>
              <a:rPr lang="en-US" sz="2400" dirty="0">
                <a:solidFill>
                  <a:schemeClr val="bg1"/>
                </a:solidFill>
                <a:latin typeface="Gibson" panose="02000000000000000000" pitchFamily="2" charset="77"/>
              </a:rPr>
              <a:t> they would like to be present.</a:t>
            </a:r>
            <a:endParaRPr lang="en-GB" sz="2400" dirty="0">
              <a:solidFill>
                <a:schemeClr val="bg1"/>
              </a:solidFill>
              <a:latin typeface="Gibson" panose="02000000000000000000" pitchFamily="2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540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A08573-EDE6-E4AD-D9DC-4AE014188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1013430"/>
          </a:xfrm>
        </p:spPr>
        <p:txBody>
          <a:bodyPr anchor="t"/>
          <a:lstStyle/>
          <a:p>
            <a:r>
              <a:rPr lang="en-GB" sz="6000" dirty="0"/>
              <a:t>Key messages to remember…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D7014BA-1354-92A4-8BAF-0320C0AA17A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689498"/>
            <a:ext cx="11122025" cy="4422911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Safeguarding is </a:t>
            </a:r>
            <a:r>
              <a:rPr lang="en-US" sz="2800" b="1" dirty="0"/>
              <a:t>decision-specific</a:t>
            </a:r>
            <a:r>
              <a:rPr lang="en-US" sz="2800" dirty="0"/>
              <a:t>, not person or group specific.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Both MCA and the Wales Safeguarding Procedures require </a:t>
            </a:r>
            <a:r>
              <a:rPr lang="en-US" sz="2800" b="1" dirty="0"/>
              <a:t>presumption of capacity </a:t>
            </a:r>
            <a:r>
              <a:rPr lang="en-US" sz="2800" dirty="0"/>
              <a:t>unless proven otherwise.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Best interests </a:t>
            </a:r>
            <a:r>
              <a:rPr lang="en-US" sz="2800" b="1" dirty="0"/>
              <a:t>decision-making</a:t>
            </a:r>
            <a:r>
              <a:rPr lang="en-US" sz="2800" dirty="0"/>
              <a:t> must involve the person at risk where possible.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You must assess capacity (MCA) </a:t>
            </a:r>
            <a:r>
              <a:rPr lang="en-US" sz="2800" u="sng" dirty="0"/>
              <a:t>while also </a:t>
            </a:r>
            <a:r>
              <a:rPr lang="en-US" sz="2800" dirty="0"/>
              <a:t>initiating a S47 or S126 safeguarding enquiry (WSP) when abuse or neglect is suspected.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While the MCA supports </a:t>
            </a:r>
            <a:r>
              <a:rPr lang="en-US" sz="2800" b="1" dirty="0"/>
              <a:t>autonomy</a:t>
            </a:r>
            <a:r>
              <a:rPr lang="en-US" sz="2800" dirty="0"/>
              <a:t>, safeguarding may </a:t>
            </a:r>
            <a:r>
              <a:rPr lang="en-US" sz="2800" b="1" dirty="0"/>
              <a:t>require</a:t>
            </a:r>
            <a:r>
              <a:rPr lang="en-US" sz="2800" dirty="0"/>
              <a:t> </a:t>
            </a:r>
            <a:r>
              <a:rPr lang="en-US" sz="2800" b="1" dirty="0"/>
              <a:t>override</a:t>
            </a:r>
            <a:r>
              <a:rPr lang="en-US" sz="2800" dirty="0"/>
              <a:t> when risks justify it.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b="1" dirty="0"/>
              <a:t>Advocacy</a:t>
            </a:r>
            <a:r>
              <a:rPr lang="en-US" sz="2800" dirty="0"/>
              <a:t> plays an important role in both.</a:t>
            </a:r>
          </a:p>
          <a:p>
            <a:pPr marL="0" indent="0">
              <a:buNone/>
            </a:pPr>
            <a:endParaRPr lang="en-GB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208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B1F1C-FDA8-2366-DC50-62E16C527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5DCC7-E085-CB46-F38D-B318083CCAF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Key messages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8D51606-8A6C-82BC-DDAB-A7C325D7B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403" y="1"/>
            <a:ext cx="10637240" cy="6858000"/>
          </a:xfrm>
        </p:spPr>
        <p:txBody>
          <a:bodyPr/>
          <a:lstStyle/>
          <a:p>
            <a:pPr marL="353695" indent="-353695"/>
            <a:r>
              <a:rPr lang="en-US" sz="2800" dirty="0">
                <a:latin typeface="Gibson"/>
              </a:rPr>
              <a:t>Adults with care and support </a:t>
            </a:r>
            <a:r>
              <a:rPr lang="en-US" sz="2800" b="1" dirty="0">
                <a:latin typeface="Gibson"/>
              </a:rPr>
              <a:t>needs may be able to protect themselves</a:t>
            </a:r>
            <a:r>
              <a:rPr lang="en-US" sz="2800" dirty="0">
                <a:latin typeface="Gibson"/>
              </a:rPr>
              <a:t> from abuse, neglect and exploitation by others. </a:t>
            </a:r>
            <a:endParaRPr lang="en-GB" sz="2800" dirty="0">
              <a:latin typeface="Gibson"/>
            </a:endParaRPr>
          </a:p>
          <a:p>
            <a:pPr marL="353695" lvl="0" indent="-353695"/>
            <a:r>
              <a:rPr lang="en-US" sz="2800" dirty="0"/>
              <a:t>Frailty, age or disability, for example, </a:t>
            </a:r>
            <a:r>
              <a:rPr lang="en-US" sz="2800" b="1" dirty="0"/>
              <a:t>don’t automatically preclude </a:t>
            </a:r>
            <a:r>
              <a:rPr lang="en-US" sz="2800" dirty="0"/>
              <a:t>an individual from protecting themselves.</a:t>
            </a:r>
            <a:r>
              <a:rPr lang="en-US" sz="2800" b="1" dirty="0"/>
              <a:t> </a:t>
            </a:r>
            <a:endParaRPr lang="en-GB" sz="2800" dirty="0"/>
          </a:p>
          <a:p>
            <a:pPr marL="353695" lvl="0" indent="-353695"/>
            <a:r>
              <a:rPr lang="en-US" sz="2800" dirty="0"/>
              <a:t>Mental capacity assessments are always </a:t>
            </a:r>
            <a:r>
              <a:rPr lang="en-US" sz="2800" b="1" dirty="0"/>
              <a:t>situation specific.</a:t>
            </a:r>
            <a:endParaRPr lang="en-GB" sz="2800" dirty="0"/>
          </a:p>
          <a:p>
            <a:pPr marL="353695" lvl="0" indent="-353695"/>
            <a:r>
              <a:rPr lang="en-US" sz="2800" dirty="0"/>
              <a:t>Practitioners should</a:t>
            </a:r>
            <a:r>
              <a:rPr lang="en-US" sz="2800" b="1" dirty="0"/>
              <a:t> </a:t>
            </a:r>
            <a:r>
              <a:rPr lang="en-US" sz="2800" dirty="0"/>
              <a:t>always seek to respect the</a:t>
            </a:r>
            <a:r>
              <a:rPr lang="en-US" sz="2800" b="1" dirty="0"/>
              <a:t> personal wishes and autonomy </a:t>
            </a:r>
            <a:r>
              <a:rPr lang="en-US" sz="2800" dirty="0"/>
              <a:t>of the adult. </a:t>
            </a:r>
            <a:endParaRPr lang="en-GB" sz="2800" dirty="0"/>
          </a:p>
          <a:p>
            <a:pPr marL="353695" lvl="0" indent="-353695"/>
            <a:r>
              <a:rPr lang="en-US" sz="2800" dirty="0">
                <a:latin typeface="Gibson"/>
              </a:rPr>
              <a:t>Practitioners should </a:t>
            </a:r>
            <a:r>
              <a:rPr lang="en-US" sz="2800" b="1" dirty="0">
                <a:latin typeface="Gibson"/>
              </a:rPr>
              <a:t>make sure</a:t>
            </a:r>
            <a:r>
              <a:rPr lang="en-US" sz="2800" dirty="0">
                <a:latin typeface="Gibson"/>
              </a:rPr>
              <a:t> that the person is</a:t>
            </a:r>
            <a:r>
              <a:rPr lang="en-US" sz="2800" b="1" dirty="0">
                <a:latin typeface="Gibson"/>
              </a:rPr>
              <a:t> aware of any risks and the potential impact </a:t>
            </a:r>
            <a:r>
              <a:rPr lang="en-US" sz="2800" dirty="0">
                <a:latin typeface="Gibson"/>
              </a:rPr>
              <a:t>on their safety and well-being, and </a:t>
            </a:r>
            <a:r>
              <a:rPr lang="en-US" sz="2800" b="1" dirty="0">
                <a:latin typeface="Gibson"/>
              </a:rPr>
              <a:t>encourage them to develop strategies </a:t>
            </a:r>
            <a:r>
              <a:rPr lang="en-US" sz="2800" dirty="0">
                <a:latin typeface="Gibson"/>
              </a:rPr>
              <a:t>to protect themselves. </a:t>
            </a:r>
            <a:endParaRPr lang="en-GB" sz="2800" dirty="0">
              <a:latin typeface="Gibson"/>
            </a:endParaRPr>
          </a:p>
          <a:p>
            <a:pPr marL="353695" lvl="0" indent="-353695"/>
            <a:r>
              <a:rPr lang="en-US" sz="2800" dirty="0">
                <a:latin typeface="Gibson"/>
              </a:rPr>
              <a:t>But, there needs to be a </a:t>
            </a:r>
            <a:r>
              <a:rPr lang="en-US" sz="2800" b="1" dirty="0">
                <a:latin typeface="Gibson"/>
              </a:rPr>
              <a:t>professional judgement </a:t>
            </a:r>
            <a:r>
              <a:rPr lang="en-US" sz="2800" dirty="0">
                <a:latin typeface="Gibson"/>
              </a:rPr>
              <a:t>about the </a:t>
            </a:r>
            <a:r>
              <a:rPr lang="en-US" sz="2800" b="1" dirty="0">
                <a:latin typeface="Gibson"/>
              </a:rPr>
              <a:t>ability of an adult to make an informed choice</a:t>
            </a:r>
            <a:r>
              <a:rPr lang="en-US" sz="2800" dirty="0">
                <a:latin typeface="Gibson"/>
              </a:rPr>
              <a:t>.</a:t>
            </a:r>
            <a:endParaRPr lang="en-GB" sz="1800" dirty="0">
              <a:latin typeface="Gibso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513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348CE7F-7576-6F47-329A-ABAF73F40B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689065"/>
              </p:ext>
            </p:extLst>
          </p:nvPr>
        </p:nvGraphicFramePr>
        <p:xfrm>
          <a:off x="523875" y="391886"/>
          <a:ext cx="11160124" cy="6310978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721304">
                  <a:extLst>
                    <a:ext uri="{9D8B030D-6E8A-4147-A177-3AD203B41FA5}">
                      <a16:colId xmlns:a16="http://schemas.microsoft.com/office/drawing/2014/main" val="2686220027"/>
                    </a:ext>
                  </a:extLst>
                </a:gridCol>
                <a:gridCol w="2898321">
                  <a:extLst>
                    <a:ext uri="{9D8B030D-6E8A-4147-A177-3AD203B41FA5}">
                      <a16:colId xmlns:a16="http://schemas.microsoft.com/office/drawing/2014/main" val="1203061137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209137245"/>
                    </a:ext>
                  </a:extLst>
                </a:gridCol>
                <a:gridCol w="3568699">
                  <a:extLst>
                    <a:ext uri="{9D8B030D-6E8A-4147-A177-3AD203B41FA5}">
                      <a16:colId xmlns:a16="http://schemas.microsoft.com/office/drawing/2014/main" val="3513500471"/>
                    </a:ext>
                  </a:extLst>
                </a:gridCol>
              </a:tblGrid>
              <a:tr h="547022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 kern="100" dirty="0">
                          <a:solidFill>
                            <a:srgbClr val="000000"/>
                          </a:solidFill>
                          <a:effectLst/>
                        </a:rPr>
                        <a:t>Area</a:t>
                      </a:r>
                      <a:endParaRPr lang="en-GB" sz="2000" kern="100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 kern="100">
                          <a:solidFill>
                            <a:srgbClr val="000000"/>
                          </a:solidFill>
                          <a:effectLst/>
                        </a:rPr>
                        <a:t>Mental Capacity Act 2005</a:t>
                      </a:r>
                      <a:endParaRPr lang="en-GB" sz="2000" kern="100">
                        <a:solidFill>
                          <a:srgbClr val="000000"/>
                        </a:solidFill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 kern="100">
                          <a:solidFill>
                            <a:srgbClr val="000000"/>
                          </a:solidFill>
                          <a:effectLst/>
                        </a:rPr>
                        <a:t>Wales Safeguarding Procedures</a:t>
                      </a:r>
                      <a:endParaRPr lang="en-GB" sz="2000" kern="100">
                        <a:solidFill>
                          <a:srgbClr val="000000"/>
                        </a:solidFill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 kern="100">
                          <a:solidFill>
                            <a:srgbClr val="000000"/>
                          </a:solidFill>
                          <a:effectLst/>
                        </a:rPr>
                        <a:t>Intersection in practice</a:t>
                      </a:r>
                      <a:endParaRPr lang="en-GB" sz="2000" kern="100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549727769"/>
                  </a:ext>
                </a:extLst>
              </a:tr>
              <a:tr h="1529428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 kern="100" dirty="0">
                          <a:solidFill>
                            <a:srgbClr val="000000"/>
                          </a:solidFill>
                          <a:effectLst/>
                        </a:rPr>
                        <a:t>Consent</a:t>
                      </a:r>
                      <a:endParaRPr lang="en-GB" sz="2000" kern="100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 kern="100">
                          <a:solidFill>
                            <a:srgbClr val="000000"/>
                          </a:solidFill>
                          <a:effectLst/>
                        </a:rPr>
                        <a:t>Must be gained if adult has capacity</a:t>
                      </a:r>
                      <a:endParaRPr lang="en-GB" sz="2000" kern="100">
                        <a:solidFill>
                          <a:srgbClr val="000000"/>
                        </a:solidFill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 kern="100" dirty="0">
                          <a:solidFill>
                            <a:srgbClr val="000000"/>
                          </a:solidFill>
                          <a:effectLst/>
                        </a:rPr>
                        <a:t>Consent needed </a:t>
                      </a:r>
                      <a:r>
                        <a:rPr lang="en-GB" sz="2000" u="sng" kern="100" dirty="0">
                          <a:solidFill>
                            <a:srgbClr val="000000"/>
                          </a:solidFill>
                          <a:effectLst/>
                        </a:rPr>
                        <a:t>unless</a:t>
                      </a:r>
                      <a:r>
                        <a:rPr lang="en-GB" sz="2000" kern="100" dirty="0">
                          <a:solidFill>
                            <a:srgbClr val="000000"/>
                          </a:solidFill>
                          <a:effectLst/>
                        </a:rPr>
                        <a:t> others are at risk, or coercion suspected</a:t>
                      </a:r>
                      <a:endParaRPr lang="en-GB" sz="2000" kern="100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 kern="100" dirty="0">
                          <a:solidFill>
                            <a:srgbClr val="000000"/>
                          </a:solidFill>
                          <a:effectLst/>
                        </a:rPr>
                        <a:t>Consent principles respected, but </a:t>
                      </a:r>
                      <a:r>
                        <a:rPr lang="en-GB" sz="2000" b="1" kern="100" dirty="0">
                          <a:solidFill>
                            <a:srgbClr val="000000"/>
                          </a:solidFill>
                          <a:effectLst/>
                        </a:rPr>
                        <a:t>overridden</a:t>
                      </a:r>
                      <a:r>
                        <a:rPr lang="en-GB" sz="2000" kern="100" dirty="0">
                          <a:solidFill>
                            <a:srgbClr val="000000"/>
                          </a:solidFill>
                          <a:effectLst/>
                        </a:rPr>
                        <a:t> if safeguarding requires immediate action</a:t>
                      </a:r>
                      <a:endParaRPr lang="en-GB" sz="2000" kern="100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800252741"/>
                  </a:ext>
                </a:extLst>
              </a:tr>
              <a:tr h="1038225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 kern="100">
                          <a:solidFill>
                            <a:srgbClr val="000000"/>
                          </a:solidFill>
                          <a:effectLst/>
                        </a:rPr>
                        <a:t>Capacity Assessment</a:t>
                      </a:r>
                      <a:endParaRPr lang="en-GB" sz="2000" kern="100">
                        <a:solidFill>
                          <a:srgbClr val="000000"/>
                        </a:solidFill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 kern="100">
                          <a:solidFill>
                            <a:srgbClr val="000000"/>
                          </a:solidFill>
                          <a:effectLst/>
                        </a:rPr>
                        <a:t>Decision-specific; supports autonomy</a:t>
                      </a:r>
                      <a:endParaRPr lang="en-GB" sz="2000" kern="100">
                        <a:solidFill>
                          <a:srgbClr val="000000"/>
                        </a:solidFill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 kern="100">
                          <a:solidFill>
                            <a:srgbClr val="000000"/>
                          </a:solidFill>
                          <a:effectLst/>
                        </a:rPr>
                        <a:t>Not dependent on capacity for enquiries</a:t>
                      </a:r>
                      <a:endParaRPr lang="en-GB" sz="2000" kern="100">
                        <a:solidFill>
                          <a:srgbClr val="000000"/>
                        </a:solidFill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 kern="100">
                          <a:solidFill>
                            <a:srgbClr val="000000"/>
                          </a:solidFill>
                          <a:effectLst/>
                        </a:rPr>
                        <a:t>Both may occur in parallel; lack of capacity triggers best interest decision-making</a:t>
                      </a:r>
                      <a:endParaRPr lang="en-GB" sz="2000" kern="100">
                        <a:solidFill>
                          <a:srgbClr val="000000"/>
                        </a:solidFill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366653958"/>
                  </a:ext>
                </a:extLst>
              </a:tr>
              <a:tr h="1038225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 kern="100">
                          <a:solidFill>
                            <a:srgbClr val="000000"/>
                          </a:solidFill>
                          <a:effectLst/>
                        </a:rPr>
                        <a:t>Adult Participation</a:t>
                      </a:r>
                      <a:endParaRPr lang="en-GB" sz="2000" kern="100">
                        <a:solidFill>
                          <a:srgbClr val="000000"/>
                        </a:solidFill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 kern="100" dirty="0">
                          <a:solidFill>
                            <a:srgbClr val="000000"/>
                          </a:solidFill>
                          <a:effectLst/>
                        </a:rPr>
                        <a:t>Involve adult as far as possible, even if lacking capacity</a:t>
                      </a:r>
                      <a:endParaRPr lang="en-GB" sz="2000" kern="100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 kern="100">
                          <a:solidFill>
                            <a:srgbClr val="000000"/>
                          </a:solidFill>
                          <a:effectLst/>
                        </a:rPr>
                        <a:t>Central to safeguarding process</a:t>
                      </a:r>
                      <a:endParaRPr lang="en-GB" sz="2000" kern="100">
                        <a:solidFill>
                          <a:srgbClr val="000000"/>
                        </a:solidFill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 kern="100">
                          <a:solidFill>
                            <a:srgbClr val="000000"/>
                          </a:solidFill>
                          <a:effectLst/>
                        </a:rPr>
                        <a:t>Adult should be supported or represented (e.g. via IMCA)</a:t>
                      </a:r>
                      <a:endParaRPr lang="en-GB" sz="2000" kern="100">
                        <a:solidFill>
                          <a:srgbClr val="000000"/>
                        </a:solidFill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215002455"/>
                  </a:ext>
                </a:extLst>
              </a:tr>
              <a:tr h="1038225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 kern="100">
                          <a:solidFill>
                            <a:srgbClr val="000000"/>
                          </a:solidFill>
                          <a:effectLst/>
                        </a:rPr>
                        <a:t>Advocacy</a:t>
                      </a:r>
                      <a:endParaRPr lang="en-GB" sz="2000" kern="100">
                        <a:solidFill>
                          <a:srgbClr val="000000"/>
                        </a:solidFill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 kern="100">
                          <a:solidFill>
                            <a:srgbClr val="000000"/>
                          </a:solidFill>
                          <a:effectLst/>
                        </a:rPr>
                        <a:t>IMCA required if no appropriate person for best interests decisions</a:t>
                      </a:r>
                      <a:endParaRPr lang="en-GB" sz="2000" kern="100">
                        <a:solidFill>
                          <a:srgbClr val="000000"/>
                        </a:solidFill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 kern="100">
                          <a:solidFill>
                            <a:srgbClr val="000000"/>
                          </a:solidFill>
                          <a:effectLst/>
                        </a:rPr>
                        <a:t>Independent advocacy promotes voice and representation</a:t>
                      </a:r>
                      <a:endParaRPr lang="en-GB" sz="2000" kern="100">
                        <a:solidFill>
                          <a:srgbClr val="000000"/>
                        </a:solidFill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 kern="100">
                          <a:solidFill>
                            <a:srgbClr val="000000"/>
                          </a:solidFill>
                          <a:effectLst/>
                        </a:rPr>
                        <a:t>Advocacy used to uphold rights in both legal frameworks</a:t>
                      </a:r>
                      <a:endParaRPr lang="en-GB" sz="2000" kern="100">
                        <a:solidFill>
                          <a:srgbClr val="000000"/>
                        </a:solidFill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3940679865"/>
                  </a:ext>
                </a:extLst>
              </a:tr>
              <a:tr h="1038225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 kern="100">
                          <a:solidFill>
                            <a:srgbClr val="000000"/>
                          </a:solidFill>
                          <a:effectLst/>
                        </a:rPr>
                        <a:t>Right to Refuse Help</a:t>
                      </a:r>
                      <a:endParaRPr lang="en-GB" sz="2000" kern="100">
                        <a:solidFill>
                          <a:srgbClr val="000000"/>
                        </a:solidFill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 kern="100">
                          <a:solidFill>
                            <a:srgbClr val="000000"/>
                          </a:solidFill>
                          <a:effectLst/>
                        </a:rPr>
                        <a:t>Must be respected if person has capacity</a:t>
                      </a:r>
                      <a:endParaRPr lang="en-GB" sz="2000" kern="100">
                        <a:solidFill>
                          <a:srgbClr val="000000"/>
                        </a:solidFill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 kern="100" dirty="0">
                          <a:solidFill>
                            <a:srgbClr val="000000"/>
                          </a:solidFill>
                          <a:effectLst/>
                        </a:rPr>
                        <a:t>Intervention still considered if risks justify it</a:t>
                      </a:r>
                      <a:endParaRPr lang="en-GB" sz="2000" kern="100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 kern="100" dirty="0">
                          <a:solidFill>
                            <a:srgbClr val="000000"/>
                          </a:solidFill>
                          <a:effectLst/>
                        </a:rPr>
                        <a:t>Balancing autonomy with protection when serious harm is suspected</a:t>
                      </a:r>
                      <a:endParaRPr lang="en-GB" sz="2000" kern="100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080047196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892714B8-98EB-1E30-F09A-A52F822E1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702" y="-904117"/>
            <a:ext cx="11159836" cy="904117"/>
          </a:xfrm>
        </p:spPr>
        <p:txBody>
          <a:bodyPr vert="horz" lIns="0" tIns="0" rIns="0" bIns="0" rtlCol="0" anchor="b">
            <a:no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Key messages</a:t>
            </a:r>
          </a:p>
        </p:txBody>
      </p:sp>
    </p:spTree>
    <p:extLst>
      <p:ext uri="{BB962C8B-B14F-4D97-AF65-F5344CB8AC3E}">
        <p14:creationId xmlns:p14="http://schemas.microsoft.com/office/powerpoint/2010/main" val="3105006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FCD701-DDD2-3B72-AAF8-B615076C7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Welcome to Group C safeguarding</a:t>
            </a:r>
            <a:br>
              <a:rPr lang="en-GB" dirty="0"/>
            </a:br>
            <a:r>
              <a:rPr lang="en-GB" dirty="0"/>
              <a:t>course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BF201-4B17-2342-E99C-7F2960204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8581" y="758951"/>
            <a:ext cx="6639700" cy="5330951"/>
          </a:xfrm>
        </p:spPr>
        <p:txBody>
          <a:bodyPr/>
          <a:lstStyle/>
          <a:p>
            <a:pPr marL="0" lvl="0" indent="0">
              <a:spcAft>
                <a:spcPts val="600"/>
              </a:spcAft>
              <a:buClr>
                <a:srgbClr val="257D86"/>
              </a:buClr>
              <a:buNone/>
              <a:defRPr/>
            </a:pPr>
            <a:r>
              <a:rPr lang="en-US" sz="3600" dirty="0">
                <a:solidFill>
                  <a:srgbClr val="37394C"/>
                </a:solidFill>
              </a:rPr>
              <a:t>You’re welcome to pause, stop and re-watch this video as often as you like. </a:t>
            </a:r>
          </a:p>
          <a:p>
            <a:pPr marL="0" lvl="0" indent="0">
              <a:spcAft>
                <a:spcPts val="600"/>
              </a:spcAft>
              <a:buClr>
                <a:srgbClr val="257D86"/>
              </a:buClr>
              <a:buNone/>
              <a:defRPr/>
            </a:pPr>
            <a:endParaRPr lang="en-US" sz="3600" dirty="0">
              <a:solidFill>
                <a:srgbClr val="37394C"/>
              </a:solidFill>
            </a:endParaRPr>
          </a:p>
          <a:p>
            <a:pPr marL="0" lvl="0" indent="0">
              <a:spcAft>
                <a:spcPts val="600"/>
              </a:spcAft>
              <a:buClr>
                <a:srgbClr val="257D86"/>
              </a:buClr>
              <a:buNone/>
              <a:defRPr/>
            </a:pPr>
            <a:r>
              <a:rPr lang="en-US" sz="3600" dirty="0">
                <a:solidFill>
                  <a:srgbClr val="37394C"/>
                </a:solidFill>
              </a:rPr>
              <a:t>At certain points there will be opportunities to stop and turn to your </a:t>
            </a:r>
            <a:r>
              <a:rPr lang="en-US" sz="3600" b="1" dirty="0">
                <a:solidFill>
                  <a:srgbClr val="37394C"/>
                </a:solidFill>
              </a:rPr>
              <a:t>accompanying workbook</a:t>
            </a:r>
            <a:r>
              <a:rPr lang="en-US" sz="3600" dirty="0">
                <a:solidFill>
                  <a:srgbClr val="37394C"/>
                </a:solidFill>
              </a:rPr>
              <a:t>.</a:t>
            </a:r>
            <a:endParaRPr lang="en-GB" sz="3600" dirty="0"/>
          </a:p>
        </p:txBody>
      </p:sp>
      <p:pic>
        <p:nvPicPr>
          <p:cNvPr id="7" name="Graphic 6" descr="Pause with solid fill">
            <a:extLst>
              <a:ext uri="{FF2B5EF4-FFF2-40B4-BE49-F238E27FC236}">
                <a16:creationId xmlns:a16="http://schemas.microsoft.com/office/drawing/2014/main" id="{E40084B2-DE28-B8D1-8D55-6028F9099A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12291" y="1322173"/>
            <a:ext cx="1000896" cy="1000896"/>
          </a:xfrm>
          <a:prstGeom prst="rect">
            <a:avLst/>
          </a:prstGeom>
        </p:spPr>
      </p:pic>
      <p:pic>
        <p:nvPicPr>
          <p:cNvPr id="8" name="Graphic 7" descr="Storytelling with solid fill">
            <a:extLst>
              <a:ext uri="{FF2B5EF4-FFF2-40B4-BE49-F238E27FC236}">
                <a16:creationId xmlns:a16="http://schemas.microsoft.com/office/drawing/2014/main" id="{64420208-C2FF-D939-2BC3-5C60FA2005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12291" y="3430604"/>
            <a:ext cx="1120348" cy="112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479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38093-8D08-1DDD-680B-1529C3187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53761-FA75-B126-C031-E63D11BEE5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97288" y="758825"/>
            <a:ext cx="8005762" cy="53308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72000" rIns="9144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Please pause the video 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</a:b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now and answer 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</a:b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questions 5 to 7 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</a:b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in your workbook.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</p:txBody>
      </p:sp>
      <p:pic>
        <p:nvPicPr>
          <p:cNvPr id="7" name="Graphic 6" descr="Pause with solid fill">
            <a:extLst>
              <a:ext uri="{FF2B5EF4-FFF2-40B4-BE49-F238E27FC236}">
                <a16:creationId xmlns:a16="http://schemas.microsoft.com/office/drawing/2014/main" id="{67A91883-8717-0FF8-B5A4-7CF5B23D0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0428" y="2354992"/>
            <a:ext cx="1784745" cy="178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958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8208D-7133-9FB6-ACB5-68C3940D4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768096"/>
            <a:ext cx="2947482" cy="5321805"/>
          </a:xfrm>
        </p:spPr>
        <p:txBody>
          <a:bodyPr anchor="ctr">
            <a:normAutofit/>
          </a:bodyPr>
          <a:lstStyle/>
          <a:p>
            <a:r>
              <a:rPr lang="en-GB" dirty="0"/>
              <a:t>Safeguarding policies and procedures</a:t>
            </a:r>
            <a:br>
              <a:rPr lang="en-GB" dirty="0"/>
            </a:b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98DD0E-63AE-1FCF-B168-AD68EDD93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" b="101"/>
          <a:stretch/>
        </p:blipFill>
        <p:spPr>
          <a:xfrm>
            <a:off x="3696509" y="758951"/>
            <a:ext cx="8006133" cy="5330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20141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2BCBB-79BD-CBD4-30EF-DB3D2BFD603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4178532" cy="6858000"/>
          </a:xfrm>
          <a:solidFill>
            <a:schemeClr val="bg2"/>
          </a:solidFill>
        </p:spPr>
        <p:txBody>
          <a:bodyPr lIns="360000" tIns="360000" rIns="360000" bIns="360000">
            <a:normAutofit fontScale="90000"/>
          </a:bodyPr>
          <a:lstStyle/>
          <a:p>
            <a:r>
              <a:rPr lang="en-US" sz="3200" b="1" dirty="0"/>
              <a:t>Duty of </a:t>
            </a:r>
            <a:r>
              <a:rPr lang="en-US" sz="3200" b="1" dirty="0" err="1"/>
              <a:t>candour</a:t>
            </a:r>
            <a:r>
              <a:rPr lang="en-US" sz="3200" b="1" dirty="0"/>
              <a:t>:</a:t>
            </a:r>
            <a:br>
              <a:rPr lang="en-US" sz="3200" dirty="0"/>
            </a:br>
            <a:r>
              <a:rPr lang="en-US" sz="3200" dirty="0"/>
              <a:t>volunteering all relevant information to persons who have, or may have, been harmed by the provision of services, whether or not the information has been requested, and whether or not a complaint or a report about that provision has been made. </a:t>
            </a:r>
            <a:endParaRPr lang="en-GB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E1588B-85F4-1520-CE85-8DD2BD8AE17B}"/>
              </a:ext>
            </a:extLst>
          </p:cNvPr>
          <p:cNvSpPr txBox="1"/>
          <p:nvPr/>
        </p:nvSpPr>
        <p:spPr>
          <a:xfrm>
            <a:off x="4178532" y="595192"/>
            <a:ext cx="7725178" cy="5667616"/>
          </a:xfrm>
          <a:prstGeom prst="rect">
            <a:avLst/>
          </a:prstGeom>
          <a:noFill/>
        </p:spPr>
        <p:txBody>
          <a:bodyPr wrap="square" lIns="360000" tIns="360000" rIns="360000" bIns="360000" rtlCol="0" anchor="ctr">
            <a:noAutofit/>
          </a:bodyPr>
          <a:lstStyle/>
          <a:p>
            <a:pPr marL="82550">
              <a:lnSpc>
                <a:spcPct val="90000"/>
              </a:lnSpc>
              <a:spcAft>
                <a:spcPts val="1200"/>
              </a:spcAft>
            </a:pPr>
            <a:r>
              <a:rPr lang="en-US" sz="2800" b="1" dirty="0">
                <a:solidFill>
                  <a:schemeClr val="bg1"/>
                </a:solidFill>
              </a:rPr>
              <a:t>Group C practitioners </a:t>
            </a:r>
            <a:r>
              <a:rPr lang="en-US" sz="2800" dirty="0">
                <a:solidFill>
                  <a:schemeClr val="bg1"/>
                </a:solidFill>
              </a:rPr>
              <a:t>are expected to </a:t>
            </a:r>
            <a:r>
              <a:rPr lang="en-US" sz="2800" b="1" dirty="0">
                <a:solidFill>
                  <a:schemeClr val="bg1"/>
                </a:solidFill>
              </a:rPr>
              <a:t>ensure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b="1" dirty="0">
                <a:solidFill>
                  <a:schemeClr val="bg1"/>
                </a:solidFill>
              </a:rPr>
              <a:t>everyone complies</a:t>
            </a:r>
            <a:r>
              <a:rPr lang="en-US" sz="2800" dirty="0">
                <a:solidFill>
                  <a:schemeClr val="bg1"/>
                </a:solidFill>
              </a:rPr>
              <a:t> with their duty of </a:t>
            </a:r>
            <a:r>
              <a:rPr lang="en-US" sz="2800" dirty="0" err="1">
                <a:solidFill>
                  <a:schemeClr val="bg1"/>
                </a:solidFill>
              </a:rPr>
              <a:t>candour</a:t>
            </a:r>
            <a:r>
              <a:rPr lang="en-US" sz="2800" dirty="0">
                <a:solidFill>
                  <a:schemeClr val="bg1"/>
                </a:solidFill>
              </a:rPr>
              <a:t> – especially where there has been a safeguarding concern. </a:t>
            </a:r>
            <a:endParaRPr lang="en-GB" sz="2800" dirty="0">
              <a:solidFill>
                <a:schemeClr val="bg1"/>
              </a:solidFill>
            </a:endParaRPr>
          </a:p>
          <a:p>
            <a:pPr marL="82550">
              <a:lnSpc>
                <a:spcPct val="90000"/>
              </a:lnSpc>
              <a:spcAft>
                <a:spcPts val="1200"/>
              </a:spcAft>
            </a:pPr>
            <a:r>
              <a:rPr lang="en-US" sz="2400" b="1" dirty="0">
                <a:solidFill>
                  <a:schemeClr val="bg1"/>
                </a:solidFill>
              </a:rPr>
              <a:t>On the Group C course you’ll discuss:</a:t>
            </a:r>
          </a:p>
          <a:p>
            <a:pPr marL="82550">
              <a:lnSpc>
                <a:spcPct val="90000"/>
              </a:lnSpc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1.	How do you </a:t>
            </a:r>
            <a:r>
              <a:rPr lang="en-US" sz="2400" b="1" dirty="0">
                <a:solidFill>
                  <a:schemeClr val="bg1"/>
                </a:solidFill>
              </a:rPr>
              <a:t>demonstrate</a:t>
            </a:r>
            <a:r>
              <a:rPr lang="en-US" sz="2400" dirty="0">
                <a:solidFill>
                  <a:schemeClr val="bg1"/>
                </a:solidFill>
              </a:rPr>
              <a:t> your commitment to ensuring that the </a:t>
            </a:r>
            <a:r>
              <a:rPr lang="en-US" sz="2400" b="1" dirty="0">
                <a:solidFill>
                  <a:schemeClr val="bg1"/>
                </a:solidFill>
              </a:rPr>
              <a:t>duty of </a:t>
            </a:r>
            <a:r>
              <a:rPr lang="en-US" sz="2400" b="1" dirty="0" err="1">
                <a:solidFill>
                  <a:schemeClr val="bg1"/>
                </a:solidFill>
              </a:rPr>
              <a:t>candour</a:t>
            </a:r>
            <a:r>
              <a:rPr lang="en-US" sz="2400" dirty="0">
                <a:solidFill>
                  <a:schemeClr val="bg1"/>
                </a:solidFill>
              </a:rPr>
              <a:t> is </a:t>
            </a:r>
            <a:r>
              <a:rPr lang="en-US" sz="2400" b="1" dirty="0">
                <a:solidFill>
                  <a:schemeClr val="bg1"/>
                </a:solidFill>
              </a:rPr>
              <a:t>embedded within </a:t>
            </a:r>
            <a:r>
              <a:rPr lang="en-US" sz="2400" dirty="0">
                <a:solidFill>
                  <a:schemeClr val="bg1"/>
                </a:solidFill>
              </a:rPr>
              <a:t>your </a:t>
            </a:r>
            <a:r>
              <a:rPr lang="en-US" sz="2400" dirty="0" err="1">
                <a:solidFill>
                  <a:schemeClr val="bg1"/>
                </a:solidFill>
              </a:rPr>
              <a:t>organisational</a:t>
            </a:r>
            <a:r>
              <a:rPr lang="en-US" sz="2400" dirty="0">
                <a:solidFill>
                  <a:schemeClr val="bg1"/>
                </a:solidFill>
              </a:rPr>
              <a:t> culture, practice, policies and procedures, and service expectations?</a:t>
            </a:r>
          </a:p>
          <a:p>
            <a:pPr marL="82550">
              <a:lnSpc>
                <a:spcPct val="90000"/>
              </a:lnSpc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2.	How can/do you </a:t>
            </a:r>
            <a:r>
              <a:rPr lang="en-US" sz="2400" b="1" dirty="0">
                <a:solidFill>
                  <a:schemeClr val="bg1"/>
                </a:solidFill>
              </a:rPr>
              <a:t>support staff </a:t>
            </a:r>
            <a:r>
              <a:rPr lang="en-US" sz="2400" dirty="0">
                <a:solidFill>
                  <a:schemeClr val="bg1"/>
                </a:solidFill>
              </a:rPr>
              <a:t>to identify and report concerns and mistakes?</a:t>
            </a:r>
          </a:p>
          <a:p>
            <a:pPr marL="82550">
              <a:lnSpc>
                <a:spcPct val="90000"/>
              </a:lnSpc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3.	How is duty of </a:t>
            </a:r>
            <a:r>
              <a:rPr lang="en-US" sz="2400" dirty="0" err="1">
                <a:solidFill>
                  <a:schemeClr val="bg1"/>
                </a:solidFill>
              </a:rPr>
              <a:t>candour</a:t>
            </a:r>
            <a:r>
              <a:rPr lang="en-US" sz="2400" dirty="0">
                <a:solidFill>
                  <a:schemeClr val="bg1"/>
                </a:solidFill>
              </a:rPr>
              <a:t>  </a:t>
            </a:r>
            <a:r>
              <a:rPr lang="en-US" sz="2400" b="1" dirty="0">
                <a:solidFill>
                  <a:schemeClr val="bg1"/>
                </a:solidFill>
              </a:rPr>
              <a:t>reflected in </a:t>
            </a:r>
            <a:r>
              <a:rPr lang="en-US" sz="2400" dirty="0" err="1">
                <a:solidFill>
                  <a:schemeClr val="bg1"/>
                </a:solidFill>
              </a:rPr>
              <a:t>organisational</a:t>
            </a:r>
            <a:r>
              <a:rPr lang="en-US" sz="2400" dirty="0">
                <a:solidFill>
                  <a:schemeClr val="bg1"/>
                </a:solidFill>
              </a:rPr>
              <a:t> policies and procedures? </a:t>
            </a:r>
          </a:p>
          <a:p>
            <a:pPr marL="82550">
              <a:lnSpc>
                <a:spcPct val="90000"/>
              </a:lnSpc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4.	How can/does </a:t>
            </a:r>
            <a:r>
              <a:rPr lang="en-US" sz="2400" b="1" dirty="0">
                <a:solidFill>
                  <a:schemeClr val="bg1"/>
                </a:solidFill>
              </a:rPr>
              <a:t>your service </a:t>
            </a:r>
            <a:r>
              <a:rPr lang="en-US" sz="2400" dirty="0">
                <a:solidFill>
                  <a:schemeClr val="bg1"/>
                </a:solidFill>
              </a:rPr>
              <a:t>use this to set expectations?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3953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9DD3A-2119-DA02-8161-07CDC5C4E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93C34D-17A7-1C03-6B20-4C55EDEAA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" y="768097"/>
            <a:ext cx="2947482" cy="5321805"/>
          </a:xfrm>
        </p:spPr>
        <p:txBody>
          <a:bodyPr/>
          <a:lstStyle/>
          <a:p>
            <a:pPr algn="ctr"/>
            <a:r>
              <a:rPr lang="en-US" dirty="0"/>
              <a:t>‘</a:t>
            </a:r>
            <a:r>
              <a:rPr lang="en-US" sz="4400" dirty="0"/>
              <a:t>Did not attend’ </a:t>
            </a:r>
            <a:br>
              <a:rPr lang="en-US" sz="4400" dirty="0"/>
            </a:br>
            <a:r>
              <a:rPr lang="en-US" sz="4400" dirty="0"/>
              <a:t>vs </a:t>
            </a:r>
            <a:br>
              <a:rPr lang="en-US" sz="4400" dirty="0"/>
            </a:br>
            <a:r>
              <a:rPr lang="en-US" sz="4400" dirty="0"/>
              <a:t>‘Was not brought’ </a:t>
            </a:r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797BF8A-A184-E146-DE81-F01D3F50B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4421" y="758951"/>
            <a:ext cx="8008221" cy="5330951"/>
          </a:xfrm>
        </p:spPr>
        <p:txBody>
          <a:bodyPr anchor="ctr"/>
          <a:lstStyle/>
          <a:p>
            <a:pPr marL="0" indent="0">
              <a:buNone/>
            </a:pP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Each term carries </a:t>
            </a:r>
            <a:r>
              <a:rPr lang="en-GB" sz="32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different implications</a:t>
            </a:r>
            <a:r>
              <a:rPr lang="en-GB" sz="3200" kern="100" dirty="0">
                <a:ea typeface="Aptos" panose="020B0004020202020204" pitchFamily="34" charset="0"/>
                <a:cs typeface="Times New Roman" panose="02020603050405020304" pitchFamily="18" charset="0"/>
              </a:rPr>
              <a:t>, and can have a significant effect on professional understanding, accountability, and action.</a:t>
            </a:r>
          </a:p>
          <a:p>
            <a:pPr marL="0" indent="0">
              <a:buNone/>
            </a:pPr>
            <a:r>
              <a:rPr lang="en-US" sz="3200" dirty="0"/>
              <a:t>To make sure </a:t>
            </a:r>
            <a:r>
              <a:rPr lang="en-US" sz="3200" b="1" dirty="0"/>
              <a:t>potential indicators </a:t>
            </a:r>
            <a:r>
              <a:rPr lang="en-US" sz="3200" dirty="0"/>
              <a:t>of unmet need or increased risk aren’t missed, it’s important that you</a:t>
            </a:r>
            <a:r>
              <a:rPr lang="en-US" sz="3200" b="1" dirty="0"/>
              <a:t> ensure everyone in your organisation </a:t>
            </a:r>
            <a:r>
              <a:rPr lang="en-US" sz="3200" dirty="0"/>
              <a:t>understands the importance of knowing and following clear </a:t>
            </a:r>
            <a:r>
              <a:rPr lang="en-US" sz="3200" dirty="0" err="1"/>
              <a:t>organisational</a:t>
            </a:r>
            <a:r>
              <a:rPr lang="en-US" sz="3200" dirty="0"/>
              <a:t> procedures for </a:t>
            </a:r>
            <a:r>
              <a:rPr lang="en-US" sz="3200" b="1" dirty="0"/>
              <a:t>proactively</a:t>
            </a:r>
            <a:r>
              <a:rPr lang="en-US" sz="3200" dirty="0"/>
              <a:t> following up on non-attendance and non-engagement.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F80101-DE0A-85F9-2913-59C93B1A0B7D}"/>
              </a:ext>
            </a:extLst>
          </p:cNvPr>
          <p:cNvSpPr txBox="1"/>
          <p:nvPr/>
        </p:nvSpPr>
        <p:spPr>
          <a:xfrm>
            <a:off x="3614642" y="708834"/>
            <a:ext cx="8088000" cy="5431183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1800"/>
              </a:spcAft>
              <a:buNone/>
            </a:pPr>
            <a:r>
              <a:rPr lang="en-US" sz="3200" kern="1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As part of our </a:t>
            </a:r>
            <a:r>
              <a:rPr lang="en-US" sz="3200" b="1" kern="1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Trauma Informed Approach </a:t>
            </a:r>
            <a:r>
              <a:rPr lang="en-US" sz="3200" kern="1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in Wales, we’re becoming more aware of how </a:t>
            </a:r>
            <a:r>
              <a:rPr lang="en-GB" sz="3200" kern="1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the </a:t>
            </a:r>
            <a:r>
              <a:rPr lang="en-GB" sz="3200" b="1" kern="1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language and terminology </a:t>
            </a:r>
            <a:r>
              <a:rPr lang="en-GB" sz="3200" kern="1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we use can affect </a:t>
            </a:r>
            <a:r>
              <a:rPr lang="en-GB" sz="3200" b="1" kern="1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perceptions of risk</a:t>
            </a:r>
            <a:r>
              <a:rPr lang="en-GB" sz="3200" kern="1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  <a:buNone/>
            </a:pPr>
            <a:r>
              <a:rPr lang="en-GB" sz="3200" kern="1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One example of this is the terminology used when someone hasn’t attended an appointment - the phrases </a:t>
            </a:r>
            <a:r>
              <a:rPr lang="en-GB" sz="3200" b="1" kern="1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“did not attend”</a:t>
            </a:r>
            <a:r>
              <a:rPr lang="en-GB" sz="3200" kern="1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and </a:t>
            </a:r>
            <a:r>
              <a:rPr lang="en-GB" sz="3200" b="1" kern="1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“was not brought”</a:t>
            </a:r>
            <a:r>
              <a:rPr lang="en-GB" sz="3200" kern="1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are often used in safeguarding, particularly in health, education, and social care settings, to describe someone’s absence from an appointment or setting. </a:t>
            </a:r>
          </a:p>
        </p:txBody>
      </p:sp>
    </p:spTree>
    <p:extLst>
      <p:ext uri="{BB962C8B-B14F-4D97-AF65-F5344CB8AC3E}">
        <p14:creationId xmlns:p14="http://schemas.microsoft.com/office/powerpoint/2010/main" val="37234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1F18B-E504-8FC7-D4B0-94B947D94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23DCA5-47C7-21B2-E254-48FBB4EA6576}"/>
              </a:ext>
            </a:extLst>
          </p:cNvPr>
          <p:cNvSpPr txBox="1"/>
          <p:nvPr/>
        </p:nvSpPr>
        <p:spPr>
          <a:xfrm>
            <a:off x="332509" y="1"/>
            <a:ext cx="4738255" cy="685799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anchor="t">
            <a:no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endParaRPr lang="en-US" sz="3200" b="1" dirty="0">
              <a:solidFill>
                <a:sysClr val="windowText" lastClr="000000"/>
              </a:solidFill>
            </a:endParaRP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3200" b="1" dirty="0">
                <a:solidFill>
                  <a:sysClr val="windowText" lastClr="000000"/>
                </a:solidFill>
              </a:rPr>
              <a:t>‘Did not attend’ (DNA)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ysClr val="windowText" lastClr="000000"/>
                </a:solidFill>
              </a:rPr>
              <a:t>Imprecise</a:t>
            </a:r>
            <a:r>
              <a:rPr lang="en-US" sz="2800" dirty="0">
                <a:solidFill>
                  <a:sysClr val="windowText" lastClr="000000"/>
                </a:solidFill>
              </a:rPr>
              <a:t> in safeguarding contexts, especially for children.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ysClr val="windowText" lastClr="000000"/>
                </a:solidFill>
              </a:rPr>
              <a:t>Places responsibility on the child/adult at risk, even when this is </a:t>
            </a:r>
            <a:r>
              <a:rPr lang="en-US" sz="2800" b="1" dirty="0">
                <a:solidFill>
                  <a:sysClr val="windowText" lastClr="000000"/>
                </a:solidFill>
              </a:rPr>
              <a:t>not in their control.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ysClr val="windowText" lastClr="000000"/>
                </a:solidFill>
              </a:rPr>
              <a:t>Obscures</a:t>
            </a:r>
            <a:r>
              <a:rPr lang="en-US" sz="2800" dirty="0">
                <a:solidFill>
                  <a:sysClr val="windowText" lastClr="000000"/>
                </a:solidFill>
              </a:rPr>
              <a:t> potential neglect or barriers — may overlook caregiver responsibility or safeguarding concerns.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3AA61D-148B-E6FA-37D4-7938E9A185F8}"/>
              </a:ext>
            </a:extLst>
          </p:cNvPr>
          <p:cNvSpPr txBox="1"/>
          <p:nvPr/>
        </p:nvSpPr>
        <p:spPr>
          <a:xfrm>
            <a:off x="5286895" y="1"/>
            <a:ext cx="6572596" cy="6857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anchor="t">
            <a:no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endParaRPr lang="en-US" sz="3200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3200" b="1" dirty="0">
                <a:solidFill>
                  <a:schemeClr val="bg1"/>
                </a:solidFill>
              </a:rPr>
              <a:t>‘</a:t>
            </a:r>
            <a:r>
              <a:rPr lang="en-US" sz="3200" b="1" dirty="0">
                <a:solidFill>
                  <a:srgbClr val="37394C"/>
                </a:solidFill>
                <a:latin typeface="Gibson" panose="02000000000000000000" pitchFamily="2" charset="77"/>
              </a:rPr>
              <a:t>Was not brought’ (WNB)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37394C"/>
                </a:solidFill>
                <a:latin typeface="Gibson" panose="02000000000000000000" pitchFamily="2" charset="77"/>
              </a:rPr>
              <a:t>Person-</a:t>
            </a:r>
            <a:r>
              <a:rPr lang="en-US" sz="2800" b="1" dirty="0" err="1">
                <a:solidFill>
                  <a:srgbClr val="37394C"/>
                </a:solidFill>
                <a:latin typeface="Gibson" panose="02000000000000000000" pitchFamily="2" charset="77"/>
              </a:rPr>
              <a:t>centred</a:t>
            </a:r>
            <a:r>
              <a:rPr lang="en-US" sz="2800" b="1" dirty="0">
                <a:solidFill>
                  <a:srgbClr val="37394C"/>
                </a:solidFill>
                <a:latin typeface="Gibson" panose="02000000000000000000" pitchFamily="2" charset="77"/>
              </a:rPr>
              <a:t> language </a:t>
            </a:r>
            <a:r>
              <a:rPr lang="en-US" sz="2800" dirty="0">
                <a:solidFill>
                  <a:srgbClr val="37394C"/>
                </a:solidFill>
                <a:latin typeface="Gibson" panose="02000000000000000000" pitchFamily="2" charset="77"/>
              </a:rPr>
              <a:t>- Considers view of child/adult at risk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7394C"/>
                </a:solidFill>
                <a:latin typeface="Gibson" panose="02000000000000000000" pitchFamily="2" charset="77"/>
              </a:rPr>
              <a:t>Promotes</a:t>
            </a:r>
            <a:r>
              <a:rPr lang="en-US" sz="2800" b="1" dirty="0">
                <a:solidFill>
                  <a:srgbClr val="37394C"/>
                </a:solidFill>
                <a:latin typeface="Gibson" panose="02000000000000000000" pitchFamily="2" charset="77"/>
              </a:rPr>
              <a:t> professional curiosity</a:t>
            </a:r>
            <a:r>
              <a:rPr lang="en-US" sz="2800" dirty="0">
                <a:solidFill>
                  <a:srgbClr val="37394C"/>
                </a:solidFill>
                <a:latin typeface="Gibson" panose="02000000000000000000" pitchFamily="2" charset="77"/>
              </a:rPr>
              <a:t>: Why were they not brought? Is there a pattern? Could this indicate neglect? 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37394C"/>
                </a:solidFill>
                <a:latin typeface="Gibson" panose="02000000000000000000" pitchFamily="2" charset="77"/>
              </a:rPr>
              <a:t>Highlights </a:t>
            </a:r>
            <a:r>
              <a:rPr lang="en-US" sz="2800" dirty="0">
                <a:solidFill>
                  <a:srgbClr val="37394C"/>
                </a:solidFill>
                <a:latin typeface="Gibson" panose="02000000000000000000" pitchFamily="2" charset="77"/>
              </a:rPr>
              <a:t>caregiver responsibility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37394C"/>
                </a:solidFill>
                <a:latin typeface="Gibson" panose="02000000000000000000" pitchFamily="2" charset="77"/>
              </a:rPr>
              <a:t>Uncovers barriers </a:t>
            </a:r>
            <a:r>
              <a:rPr lang="en-US" sz="2800" dirty="0">
                <a:solidFill>
                  <a:srgbClr val="37394C"/>
                </a:solidFill>
                <a:latin typeface="Gibson" panose="02000000000000000000" pitchFamily="2" charset="77"/>
              </a:rPr>
              <a:t>to engagement 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37394C"/>
                </a:solidFill>
                <a:latin typeface="Gibson" panose="02000000000000000000" pitchFamily="2" charset="77"/>
              </a:rPr>
              <a:t>Supports</a:t>
            </a:r>
            <a:r>
              <a:rPr lang="en-US" sz="2800" dirty="0">
                <a:solidFill>
                  <a:srgbClr val="37394C"/>
                </a:solidFill>
                <a:latin typeface="Gibson" panose="02000000000000000000" pitchFamily="2" charset="77"/>
              </a:rPr>
              <a:t> better documentation and escalation when needed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7394C"/>
                </a:solidFill>
                <a:latin typeface="Gibson" panose="02000000000000000000" pitchFamily="2" charset="77"/>
              </a:rPr>
              <a:t>Supports the need for </a:t>
            </a:r>
            <a:r>
              <a:rPr lang="en-US" sz="2800" b="1" dirty="0">
                <a:solidFill>
                  <a:srgbClr val="37394C"/>
                </a:solidFill>
                <a:latin typeface="Gibson" panose="02000000000000000000" pitchFamily="2" charset="77"/>
              </a:rPr>
              <a:t>information sharing</a:t>
            </a:r>
            <a:r>
              <a:rPr lang="en-US" sz="2800" dirty="0">
                <a:solidFill>
                  <a:srgbClr val="37394C"/>
                </a:solidFill>
                <a:latin typeface="Gibson" panose="02000000000000000000" pitchFamily="2" charset="77"/>
              </a:rPr>
              <a:t> with other practitioners</a:t>
            </a:r>
            <a:endParaRPr lang="en-GB" sz="2800" dirty="0">
              <a:solidFill>
                <a:srgbClr val="37394C"/>
              </a:solidFill>
              <a:latin typeface="Gibson" panose="02000000000000000000" pitchFamily="2" charset="77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F7C988-5D34-7396-E1A3-9C03E593F1B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‘Did not attend’ vs ‘was not brought’</a:t>
            </a:r>
          </a:p>
        </p:txBody>
      </p:sp>
    </p:spTree>
    <p:extLst>
      <p:ext uri="{BB962C8B-B14F-4D97-AF65-F5344CB8AC3E}">
        <p14:creationId xmlns:p14="http://schemas.microsoft.com/office/powerpoint/2010/main" val="4692742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25DC2-190F-F6F0-1196-DEC565F04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3D631-EA62-7732-3FD9-2FEDC01A38B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97288" y="758825"/>
            <a:ext cx="8005762" cy="53308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72000" rIns="9144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Please pause the video 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</a:b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now and answer 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</a:b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questions 8 to 16 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</a:b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in your workbook.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</p:txBody>
      </p:sp>
      <p:pic>
        <p:nvPicPr>
          <p:cNvPr id="7" name="Graphic 6" descr="Pause with solid fill">
            <a:extLst>
              <a:ext uri="{FF2B5EF4-FFF2-40B4-BE49-F238E27FC236}">
                <a16:creationId xmlns:a16="http://schemas.microsoft.com/office/drawing/2014/main" id="{1787FEF3-2313-8588-4790-3FC3468CD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0428" y="2354992"/>
            <a:ext cx="1784745" cy="178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068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382BE-243E-BB20-D5F3-9091BCDEC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B2821-B88D-02D6-6E1E-1676DF9B9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Responding to a concern</a:t>
            </a:r>
          </a:p>
        </p:txBody>
      </p:sp>
      <p:pic>
        <p:nvPicPr>
          <p:cNvPr id="5" name="Content Placeholder 4" descr="Close-up of woman's hands typing and using a trackpad on a laptop with mug">
            <a:extLst>
              <a:ext uri="{FF2B5EF4-FFF2-40B4-BE49-F238E27FC236}">
                <a16:creationId xmlns:a16="http://schemas.microsoft.com/office/drawing/2014/main" id="{F2504954-8874-2440-0688-8A696F7203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4" r="19190"/>
          <a:stretch>
            <a:fillRect/>
          </a:stretch>
        </p:blipFill>
        <p:spPr>
          <a:xfrm>
            <a:off x="3724102" y="768096"/>
            <a:ext cx="8063346" cy="5321805"/>
          </a:xfrm>
        </p:spPr>
      </p:pic>
    </p:spTree>
    <p:extLst>
      <p:ext uri="{BB962C8B-B14F-4D97-AF65-F5344CB8AC3E}">
        <p14:creationId xmlns:p14="http://schemas.microsoft.com/office/powerpoint/2010/main" val="27619791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939E8-64BB-3542-BB45-1B7A9D37D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Barriers to reporting concerns</a:t>
            </a:r>
            <a:endParaRPr lang="en-GB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1EABF-B14A-F62C-3427-9900CB690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/>
              <a:t>Group C practitioners are expected to </a:t>
            </a:r>
            <a:r>
              <a:rPr lang="en-US" sz="3600" b="1" dirty="0"/>
              <a:t>enable and encourage </a:t>
            </a:r>
            <a:r>
              <a:rPr lang="en-US" sz="3600" dirty="0"/>
              <a:t>staff and volunteers to reflect upon, identify and overcome</a:t>
            </a:r>
            <a:r>
              <a:rPr lang="en-US" sz="3600" b="1" dirty="0"/>
              <a:t> any barriers</a:t>
            </a:r>
            <a:r>
              <a:rPr lang="en-US" sz="3600" dirty="0"/>
              <a:t> to reporting a concern.</a:t>
            </a:r>
          </a:p>
          <a:p>
            <a:pPr marL="0" indent="0">
              <a:buNone/>
            </a:pPr>
            <a:r>
              <a:rPr lang="en-US" sz="3600" dirty="0"/>
              <a:t>This should be part of your </a:t>
            </a:r>
            <a:r>
              <a:rPr lang="en-US" sz="3600" b="1" dirty="0"/>
              <a:t>regular, documented review </a:t>
            </a:r>
            <a:r>
              <a:rPr lang="en-US" sz="3600" dirty="0"/>
              <a:t>of your safeguarding practice.</a:t>
            </a:r>
          </a:p>
        </p:txBody>
      </p:sp>
    </p:spTree>
    <p:extLst>
      <p:ext uri="{BB962C8B-B14F-4D97-AF65-F5344CB8AC3E}">
        <p14:creationId xmlns:p14="http://schemas.microsoft.com/office/powerpoint/2010/main" val="22123706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9DC7B-9071-499C-0567-6128E9228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3D938-71E8-8F30-AF15-EAFEBCA82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Responding to concerns</a:t>
            </a:r>
            <a:endParaRPr lang="en-GB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F72D9-EAE8-2D8E-9FC5-5100D7E4B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000" dirty="0"/>
              <a:t>Group C practitioners also have a </a:t>
            </a:r>
            <a:r>
              <a:rPr lang="en-US" sz="3000" b="1" dirty="0"/>
              <a:t>professional responsibility </a:t>
            </a:r>
            <a:r>
              <a:rPr lang="en-US" sz="3000" dirty="0"/>
              <a:t>to </a:t>
            </a:r>
            <a:r>
              <a:rPr lang="en-US" sz="3000" dirty="0" err="1"/>
              <a:t>recognise</a:t>
            </a:r>
            <a:r>
              <a:rPr lang="en-US" sz="3000" dirty="0"/>
              <a:t> that their own </a:t>
            </a:r>
            <a:r>
              <a:rPr lang="en-US" sz="3000" b="1" dirty="0"/>
              <a:t>responses to concerns </a:t>
            </a:r>
            <a:r>
              <a:rPr lang="en-US" sz="3000" dirty="0"/>
              <a:t>can be shaped by factors that can </a:t>
            </a:r>
            <a:r>
              <a:rPr lang="en-US" sz="3000" b="1" dirty="0"/>
              <a:t>detract away </a:t>
            </a:r>
            <a:r>
              <a:rPr lang="en-US" sz="3000" dirty="0"/>
              <a:t>from the person at risk </a:t>
            </a:r>
            <a:r>
              <a:rPr lang="en-US" sz="3000" b="1" dirty="0"/>
              <a:t>and influence </a:t>
            </a:r>
            <a:r>
              <a:rPr lang="en-US" sz="3000" dirty="0"/>
              <a:t>the way decisions are made about next steps. </a:t>
            </a:r>
          </a:p>
          <a:p>
            <a:pPr marL="0" indent="0">
              <a:buNone/>
            </a:pPr>
            <a:r>
              <a:rPr lang="en-US" sz="3000" dirty="0"/>
              <a:t>These may include:</a:t>
            </a:r>
          </a:p>
          <a:p>
            <a:r>
              <a:rPr lang="en-US" sz="3000" b="1" dirty="0"/>
              <a:t>subjective factors </a:t>
            </a:r>
            <a:r>
              <a:rPr lang="en-US" sz="3000" dirty="0"/>
              <a:t>such as background, personal views, level of experience or  unconscious bias</a:t>
            </a:r>
          </a:p>
          <a:p>
            <a:r>
              <a:rPr lang="en-US" sz="3000" b="1" dirty="0"/>
              <a:t>external factors </a:t>
            </a:r>
            <a:r>
              <a:rPr lang="en-US" sz="3000" dirty="0"/>
              <a:t>like </a:t>
            </a:r>
            <a:r>
              <a:rPr lang="en-GB" sz="3000" dirty="0"/>
              <a:t>systemic barriers, resource limitations or operational issues.</a:t>
            </a:r>
          </a:p>
        </p:txBody>
      </p:sp>
    </p:spTree>
    <p:extLst>
      <p:ext uri="{BB962C8B-B14F-4D97-AF65-F5344CB8AC3E}">
        <p14:creationId xmlns:p14="http://schemas.microsoft.com/office/powerpoint/2010/main" val="6109972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2EB81-8B3D-B012-3BFE-15C3A4003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BB3B9-5928-7F67-8BDA-D0B8833B7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Information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1B98A-1B39-2BE1-2B14-E4DD988827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>
              <a:buNone/>
            </a:pPr>
            <a:r>
              <a:rPr lang="en-US" sz="2800" dirty="0"/>
              <a:t>Group C practitioners </a:t>
            </a:r>
            <a:r>
              <a:rPr lang="en-US" sz="2800" b="1" dirty="0"/>
              <a:t>have a duty to ensure </a:t>
            </a:r>
            <a:r>
              <a:rPr lang="en-US" sz="2800" dirty="0"/>
              <a:t>successful </a:t>
            </a:r>
            <a:r>
              <a:rPr lang="en-US" sz="2800" b="1" dirty="0"/>
              <a:t>inter-agency co-operation </a:t>
            </a:r>
            <a:r>
              <a:rPr lang="en-US" sz="2800" dirty="0"/>
              <a:t>in protecting people that’s rooted in the </a:t>
            </a:r>
            <a:r>
              <a:rPr lang="en-US" sz="2800" b="1" dirty="0"/>
              <a:t>exchange and sharing of relevant information </a:t>
            </a:r>
            <a:r>
              <a:rPr lang="en-US" sz="2800" dirty="0"/>
              <a:t>(a duty placed on all partner agencies).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2800" dirty="0"/>
              <a:t>“</a:t>
            </a:r>
            <a:r>
              <a:rPr lang="en-US" sz="2800" b="1" dirty="0"/>
              <a:t>Information sharing </a:t>
            </a:r>
            <a:r>
              <a:rPr lang="en-US" sz="2800" dirty="0"/>
              <a:t>is central to good safeguarding practice … When information is not shared in a timely and effective way, decisions about how to respond may be ill informed and this can lead to poor safeguarding practice and leave (people) at risk of harm.”</a:t>
            </a:r>
          </a:p>
          <a:p>
            <a:pPr marL="0" indent="0" algn="r">
              <a:buNone/>
            </a:pPr>
            <a:r>
              <a:rPr lang="en-US" sz="2800" i="1" dirty="0"/>
              <a:t>All Wales Practice Guides</a:t>
            </a:r>
            <a:endParaRPr lang="en-GB" sz="2800" i="1" dirty="0"/>
          </a:p>
          <a:p>
            <a:pPr marL="0" indent="0">
              <a:buNone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861994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6C54B-EEC7-6190-58BC-123617BCD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913F9-C1A9-D6E8-2A24-B0802F213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Group C safeguarding</a:t>
            </a:r>
            <a:br>
              <a:rPr lang="en-GB" dirty="0"/>
            </a:br>
            <a:r>
              <a:rPr lang="en-GB" dirty="0"/>
              <a:t>course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7AEC40B-2E44-7C4D-10F2-287E2D4B8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0"/>
            <a:ext cx="8006133" cy="6857999"/>
          </a:xfrm>
        </p:spPr>
        <p:txBody>
          <a:bodyPr anchor="ctr">
            <a:noAutofit/>
          </a:bodyPr>
          <a:lstStyle/>
          <a:p>
            <a:pPr marL="0" indent="0" algn="l">
              <a:spcAft>
                <a:spcPts val="3000"/>
              </a:spcAft>
              <a:buNone/>
            </a:pPr>
            <a:r>
              <a:rPr lang="en-GB" sz="4400" b="1" dirty="0"/>
              <a:t>Workbook</a:t>
            </a:r>
          </a:p>
          <a:p>
            <a:pPr marL="0" indent="0">
              <a:spcAft>
                <a:spcPts val="3000"/>
              </a:spcAft>
              <a:buNone/>
            </a:pPr>
            <a:r>
              <a:rPr lang="en-GB" sz="3200" dirty="0"/>
              <a:t>The workbook </a:t>
            </a:r>
            <a:r>
              <a:rPr lang="en-GB" sz="3200" b="1" dirty="0"/>
              <a:t>is one part </a:t>
            </a:r>
            <a:r>
              <a:rPr lang="en-GB" sz="3200" dirty="0"/>
              <a:t>of the Group C training requirement. </a:t>
            </a:r>
          </a:p>
          <a:p>
            <a:pPr marL="0" indent="0">
              <a:spcAft>
                <a:spcPts val="3000"/>
              </a:spcAft>
              <a:buNone/>
            </a:pPr>
            <a:r>
              <a:rPr lang="en-GB" sz="3200" dirty="0"/>
              <a:t>It aims to </a:t>
            </a:r>
            <a:r>
              <a:rPr lang="en-GB" sz="3200" b="1" dirty="0"/>
              <a:t>prepare you </a:t>
            </a:r>
            <a:r>
              <a:rPr lang="en-GB" sz="3200" dirty="0"/>
              <a:t>for discussions that will take place on the live Group C course.</a:t>
            </a:r>
          </a:p>
          <a:p>
            <a:pPr marL="1162050" indent="0">
              <a:buNone/>
            </a:pPr>
            <a:r>
              <a:rPr lang="en-GB" sz="3200" dirty="0"/>
              <a:t>You </a:t>
            </a:r>
            <a:r>
              <a:rPr lang="en-GB" sz="3200" b="1" dirty="0"/>
              <a:t>must</a:t>
            </a:r>
            <a:r>
              <a:rPr lang="en-GB" sz="3200" dirty="0"/>
              <a:t> complete the workbook before attending the live course.</a:t>
            </a:r>
          </a:p>
        </p:txBody>
      </p:sp>
      <p:pic>
        <p:nvPicPr>
          <p:cNvPr id="3" name="Graphic 2" descr="Storytelling with solid fill">
            <a:extLst>
              <a:ext uri="{FF2B5EF4-FFF2-40B4-BE49-F238E27FC236}">
                <a16:creationId xmlns:a16="http://schemas.microsoft.com/office/drawing/2014/main" id="{AB298C79-88FB-DB44-0C47-BC43642051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96509" y="4616852"/>
            <a:ext cx="1120348" cy="112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42750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EB258-0299-3691-E65A-BB0E4FA73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Confidentiality in safeguarding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333DFD-A52C-BA65-081F-C7C7992EB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10" y="758951"/>
            <a:ext cx="8006132" cy="2206671"/>
          </a:xfrm>
        </p:spPr>
        <p:txBody>
          <a:bodyPr anchor="t"/>
          <a:lstStyle/>
          <a:p>
            <a:pPr marL="0" indent="0">
              <a:buNone/>
            </a:pPr>
            <a:r>
              <a:rPr lang="en-US" sz="2800" b="1" dirty="0"/>
              <a:t>Information Commissioner's Office (ICO) </a:t>
            </a:r>
            <a:r>
              <a:rPr lang="en-US" sz="2800" dirty="0"/>
              <a:t>and the </a:t>
            </a:r>
            <a:r>
              <a:rPr lang="en-US" sz="2800" b="1" dirty="0"/>
              <a:t>Wales Safeguarding Procedures </a:t>
            </a:r>
            <a:r>
              <a:rPr lang="en-US" sz="2800" dirty="0"/>
              <a:t>refer to confidential information as personal data that’s protected by law and must be handled appropriately to safeguard individuals’ rights.</a:t>
            </a:r>
            <a:endParaRPr lang="en-GB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2AF852-6B52-9C7B-922E-5BAF20C63286}"/>
              </a:ext>
            </a:extLst>
          </p:cNvPr>
          <p:cNvSpPr txBox="1"/>
          <p:nvPr/>
        </p:nvSpPr>
        <p:spPr>
          <a:xfrm>
            <a:off x="3696509" y="2996684"/>
            <a:ext cx="800613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Information that relates to an identified or identifiable individual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Sensitive personal information, such as: 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bg1"/>
                </a:solidFill>
              </a:rPr>
              <a:t>racial or ethnic origin, health data,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sex life or sexual orientation, genetic and biometric data, religious or philosophical beliefs, political opinions.</a:t>
            </a:r>
          </a:p>
        </p:txBody>
      </p:sp>
    </p:spTree>
    <p:extLst>
      <p:ext uri="{BB962C8B-B14F-4D97-AF65-F5344CB8AC3E}">
        <p14:creationId xmlns:p14="http://schemas.microsoft.com/office/powerpoint/2010/main" val="30136807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13EC66B-2030-5D8A-748B-5EE155E159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We must respect confidentiality, </a:t>
            </a:r>
            <a:r>
              <a:rPr lang="en-US" sz="2800" b="1" dirty="0"/>
              <a:t>but not at the expense of safeguarding.</a:t>
            </a:r>
          </a:p>
          <a:p>
            <a:pPr marL="0" indent="0">
              <a:buNone/>
            </a:pPr>
            <a:r>
              <a:rPr lang="en-US" sz="2800" b="1" dirty="0"/>
              <a:t>Information can and should be shared with other practitioners / </a:t>
            </a:r>
            <a:r>
              <a:rPr lang="en-US" sz="2800" b="1" dirty="0" err="1"/>
              <a:t>organisations</a:t>
            </a:r>
            <a:endParaRPr lang="en-US" sz="2800" dirty="0"/>
          </a:p>
          <a:p>
            <a:r>
              <a:rPr lang="en-US" sz="2800" dirty="0"/>
              <a:t>When there is a risk of significant harm to a child or adult at risk</a:t>
            </a:r>
          </a:p>
          <a:p>
            <a:r>
              <a:rPr lang="en-US" sz="2800" dirty="0"/>
              <a:t>Without consent if necessary, provided the sharing is proportionate and in line with legal duties</a:t>
            </a:r>
          </a:p>
          <a:p>
            <a:pPr marL="0" indent="0">
              <a:buNone/>
            </a:pPr>
            <a:r>
              <a:rPr lang="en-US" sz="2800" dirty="0"/>
              <a:t>“Where there is a concern that a child or adult at risk is suffering or is likely to suffer harm, the overriding objective must be to protect them from harm.”</a:t>
            </a:r>
          </a:p>
          <a:p>
            <a:pPr marL="0" indent="0" algn="r">
              <a:buNone/>
            </a:pPr>
            <a:r>
              <a:rPr lang="en-US" sz="2800" dirty="0"/>
              <a:t> </a:t>
            </a:r>
            <a:r>
              <a:rPr lang="en-US" sz="2800" i="1" dirty="0"/>
              <a:t>– Wales Safeguarding Procedures</a:t>
            </a:r>
            <a:endParaRPr lang="en-GB" sz="2800" i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021DD4-3CFF-BFEE-9516-78A34E05A28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Confidentiality in safeguarding</a:t>
            </a:r>
          </a:p>
        </p:txBody>
      </p:sp>
    </p:spTree>
    <p:extLst>
      <p:ext uri="{BB962C8B-B14F-4D97-AF65-F5344CB8AC3E}">
        <p14:creationId xmlns:p14="http://schemas.microsoft.com/office/powerpoint/2010/main" val="27272874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7CA4D9-0E55-311B-0E2B-99922161635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5213" y="609600"/>
            <a:ext cx="10637837" cy="56388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72000" rIns="9144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Boundaries of confidential information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UK law, GMC guidelines, ICO guidelines and the Caldicott principles </a:t>
            </a:r>
          </a:p>
          <a:p>
            <a:pPr marL="354013" marR="0" lvl="0" indent="-3540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do not prevent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sharing personal information for the purposes of safeguarding</a:t>
            </a:r>
          </a:p>
          <a:p>
            <a:pPr marL="354013" marR="0" lvl="0" indent="-3540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do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provide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a framework so relevant and proportionate personal information is shared safely and appropriately when necessary.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Group C practitioners are expected to:  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354013" marR="0" lvl="0" indent="-3540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use their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professional judgement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when making decisions about what information to share and when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  <a:p>
            <a:pPr marL="354013" marR="0" lvl="0" indent="-3540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follow their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organisation’s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procedures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and any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information sharing agreements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in place.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4457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FBB73-A788-4FFF-E2D1-1115BDFC6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7F7B4-6BC7-F425-D13D-AFD19A6AC18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96000" y="603249"/>
            <a:ext cx="5691104" cy="5330825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The safety and welfare of a child/adult at risk </a:t>
            </a:r>
            <a:r>
              <a:rPr lang="en-US" sz="3600" b="1" dirty="0"/>
              <a:t>always takes precedence </a:t>
            </a:r>
            <a:r>
              <a:rPr lang="en-US" sz="3600" dirty="0"/>
              <a:t>over the need to maintain professional confidentiality. </a:t>
            </a:r>
          </a:p>
          <a:p>
            <a:pPr marL="0" indent="0">
              <a:buNone/>
            </a:pPr>
            <a:r>
              <a:rPr lang="en-US" sz="3600" b="1" dirty="0"/>
              <a:t>Be sure to record </a:t>
            </a:r>
            <a:r>
              <a:rPr lang="en-US" sz="3600" dirty="0"/>
              <a:t>any request and your response in writing, making sure the nature and legitimate purpose for sharing is clear.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CE72D-6BC4-FECA-FC7C-91F40BFD2F42}"/>
              </a:ext>
            </a:extLst>
          </p:cNvPr>
          <p:cNvSpPr txBox="1"/>
          <p:nvPr/>
        </p:nvSpPr>
        <p:spPr>
          <a:xfrm>
            <a:off x="1" y="457200"/>
            <a:ext cx="5691104" cy="5622925"/>
          </a:xfrm>
          <a:prstGeom prst="rect">
            <a:avLst/>
          </a:prstGeom>
          <a:solidFill>
            <a:srgbClr val="EB5E57"/>
          </a:solidFill>
        </p:spPr>
        <p:txBody>
          <a:bodyPr wrap="square" lIns="360000" tIns="360000" rIns="360000" bIns="36000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“In exceptional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circumstanes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personal information can be lawfully shared without consent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where there is a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legal requirement or the professional deems it to be in the public interest. 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One of the exceptional circumstances is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in order to prevent abuse or serious harm to others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.” </a:t>
            </a:r>
            <a:endParaRPr lang="en-US" sz="2800" dirty="0">
              <a:solidFill>
                <a:srgbClr val="FFFFFF"/>
              </a:solidFill>
            </a:endParaRPr>
          </a:p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Working Together to Safeguard  People - Volume 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0756D1-37C1-A0F5-5554-92FA92B3A36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Boundaries of confidential information</a:t>
            </a:r>
          </a:p>
        </p:txBody>
      </p:sp>
    </p:spTree>
    <p:extLst>
      <p:ext uri="{BB962C8B-B14F-4D97-AF65-F5344CB8AC3E}">
        <p14:creationId xmlns:p14="http://schemas.microsoft.com/office/powerpoint/2010/main" val="40442154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C267D-6D43-24C9-4CC0-B0CC84FC1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B8A1F-8200-9E04-D4AF-ED43BF57E3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97288" y="758825"/>
            <a:ext cx="8005762" cy="53308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72000" rIns="9144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Please pause the video 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</a:b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now and answer 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</a:b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questions 17 to 20 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</a:b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in your workbook.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</p:txBody>
      </p:sp>
      <p:pic>
        <p:nvPicPr>
          <p:cNvPr id="7" name="Graphic 6" descr="Pause with solid fill">
            <a:extLst>
              <a:ext uri="{FF2B5EF4-FFF2-40B4-BE49-F238E27FC236}">
                <a16:creationId xmlns:a16="http://schemas.microsoft.com/office/drawing/2014/main" id="{646D035B-9C0D-DD5F-3B7C-88A1D0B74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0428" y="2354992"/>
            <a:ext cx="1784745" cy="178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670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7B850-80A4-5F67-D6D0-1996AFF5C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274AA-CAC4-5BF0-1A4F-F29060066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768096"/>
            <a:ext cx="2947482" cy="5321805"/>
          </a:xfrm>
        </p:spPr>
        <p:txBody>
          <a:bodyPr anchor="ctr">
            <a:normAutofit/>
          </a:bodyPr>
          <a:lstStyle/>
          <a:p>
            <a:r>
              <a:rPr lang="en-US" dirty="0"/>
              <a:t>Working in ways that keep you and others safe</a:t>
            </a:r>
            <a:endParaRPr lang="en-GB" sz="2000" dirty="0"/>
          </a:p>
        </p:txBody>
      </p:sp>
      <p:pic>
        <p:nvPicPr>
          <p:cNvPr id="6" name="Picture 5" descr="Man teaching girl skateboarding">
            <a:extLst>
              <a:ext uri="{FF2B5EF4-FFF2-40B4-BE49-F238E27FC236}">
                <a16:creationId xmlns:a16="http://schemas.microsoft.com/office/drawing/2014/main" id="{EBCD8565-A800-343A-82D6-A007F58828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" b="108"/>
          <a:stretch/>
        </p:blipFill>
        <p:spPr>
          <a:xfrm>
            <a:off x="3696509" y="758951"/>
            <a:ext cx="8006133" cy="5330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40130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C78A3-D0F2-DD11-17BC-F4124A26B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in ways that keep you and others safe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89377-4596-0694-B5FA-A9B83E2CC7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1800"/>
              </a:spcAft>
              <a:buNone/>
            </a:pPr>
            <a:r>
              <a:rPr lang="en-GB" sz="3200" dirty="0"/>
              <a:t>As a </a:t>
            </a:r>
            <a:r>
              <a:rPr lang="en-GB" sz="3200" b="1" dirty="0"/>
              <a:t>Group C practitioner</a:t>
            </a:r>
            <a:r>
              <a:rPr lang="en-GB" sz="3200" dirty="0"/>
              <a:t>, you’re expected to </a:t>
            </a:r>
            <a:r>
              <a:rPr lang="en-US" sz="3200" dirty="0"/>
              <a:t>work in ways that </a:t>
            </a:r>
            <a:r>
              <a:rPr lang="en-US" sz="3200" b="1" dirty="0"/>
              <a:t>keep</a:t>
            </a:r>
            <a:r>
              <a:rPr lang="en-US" sz="3200" dirty="0"/>
              <a:t> </a:t>
            </a:r>
            <a:r>
              <a:rPr lang="en-US" sz="3200" b="1" dirty="0"/>
              <a:t>you and others safe </a:t>
            </a:r>
            <a:r>
              <a:rPr lang="en-US" sz="3200" dirty="0"/>
              <a:t>from abuse, harm or neglect.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3200" dirty="0"/>
              <a:t>This includes making sure there are </a:t>
            </a:r>
            <a:r>
              <a:rPr lang="en-US" sz="3200" b="1" dirty="0"/>
              <a:t>policies and strategies </a:t>
            </a:r>
            <a:r>
              <a:rPr lang="en-US" sz="3200" dirty="0"/>
              <a:t>in place to </a:t>
            </a:r>
            <a:r>
              <a:rPr lang="en-US" sz="3200" b="1" dirty="0"/>
              <a:t>assess and manage risks </a:t>
            </a:r>
            <a:r>
              <a:rPr lang="en-US" sz="3200" dirty="0"/>
              <a:t>to practitioners' safety when working with individuals or in potentially challenging environments, including lone working.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5466440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648DD8-9F5D-1602-99F2-CCF7C0475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1B631-5C30-A1BD-C2F5-3A4F8E249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in ways that keep you and others safe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7FBEB-08EC-B91D-CB41-2FC02203C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3200" dirty="0">
                <a:latin typeface="Gibson"/>
              </a:rPr>
              <a:t>This may include making sure staff and volunteers </a:t>
            </a:r>
            <a:r>
              <a:rPr lang="en-GB" sz="3200" b="1" dirty="0">
                <a:latin typeface="Gibson"/>
              </a:rPr>
              <a:t>understand and follow</a:t>
            </a:r>
            <a:r>
              <a:rPr lang="en-GB" sz="3200" dirty="0">
                <a:latin typeface="Gibson"/>
              </a:rPr>
              <a:t>:</a:t>
            </a:r>
          </a:p>
          <a:p>
            <a:pPr marL="353695" indent="-353695"/>
            <a:r>
              <a:rPr lang="en-GB" sz="3200" dirty="0"/>
              <a:t>job descriptions and codes of conduct </a:t>
            </a:r>
          </a:p>
          <a:p>
            <a:pPr marL="353695" indent="-353695"/>
            <a:r>
              <a:rPr lang="en-GB" sz="3200" dirty="0"/>
              <a:t>organisational policies and procedures</a:t>
            </a:r>
          </a:p>
          <a:p>
            <a:pPr marL="353695" indent="-353695"/>
            <a:r>
              <a:rPr lang="en-GB" sz="3200" dirty="0"/>
              <a:t>contracts/service level agreements </a:t>
            </a:r>
          </a:p>
          <a:p>
            <a:pPr marL="353695" indent="-353695"/>
            <a:r>
              <a:rPr lang="en-GB" sz="3200" dirty="0"/>
              <a:t>government guidelines</a:t>
            </a:r>
          </a:p>
          <a:p>
            <a:pPr marL="353695" indent="-353695"/>
            <a:r>
              <a:rPr lang="en-GB" sz="3200" dirty="0">
                <a:latin typeface="Gibson"/>
              </a:rPr>
              <a:t>legislation</a:t>
            </a:r>
          </a:p>
        </p:txBody>
      </p:sp>
    </p:spTree>
    <p:extLst>
      <p:ext uri="{BB962C8B-B14F-4D97-AF65-F5344CB8AC3E}">
        <p14:creationId xmlns:p14="http://schemas.microsoft.com/office/powerpoint/2010/main" val="310307757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2CAF6-70E2-91D7-CB56-A9B430957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A2D3A3-2342-5E5C-41D4-35DD7A97A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403" y="831273"/>
            <a:ext cx="10637240" cy="5216236"/>
          </a:xfrm>
        </p:spPr>
        <p:txBody>
          <a:bodyPr anchor="ctr"/>
          <a:lstStyle/>
          <a:p>
            <a:pPr marL="0" indent="0">
              <a:spcAft>
                <a:spcPts val="600"/>
              </a:spcAft>
              <a:buNone/>
            </a:pPr>
            <a:r>
              <a:rPr lang="en-GB" sz="3600" b="1" dirty="0">
                <a:latin typeface="+mn-lt"/>
              </a:rPr>
              <a:t>Whistleblowing </a:t>
            </a:r>
            <a:r>
              <a:rPr lang="en-GB" sz="3600" dirty="0" err="1">
                <a:latin typeface="+mn-lt"/>
              </a:rPr>
              <a:t>i</a:t>
            </a:r>
            <a:r>
              <a:rPr lang="en-US" sz="3600" dirty="0">
                <a:latin typeface="+mn-lt"/>
              </a:rPr>
              <a:t>s a </a:t>
            </a:r>
            <a:r>
              <a:rPr lang="en-US" sz="3600" b="1" dirty="0">
                <a:latin typeface="+mn-lt"/>
              </a:rPr>
              <a:t>vital process </a:t>
            </a:r>
            <a:r>
              <a:rPr lang="en-US" sz="3600" dirty="0">
                <a:latin typeface="+mn-lt"/>
              </a:rPr>
              <a:t>for identifying risks to people's safety.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GB" sz="3600" dirty="0">
                <a:latin typeface="+mn-lt"/>
              </a:rPr>
              <a:t>Part of your role as a </a:t>
            </a:r>
            <a:r>
              <a:rPr lang="en-GB" sz="3600" b="1" dirty="0">
                <a:latin typeface="+mn-lt"/>
              </a:rPr>
              <a:t>Group C practitioner </a:t>
            </a:r>
            <a:r>
              <a:rPr lang="en-GB" sz="3600" dirty="0">
                <a:latin typeface="+mn-lt"/>
              </a:rPr>
              <a:t>is to help make sure </a:t>
            </a:r>
            <a:r>
              <a:rPr lang="en-GB" sz="3600" b="1" dirty="0">
                <a:latin typeface="+mn-lt"/>
              </a:rPr>
              <a:t>all staff and volunteers </a:t>
            </a:r>
            <a:r>
              <a:rPr lang="en-GB" sz="3600" dirty="0">
                <a:latin typeface="+mn-lt"/>
              </a:rPr>
              <a:t>are: </a:t>
            </a:r>
          </a:p>
          <a:p>
            <a:pPr>
              <a:spcAft>
                <a:spcPts val="600"/>
              </a:spcAft>
            </a:pPr>
            <a:r>
              <a:rPr lang="en-GB" sz="3600" dirty="0">
                <a:latin typeface="+mn-lt"/>
              </a:rPr>
              <a:t>aware of their </a:t>
            </a:r>
            <a:r>
              <a:rPr lang="en-GB" sz="3600" b="1" dirty="0">
                <a:latin typeface="+mn-lt"/>
              </a:rPr>
              <a:t>duty </a:t>
            </a:r>
            <a:r>
              <a:rPr lang="en-GB" sz="3600" dirty="0">
                <a:latin typeface="+mn-lt"/>
              </a:rPr>
              <a:t>to report concerns about the behaviour of others</a:t>
            </a:r>
          </a:p>
          <a:p>
            <a:pPr>
              <a:spcAft>
                <a:spcPts val="600"/>
              </a:spcAft>
            </a:pPr>
            <a:r>
              <a:rPr lang="en-GB" sz="3600" dirty="0">
                <a:latin typeface="+mn-lt"/>
              </a:rPr>
              <a:t>aware of your organisation’s </a:t>
            </a:r>
            <a:r>
              <a:rPr lang="en-GB" sz="3600" b="1" dirty="0">
                <a:latin typeface="+mn-lt"/>
              </a:rPr>
              <a:t>whistleblowing</a:t>
            </a:r>
            <a:r>
              <a:rPr lang="en-GB" sz="3600" dirty="0">
                <a:latin typeface="+mn-lt"/>
              </a:rPr>
              <a:t> procedures</a:t>
            </a:r>
          </a:p>
          <a:p>
            <a:pPr>
              <a:spcAft>
                <a:spcPts val="600"/>
              </a:spcAft>
            </a:pPr>
            <a:r>
              <a:rPr lang="en-GB" sz="3600" dirty="0">
                <a:latin typeface="+mn-lt"/>
              </a:rPr>
              <a:t>encouraged and able to </a:t>
            </a:r>
            <a:r>
              <a:rPr lang="en-US" sz="3600" b="1" dirty="0">
                <a:latin typeface="+mn-lt"/>
              </a:rPr>
              <a:t>raise a concern</a:t>
            </a:r>
            <a:r>
              <a:rPr lang="en-US" sz="3600" dirty="0">
                <a:latin typeface="+mn-lt"/>
              </a:rPr>
              <a:t> about any form of misconduct.</a:t>
            </a:r>
            <a:endParaRPr lang="en-GB" sz="4800" b="1" dirty="0"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3E5FC8-DEB0-AC14-15F6-C83C7D43C1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Working in ways that keep you and others safe</a:t>
            </a:r>
          </a:p>
        </p:txBody>
      </p:sp>
    </p:spTree>
    <p:extLst>
      <p:ext uri="{BB962C8B-B14F-4D97-AF65-F5344CB8AC3E}">
        <p14:creationId xmlns:p14="http://schemas.microsoft.com/office/powerpoint/2010/main" val="10932389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919CA-1782-587C-B445-4D48C7940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Pause with solid fill">
            <a:extLst>
              <a:ext uri="{FF2B5EF4-FFF2-40B4-BE49-F238E27FC236}">
                <a16:creationId xmlns:a16="http://schemas.microsoft.com/office/drawing/2014/main" id="{C49E145E-2B2F-149B-E6A4-A24ED2CCD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0428" y="2354992"/>
            <a:ext cx="1784745" cy="178474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2018E9A-85D7-52C7-E8FF-777E0D568A1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97288" y="758825"/>
            <a:ext cx="8005762" cy="53308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72000" rIns="9144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Please pause the video 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</a:b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now and answer 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</a:b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questions 21 to 23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</a:b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in your workbook.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391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7E367-65F9-C7A2-CB61-79178389D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732BB-6818-45F6-0866-2724B5DF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Group C safeguarding</a:t>
            </a:r>
            <a:br>
              <a:rPr lang="en-GB" dirty="0"/>
            </a:br>
            <a:r>
              <a:rPr lang="en-GB" dirty="0"/>
              <a:t>course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955D12CF-C37D-3FFD-FCBC-34658DB5F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2310712"/>
            <a:ext cx="8242572" cy="3779189"/>
          </a:xfrm>
          <a:noFill/>
        </p:spPr>
        <p:txBody>
          <a:bodyPr anchor="t"/>
          <a:lstStyle/>
          <a:p>
            <a:pPr marL="0" indent="0">
              <a:spcAft>
                <a:spcPts val="3000"/>
              </a:spcAft>
              <a:buNone/>
            </a:pPr>
            <a:r>
              <a:rPr lang="en-GB" sz="3200" dirty="0">
                <a:solidFill>
                  <a:srgbClr val="000000"/>
                </a:solidFill>
              </a:rPr>
              <a:t>The live sessions are intended to enable you to address and discuss </a:t>
            </a:r>
            <a:r>
              <a:rPr lang="en-GB" sz="3200" b="1" dirty="0">
                <a:solidFill>
                  <a:srgbClr val="000000"/>
                </a:solidFill>
              </a:rPr>
              <a:t>fundamental elements </a:t>
            </a:r>
            <a:r>
              <a:rPr lang="en-GB" sz="3200" dirty="0">
                <a:solidFill>
                  <a:srgbClr val="000000"/>
                </a:solidFill>
              </a:rPr>
              <a:t>of safeguarding knowledge and practice that </a:t>
            </a:r>
            <a:r>
              <a:rPr lang="en-GB" sz="3200" u="sng" dirty="0">
                <a:solidFill>
                  <a:srgbClr val="000000"/>
                </a:solidFill>
              </a:rPr>
              <a:t>all</a:t>
            </a:r>
            <a:r>
              <a:rPr lang="en-GB" sz="3200" dirty="0">
                <a:solidFill>
                  <a:srgbClr val="000000"/>
                </a:solidFill>
              </a:rPr>
              <a:t> Group C practitioners have in common.</a:t>
            </a:r>
          </a:p>
          <a:p>
            <a:pPr marL="0" indent="0">
              <a:buNone/>
            </a:pPr>
            <a:r>
              <a:rPr lang="en-GB" sz="3200" dirty="0">
                <a:solidFill>
                  <a:srgbClr val="000000"/>
                </a:solidFill>
              </a:rPr>
              <a:t>The sessions are a </a:t>
            </a:r>
            <a:r>
              <a:rPr lang="en-GB" sz="3200" b="1" dirty="0">
                <a:solidFill>
                  <a:srgbClr val="000000"/>
                </a:solidFill>
              </a:rPr>
              <a:t>foundation,</a:t>
            </a:r>
            <a:r>
              <a:rPr lang="en-GB" sz="3200" dirty="0">
                <a:solidFill>
                  <a:srgbClr val="000000"/>
                </a:solidFill>
              </a:rPr>
              <a:t> which should be followed by further specific and specialised training.</a:t>
            </a:r>
          </a:p>
        </p:txBody>
      </p:sp>
      <p:pic>
        <p:nvPicPr>
          <p:cNvPr id="4" name="Graphic 3" descr="Teacher with solid fill">
            <a:extLst>
              <a:ext uri="{FF2B5EF4-FFF2-40B4-BE49-F238E27FC236}">
                <a16:creationId xmlns:a16="http://schemas.microsoft.com/office/drawing/2014/main" id="{A4333CEF-3593-B97D-E533-7FAA4A6D26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9415" y="549874"/>
            <a:ext cx="1760839" cy="17608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A64730-83D0-8229-B520-C681A5AACA86}"/>
              </a:ext>
            </a:extLst>
          </p:cNvPr>
          <p:cNvSpPr txBox="1"/>
          <p:nvPr/>
        </p:nvSpPr>
        <p:spPr>
          <a:xfrm>
            <a:off x="3923872" y="1081406"/>
            <a:ext cx="7787846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04975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Live Group C sessions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689815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4"/>
    </p:ext>
  </p:extLs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F50DB-0C83-96E2-FFF9-FA5549209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A240C-D2BC-2427-AD89-92F03A0E2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768096"/>
            <a:ext cx="2947482" cy="5321805"/>
          </a:xfrm>
        </p:spPr>
        <p:txBody>
          <a:bodyPr anchor="ctr">
            <a:normAutofit/>
          </a:bodyPr>
          <a:lstStyle/>
          <a:p>
            <a:r>
              <a:rPr lang="en-US" dirty="0"/>
              <a:t>Legislation, statutory guidance, national policies and codes of conduct and </a:t>
            </a:r>
            <a:r>
              <a:rPr lang="en-US" b="1" dirty="0"/>
              <a:t>professional practice </a:t>
            </a:r>
            <a:endParaRPr lang="en-GB" sz="2000" b="1" dirty="0"/>
          </a:p>
        </p:txBody>
      </p:sp>
      <p:pic>
        <p:nvPicPr>
          <p:cNvPr id="6" name="Picture 5" descr="Statue on top of building">
            <a:extLst>
              <a:ext uri="{FF2B5EF4-FFF2-40B4-BE49-F238E27FC236}">
                <a16:creationId xmlns:a16="http://schemas.microsoft.com/office/drawing/2014/main" id="{3AC9084D-6225-AF1D-7995-FF46DA607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" b="48"/>
          <a:stretch/>
        </p:blipFill>
        <p:spPr>
          <a:xfrm>
            <a:off x="3696509" y="758951"/>
            <a:ext cx="8006133" cy="5330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69716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CA3EC-51DD-2881-AB71-7B1FAC757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Legislation, statutory guidance, national policies and codes of conduct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80D36-39E7-4A32-B397-DA3725F61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58951"/>
            <a:ext cx="8045218" cy="5330951"/>
          </a:xfrm>
        </p:spPr>
        <p:txBody>
          <a:bodyPr/>
          <a:lstStyle/>
          <a:p>
            <a:pPr marL="0" indent="0">
              <a:buNone/>
            </a:pPr>
            <a:r>
              <a:rPr lang="en-US" sz="3000" dirty="0"/>
              <a:t>There’s a great deal of legislation, statutory guidance, national policies, standards and codes of conduct that must be </a:t>
            </a:r>
            <a:r>
              <a:rPr lang="en-US" sz="3000" b="1" dirty="0"/>
              <a:t>referred to and complied with when safeguarding</a:t>
            </a:r>
            <a:r>
              <a:rPr lang="en-US" sz="3000" dirty="0"/>
              <a:t>.</a:t>
            </a:r>
          </a:p>
          <a:p>
            <a:pPr marL="0" indent="0">
              <a:buNone/>
            </a:pPr>
            <a:r>
              <a:rPr lang="en-US" sz="3000" dirty="0"/>
              <a:t>As a Group C practitioner, it’s important to know which ones are </a:t>
            </a:r>
            <a:r>
              <a:rPr lang="en-US" sz="3000" b="1" dirty="0"/>
              <a:t>particularly relevant </a:t>
            </a:r>
            <a:r>
              <a:rPr lang="en-US" sz="3000" dirty="0"/>
              <a:t>for your role and for your service or organisation.</a:t>
            </a:r>
          </a:p>
          <a:p>
            <a:pPr marL="0" indent="0">
              <a:buNone/>
            </a:pPr>
            <a:r>
              <a:rPr lang="en-US" sz="3000" dirty="0"/>
              <a:t>You should also be aware of </a:t>
            </a:r>
            <a:r>
              <a:rPr lang="en-US" sz="3000" b="1" dirty="0"/>
              <a:t>how your safeguarding practice </a:t>
            </a:r>
            <a:r>
              <a:rPr lang="en-US" sz="3000" dirty="0"/>
              <a:t>and the safeguarding policies and procedures of your organisation </a:t>
            </a:r>
            <a:r>
              <a:rPr lang="en-US" sz="3000" b="1" dirty="0"/>
              <a:t>integrate with </a:t>
            </a:r>
            <a:r>
              <a:rPr lang="en-US" sz="3000" dirty="0"/>
              <a:t>them to support people’s right to be protected from abuse, harm and neglect.</a:t>
            </a: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27167386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8D593-026A-169B-A261-416747C9B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Professional practice and development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F5555D-18CE-225B-2E9A-B7A5BC780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58951"/>
            <a:ext cx="8096562" cy="5330951"/>
          </a:xfrm>
        </p:spPr>
        <p:txBody>
          <a:bodyPr anchor="ctr"/>
          <a:lstStyle/>
          <a:p>
            <a:pPr marL="0" indent="0">
              <a:buNone/>
            </a:pPr>
            <a:r>
              <a:rPr lang="en-US" sz="3200" dirty="0"/>
              <a:t>As well as being </a:t>
            </a:r>
            <a:r>
              <a:rPr lang="en-US" sz="3200" b="1" dirty="0"/>
              <a:t>responsible for your own </a:t>
            </a:r>
            <a:r>
              <a:rPr lang="en-US" sz="3200" dirty="0"/>
              <a:t>safeguarding practice and development, Group C practitioners are expected to </a:t>
            </a:r>
            <a:r>
              <a:rPr lang="en-US" sz="3200" b="1" dirty="0"/>
              <a:t>support the safeguarding practice of others.</a:t>
            </a:r>
          </a:p>
          <a:p>
            <a:pPr marL="0" indent="0">
              <a:buNone/>
            </a:pPr>
            <a:r>
              <a:rPr lang="en-US" sz="3200" dirty="0"/>
              <a:t>This can be done by: </a:t>
            </a:r>
          </a:p>
          <a:p>
            <a:r>
              <a:rPr lang="en-US" sz="3200" dirty="0"/>
              <a:t>carrying out regular, documented reviews of  your safeguarding practice to identify gaps in knowledge, experience or skills</a:t>
            </a:r>
          </a:p>
          <a:p>
            <a:r>
              <a:rPr lang="en-US" sz="3200" dirty="0"/>
              <a:t>continually improving safeguarding knowledge, skills and practice through training, CPD and independent learning. </a:t>
            </a:r>
          </a:p>
        </p:txBody>
      </p:sp>
    </p:spTree>
    <p:extLst>
      <p:ext uri="{BB962C8B-B14F-4D97-AF65-F5344CB8AC3E}">
        <p14:creationId xmlns:p14="http://schemas.microsoft.com/office/powerpoint/2010/main" val="32973473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2FE60-9F38-9D09-D40B-BB95E8AEB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Pause with solid fill">
            <a:extLst>
              <a:ext uri="{FF2B5EF4-FFF2-40B4-BE49-F238E27FC236}">
                <a16:creationId xmlns:a16="http://schemas.microsoft.com/office/drawing/2014/main" id="{46873CB2-2005-F101-74F0-5061A5967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0428" y="2354992"/>
            <a:ext cx="1784745" cy="178474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D7EF09-7FDC-DDFC-87D5-668ACEE828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97288" y="758825"/>
            <a:ext cx="8005762" cy="53308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72000" rIns="9144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Please pause the video 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</a:b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now and answer 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</a:b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questions 24 to 27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</a:b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in your workbook.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bson" panose="02000000000000000000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3741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20A6E-8D97-2E2B-411C-5CAA30DC6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5B2AA-D7F3-EDFE-2E73-D719E06A2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768096"/>
            <a:ext cx="2947482" cy="5321805"/>
          </a:xfrm>
        </p:spPr>
        <p:txBody>
          <a:bodyPr anchor="ctr">
            <a:normAutofit/>
          </a:bodyPr>
          <a:lstStyle/>
          <a:p>
            <a:r>
              <a:rPr lang="en-US" dirty="0"/>
              <a:t>Next steps</a:t>
            </a:r>
            <a:endParaRPr lang="en-GB" sz="2000" b="1" dirty="0"/>
          </a:p>
        </p:txBody>
      </p:sp>
      <p:pic>
        <p:nvPicPr>
          <p:cNvPr id="6" name="Picture 5" descr="Hands writing in notebook">
            <a:extLst>
              <a:ext uri="{FF2B5EF4-FFF2-40B4-BE49-F238E27FC236}">
                <a16:creationId xmlns:a16="http://schemas.microsoft.com/office/drawing/2014/main" id="{DAAC71B7-4F8C-D961-6745-487E35CE9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" b="202"/>
          <a:stretch/>
        </p:blipFill>
        <p:spPr>
          <a:xfrm>
            <a:off x="3696509" y="758951"/>
            <a:ext cx="8006133" cy="5330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16521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A88A4-9984-C3D5-70F8-1461E94D2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Group C course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F066E45-61A1-F53D-E926-B1F9AFE26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L="0" indent="0" algn="l">
              <a:spcAft>
                <a:spcPts val="1200"/>
              </a:spcAft>
              <a:buNone/>
            </a:pPr>
            <a:r>
              <a:rPr lang="en-GB" sz="4400" b="1" dirty="0"/>
              <a:t>Pre-course video </a:t>
            </a:r>
          </a:p>
          <a:p>
            <a:pPr marL="0" indent="0">
              <a:buNone/>
            </a:pPr>
            <a:r>
              <a:rPr lang="en-GB" sz="3600" dirty="0"/>
              <a:t>This recorded resource is</a:t>
            </a:r>
            <a:r>
              <a:rPr lang="en-GB" sz="3600" b="1" dirty="0"/>
              <a:t> one part </a:t>
            </a:r>
            <a:r>
              <a:rPr lang="en-GB" sz="3600" dirty="0"/>
              <a:t>of the Group C training requirement. </a:t>
            </a:r>
          </a:p>
          <a:p>
            <a:pPr marL="0" indent="0">
              <a:buNone/>
            </a:pPr>
            <a:r>
              <a:rPr lang="en-GB" sz="3600" dirty="0"/>
              <a:t>Its aim was to:</a:t>
            </a:r>
          </a:p>
          <a:p>
            <a:r>
              <a:rPr lang="en-GB" sz="3600" dirty="0"/>
              <a:t>provide you with a </a:t>
            </a:r>
            <a:r>
              <a:rPr lang="en-GB" sz="3600" b="1" dirty="0"/>
              <a:t>refresh</a:t>
            </a:r>
            <a:r>
              <a:rPr lang="en-GB" sz="3600" dirty="0"/>
              <a:t> of  key elements covered on Group B</a:t>
            </a:r>
          </a:p>
          <a:p>
            <a:r>
              <a:rPr lang="en-GB" sz="3600" dirty="0"/>
              <a:t>offer </a:t>
            </a:r>
            <a:r>
              <a:rPr lang="en-GB" sz="3600" b="1" dirty="0"/>
              <a:t>support</a:t>
            </a:r>
            <a:r>
              <a:rPr lang="en-GB" sz="3600" dirty="0"/>
              <a:t> for completing the </a:t>
            </a:r>
            <a:br>
              <a:rPr lang="en-GB" sz="3600" dirty="0"/>
            </a:br>
            <a:r>
              <a:rPr lang="en-GB" sz="3600" dirty="0"/>
              <a:t>pre-course workbook.</a:t>
            </a:r>
          </a:p>
        </p:txBody>
      </p:sp>
    </p:spTree>
    <p:extLst>
      <p:ext uri="{BB962C8B-B14F-4D97-AF65-F5344CB8AC3E}">
        <p14:creationId xmlns:p14="http://schemas.microsoft.com/office/powerpoint/2010/main" val="5236574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0AA46-E118-5BC2-76C2-DF2F1E747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FE6CF-3BF0-6FD1-BB60-F3C12086D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Group C course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996658F-00EC-177D-BDC0-D60E14F7C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0"/>
            <a:ext cx="8006133" cy="6857999"/>
          </a:xfrm>
        </p:spPr>
        <p:txBody>
          <a:bodyPr anchor="ctr">
            <a:noAutofit/>
          </a:bodyPr>
          <a:lstStyle/>
          <a:p>
            <a:pPr marL="0" indent="0" algn="l">
              <a:spcAft>
                <a:spcPts val="1200"/>
              </a:spcAft>
              <a:buNone/>
            </a:pPr>
            <a:r>
              <a:rPr lang="en-GB" sz="4400" b="1" dirty="0"/>
              <a:t>Workbook</a:t>
            </a:r>
          </a:p>
          <a:p>
            <a:pPr marL="0" indent="0">
              <a:buNone/>
            </a:pPr>
            <a:r>
              <a:rPr lang="en-GB" sz="3600" dirty="0"/>
              <a:t>This resource is </a:t>
            </a:r>
            <a:r>
              <a:rPr lang="en-GB" sz="3600" b="1" dirty="0"/>
              <a:t>one part </a:t>
            </a:r>
            <a:r>
              <a:rPr lang="en-GB" sz="3600" dirty="0"/>
              <a:t>of the Group C training requirement. </a:t>
            </a:r>
          </a:p>
          <a:p>
            <a:pPr marL="0" indent="0">
              <a:buNone/>
            </a:pPr>
            <a:r>
              <a:rPr lang="en-GB" sz="3600" dirty="0"/>
              <a:t>Its aim is to </a:t>
            </a:r>
            <a:r>
              <a:rPr lang="en-GB" sz="3600" b="1" dirty="0"/>
              <a:t>prepare you </a:t>
            </a:r>
            <a:r>
              <a:rPr lang="en-GB" sz="3600" dirty="0"/>
              <a:t>for discussions that will take place on the live Group C course.</a:t>
            </a:r>
          </a:p>
          <a:p>
            <a:pPr marL="0" indent="0">
              <a:buNone/>
            </a:pPr>
            <a:r>
              <a:rPr lang="en-GB" sz="3600" b="1" dirty="0"/>
              <a:t>You must complete the workbook </a:t>
            </a:r>
            <a:br>
              <a:rPr lang="en-GB" sz="3600" b="1" dirty="0"/>
            </a:br>
            <a:r>
              <a:rPr lang="en-GB" sz="3600" b="1" dirty="0"/>
              <a:t>before attending the live course.</a:t>
            </a:r>
          </a:p>
        </p:txBody>
      </p:sp>
    </p:spTree>
    <p:extLst>
      <p:ext uri="{BB962C8B-B14F-4D97-AF65-F5344CB8AC3E}">
        <p14:creationId xmlns:p14="http://schemas.microsoft.com/office/powerpoint/2010/main" val="13700551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4D8B7-EA0C-B3B4-584B-B023D3864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Group C course 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5F42993D-319E-C5CE-320F-92EB4A3D1457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 marL="0" indent="0">
              <a:buNone/>
            </a:pPr>
            <a:r>
              <a:rPr lang="en-GB" sz="4400" b="1" dirty="0"/>
              <a:t>The live Group C course </a:t>
            </a:r>
          </a:p>
          <a:p>
            <a:pPr marL="0" indent="0">
              <a:buNone/>
            </a:pPr>
            <a:r>
              <a:rPr lang="en-GB" sz="3600" dirty="0"/>
              <a:t>is intended to address and discuss fundamental elements of safeguarding knowledge and practice that </a:t>
            </a:r>
            <a:r>
              <a:rPr lang="en-GB" sz="3600" u="sng" dirty="0"/>
              <a:t>all</a:t>
            </a:r>
            <a:r>
              <a:rPr lang="en-GB" sz="3600" dirty="0"/>
              <a:t> Group C practitioners have in common.</a:t>
            </a:r>
          </a:p>
          <a:p>
            <a:pPr marL="0" indent="0">
              <a:buNone/>
            </a:pPr>
            <a:r>
              <a:rPr lang="en-GB" sz="3600" dirty="0"/>
              <a:t>It’s a </a:t>
            </a:r>
            <a:r>
              <a:rPr lang="en-GB" sz="3600" b="1" dirty="0"/>
              <a:t>foundation,</a:t>
            </a:r>
            <a:r>
              <a:rPr lang="en-GB" sz="3600" dirty="0"/>
              <a:t> which should be followed by further specific and specialised training is </a:t>
            </a:r>
            <a:r>
              <a:rPr lang="en-GB" sz="3600" b="1" dirty="0"/>
              <a:t>expected</a:t>
            </a:r>
            <a:r>
              <a:rPr lang="en-GB" sz="3600" dirty="0"/>
              <a:t> 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91650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50B72-406C-30EE-95CF-63FD0B37D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More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6D4DB-4D9E-83BA-8C3D-FE9E0D6BF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58951"/>
            <a:ext cx="8006133" cy="1256885"/>
          </a:xfrm>
        </p:spPr>
        <p:txBody>
          <a:bodyPr anchor="t"/>
          <a:lstStyle/>
          <a:p>
            <a:pPr marL="0" indent="0">
              <a:buNone/>
            </a:pPr>
            <a:r>
              <a:rPr lang="en-GB" sz="2400" dirty="0"/>
              <a:t>There’s more information about Group C roles, responsibilities and training,  knowledge and skills requirements on the </a:t>
            </a:r>
            <a:r>
              <a:rPr lang="en-GB" sz="2400" b="1" dirty="0"/>
              <a:t>Social Care Wales </a:t>
            </a:r>
            <a:r>
              <a:rPr lang="en-GB" sz="2400" dirty="0"/>
              <a:t>website: </a:t>
            </a:r>
          </a:p>
          <a:p>
            <a:pPr marL="0" indent="0">
              <a:buNone/>
            </a:pPr>
            <a:endParaRPr lang="en-GB" sz="2800" dirty="0"/>
          </a:p>
          <a:p>
            <a:endParaRPr lang="en-GB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C0F093-7CB9-5908-A9AC-F5363B1F40C4}"/>
              </a:ext>
            </a:extLst>
          </p:cNvPr>
          <p:cNvSpPr txBox="1"/>
          <p:nvPr/>
        </p:nvSpPr>
        <p:spPr>
          <a:xfrm>
            <a:off x="4084391" y="4367627"/>
            <a:ext cx="739832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</a:rPr>
              <a:t>https://socialcare.wales/resources-guidance/safeguarding-list/national-safeguarding-training-learning-and-development-standards/</a:t>
            </a:r>
            <a:r>
              <a:rPr lang="en-GB" sz="2400" b="1" dirty="0">
                <a:solidFill>
                  <a:schemeClr val="accent1"/>
                </a:solidFill>
              </a:rPr>
              <a:t>safeguarding-standards-group-c</a:t>
            </a:r>
          </a:p>
        </p:txBody>
      </p:sp>
      <p:pic>
        <p:nvPicPr>
          <p:cNvPr id="9" name="Picture 8" descr="Screenshot of the Social Care Wales website showing the Group C safeguarding section">
            <a:extLst>
              <a:ext uri="{FF2B5EF4-FFF2-40B4-BE49-F238E27FC236}">
                <a16:creationId xmlns:a16="http://schemas.microsoft.com/office/drawing/2014/main" id="{A074152C-68C3-558F-AC58-49A65E507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048" y="2015836"/>
            <a:ext cx="5085256" cy="216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493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969E3-7BB2-7798-FDA5-ED26B310C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-5321805"/>
            <a:ext cx="2947482" cy="532180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GB" dirty="0"/>
              <a:t>Wales safeguarding procedures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3662D-B18B-59BE-447B-8463F070E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9578" y="0"/>
            <a:ext cx="7444030" cy="685800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sz="2800" dirty="0"/>
              <a:t>The </a:t>
            </a:r>
            <a:r>
              <a:rPr lang="en-US" sz="2800" b="1" dirty="0"/>
              <a:t>primary resource </a:t>
            </a:r>
            <a:r>
              <a:rPr lang="en-US" sz="2800" dirty="0"/>
              <a:t>for this course and all safeguarding in Wales is the </a:t>
            </a:r>
            <a:r>
              <a:rPr lang="en-US" sz="2800" b="1" dirty="0"/>
              <a:t>Wales Safeguarding Procedures 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800" dirty="0"/>
              <a:t>There are more details on all procedural information there.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800" dirty="0"/>
              <a:t>You’ll also need to refer to your own safeguarding policies and procedures.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800" b="1" dirty="0"/>
              <a:t>As a Group C practitioner</a:t>
            </a:r>
            <a:r>
              <a:rPr lang="en-US" sz="2800" dirty="0"/>
              <a:t>, you’re expected to ensure </a:t>
            </a:r>
            <a:r>
              <a:rPr lang="en-US" sz="2800" b="1" dirty="0"/>
              <a:t>all</a:t>
            </a:r>
            <a:r>
              <a:rPr lang="en-US" sz="2800" dirty="0"/>
              <a:t> staff and volunteers: 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have quick access to the Wales Safeguarding Procedures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are able to use the procedures in a practical way.</a:t>
            </a:r>
          </a:p>
        </p:txBody>
      </p:sp>
      <p:pic>
        <p:nvPicPr>
          <p:cNvPr id="4" name="Picture 3" descr="Screenshot of the Wales Safeguarding Procedures website">
            <a:extLst>
              <a:ext uri="{FF2B5EF4-FFF2-40B4-BE49-F238E27FC236}">
                <a16:creationId xmlns:a16="http://schemas.microsoft.com/office/drawing/2014/main" id="{3FBF7CF8-6A7A-F8E1-1A45-CCEAAF7AAC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39" r="1922" b="10402"/>
          <a:stretch/>
        </p:blipFill>
        <p:spPr>
          <a:xfrm>
            <a:off x="0" y="642552"/>
            <a:ext cx="4077730" cy="544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346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ACA8C-0B05-3083-1C62-5591FF709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0CBA6-342C-EC3C-F1C7-039534CB2E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3200" dirty="0"/>
              <a:t>Background</a:t>
            </a:r>
          </a:p>
          <a:p>
            <a:r>
              <a:rPr lang="en-GB" sz="3200" dirty="0"/>
              <a:t>Ensuring voice</a:t>
            </a:r>
          </a:p>
          <a:p>
            <a:r>
              <a:rPr lang="en-GB" sz="3200" dirty="0"/>
              <a:t>Policies and procedures</a:t>
            </a:r>
          </a:p>
          <a:p>
            <a:r>
              <a:rPr lang="en-GB" sz="3200" dirty="0"/>
              <a:t>Responding to a concern</a:t>
            </a:r>
          </a:p>
          <a:p>
            <a:r>
              <a:rPr lang="en-US" sz="3200" dirty="0"/>
              <a:t>Child/Person-</a:t>
            </a:r>
            <a:r>
              <a:rPr lang="en-US" sz="3200" dirty="0" err="1"/>
              <a:t>centred</a:t>
            </a:r>
            <a:r>
              <a:rPr lang="en-US" sz="3200" dirty="0"/>
              <a:t> safeguarding</a:t>
            </a:r>
            <a:endParaRPr lang="en-GB" sz="3200" dirty="0"/>
          </a:p>
          <a:p>
            <a:r>
              <a:rPr lang="en-US" sz="3200" dirty="0"/>
              <a:t>Working to keep you and others safe</a:t>
            </a:r>
          </a:p>
          <a:p>
            <a:r>
              <a:rPr lang="en-US" sz="3200" dirty="0"/>
              <a:t>Legislation, statutory guidance, national policies and codes of conduct and professional practice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51974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DFA3B-BF8E-EFE7-FF36-0B86E28C5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BE9DAD98-8B08-656F-CB67-A41AEC54A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4901810" y="3733986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6FD84DE6-948B-406A-1F9F-5C602BD7E1C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4953" y="260764"/>
            <a:ext cx="11122093" cy="814293"/>
          </a:xfrm>
          <a:prstGeom prst="rect">
            <a:avLst/>
          </a:prstGeom>
          <a:solidFill>
            <a:srgbClr val="EB5E57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How did we get here?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2566EC-05E9-4C49-462E-E2C1D7963DE6}"/>
              </a:ext>
            </a:extLst>
          </p:cNvPr>
          <p:cNvSpPr txBox="1"/>
          <p:nvPr/>
        </p:nvSpPr>
        <p:spPr>
          <a:xfrm>
            <a:off x="616051" y="4177105"/>
            <a:ext cx="1943749" cy="1338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>
                <a:solidFill>
                  <a:srgbClr val="000000"/>
                </a:solidFill>
                <a:latin typeface="Outfit" pitchFamily="2" charset="0"/>
              </a:defRPr>
            </a:lvl1pPr>
            <a:lvl2pPr marL="536575" indent="-358775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4000">
                <a:solidFill>
                  <a:srgbClr val="000000"/>
                </a:solidFill>
                <a:latin typeface="Outfit" pitchFamily="2" charset="0"/>
              </a:defRPr>
            </a:lvl2pPr>
            <a:lvl3pPr marL="896938" indent="-360363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3600">
                <a:solidFill>
                  <a:srgbClr val="000000"/>
                </a:solidFill>
                <a:latin typeface="Outfit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>
                <a:latin typeface="Outfit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>
                <a:latin typeface="Outfit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All Wales Child Protection Procedures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2008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976D7687-A6B3-3209-8ED1-1033B83EB8EF}"/>
              </a:ext>
            </a:extLst>
          </p:cNvPr>
          <p:cNvSpPr txBox="1">
            <a:spLocks/>
          </p:cNvSpPr>
          <p:nvPr/>
        </p:nvSpPr>
        <p:spPr>
          <a:xfrm>
            <a:off x="1757981" y="1435191"/>
            <a:ext cx="2897095" cy="16550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44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1pPr>
            <a:lvl2pPr marL="536575" indent="-3587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40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2pPr>
            <a:lvl3pPr marL="896938" indent="-36036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36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Wales Interim Policy &amp; Procedures for the Protection of Vulnerable Adults from Abuse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2010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(updated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2013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6A738BE-D374-EF23-98A9-A6A0AC3FD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429000"/>
            <a:ext cx="12191999" cy="306847"/>
            <a:chOff x="1" y="3429000"/>
            <a:chExt cx="11767634" cy="30684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F562C86-7D29-C392-17C1-59EC736A28D9}"/>
                </a:ext>
              </a:extLst>
            </p:cNvPr>
            <p:cNvSpPr/>
            <p:nvPr/>
          </p:nvSpPr>
          <p:spPr>
            <a:xfrm>
              <a:off x="1" y="3429000"/>
              <a:ext cx="11263280" cy="3068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B223D327-8BC8-BC83-C914-D7E721120193}"/>
                </a:ext>
              </a:extLst>
            </p:cNvPr>
            <p:cNvSpPr/>
            <p:nvPr/>
          </p:nvSpPr>
          <p:spPr>
            <a:xfrm rot="5400000">
              <a:off x="11362035" y="3330248"/>
              <a:ext cx="306845" cy="50435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</p:grp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99755F28-EA5E-A7D7-93B6-FBFEE5A7A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36084" y="3035600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F3AFC6A7-BC13-95AE-3662-BBD5B2726D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1417868" y="3733987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639853E3-795D-C9CA-B068-AC0675F27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69380" y="3139629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FE74AEC-F63D-3F93-2865-26E8B152A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3824">
            <a:off x="1862527" y="2026889"/>
            <a:ext cx="2688003" cy="40354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3BFCF7E-0F10-EADE-E623-BD84E8AD9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0870">
            <a:off x="689816" y="4813724"/>
            <a:ext cx="1796213" cy="26966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56FBFC42-AA3C-94A8-E16C-C53CC711E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299193" y="1670830"/>
            <a:ext cx="3080485" cy="1419372"/>
            <a:chOff x="3451327" y="1660853"/>
            <a:chExt cx="3080485" cy="141937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7D2F129-2CA1-AC73-AC1F-EF1428AFFD55}"/>
                </a:ext>
              </a:extLst>
            </p:cNvPr>
            <p:cNvSpPr txBox="1"/>
            <p:nvPr/>
          </p:nvSpPr>
          <p:spPr>
            <a:xfrm>
              <a:off x="4461586" y="1660853"/>
              <a:ext cx="2070226" cy="141937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indent="0" algn="ctr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400">
                  <a:solidFill>
                    <a:srgbClr val="000000"/>
                  </a:solidFill>
                  <a:latin typeface="Outfit" pitchFamily="2" charset="0"/>
                </a:defRPr>
              </a:lvl1pPr>
              <a:lvl2pPr marL="536575" indent="-358775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4000">
                  <a:solidFill>
                    <a:srgbClr val="000000"/>
                  </a:solidFill>
                  <a:latin typeface="Outfit" pitchFamily="2" charset="0"/>
                </a:defRPr>
              </a:lvl2pPr>
              <a:lvl3pPr marL="896938" indent="-360363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Courier New" panose="02070309020205020404" pitchFamily="49" charset="0"/>
                <a:buChar char="o"/>
                <a:defRPr sz="3600">
                  <a:solidFill>
                    <a:srgbClr val="000000"/>
                  </a:solidFill>
                  <a:latin typeface="Outfit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3200">
                  <a:latin typeface="Outfit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3200">
                  <a:latin typeface="Outfit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Wales Safeguarding Procedures</a:t>
              </a:r>
              <a:b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</a:b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2020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CD5146C-CFA6-4DC1-E995-76E9AE4DACA7}"/>
                </a:ext>
              </a:extLst>
            </p:cNvPr>
            <p:cNvGrpSpPr/>
            <p:nvPr/>
          </p:nvGrpSpPr>
          <p:grpSpPr>
            <a:xfrm>
              <a:off x="3451327" y="1696243"/>
              <a:ext cx="1297860" cy="1297860"/>
              <a:chOff x="1853064" y="3533288"/>
              <a:chExt cx="2939716" cy="2939716"/>
            </a:xfrm>
          </p:grpSpPr>
          <p:pic>
            <p:nvPicPr>
              <p:cNvPr id="41" name="Graphic 40" descr="Smart Phone">
                <a:extLst>
                  <a:ext uri="{FF2B5EF4-FFF2-40B4-BE49-F238E27FC236}">
                    <a16:creationId xmlns:a16="http://schemas.microsoft.com/office/drawing/2014/main" id="{45D28662-7945-01B3-27EA-4B2A50D513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853064" y="3533288"/>
                <a:ext cx="2939716" cy="2939716"/>
              </a:xfrm>
              <a:prstGeom prst="rect">
                <a:avLst/>
              </a:prstGeom>
            </p:spPr>
          </p:pic>
          <p:pic>
            <p:nvPicPr>
              <p:cNvPr id="42" name="Content Placeholder 4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66411F50-6630-3A36-3971-6A0D165C1F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99"/>
              <a:stretch/>
            </p:blipFill>
            <p:spPr>
              <a:xfrm>
                <a:off x="2707210" y="4012003"/>
                <a:ext cx="1231424" cy="2130119"/>
              </a:xfrm>
              <a:prstGeom prst="roundRect">
                <a:avLst>
                  <a:gd name="adj" fmla="val 4063"/>
                </a:avLst>
              </a:prstGeom>
            </p:spPr>
          </p:pic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B3EAE4E-79F5-BDAF-1319-315459EA61F0}"/>
              </a:ext>
            </a:extLst>
          </p:cNvPr>
          <p:cNvSpPr txBox="1"/>
          <p:nvPr/>
        </p:nvSpPr>
        <p:spPr>
          <a:xfrm>
            <a:off x="3810877" y="4276015"/>
            <a:ext cx="2521977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Social Services and Well-being Act (Wales)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2014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BA78D1-AD03-410D-8A73-FD1DDD452395}"/>
              </a:ext>
            </a:extLst>
          </p:cNvPr>
          <p:cNvSpPr txBox="1"/>
          <p:nvPr/>
        </p:nvSpPr>
        <p:spPr>
          <a:xfrm>
            <a:off x="6420912" y="4199070"/>
            <a:ext cx="2748653" cy="124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Duty to report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Adult at risk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Child at risk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925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0" grpId="0"/>
      <p:bldP spid="15" grpId="0" animBg="1"/>
      <p:bldP spid="16" grpId="0" animBg="1"/>
      <p:bldP spid="21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0D87F2-6C38-CA46-9A3E-4B0EBFE23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Duty to report and at risk</a:t>
            </a:r>
            <a:endParaRPr lang="en-GB" sz="4800" b="1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F3FA07A-D846-87E4-D340-9EDE23229478}"/>
              </a:ext>
            </a:extLst>
          </p:cNvPr>
          <p:cNvSpPr txBox="1">
            <a:spLocks/>
          </p:cNvSpPr>
          <p:nvPr/>
        </p:nvSpPr>
        <p:spPr>
          <a:xfrm>
            <a:off x="534953" y="1433384"/>
            <a:ext cx="11065375" cy="4917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/>
              <a:t>Duty to report </a:t>
            </a:r>
            <a:r>
              <a:rPr lang="en-US" sz="3200" dirty="0"/>
              <a:t>includes </a:t>
            </a:r>
            <a:r>
              <a:rPr lang="en-US" sz="3200" b="1" dirty="0"/>
              <a:t>‘reasonable cause to suspect’ </a:t>
            </a:r>
            <a:r>
              <a:rPr lang="en-US" sz="3200" dirty="0"/>
              <a:t>that there’s a child/adult </a:t>
            </a:r>
            <a:r>
              <a:rPr lang="en-US" sz="3200" b="1" dirty="0"/>
              <a:t>at risk </a:t>
            </a:r>
            <a:r>
              <a:rPr lang="en-US" sz="3200" dirty="0"/>
              <a:t>and means: </a:t>
            </a:r>
            <a:endParaRPr lang="en-GB" sz="3200" dirty="0"/>
          </a:p>
          <a:p>
            <a:pPr marL="358775" indent="-358775"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+mn-lt"/>
              </a:rPr>
              <a:t>a </a:t>
            </a:r>
            <a:r>
              <a:rPr lang="en-US" sz="2800" b="1" dirty="0">
                <a:latin typeface="+mn-lt"/>
              </a:rPr>
              <a:t>lower threshold </a:t>
            </a:r>
            <a:r>
              <a:rPr lang="en-US" sz="2800" dirty="0">
                <a:latin typeface="+mn-lt"/>
              </a:rPr>
              <a:t>than ‘reasonable cause to believe’</a:t>
            </a:r>
          </a:p>
          <a:p>
            <a:pPr marL="358775" lvl="0" indent="-358775"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+mn-lt"/>
              </a:rPr>
              <a:t>actual abuse, neglect </a:t>
            </a:r>
            <a:r>
              <a:rPr lang="en-GB" sz="2800" dirty="0">
                <a:latin typeface="+mn-lt"/>
              </a:rPr>
              <a:t>or other kinds of harm </a:t>
            </a:r>
            <a:r>
              <a:rPr lang="en-US" sz="2800" b="1" dirty="0">
                <a:latin typeface="+mn-lt"/>
              </a:rPr>
              <a:t>don’t </a:t>
            </a:r>
            <a:r>
              <a:rPr lang="en-US" sz="2800" dirty="0">
                <a:latin typeface="+mn-lt"/>
              </a:rPr>
              <a:t>need to happen before you intervene</a:t>
            </a:r>
          </a:p>
          <a:p>
            <a:pPr marL="358775" indent="-358775"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+mn-lt"/>
              </a:rPr>
              <a:t>risk of abuse or neglect may come from </a:t>
            </a:r>
            <a:r>
              <a:rPr lang="en-US" sz="2800" b="1" dirty="0">
                <a:latin typeface="+mn-lt"/>
              </a:rPr>
              <a:t>one concern</a:t>
            </a:r>
            <a:r>
              <a:rPr lang="en-US" sz="2800" dirty="0">
                <a:latin typeface="+mn-lt"/>
              </a:rPr>
              <a:t> or </a:t>
            </a:r>
            <a:r>
              <a:rPr lang="en-US" sz="2800" b="1" dirty="0">
                <a:latin typeface="+mn-lt"/>
              </a:rPr>
              <a:t>many different factors</a:t>
            </a:r>
            <a:r>
              <a:rPr lang="en-US" sz="2800" dirty="0">
                <a:latin typeface="+mn-lt"/>
              </a:rPr>
              <a:t>, including context and transitional periods</a:t>
            </a:r>
          </a:p>
          <a:p>
            <a:pPr marL="358775" lvl="0" indent="-358775"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+mn-lt"/>
              </a:rPr>
              <a:t>you </a:t>
            </a:r>
            <a:r>
              <a:rPr lang="en-US" sz="2800" b="1" dirty="0">
                <a:latin typeface="+mn-lt"/>
              </a:rPr>
              <a:t>don’t need </a:t>
            </a:r>
            <a:r>
              <a:rPr lang="en-US" sz="2800" dirty="0">
                <a:latin typeface="+mn-lt"/>
              </a:rPr>
              <a:t>to establish on a balance of probabilities that a particular fact is established</a:t>
            </a:r>
            <a:endParaRPr lang="en-GB" sz="2800" dirty="0">
              <a:latin typeface="+mn-lt"/>
            </a:endParaRPr>
          </a:p>
          <a:p>
            <a:pPr marL="358775" indent="-358775"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+mn-lt"/>
              </a:rPr>
              <a:t>you should consider </a:t>
            </a:r>
            <a:r>
              <a:rPr lang="en-US" sz="2800" b="1" dirty="0">
                <a:latin typeface="+mn-lt"/>
              </a:rPr>
              <a:t>early support </a:t>
            </a:r>
            <a:r>
              <a:rPr lang="en-US" sz="2800" dirty="0">
                <a:latin typeface="+mn-lt"/>
              </a:rPr>
              <a:t>to </a:t>
            </a:r>
            <a:r>
              <a:rPr lang="en-US" sz="2800" b="1" dirty="0">
                <a:latin typeface="+mn-lt"/>
              </a:rPr>
              <a:t>safeguard</a:t>
            </a:r>
            <a:r>
              <a:rPr lang="en-US" sz="2800" dirty="0">
                <a:latin typeface="+mn-lt"/>
              </a:rPr>
              <a:t> someone at risk to </a:t>
            </a:r>
            <a:r>
              <a:rPr lang="en-US" sz="2800" b="1" dirty="0">
                <a:latin typeface="+mn-lt"/>
              </a:rPr>
              <a:t>prevent</a:t>
            </a:r>
            <a:r>
              <a:rPr lang="en-US" sz="2800" dirty="0">
                <a:latin typeface="+mn-lt"/>
              </a:rPr>
              <a:t> actual abuse, neglect or harm</a:t>
            </a:r>
            <a:endParaRPr lang="en-US" sz="2800" dirty="0">
              <a:latin typeface="+mn-lt"/>
              <a:cs typeface="Arial"/>
            </a:endParaRPr>
          </a:p>
          <a:p>
            <a:pPr marL="171450" indent="-171450"/>
            <a:endParaRPr lang="en-US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646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8.8|6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1.6|10|8.9|7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9.6|3|1.9|1.8|8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1|3.1|6.7|3.8|9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4.3|7.5|6.1|11.7|8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6.7|5.1|5.5|12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8.8|6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2.7|3.8|6.5|1.7|21.9|3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6|3.7|5.7|9.8|7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15.5|6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21.5|4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2.2|9.5|7.5|12.1|5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6.6|5.2|5.5|9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7.9|6.8|5|6.9"/>
</p:tagLst>
</file>

<file path=ppt/theme/theme1.xml><?xml version="1.0" encoding="utf-8"?>
<a:theme xmlns:a="http://schemas.openxmlformats.org/drawingml/2006/main" name="SCW GroupC">
  <a:themeElements>
    <a:clrScheme name="SCW 2025">
      <a:dk1>
        <a:srgbClr val="FFFFFF"/>
      </a:dk1>
      <a:lt1>
        <a:srgbClr val="37394C"/>
      </a:lt1>
      <a:dk2>
        <a:srgbClr val="16AD85"/>
      </a:dk2>
      <a:lt2>
        <a:srgbClr val="EB5E57"/>
      </a:lt2>
      <a:accent1>
        <a:srgbClr val="257D86"/>
      </a:accent1>
      <a:accent2>
        <a:srgbClr val="F7AB64"/>
      </a:accent2>
      <a:accent3>
        <a:srgbClr val="86BC25"/>
      </a:accent3>
      <a:accent4>
        <a:srgbClr val="C6C6C6"/>
      </a:accent4>
      <a:accent5>
        <a:srgbClr val="11846A"/>
      </a:accent5>
      <a:accent6>
        <a:srgbClr val="CB4B44"/>
      </a:accent6>
      <a:hlink>
        <a:srgbClr val="0563C1"/>
      </a:hlink>
      <a:folHlink>
        <a:srgbClr val="954F72"/>
      </a:folHlink>
    </a:clrScheme>
    <a:fontScheme name="SCW Brand Font">
      <a:majorFont>
        <a:latin typeface="Gibson"/>
        <a:ea typeface=""/>
        <a:cs typeface=""/>
      </a:majorFont>
      <a:minorFont>
        <a:latin typeface="Gibson"/>
        <a:ea typeface=""/>
        <a:cs typeface="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W GroupC" id="{4F98BE8E-FCEF-43C2-A94B-1BC684DCA3C6}" vid="{65AE86F9-35CC-4AC3-BC1D-D0B3C0C3ED89}"/>
    </a:ext>
  </a:extLst>
</a:theme>
</file>

<file path=ppt/theme/theme2.xml><?xml version="1.0" encoding="utf-8"?>
<a:theme xmlns:a="http://schemas.openxmlformats.org/drawingml/2006/main" name="Branded 2023">
  <a:themeElements>
    <a:clrScheme name="New Pathways NEW Branding">
      <a:dk1>
        <a:srgbClr val="004535"/>
      </a:dk1>
      <a:lt1>
        <a:sysClr val="window" lastClr="FFFFFF"/>
      </a:lt1>
      <a:dk2>
        <a:srgbClr val="01816A"/>
      </a:dk2>
      <a:lt2>
        <a:srgbClr val="00A570"/>
      </a:lt2>
      <a:accent1>
        <a:srgbClr val="4CA796"/>
      </a:accent1>
      <a:accent2>
        <a:srgbClr val="3F408F"/>
      </a:accent2>
      <a:accent3>
        <a:srgbClr val="DC4913"/>
      </a:accent3>
      <a:accent4>
        <a:srgbClr val="00ACD3"/>
      </a:accent4>
      <a:accent5>
        <a:srgbClr val="5B9BD5"/>
      </a:accent5>
      <a:accent6>
        <a:srgbClr val="70AD47"/>
      </a:accent6>
      <a:hlink>
        <a:srgbClr val="00ACD3"/>
      </a:hlink>
      <a:folHlink>
        <a:srgbClr val="00ACD3"/>
      </a:folHlink>
    </a:clrScheme>
    <a:fontScheme name="NewPathways">
      <a:majorFont>
        <a:latin typeface="Outfit Black"/>
        <a:ea typeface=""/>
        <a:cs typeface=""/>
      </a:majorFont>
      <a:minorFont>
        <a:latin typeface="Outf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ed 2023" id="{5AB42DA5-DFFD-4908-A13D-2C8FF34DE96D}" vid="{1D036DE9-A4CA-4599-AAD0-9FA5D22EA1D7}"/>
    </a:ext>
  </a:extLst>
</a:theme>
</file>

<file path=ppt/theme/theme3.xml><?xml version="1.0" encoding="utf-8"?>
<a:theme xmlns:a="http://schemas.openxmlformats.org/drawingml/2006/main" name="SCW 2025">
  <a:themeElements>
    <a:clrScheme name="SCW 2025">
      <a:dk1>
        <a:srgbClr val="FFFFFF"/>
      </a:dk1>
      <a:lt1>
        <a:srgbClr val="37394C"/>
      </a:lt1>
      <a:dk2>
        <a:srgbClr val="16AD85"/>
      </a:dk2>
      <a:lt2>
        <a:srgbClr val="EB5E57"/>
      </a:lt2>
      <a:accent1>
        <a:srgbClr val="257D86"/>
      </a:accent1>
      <a:accent2>
        <a:srgbClr val="F7AB64"/>
      </a:accent2>
      <a:accent3>
        <a:srgbClr val="86BC25"/>
      </a:accent3>
      <a:accent4>
        <a:srgbClr val="C6C6C6"/>
      </a:accent4>
      <a:accent5>
        <a:srgbClr val="11846A"/>
      </a:accent5>
      <a:accent6>
        <a:srgbClr val="CB4B44"/>
      </a:accent6>
      <a:hlink>
        <a:srgbClr val="0563C1"/>
      </a:hlink>
      <a:folHlink>
        <a:srgbClr val="954F72"/>
      </a:folHlink>
    </a:clrScheme>
    <a:fontScheme name="SCW Brand Font">
      <a:majorFont>
        <a:latin typeface="Gibson"/>
        <a:ea typeface=""/>
        <a:cs typeface=""/>
      </a:majorFont>
      <a:minorFont>
        <a:latin typeface="Gibson"/>
        <a:ea typeface=""/>
        <a:cs typeface="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W 2025" id="{366F7A47-93EE-4FFA-A608-FECF4ECC42F9}" vid="{33C27F77-3AFD-40CF-A047-EEE4AD1D769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ae90e7c-63f0-4b78-9693-f885bf52efec">
      <Terms xmlns="http://schemas.microsoft.com/office/infopath/2007/PartnerControls"/>
    </lcf76f155ced4ddcb4097134ff3c332f>
    <TaxCatchAll xmlns="2eb6c961-0411-4c11-a4f7-86c83aac671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68B61DC02148489DA4D1495ADA8EF9" ma:contentTypeVersion="16" ma:contentTypeDescription="Create a new document." ma:contentTypeScope="" ma:versionID="48e1b22eb252b6221dee7799f7883278">
  <xsd:schema xmlns:xsd="http://www.w3.org/2001/XMLSchema" xmlns:xs="http://www.w3.org/2001/XMLSchema" xmlns:p="http://schemas.microsoft.com/office/2006/metadata/properties" xmlns:ns2="eae90e7c-63f0-4b78-9693-f885bf52efec" xmlns:ns3="2eb6c961-0411-4c11-a4f7-86c83aac671d" targetNamespace="http://schemas.microsoft.com/office/2006/metadata/properties" ma:root="true" ma:fieldsID="24b5666002faff4d144486fb67cf3d61" ns2:_="" ns3:_="">
    <xsd:import namespace="eae90e7c-63f0-4b78-9693-f885bf52efec"/>
    <xsd:import namespace="2eb6c961-0411-4c11-a4f7-86c83aac67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e90e7c-63f0-4b78-9693-f885bf52ef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75a8199c-9c8d-4127-b58e-5dceb5d4bf6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b6c961-0411-4c11-a4f7-86c83aac671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3cef1cc5-5ba0-4383-87b6-23ba793f21f2}" ma:internalName="TaxCatchAll" ma:showField="CatchAllData" ma:web="2eb6c961-0411-4c11-a4f7-86c83aac67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35EB9E-0F41-48EA-AE39-CD2579663C3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DA90945-85EE-4BB4-A38B-E40DB7974EDC}">
  <ds:schemaRefs>
    <ds:schemaRef ds:uri="http://schemas.openxmlformats.org/package/2006/metadata/core-properties"/>
    <ds:schemaRef ds:uri="http://schemas.microsoft.com/office/infopath/2007/PartnerControls"/>
    <ds:schemaRef ds:uri="http://purl.org/dc/terms/"/>
    <ds:schemaRef ds:uri="2eb6c961-0411-4c11-a4f7-86c83aac671d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2006/metadata/properties"/>
    <ds:schemaRef ds:uri="eae90e7c-63f0-4b78-9693-f885bf52efec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0A0D5DB-D31C-42DA-960D-39E290FD26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e90e7c-63f0-4b78-9693-f885bf52efec"/>
    <ds:schemaRef ds:uri="2eb6c961-0411-4c11-a4f7-86c83aac67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SCW GroupC</Template>
  <TotalTime>0</TotalTime>
  <Words>7450</Words>
  <Application>Microsoft Office PowerPoint</Application>
  <PresentationFormat>Widescreen</PresentationFormat>
  <Paragraphs>652</Paragraphs>
  <Slides>58</Slides>
  <Notes>58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58</vt:i4>
      </vt:variant>
    </vt:vector>
  </HeadingPairs>
  <TitlesOfParts>
    <vt:vector size="72" baseType="lpstr">
      <vt:lpstr>Aptos</vt:lpstr>
      <vt:lpstr>Arial</vt:lpstr>
      <vt:lpstr>Calibri</vt:lpstr>
      <vt:lpstr>Courier New</vt:lpstr>
      <vt:lpstr>Gibson</vt:lpstr>
      <vt:lpstr>Gibson Light</vt:lpstr>
      <vt:lpstr>Outfit</vt:lpstr>
      <vt:lpstr>Outfit SemiBold</vt:lpstr>
      <vt:lpstr>Symbol</vt:lpstr>
      <vt:lpstr>Wingdings</vt:lpstr>
      <vt:lpstr>Wingdings 2</vt:lpstr>
      <vt:lpstr>SCW GroupC</vt:lpstr>
      <vt:lpstr>Branded 2023</vt:lpstr>
      <vt:lpstr>SCW 2025</vt:lpstr>
      <vt:lpstr>Welcome to Group C safeguarding course</vt:lpstr>
      <vt:lpstr>Group C safeguarding course</vt:lpstr>
      <vt:lpstr>Welcome to Group C safeguarding course </vt:lpstr>
      <vt:lpstr>Group C safeguarding course</vt:lpstr>
      <vt:lpstr>Group C safeguarding course</vt:lpstr>
      <vt:lpstr>Wales safeguarding procedures</vt:lpstr>
      <vt:lpstr>Outline</vt:lpstr>
      <vt:lpstr>How did we get here?</vt:lpstr>
      <vt:lpstr>Duty to report and at risk</vt:lpstr>
      <vt:lpstr>From ‘vulnerable adult’ to adult at risk</vt:lpstr>
      <vt:lpstr>From ‘vulnerable adult’ to adult at risk</vt:lpstr>
      <vt:lpstr>How did we get here?</vt:lpstr>
      <vt:lpstr>How did we get here?</vt:lpstr>
      <vt:lpstr>How did we get here?</vt:lpstr>
      <vt:lpstr>Please pause the video  now and answer  questions 1 to 4  in your workbook.</vt:lpstr>
      <vt:lpstr>Safeguarding Practice</vt:lpstr>
      <vt:lpstr>Child-centred / Person-centred Safeguarding</vt:lpstr>
      <vt:lpstr>Child-centred and person-centred safeguarding</vt:lpstr>
      <vt:lpstr>Child-centred and person-centred safeguarding</vt:lpstr>
      <vt:lpstr>Child-centred or person-centred safeguarding</vt:lpstr>
      <vt:lpstr>Ensuring rights Part of your role as a Group C practitioner is to ensure  all staff and volunteers support people’s rights when  there’s a safeguarding concern, including:</vt:lpstr>
      <vt:lpstr>Ensuring rights Part of your role as a Group C practitioner is to ensure  all staff and volunteers support people’s rights when  there’s a safeguarding concern, including:</vt:lpstr>
      <vt:lpstr>Voice through advocacy</vt:lpstr>
      <vt:lpstr>Voice through advocacy</vt:lpstr>
      <vt:lpstr>Voice through advocacy</vt:lpstr>
      <vt:lpstr>Intersect: Mental Capacity Act  and  Wales Safeguarding Procedures </vt:lpstr>
      <vt:lpstr>Key messages to remember…</vt:lpstr>
      <vt:lpstr>Key messages</vt:lpstr>
      <vt:lpstr>Key messages</vt:lpstr>
      <vt:lpstr>Please pause the video  now and answer  questions 5 to 7  in your workbook.</vt:lpstr>
      <vt:lpstr>Safeguarding policies and procedures </vt:lpstr>
      <vt:lpstr>Duty of candour: volunteering all relevant information to persons who have, or may have, been harmed by the provision of services, whether or not the information has been requested, and whether or not a complaint or a report about that provision has been made. </vt:lpstr>
      <vt:lpstr>‘Did not attend’  vs  ‘Was not brought’ </vt:lpstr>
      <vt:lpstr>‘Did not attend’ vs ‘was not brought’</vt:lpstr>
      <vt:lpstr>Please pause the video  now and answer  questions 8 to 16  in your workbook.</vt:lpstr>
      <vt:lpstr>Responding to a concern</vt:lpstr>
      <vt:lpstr>Barriers to reporting concerns</vt:lpstr>
      <vt:lpstr>Responding to concerns</vt:lpstr>
      <vt:lpstr>Information sharing</vt:lpstr>
      <vt:lpstr>Confidentiality in safeguarding</vt:lpstr>
      <vt:lpstr>Confidentiality in safeguarding</vt:lpstr>
      <vt:lpstr>Boundaries of confidential information UK law, GMC guidelines, ICO guidelines and the Caldicott principles  do not prevent sharing personal information for the purposes of safeguarding do provide a framework so relevant and proportionate personal information is shared safely and appropriately when necessary. Group C practitioners are expected to:   use their professional judgement when making decisions about what information to share and when  follow their organisation’s procedures and any information sharing agreements in place.</vt:lpstr>
      <vt:lpstr>Boundaries of confidential information</vt:lpstr>
      <vt:lpstr>Please pause the video  now and answer  questions 17 to 20  in your workbook.</vt:lpstr>
      <vt:lpstr>Working in ways that keep you and others safe</vt:lpstr>
      <vt:lpstr>Working in ways that keep you and others safe</vt:lpstr>
      <vt:lpstr>Working in ways that keep you and others safe</vt:lpstr>
      <vt:lpstr>Working in ways that keep you and others safe</vt:lpstr>
      <vt:lpstr>Please pause the video  now and answer  questions 21 to 23 in your workbook.</vt:lpstr>
      <vt:lpstr>Legislation, statutory guidance, national policies and codes of conduct and professional practice </vt:lpstr>
      <vt:lpstr>Legislation, statutory guidance, national policies and codes of conduct</vt:lpstr>
      <vt:lpstr>Professional practice and development</vt:lpstr>
      <vt:lpstr>Please pause the video  now and answer  questions 24 to 27 in your workbook.</vt:lpstr>
      <vt:lpstr>Next steps</vt:lpstr>
      <vt:lpstr>Group C course</vt:lpstr>
      <vt:lpstr>Group C course</vt:lpstr>
      <vt:lpstr>Group C course </vt:lpstr>
      <vt:lpstr>More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Nicole James, Senior Training Lead</dc:creator>
  <cp:lastModifiedBy>Nicole James</cp:lastModifiedBy>
  <cp:revision>16</cp:revision>
  <dcterms:created xsi:type="dcterms:W3CDTF">2025-06-04T09:59:59Z</dcterms:created>
  <dcterms:modified xsi:type="dcterms:W3CDTF">2026-01-12T10:02:39Z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0x0101002168B61DC02148489DA4D1495ADA8EF9</vt:lpwstr>
  </property>
  <property fmtid="{D5CDD505-2E9C-101B-9397-08002B2CF9AE}" pid="3" name="MediaServiceImageTags">
    <vt:lpwstr/>
  </property>
  <property fmtid="{D5CDD505-2E9C-101B-9397-08002B2CF9AE}" pid="4" name="MSIP_Label_d3f1612d-fb9f-4910-9745-3218a93e4acc_Enabled">
    <vt:lpwstr>true</vt:lpwstr>
  </property>
  <property fmtid="{D5CDD505-2E9C-101B-9397-08002B2CF9AE}" pid="5" name="MSIP_Label_d3f1612d-fb9f-4910-9745-3218a93e4acc_SetDate">
    <vt:lpwstr>2025-08-29T11:27:09Z</vt:lpwstr>
  </property>
  <property fmtid="{D5CDD505-2E9C-101B-9397-08002B2CF9AE}" pid="6" name="MSIP_Label_d3f1612d-fb9f-4910-9745-3218a93e4acc_Method">
    <vt:lpwstr>Standard</vt:lpwstr>
  </property>
  <property fmtid="{D5CDD505-2E9C-101B-9397-08002B2CF9AE}" pid="7" name="MSIP_Label_d3f1612d-fb9f-4910-9745-3218a93e4acc_Name">
    <vt:lpwstr>defa4170-0d19-0005-0004-bc88714345d2</vt:lpwstr>
  </property>
  <property fmtid="{D5CDD505-2E9C-101B-9397-08002B2CF9AE}" pid="8" name="MSIP_Label_d3f1612d-fb9f-4910-9745-3218a93e4acc_SiteId">
    <vt:lpwstr>4bc2de22-9b97-4eb6-8e88-2254190748e2</vt:lpwstr>
  </property>
  <property fmtid="{D5CDD505-2E9C-101B-9397-08002B2CF9AE}" pid="9" name="MSIP_Label_d3f1612d-fb9f-4910-9745-3218a93e4acc_ActionId">
    <vt:lpwstr>ebd39cc9-87f8-4ad2-a72f-152650ae3110</vt:lpwstr>
  </property>
  <property fmtid="{D5CDD505-2E9C-101B-9397-08002B2CF9AE}" pid="10" name="MSIP_Label_d3f1612d-fb9f-4910-9745-3218a93e4acc_ContentBits">
    <vt:lpwstr>0</vt:lpwstr>
  </property>
  <property fmtid="{D5CDD505-2E9C-101B-9397-08002B2CF9AE}" pid="11" name="MSIP_Label_d3f1612d-fb9f-4910-9745-3218a93e4acc_Tag">
    <vt:lpwstr>10, 3, 0, 1</vt:lpwstr>
  </property>
</Properties>
</file>