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258" r:id="rId5"/>
    <p:sldId id="307" r:id="rId6"/>
    <p:sldId id="310" r:id="rId7"/>
    <p:sldId id="308" r:id="rId8"/>
    <p:sldId id="309" r:id="rId9"/>
    <p:sldId id="312" r:id="rId10"/>
    <p:sldId id="313" r:id="rId11"/>
    <p:sldId id="314" r:id="rId12"/>
    <p:sldId id="316" r:id="rId13"/>
    <p:sldId id="317" r:id="rId14"/>
    <p:sldId id="287" r:id="rId15"/>
    <p:sldId id="311" r:id="rId16"/>
    <p:sldId id="319" r:id="rId17"/>
    <p:sldId id="263" r:id="rId18"/>
  </p:sldIdLst>
  <p:sldSz cx="9144000" cy="6858000" type="screen4x3"/>
  <p:notesSz cx="6797675" cy="9928225"/>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Stevens" initials="CS" lastIdx="7" clrIdx="0">
    <p:extLst>
      <p:ext uri="{19B8F6BF-5375-455C-9EA6-DF929625EA0E}">
        <p15:presenceInfo xmlns:p15="http://schemas.microsoft.com/office/powerpoint/2012/main" userId="S::cheryl.stevens@socialcare.wales::51097c48-22ea-4b33-9e9a-182ffc103c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37394C"/>
    <a:srgbClr val="004B00"/>
    <a:srgbClr val="257D86"/>
    <a:srgbClr val="F7AB64"/>
    <a:srgbClr val="EB5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49" autoAdjust="0"/>
    <p:restoredTop sz="71675" autoAdjust="0"/>
  </p:normalViewPr>
  <p:slideViewPr>
    <p:cSldViewPr snapToGrid="0" snapToObjects="1">
      <p:cViewPr varScale="1">
        <p:scale>
          <a:sx n="71" d="100"/>
          <a:sy n="71" d="100"/>
        </p:scale>
        <p:origin x="111" y="27"/>
      </p:cViewPr>
      <p:guideLst>
        <p:guide orient="horz" pos="2160"/>
        <p:guide pos="2880"/>
      </p:guideLst>
    </p:cSldViewPr>
  </p:slideViewPr>
  <p:outlineViewPr>
    <p:cViewPr>
      <p:scale>
        <a:sx n="33" d="100"/>
        <a:sy n="33" d="100"/>
      </p:scale>
      <p:origin x="0" y="-2634"/>
    </p:cViewPr>
  </p:outlineViewPr>
  <p:notesTextViewPr>
    <p:cViewPr>
      <p:scale>
        <a:sx n="1" d="1"/>
        <a:sy n="1" d="1"/>
      </p:scale>
      <p:origin x="0" y="0"/>
    </p:cViewPr>
  </p:notesTextViewPr>
  <p:notesViewPr>
    <p:cSldViewPr snapToGrid="0" snapToObjects="1">
      <p:cViewPr>
        <p:scale>
          <a:sx n="100" d="100"/>
          <a:sy n="100" d="100"/>
        </p:scale>
        <p:origin x="2419" y="-26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11/20/2020</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11/20/2020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cialcare.wales/qualification-framewor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gofalcymdeithasol.cymru/fframwaith-cymwystera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kern="1200" dirty="0">
                <a:solidFill>
                  <a:schemeClr val="tx1"/>
                </a:solidFill>
                <a:effectLst/>
                <a:latin typeface="+mn-lt"/>
                <a:ea typeface="+mn-ea"/>
                <a:cs typeface="+mn-cs"/>
              </a:rPr>
              <a:t>Bydd y cyflwyniad hwn yn mynd â chi drwy'r cymwysterau lefel 4 a 5 newydd ar gyfer iechyd a gofal cymdeithasol ac effaith y rhain ar gofrestru fel rheolwr gofal cymdeithasol.</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This presentation is going to take you through the new level 4 and 5 qualifications for health and social care and the impact of these on registration as a social care manager.</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17973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Rhestrir y cymwysterau sy'n ofynnol ar gyfer pob rôl ar y Fframwaith Cymwysterau. Weithiau, gall rheolwyr feddu ar gymhwyster tebyg i un o'r rhai a restrir e.e. Diploma Lefel 5 mewn Arwain Gwasanaethau Iechyd a Gofal Cymdeithasol (Rheoli Oedolion) ond y byddant eisiau gweithio mewn rôl wahanol - mewn gwasanaethau cartrefi gofal, o bosibl, lle byddai angen Diploma Lefel 5 arnynt mewn Arwain Gwasanaethau Iechyd a Gofal Cymdeithasol (Rheolaeth Breswyl Oedolion) . Enghraifft arall fyddai rhywun yn dod i weithio i Gymru o genedl arall yn y Deyrnas Unedig. Yn y gorffennol, byddai rheolwyr wedi gallu ‘ychwanegu at’ eu cymhwyster gydag unedau ychwanegol, ond nid yw hyn yn bosibl mwyach.</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Yn dilyn trafodaethau gyda'r sector, rydym wedi penderfynu datblygu fframwaith sefydlu ar gyfer rheolwyr gofal cymdeithasol. Mae'r fframwaith sefydlu yn seiliedig ar ddeilliannau dysgu'r cymhwyster lefel 5 newydd.</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Byddwn yn cyflwyno hwn yn ddiweddarach ar gyfer pob rheolwr gofal cymdeithasol newydd, ond i'r rhai sy'n dymuno defnyddio cymhwyster amgen fel rydym newydd ei ddisgrifio, bydd angen ei gwblhau o fewn 3 blynedd gyntaf eu cofrestriad. Bydd hyn yn sicrhau eu bod wedi cael y cyfle a'r cymorth i ddatblygu'r sgiliau a'r cymwyseddau ar gyfer eu rôl newydd. Bydd cwblhau'r fframwaith sefydlu yn disodli'r angen am unedau atodol. Byddai'r rhai sy'n symud o genedl arall yn y Deyrnas Unedig yn dysgu am ddeddfwriaeth benodol i Gymru ac yn dangos sut maent yn cymhwyso hyn yn eu hymarfer.</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 hyn o bryd rydym yn gweithio ar ganllawiau manwl ar gyfer hyn, a byddwn yn cynnal sesiynau i gyflogwyr ychydig yn ddiweddarach yn y flwyddyn. Bydd hyn yn cynnwys pwy fyddai'n gyfrifol am lofnodi'r fframwaith fel un sydd wedi ei gwblhau. Bydd yn cael ei weithredu ar unwaith ar gyfer y rheolwyr hynny sydd ei angen i ‘ychwanegu’ at eu cymhwyster ac yn ddiweddarach y flwyddyn nesaf at ddefnydd cyffredinol.</a:t>
            </a:r>
            <a:endParaRPr lang="en-GB" sz="1200" kern="1200" dirty="0">
              <a:solidFill>
                <a:schemeClr val="tx1"/>
              </a:solidFill>
              <a:effectLst/>
              <a:latin typeface="+mn-lt"/>
              <a:ea typeface="+mn-ea"/>
              <a:cs typeface="+mn-cs"/>
            </a:endParaRPr>
          </a:p>
          <a:p>
            <a:endParaRPr lang="en-GB" dirty="0"/>
          </a:p>
          <a:p>
            <a:r>
              <a:rPr lang="en-GB"/>
              <a:t>***</a:t>
            </a:r>
            <a:endParaRPr lang="en-GB" dirty="0"/>
          </a:p>
          <a:p>
            <a:endParaRPr lang="en-GB" dirty="0"/>
          </a:p>
          <a:p>
            <a:r>
              <a:rPr lang="en-GB" dirty="0"/>
              <a:t>The qualifications required for each role are listed on the Qualification Framework. Sometimes, managers may hold a similar qualification to one of those listed e.g. Level 5 Diploma in Leadership of Health and Social Care Services (Adult’s Management) but want to work in a different role, perhaps in care home services where they would need a Level 5 Diploma in Leadership of Health and Social Care Services (Adult’s Residential Management). Another example would be someone coming to work in Wales from another UK nation, in the past, managers would have been able to ‘top up’ their qualification with additional units, this is no longer possible.</a:t>
            </a:r>
          </a:p>
          <a:p>
            <a:endParaRPr lang="en-GB" dirty="0"/>
          </a:p>
          <a:p>
            <a:r>
              <a:rPr lang="en-GB" dirty="0"/>
              <a:t>Following discussions with the sector, we have decided to develop an induction framework for social care managers. The induction framework is based on the learning outcomes of the new level 5 qualification.</a:t>
            </a:r>
          </a:p>
          <a:p>
            <a:endParaRPr lang="en-GB" dirty="0"/>
          </a:p>
          <a:p>
            <a:r>
              <a:rPr lang="en-GB" dirty="0"/>
              <a:t>We will be introducing this at a later date for all new social care managers but for those who wish to use an alternative qualification as we have just described, completion will be required within their first 3 years of registration. This will ensure they have been given the opportunity and support to develop the skills and competencies for their new role. Completion of the induction framework will replace the need for top up units. Those moving from another UK Nation would learn about specific Welsh legislation and show how they are applying this in their practice.</a:t>
            </a:r>
          </a:p>
          <a:p>
            <a:endParaRPr lang="en-GB" dirty="0"/>
          </a:p>
          <a:p>
            <a:r>
              <a:rPr lang="en-GB" dirty="0"/>
              <a:t>We are currently working on detailed guidance for this and will be running sessions for employers a little later in the year. This will include who would be responsible for signing the framework off as being completed. It will be implemented immediately for those managers who need it as ‘top up’ for their qualification and later next year for general use.</a:t>
            </a:r>
          </a:p>
          <a:p>
            <a:endParaRPr lang="en-GB" dirty="0">
              <a:highlight>
                <a:srgbClr val="FFFF00"/>
              </a:highlight>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dirty="0"/>
          </a:p>
        </p:txBody>
      </p:sp>
    </p:spTree>
    <p:extLst>
      <p:ext uri="{BB962C8B-B14F-4D97-AF65-F5344CB8AC3E}">
        <p14:creationId xmlns:p14="http://schemas.microsoft.com/office/powerpoint/2010/main" val="31886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324296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Dyluniwyd y cymhwyster hwn ar gyfer y gweithwyr hynny sy'n dymuno datblygu lefel o arbenigedd mewn maes ymarfer penodol. Gallant gynnwys arweinwyr tîm neu arweinwyr ymarfer.</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gweld cynnwys y cymhwyster yn y Fanyleb Cymhwyster ac mae'r ffordd y bydd yn cael ei asesu i'w weld yn y Pecyn Asesu. Gellir dod o hyd i'r rhain ar wefan Dysgu Iechyd a Gofal Cymru https://www.healthandcarelearning.wales/qualifications/level-4-professional-practice-in-health-and-social-care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Rhaid cyflawni o leiaf 62 credyd ar gyfer y cymhwyster hwn. Mae maint yr unedau llwybr yn amrywio ychydig, ac mae'n bosibl y bydd angen ychydig mwy o gredydau na hyn ar rai dysgwyr.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 dwy uned orfodol yn y cymhwyster:</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Deddfwriaeth, damcaniaethau a modelau ymarfer sy'n canolbwyntio ar yr unigolyn / plentyn (uned wybodaeth)</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Ymarfer proffesiynol (uned ymarfer)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Ac amrywiaeth o unedau dewisol neu unedau llwybr - bydd dysgwyr yn dewis un o'r rhain: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ymarfer gydag unigolion sy'n byw gyda dementia</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ymarfer gydag unigolion sy'n byw gydag afiechyd meddwl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ymarfer gydag unigolion sydd ag anabledd dysgu a/neu awtistiaeth</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ymarfer gyda phlant a phobl ifanc sy'n derbyn gofal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ymarfer gyda phlant a phobl ifanc anabl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ymarfer gyda theuluoedd/gofalwyr</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cymorth ar gyfer lleihau ymarfer cyfyngol drwy gymorth dulliau cadarnhaol ar gyfer ymddygiad</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Mae'r uned orfodol gyntaf yr un peth ag un o'r tair uned orfodol yn lefel 4 sy'n paratoi ar gyfer cymhwyster arwain a rheoli y byddwn yn sôn amdani yn y sleid nesaf. Mae hyn yn caniatáu’r posibilrwydd o drosglwyddo pe bai dysgwyr yn dymuno datblygu fel rheolwr yn ddiweddarach.</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Mae'r asesiad yn cynnwys:</a:t>
            </a: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cy-GB" sz="1200" kern="1200" dirty="0">
                <a:solidFill>
                  <a:schemeClr val="tx1"/>
                </a:solidFill>
                <a:effectLst/>
                <a:latin typeface="+mn-lt"/>
                <a:ea typeface="+mn-ea"/>
                <a:cs typeface="+mn-cs"/>
              </a:rPr>
              <a:t>Tasgau strwythuredig a osodwyd gan y corff dyfarnu (a fydd yn cynnwys gwerthuso arfer i wella canlyniadau i unigolion, gweithredu cynllun i wella arfer wrth osod ac arsylwi ar y gweithredu hwnnw)</a:t>
            </a: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cy-GB" sz="1200" kern="1200" dirty="0">
                <a:solidFill>
                  <a:schemeClr val="tx1"/>
                </a:solidFill>
                <a:effectLst/>
                <a:latin typeface="+mn-lt"/>
                <a:ea typeface="+mn-ea"/>
                <a:cs typeface="+mn-cs"/>
              </a:rPr>
              <a:t>Cofnod myfyriol</a:t>
            </a: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cy-GB" sz="1200" kern="1200" dirty="0">
                <a:solidFill>
                  <a:schemeClr val="tx1"/>
                </a:solidFill>
                <a:effectLst/>
                <a:latin typeface="+mn-lt"/>
                <a:ea typeface="+mn-ea"/>
                <a:cs typeface="+mn-cs"/>
              </a:rPr>
              <a:t>Portffolio o dystiolaeth</a:t>
            </a: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cy-GB" sz="1200" kern="1200" dirty="0">
                <a:solidFill>
                  <a:schemeClr val="tx1"/>
                </a:solidFill>
                <a:effectLst/>
                <a:latin typeface="+mn-lt"/>
                <a:ea typeface="+mn-ea"/>
                <a:cs typeface="+mn-cs"/>
              </a:rPr>
              <a:t>Trafodaeth broffesiynol</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 pob un o'r tasgau asesu ar gyfer y cymhwyster hwn yn cael ei ryddhau fesul tipyn gan yr asesydd. Bydd hyn yn sicrhau eu bod yn cael eu cwblhau yn olynol. Gan hynny, bydd yr amser y mae'n ei gymryd i'w gwblhau yn dibynnu ar ba mor gyflym mae'r dysgwr yn symud drwy'r tasgau hyn.</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cyllido'r cymhwyster drwy'r Fframwaith Prentisiaethau a gall dysgwyr ddewis ei gwblhau ar ei ben ei hun neu ochr yn ochr â lefel 4 Paratoi ar gyfer Arwain a Rheoli ym maes Iechyd a Gofal Cymdeithasol. Rhaid i bob dysgwr sy'n defnyddio cyllid prentisiaethau gwblhau cymwysterau sgiliau hanfodol hefyd. </a:t>
            </a:r>
            <a:endParaRPr lang="en-GB" sz="1200" kern="1200" dirty="0">
              <a:solidFill>
                <a:schemeClr val="tx1"/>
              </a:solidFill>
              <a:effectLst/>
              <a:latin typeface="+mn-lt"/>
              <a:ea typeface="+mn-ea"/>
              <a:cs typeface="+mn-cs"/>
            </a:endParaRPr>
          </a:p>
          <a:p>
            <a:endParaRPr lang="cy-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Dim ond un uned llwybr y gellir ei chwblhau ar gyfer y cymhwyster, ond gellir defnyddio cynnwys unrhyw un o'r unedau i lywio datblygiad proffesiynol parhaus</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Rhaid i ddysgwyr fod yn 18 oed o leiaf i gyflawni'r cymhwyster hwn. Rhaid iddynt hefyd fod mewn rôl lle gallant ddarparu tystiolaeth o ymarfer ar y lefel hon.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qualification has been designed for those workers who wish to develop a level of expertise in a particular area of practice, they may include team leaders or practice leaders.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content of the qualification can be found in the Qualification Specification and the way it will be assessed can be found in the Assessment Pack. These can be found on Health and Care Learning Wales website https://www.healthandcarelearning.wales/qualifications/level-4-professional-practice-in-health-and-social-care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minimum of 62 credits must be achieved for this qualification. The size of the pathway units vary a little and some learners may need slightly more credits than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two mandatory units in the qualification:</a:t>
            </a:r>
          </a:p>
          <a:p>
            <a:pPr lvl="0"/>
            <a:r>
              <a:rPr lang="en-GB" sz="1200" kern="1200" dirty="0">
                <a:solidFill>
                  <a:schemeClr val="tx1"/>
                </a:solidFill>
                <a:effectLst/>
                <a:latin typeface="+mn-lt"/>
                <a:ea typeface="+mn-ea"/>
                <a:cs typeface="+mn-cs"/>
              </a:rPr>
              <a:t>Legislation, theories and models of person/child centred practice (knowledge unit)</a:t>
            </a:r>
          </a:p>
          <a:p>
            <a:pPr lvl="0"/>
            <a:r>
              <a:rPr lang="en-GB" sz="1200" kern="1200" dirty="0">
                <a:solidFill>
                  <a:schemeClr val="tx1"/>
                </a:solidFill>
                <a:effectLst/>
                <a:latin typeface="+mn-lt"/>
                <a:ea typeface="+mn-ea"/>
                <a:cs typeface="+mn-cs"/>
              </a:rPr>
              <a:t>Professional practice (practice unit)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a range of optional or pathway units - learners will select one of these:</a:t>
            </a:r>
          </a:p>
          <a:p>
            <a:pPr lvl="0"/>
            <a:r>
              <a:rPr lang="en-GB" sz="1200" kern="1200" dirty="0">
                <a:solidFill>
                  <a:schemeClr val="tx1"/>
                </a:solidFill>
                <a:effectLst/>
                <a:latin typeface="+mn-lt"/>
                <a:ea typeface="+mn-ea"/>
                <a:cs typeface="+mn-cs"/>
              </a:rPr>
              <a:t>Leading practice with individuals living with dementia</a:t>
            </a:r>
          </a:p>
          <a:p>
            <a:pPr lvl="0"/>
            <a:r>
              <a:rPr lang="en-GB" sz="1200" kern="1200" dirty="0">
                <a:solidFill>
                  <a:schemeClr val="tx1"/>
                </a:solidFill>
                <a:effectLst/>
                <a:latin typeface="+mn-lt"/>
                <a:ea typeface="+mn-ea"/>
                <a:cs typeface="+mn-cs"/>
              </a:rPr>
              <a:t>Leading practice with individuals living with mental ill health</a:t>
            </a:r>
          </a:p>
          <a:p>
            <a:pPr lvl="0"/>
            <a:r>
              <a:rPr lang="en-GB" sz="1200" kern="1200" dirty="0">
                <a:solidFill>
                  <a:schemeClr val="tx1"/>
                </a:solidFill>
                <a:effectLst/>
                <a:latin typeface="+mn-lt"/>
                <a:ea typeface="+mn-ea"/>
                <a:cs typeface="+mn-cs"/>
              </a:rPr>
              <a:t>Leading practice with individuals with learning disability and/or autism</a:t>
            </a:r>
          </a:p>
          <a:p>
            <a:pPr lvl="0"/>
            <a:r>
              <a:rPr lang="en-GB" sz="1200" kern="1200" dirty="0">
                <a:solidFill>
                  <a:schemeClr val="tx1"/>
                </a:solidFill>
                <a:effectLst/>
                <a:latin typeface="+mn-lt"/>
                <a:ea typeface="+mn-ea"/>
                <a:cs typeface="+mn-cs"/>
              </a:rPr>
              <a:t>Leading practice with children and young people who are looked after</a:t>
            </a:r>
          </a:p>
          <a:p>
            <a:pPr lvl="0"/>
            <a:r>
              <a:rPr lang="en-GB" sz="1200" kern="1200" dirty="0">
                <a:solidFill>
                  <a:schemeClr val="tx1"/>
                </a:solidFill>
                <a:effectLst/>
                <a:latin typeface="+mn-lt"/>
                <a:ea typeface="+mn-ea"/>
                <a:cs typeface="+mn-cs"/>
              </a:rPr>
              <a:t>Leading practice with disabled children and young people</a:t>
            </a:r>
          </a:p>
          <a:p>
            <a:pPr lvl="0"/>
            <a:r>
              <a:rPr lang="en-GB" sz="1200" kern="1200" dirty="0">
                <a:solidFill>
                  <a:schemeClr val="tx1"/>
                </a:solidFill>
                <a:effectLst/>
                <a:latin typeface="+mn-lt"/>
                <a:ea typeface="+mn-ea"/>
                <a:cs typeface="+mn-cs"/>
              </a:rPr>
              <a:t>Leading practice with families/carers</a:t>
            </a:r>
          </a:p>
          <a:p>
            <a:pPr lvl="0"/>
            <a:r>
              <a:rPr lang="en-GB" sz="1200" kern="1200" dirty="0">
                <a:solidFill>
                  <a:schemeClr val="tx1"/>
                </a:solidFill>
                <a:effectLst/>
                <a:latin typeface="+mn-lt"/>
                <a:ea typeface="+mn-ea"/>
                <a:cs typeface="+mn-cs"/>
              </a:rPr>
              <a:t>Leading support for reducing restrictive practices through positive approaches for behaviour support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first mandatory unit is the same as one of the three mandatory units in the level 4 preparing for leadership and management qualification which we will talk about in the next slide. This allows an element of transferability should learners wish to develop as a manager at a later date.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assessment is made up of:</a:t>
            </a:r>
          </a:p>
          <a:p>
            <a:pPr lvl="0"/>
            <a:r>
              <a:rPr lang="en-GB" sz="1200" kern="1200" dirty="0">
                <a:solidFill>
                  <a:schemeClr val="tx1"/>
                </a:solidFill>
                <a:effectLst/>
                <a:latin typeface="+mn-lt"/>
                <a:ea typeface="+mn-ea"/>
                <a:cs typeface="+mn-cs"/>
              </a:rPr>
              <a:t>Structured tasks set by the awarding body (that will include evaluation of practice to improve outcomes for individuals, implementation of a plan to improve practice in the setting and observation of that implementation)</a:t>
            </a:r>
          </a:p>
          <a:p>
            <a:pPr lvl="0"/>
            <a:r>
              <a:rPr lang="en-GB" sz="1200" kern="1200" dirty="0">
                <a:solidFill>
                  <a:schemeClr val="tx1"/>
                </a:solidFill>
                <a:effectLst/>
                <a:latin typeface="+mn-lt"/>
                <a:ea typeface="+mn-ea"/>
                <a:cs typeface="+mn-cs"/>
              </a:rPr>
              <a:t>A reflective log</a:t>
            </a:r>
          </a:p>
          <a:p>
            <a:pPr lvl="0"/>
            <a:r>
              <a:rPr lang="en-GB" sz="1200" kern="1200" dirty="0">
                <a:solidFill>
                  <a:schemeClr val="tx1"/>
                </a:solidFill>
                <a:effectLst/>
                <a:latin typeface="+mn-lt"/>
                <a:ea typeface="+mn-ea"/>
                <a:cs typeface="+mn-cs"/>
              </a:rPr>
              <a:t>A portfolio of evidence</a:t>
            </a:r>
          </a:p>
          <a:p>
            <a:pPr lvl="0"/>
            <a:r>
              <a:rPr lang="en-GB" sz="1200" kern="1200" dirty="0">
                <a:solidFill>
                  <a:schemeClr val="tx1"/>
                </a:solidFill>
                <a:effectLst/>
                <a:latin typeface="+mn-lt"/>
                <a:ea typeface="+mn-ea"/>
                <a:cs typeface="+mn-cs"/>
              </a:rPr>
              <a:t>A professional discussion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of the assessment tasks for this qualification will be released incrementally by the assessor, this will ensure they are completed sequentially. The length of time it takes to complete will therefore depend on the speed at which the learner moves through these tasks.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qualification can be funded through the Apprenticeship Framework and learners can choose to complete it on its own or alongside the level 4 Preparing for Leadership and Management in Health and Social Care. All learners using apprenticeship funding must complete essential skills qualifications as well. </a:t>
            </a:r>
          </a:p>
          <a:p>
            <a:r>
              <a:rPr lang="en-GB" dirty="0"/>
              <a:t>Only one pathway unit can be completed for the qualification but the content of any of the units can be used to inform CPD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Learners must be at least 18 years of age to undertake this qualification, they must also be in a role where they can provide evidence of practice at this level.</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a:t>
            </a:fld>
            <a:endParaRPr lang="en-US" dirty="0"/>
          </a:p>
        </p:txBody>
      </p:sp>
    </p:spTree>
    <p:extLst>
      <p:ext uri="{BB962C8B-B14F-4D97-AF65-F5344CB8AC3E}">
        <p14:creationId xmlns:p14="http://schemas.microsoft.com/office/powerpoint/2010/main" val="372039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Mae'r cymwysterau hyn wedi eu datblygu ar gyfer meysydd swyddogaethol.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 yr asesiad yn debyg i ddull asesu’r cymwysterau eraill, ond gan ganolbwyntio’n fwy penodol ar swyddogaethau'r rôl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Byddwn yn cynnal digwyddiadau ar wahân ar gyfer y cymwysterau hyn gan eu bod yn benodol i rôl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qualifications have been developed for functional areas.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assessment will be similar to that of the other qualifications but with a stronger focus on the functions of the role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will be running separate events for these qualifications as they are role specific</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a:p>
        </p:txBody>
      </p:sp>
    </p:spTree>
    <p:extLst>
      <p:ext uri="{BB962C8B-B14F-4D97-AF65-F5344CB8AC3E}">
        <p14:creationId xmlns:p14="http://schemas.microsoft.com/office/powerpoint/2010/main" val="74244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Mae’r cymhwyster 60 credyd hwn wedi ei ddatblygu ar gyfer darpar reolwyr. Mae’n seiliedig ar gymhwyster ‘Camu i fyny at reoli’ Prifysgol De Cymru ac yn darparu’r wybodaeth a’r ddealltwriaeth sydd ei hangen ar ddysgwyr i ymgymryd â rôl reoli a symud ymlaen i’r cymhwyster ymarfer lefel 5. Mae'n rhagofyniad ar gyfer arweinyddiaeth a rheolaeth lefel 5 cymhwyster ymarfer iechyd a gofal cymdeithasol a bydd ei angen ar gyfer cofrestru ynghyd â naill ai ymrestru ar gyfer y cymhwyster lefel 5 newydd (neu ei gwblhau).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Mae'r cymhwyster yn cynnwys tair uned ‘gwybodaeth yn unig’:</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Deddfwriaeth, damcaniaethau a modelau ymarfer sy'n canolbwyntio ar yr unigolyn / plentyn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Fframweithiau damcaniaethol ar gyfer arwain a rheoli ym maes iechyd a gofal cymdeithasol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Arwain a rheoli perfformiad tîm effeithiol mewn gwasanaethau iechyd a gofal cymdeithasol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 gan bob uned gyfuniad o asesiadau ysgrifenedig a llafar a bennir gan y corff dyfarnu.</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gweld cynnwys y cymhwyster yn y Fanyleb Cymhwyster ac mae'r ffordd y bydd yn cael ei asesu i'w weld yn y Pecyn Asesu. Gellir cyrchu'r rhain ar wefan Dysgu Iechyd a Gofal Cymru https://www.healthandcarelearning.wales/qualifications/level-4-prelating-for-leadership-and-management-in-health-and-social-care/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cyllido'r cymhwyster drwy'r Fframwaith Prentisiaethau a gellir ei gwblhau ochr yn ochr â chymhwyster Ymarfer Proffesiynol lefel 4 neu'r cymhwyster Arweinyddiaeth a Rheolaeth lefel 5. Yr isafswm oedran yw 18 oed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60 credit qualification has been developed for aspiring managers, it is based on the University of South Wales ‘Step up to management’ qualification and provides learners with the knowledge and understanding needed to undertake a management role and progress onto the level 5 practice qualification. It is a pre-requisite for the level 5 leadership and management of health and social care practice qualification and will be needed for registration along with either enrolment on, or completion of, the new level 5 qualification.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qualification is made up of three knowledge only units:</a:t>
            </a:r>
          </a:p>
          <a:p>
            <a:pPr lvl="0"/>
            <a:r>
              <a:rPr lang="en-GB" sz="1200" kern="1200" dirty="0">
                <a:solidFill>
                  <a:schemeClr val="tx1"/>
                </a:solidFill>
                <a:effectLst/>
                <a:latin typeface="+mn-lt"/>
                <a:ea typeface="+mn-ea"/>
                <a:cs typeface="+mn-cs"/>
              </a:rPr>
              <a:t>Legislation, theories and models of person/child centred practice</a:t>
            </a:r>
          </a:p>
          <a:p>
            <a:pPr lvl="0"/>
            <a:r>
              <a:rPr lang="en-GB" sz="1200" kern="1200" dirty="0">
                <a:solidFill>
                  <a:schemeClr val="tx1"/>
                </a:solidFill>
                <a:effectLst/>
                <a:latin typeface="+mn-lt"/>
                <a:ea typeface="+mn-ea"/>
                <a:cs typeface="+mn-cs"/>
              </a:rPr>
              <a:t>Theoretical frameworks for leadership and management in health and social care</a:t>
            </a:r>
          </a:p>
          <a:p>
            <a:pPr lvl="0"/>
            <a:r>
              <a:rPr lang="en-GB" sz="1200" kern="1200" dirty="0">
                <a:solidFill>
                  <a:schemeClr val="tx1"/>
                </a:solidFill>
                <a:effectLst/>
                <a:latin typeface="+mn-lt"/>
                <a:ea typeface="+mn-ea"/>
                <a:cs typeface="+mn-cs"/>
              </a:rPr>
              <a:t>Leadership and management of effective team performance in health and social care services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Each unit has a combination of written and oral assessments set by the awarding body.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content of the qualification can be found in the Qualification Specification and the way it will be assessed can be found in the Assessment Pack. These </a:t>
            </a:r>
            <a:r>
              <a:rPr lang="en-GB" dirty="0"/>
              <a:t>can be accessed on the Health and Care Learning Wales website https://www.healthandcarelearning.wales/qualifications/level-4-preparing-for-leadership-and-management-in-health-and-social-care/ </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The qualification can be funded through the Apprenticeship Framework and can be completed alongside either the level 4 Professional Practice qualification or the level 5 Leadership and Management qualification. Minimum age is 18</a:t>
            </a: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4</a:t>
            </a:fld>
            <a:endParaRPr lang="en-US"/>
          </a:p>
        </p:txBody>
      </p:sp>
    </p:spTree>
    <p:extLst>
      <p:ext uri="{BB962C8B-B14F-4D97-AF65-F5344CB8AC3E}">
        <p14:creationId xmlns:p14="http://schemas.microsoft.com/office/powerpoint/2010/main" val="126966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Bydd angen i ddysgwyr fod wedi cwblhau naill ai Lefel 4 paratoi ar gyfer arwain a rheoli neu Gymhwyster Camu i fyny i reoli Prifysgol De Cymru cyn dechrau'r cymhwyster lefel 5. Mae'r cymhwyster hwn yn ei gwneud yn ofynnol i ddysgwyr roi'r wybodaeth maent wedi ei dysgu yn y cymhwyster/cymwysterau Lefel 4 ar waith, felly mae'n rhaid i ddysgwyr fod mewn rôl lle gallant ddangos eu bod yn cwrdd â'r gofynion.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Mae'r cymhwyster 120 credyd yn cynnwys 90 credyd cynnwys gorfodol a 30 credyd o unedau dewisol. Mae'r 90 credyd yn ymdrin ag agweddau generig ar arwain a rheoli gwasanaethau gofal cymdeithasol, gan gynnwys ymarfer sy'n canolbwyntio ar yr unigolyn / plentyn, perfformiad tîm effeithiol, ansawdd y gwasanaeth a ddarperir, ymarfer proffesiynol, diogelu ac iechyd a diogelwch.</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Bydd yn ofynnol i reolwyr newydd wrth gofrestru naill ai feddu ar y cymhwyster hwn neu fod wedi ymrestru ar ei gyfer. Rhaid i'r rhai sydd wedi cofrestru ar gyfer y cymhwyster ei gwblhau cyn pen 3 blynedd ar ôl eu dyddiad cofrestru fel rheolwr.</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Mae'r asesiad yn cynnwys:</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Prosiect busnes yn seiliedig ar gyfle ar gyfer darpariaeth newydd neu ddiwygiedig yn y gwasanaeth/sefydliad i wella'r modd y darperir gwasanaethau (gan gynnwys arsylwi)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Cofnod myfyriol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Portffolio o dystiolaeth</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Trafodaeth broffesiynol</a:t>
            </a:r>
          </a:p>
          <a:p>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gweld cynnwys y cymhwyster yn y Fanyleb Cymhwyster ac mae'r ffordd y bydd yn cael ei asesu i'w weld yn y Pecyn Asesu. Gellir cyrchu'r rhain ar wefan Dysgu Iechyd a Gofal Cymru https://www.healthandcarelearning.wales/qualifications/level-5-leadership-and-management-of-health-and-social-care-practice/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cyllido'r cymhwyster drwy'r Fframwaith Prentisiaethau. Yr isafswm oedran yw 18 oed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Learners will have needed to have completed either the Level 4 preparing for leadership and management or the USW Step up to management qualification prior to starting the level 5 qualification. This qualification requires learners to put the knowledge they have learned in the Level 4 qualification(s) into practice, so learners must be in a role where they can show that they meet the requirements.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120 credit qualification is made up of 90 credits mandatory content and 30 credits from optional units. The 90 credits </a:t>
            </a:r>
            <a:r>
              <a:rPr lang="en-GB" dirty="0"/>
              <a:t>cover generic aspects of the leadership and management of social care services including person/child centred practice, effective team performance, quality of service delivery, professional practice, safeguarding and health and safety.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will be a requirement for registration for new managers to either hold this or be enrolled on it. Those enrolled on the qualification must complete it within 3 years of their date of registration as a manager.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assessment is made up of:</a:t>
            </a:r>
          </a:p>
          <a:p>
            <a:pPr lvl="0"/>
            <a:r>
              <a:rPr lang="en-GB" sz="1200" kern="1200" dirty="0">
                <a:solidFill>
                  <a:schemeClr val="tx1"/>
                </a:solidFill>
                <a:effectLst/>
                <a:latin typeface="+mn-lt"/>
                <a:ea typeface="+mn-ea"/>
                <a:cs typeface="+mn-cs"/>
              </a:rPr>
              <a:t>A business project based on an opportunity for a new or revised provision within the service/organisation to improve service delivery (including observation) </a:t>
            </a:r>
            <a:endParaRPr lang="en-GB" sz="1200" kern="1200" dirty="0">
              <a:solidFill>
                <a:schemeClr val="tx1"/>
              </a:solidFill>
              <a:effectLst/>
              <a:highlight>
                <a:srgbClr val="FFFF00"/>
              </a:highlight>
              <a:latin typeface="+mn-lt"/>
              <a:ea typeface="+mn-ea"/>
              <a:cs typeface="+mn-cs"/>
            </a:endParaRPr>
          </a:p>
          <a:p>
            <a:pPr lvl="0"/>
            <a:r>
              <a:rPr lang="en-GB" sz="1200" kern="1200" dirty="0">
                <a:solidFill>
                  <a:schemeClr val="tx1"/>
                </a:solidFill>
                <a:effectLst/>
                <a:latin typeface="+mn-lt"/>
                <a:ea typeface="+mn-ea"/>
                <a:cs typeface="+mn-cs"/>
              </a:rPr>
              <a:t>A reflective log</a:t>
            </a:r>
          </a:p>
          <a:p>
            <a:pPr lvl="0"/>
            <a:r>
              <a:rPr lang="en-GB" sz="1200" kern="1200" dirty="0">
                <a:solidFill>
                  <a:schemeClr val="tx1"/>
                </a:solidFill>
                <a:effectLst/>
                <a:latin typeface="+mn-lt"/>
                <a:ea typeface="+mn-ea"/>
                <a:cs typeface="+mn-cs"/>
              </a:rPr>
              <a:t>A portfolio of evidence</a:t>
            </a:r>
          </a:p>
          <a:p>
            <a:pPr lvl="0"/>
            <a:r>
              <a:rPr lang="en-GB" sz="1200" kern="1200" dirty="0">
                <a:solidFill>
                  <a:schemeClr val="tx1"/>
                </a:solidFill>
                <a:effectLst/>
                <a:latin typeface="+mn-lt"/>
                <a:ea typeface="+mn-ea"/>
                <a:cs typeface="+mn-cs"/>
              </a:rPr>
              <a:t>A professional discussion</a:t>
            </a:r>
          </a:p>
          <a:p>
            <a:endParaRPr lang="en-GB" dirty="0"/>
          </a:p>
          <a:p>
            <a:r>
              <a:rPr lang="en-GB" sz="1200" kern="1200" dirty="0">
                <a:solidFill>
                  <a:schemeClr val="tx1"/>
                </a:solidFill>
                <a:effectLst/>
                <a:latin typeface="+mn-lt"/>
                <a:ea typeface="+mn-ea"/>
                <a:cs typeface="+mn-cs"/>
              </a:rPr>
              <a:t>The content of the qualification can be found in the Qualification Specification and the way it will be assessed can be found in the Assessment Pack. These can be accessed on the Health and Care Learning Wales website https://www.healthandcarelearning.wales/qualifications/level-5-leadership-and-management-of-health-and-social-care-practice/ </a:t>
            </a:r>
          </a:p>
          <a:p>
            <a:endParaRPr lang="en-GB" sz="1200" kern="1200" dirty="0">
              <a:solidFill>
                <a:schemeClr val="tx1"/>
              </a:solidFill>
              <a:effectLst/>
              <a:latin typeface="+mn-lt"/>
              <a:ea typeface="+mn-ea"/>
              <a:cs typeface="+mn-cs"/>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The qualification can be funded through the Apprenticeship Framework. Minimum age is 18</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395925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229798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kern="1200" dirty="0">
                <a:solidFill>
                  <a:schemeClr val="tx1"/>
                </a:solidFill>
                <a:effectLst/>
                <a:latin typeface="+mn-lt"/>
                <a:ea typeface="+mn-ea"/>
                <a:cs typeface="+mn-cs"/>
              </a:rPr>
              <a:t>Gellir defnyddio'r Fframwaith Cymwysterau ar gyfer gofal cymdeithasol a gofal plant rheoledig i weld pa gymhwyster sy'n ofynnol ar gyfer gwahanol rolau</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The Qualification Framework for social care and regulated childcare can be used to see which qualification is required for different roles</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91556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kern="1200" dirty="0">
                <a:solidFill>
                  <a:schemeClr val="tx1"/>
                </a:solidFill>
                <a:effectLst/>
                <a:latin typeface="+mn-lt"/>
                <a:ea typeface="+mn-ea"/>
                <a:cs typeface="+mn-cs"/>
              </a:rPr>
              <a:t>Mae'n fframwaith rhyngweithiol y gellir ei ddefnyddio i ddrilio i lawr o feysydd gwasanaeth i rolau ac yna'r cymwysterau sydd eu hangen</a:t>
            </a:r>
            <a:endParaRPr lang="en-GB" sz="1200" kern="1200" dirty="0">
              <a:solidFill>
                <a:schemeClr val="tx1"/>
              </a:solidFill>
              <a:effectLst/>
              <a:latin typeface="+mn-lt"/>
              <a:ea typeface="+mn-ea"/>
              <a:cs typeface="+mn-cs"/>
            </a:endParaRPr>
          </a:p>
          <a:p>
            <a:endParaRPr lang="en-GB" dirty="0"/>
          </a:p>
          <a:p>
            <a:r>
              <a:rPr lang="en-GB" dirty="0"/>
              <a:t>***</a:t>
            </a:r>
          </a:p>
          <a:p>
            <a:endParaRPr lang="en-GB" dirty="0"/>
          </a:p>
          <a:p>
            <a:r>
              <a:rPr lang="en-GB" dirty="0"/>
              <a:t>It is an interactive framework which can be used to drill down from service areas into roles and then the qualifications needed</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5747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200" kern="1200" dirty="0">
                <a:solidFill>
                  <a:schemeClr val="tx1"/>
                </a:solidFill>
                <a:effectLst/>
                <a:latin typeface="+mn-lt"/>
                <a:ea typeface="+mn-ea"/>
                <a:cs typeface="+mn-cs"/>
              </a:rPr>
              <a:t>Mae'r fframwaith Cymwysterau ar gyfer gofal cymdeithasol a gofal plant rheoledig yn nodi gofynion ac argymhellion ar gyfer cymwysterau ar gyfer amrywiaeth eang o rolau.</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Cymhwyster cyfredol a dderbynnir - yn nodi'r cymwysterau cyfredol a dderbynnir ar gyfer ymarfer ac a oes gofynion cofrestru ar gyfer rôl benodol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Gofynion eraill - nodi gofynion ychwanegol a bennir gan eraill e.e. rheoliadau gwasanaeth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Cymwysterau eraill - nodi cymwysterau cyfredol neu hŷn eraill a dderbynnir ar gyfer ymarfer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Cymwysterau eraill y Deyrnas Unedig - nodi cymwysterau yn y Deyrnas Unedig a dderbynnir ar gyfer ymarfer ynghyd ag ychwanegiadau a allai fod yn angenrheidiol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Gofynion sefydlu - nodi gofynion sefydlu penodol, a lle bo hynny'n berthnasol, dolenni i Fframwaith Sefydlu Cymru Gyfan</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Hyfforddi a Dysgu Ôl-gofrestru - nodi gofynion Hyfforddi a Dysgu Ôl-gofrestru ar gyfer rôl benodol</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kern="1200" dirty="0">
                <a:solidFill>
                  <a:schemeClr val="tx1"/>
                </a:solidFill>
                <a:effectLst/>
                <a:latin typeface="+mn-lt"/>
                <a:ea typeface="+mn-ea"/>
                <a:cs typeface="+mn-cs"/>
              </a:rPr>
              <a:t>Gellir cyrchu'r fframwaith Cymwysterau ar ein gwefan </a:t>
            </a:r>
            <a:r>
              <a:rPr lang="cy-GB" sz="1200" u="sng" kern="1200" dirty="0">
                <a:solidFill>
                  <a:schemeClr val="tx1"/>
                </a:solidFill>
                <a:effectLst/>
                <a:latin typeface="+mn-lt"/>
                <a:ea typeface="+mn-ea"/>
                <a:cs typeface="+mn-cs"/>
                <a:hlinkClick r:id="rId3"/>
              </a:rPr>
              <a:t>https://socialcare.wales/qualification-framework</a:t>
            </a:r>
            <a:r>
              <a:rPr lang="cy-GB"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cy-GB" sz="1200" u="sng" kern="1200" dirty="0">
                <a:solidFill>
                  <a:schemeClr val="tx1"/>
                </a:solidFill>
                <a:effectLst/>
                <a:latin typeface="+mn-lt"/>
                <a:ea typeface="+mn-ea"/>
                <a:cs typeface="+mn-cs"/>
                <a:hlinkClick r:id="rId4"/>
              </a:rPr>
              <a:t>https://gofalcymdeithasol.cymru/fframwaith-cymwysterau</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Qualification framework for social care and regulated childcare sets out requirements and recommendations for qualifications for a wide range of roles.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Current qualification accepted – sets out the current qualifications that are accepted for practice and whether there are any registration requirements for a particular role</a:t>
            </a:r>
          </a:p>
          <a:p>
            <a:pPr lvl="0"/>
            <a:r>
              <a:rPr lang="en-GB" sz="1200" kern="1200" dirty="0">
                <a:solidFill>
                  <a:schemeClr val="tx1"/>
                </a:solidFill>
                <a:effectLst/>
                <a:latin typeface="+mn-lt"/>
                <a:ea typeface="+mn-ea"/>
                <a:cs typeface="+mn-cs"/>
              </a:rPr>
              <a:t>Other requirements – sets out any additional requirements set by others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service regulations </a:t>
            </a:r>
          </a:p>
          <a:p>
            <a:pPr lvl="0"/>
            <a:r>
              <a:rPr lang="en-GB" sz="1200" kern="1200" dirty="0">
                <a:solidFill>
                  <a:schemeClr val="tx1"/>
                </a:solidFill>
                <a:effectLst/>
                <a:latin typeface="+mn-lt"/>
                <a:ea typeface="+mn-ea"/>
                <a:cs typeface="+mn-cs"/>
              </a:rPr>
              <a:t>Other qualifications – sets out any other current or older qualifications that are accepted for practice </a:t>
            </a:r>
          </a:p>
          <a:p>
            <a:pPr lvl="0"/>
            <a:r>
              <a:rPr lang="en-GB" sz="1200" kern="1200" dirty="0">
                <a:solidFill>
                  <a:schemeClr val="tx1"/>
                </a:solidFill>
                <a:effectLst/>
                <a:latin typeface="+mn-lt"/>
                <a:ea typeface="+mn-ea"/>
                <a:cs typeface="+mn-cs"/>
              </a:rPr>
              <a:t>Other UK qualifications – sets out any UK qualifications that are accepted for practice along with any top ups that may be needed</a:t>
            </a:r>
          </a:p>
          <a:p>
            <a:pPr lvl="0"/>
            <a:r>
              <a:rPr lang="en-GB" sz="1200" kern="1200" dirty="0">
                <a:solidFill>
                  <a:schemeClr val="tx1"/>
                </a:solidFill>
                <a:effectLst/>
                <a:latin typeface="+mn-lt"/>
                <a:ea typeface="+mn-ea"/>
                <a:cs typeface="+mn-cs"/>
              </a:rPr>
              <a:t>Induction requirements – sets out any specific induction requirements and where relevant, links to the AWIF</a:t>
            </a:r>
          </a:p>
          <a:p>
            <a:pPr lvl="0"/>
            <a:r>
              <a:rPr lang="en-GB" sz="1200" kern="1200" dirty="0">
                <a:solidFill>
                  <a:schemeClr val="tx1"/>
                </a:solidFill>
                <a:effectLst/>
                <a:latin typeface="+mn-lt"/>
                <a:ea typeface="+mn-ea"/>
                <a:cs typeface="+mn-cs"/>
              </a:rPr>
              <a:t>PRTL – sets out any Post Registration Training and Learning requirements for a particular role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Qualification framework can be accessed on our website </a:t>
            </a:r>
            <a:r>
              <a:rPr lang="en-GB" sz="1200" u="sng" kern="1200" dirty="0">
                <a:solidFill>
                  <a:schemeClr val="tx1"/>
                </a:solidFill>
                <a:effectLst/>
                <a:latin typeface="+mn-lt"/>
                <a:ea typeface="+mn-ea"/>
                <a:cs typeface="+mn-cs"/>
                <a:hlinkClick r:id="rId3"/>
              </a:rPr>
              <a:t>https://socialcare.wales/qualification-framework</a:t>
            </a:r>
            <a:r>
              <a:rPr lang="en-GB" sz="1200" kern="1200" dirty="0">
                <a:solidFill>
                  <a:schemeClr val="tx1"/>
                </a:solidFill>
                <a:effectLst/>
                <a:latin typeface="+mn-lt"/>
                <a:ea typeface="+mn-ea"/>
                <a:cs typeface="+mn-cs"/>
              </a:rPr>
              <a:t> </a:t>
            </a:r>
          </a:p>
          <a:p>
            <a:endParaRPr lang="cy-GB" dirty="0"/>
          </a:p>
          <a:p>
            <a:r>
              <a:rPr lang="en-GB" dirty="0">
                <a:hlinkClick r:id="rId4"/>
              </a:rPr>
              <a:t>https://gofalcymdeithasol.cymru/fframwaith-cymwysterau</a:t>
            </a:r>
            <a:endParaRPr lang="en-GB"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2411886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3915"/>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9" name="Text Placeholder 38"/>
          <p:cNvSpPr>
            <a:spLocks noGrp="1"/>
          </p:cNvSpPr>
          <p:nvPr>
            <p:ph type="body" sz="quarter" idx="1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11/20/2020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11/20/2020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11/20/2020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11/20/2020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11/20/2020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47181"/>
            <a:ext cx="3759283" cy="1024286"/>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905942"/>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1"/>
            <a:ext cx="1544338" cy="66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98447"/>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056313"/>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92356" y="6020828"/>
            <a:ext cx="1661094" cy="7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208"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22988"/>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7063" y="6130925"/>
            <a:ext cx="1576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ocialcare.wales/about-us/contact" TargetMode="External"/><Relationship Id="rId2" Type="http://schemas.openxmlformats.org/officeDocument/2006/relationships/hyperlink" Target="https://gofalcymdeithasol.cymru/amdanom-ni/cysyllt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28650" y="1809751"/>
            <a:ext cx="5086350" cy="1860550"/>
          </a:xfrm>
        </p:spPr>
        <p:txBody>
          <a:bodyPr>
            <a:noAutofit/>
          </a:bodyPr>
          <a:lstStyle/>
          <a:p>
            <a:endParaRPr lang="en-GB" altLang="x-none" sz="1000" dirty="0"/>
          </a:p>
          <a:p>
            <a:r>
              <a:rPr lang="en-GB" altLang="x-none" sz="2800" dirty="0" err="1"/>
              <a:t>Cymwysterau</a:t>
            </a:r>
            <a:r>
              <a:rPr lang="en-GB" altLang="x-none" sz="2800" dirty="0"/>
              <a:t> Newydd </a:t>
            </a:r>
            <a:r>
              <a:rPr lang="en-GB" altLang="x-none" sz="2800" dirty="0" err="1"/>
              <a:t>lefel</a:t>
            </a:r>
            <a:r>
              <a:rPr lang="en-GB" altLang="x-none" sz="2800" dirty="0"/>
              <a:t> 4 a 5 </a:t>
            </a:r>
            <a:r>
              <a:rPr lang="en-GB" altLang="x-none" sz="2800" dirty="0" err="1"/>
              <a:t>ar</a:t>
            </a:r>
            <a:r>
              <a:rPr lang="en-GB" altLang="x-none" sz="2800" dirty="0"/>
              <a:t> </a:t>
            </a:r>
            <a:r>
              <a:rPr lang="en-GB" altLang="x-none" sz="2800" dirty="0" err="1"/>
              <a:t>gyfer</a:t>
            </a:r>
            <a:r>
              <a:rPr lang="en-GB" altLang="x-none" sz="2800" dirty="0"/>
              <a:t> Iechyd a </a:t>
            </a:r>
            <a:r>
              <a:rPr lang="en-GB" altLang="x-none" sz="2800" dirty="0" err="1"/>
              <a:t>Gofal</a:t>
            </a:r>
            <a:r>
              <a:rPr lang="en-GB" altLang="x-none" sz="2800" dirty="0"/>
              <a:t> </a:t>
            </a:r>
            <a:r>
              <a:rPr lang="en-GB" altLang="x-none" sz="2800" dirty="0" err="1"/>
              <a:t>Cymdeithasol</a:t>
            </a:r>
            <a:endParaRPr lang="en-GB" altLang="x-none" sz="2800" dirty="0"/>
          </a:p>
          <a:p>
            <a:r>
              <a:rPr lang="en-GB" altLang="x-none" sz="2800" dirty="0"/>
              <a:t>New Level 4 and 5 Qualifications for Health and Social Care</a:t>
            </a:r>
            <a:endParaRPr lang="x-none" altLang="x-none" sz="2800" dirty="0"/>
          </a:p>
        </p:txBody>
      </p:sp>
      <p:sp>
        <p:nvSpPr>
          <p:cNvPr id="20483" name="Text Placeholder 3"/>
          <p:cNvSpPr>
            <a:spLocks noGrp="1"/>
          </p:cNvSpPr>
          <p:nvPr>
            <p:ph type="body" sz="quarter" idx="13"/>
          </p:nvPr>
        </p:nvSpPr>
        <p:spPr>
          <a:xfrm>
            <a:off x="628650" y="4540981"/>
            <a:ext cx="3759200" cy="1409574"/>
          </a:xfrm>
        </p:spPr>
        <p:txBody>
          <a:bodyPr>
            <a:normAutofit fontScale="70000" lnSpcReduction="20000"/>
          </a:bodyPr>
          <a:lstStyle/>
          <a:p>
            <a:endParaRPr lang="en-GB" altLang="x-none" dirty="0"/>
          </a:p>
          <a:p>
            <a:r>
              <a:rPr lang="en-GB" altLang="x-none" dirty="0"/>
              <a:t>Karen Wakelin </a:t>
            </a:r>
          </a:p>
          <a:p>
            <a:r>
              <a:rPr lang="en-GB" altLang="x-none" dirty="0"/>
              <a:t>(</a:t>
            </a:r>
            <a:r>
              <a:rPr lang="en-GB" altLang="x-none" dirty="0" err="1"/>
              <a:t>Gofal</a:t>
            </a:r>
            <a:r>
              <a:rPr lang="en-GB" altLang="x-none" dirty="0"/>
              <a:t> </a:t>
            </a:r>
            <a:r>
              <a:rPr lang="en-GB" altLang="x-none" dirty="0" err="1"/>
              <a:t>Cymdeithasol</a:t>
            </a:r>
            <a:r>
              <a:rPr lang="en-GB" altLang="x-none" dirty="0"/>
              <a:t> Cymru / </a:t>
            </a:r>
          </a:p>
          <a:p>
            <a:r>
              <a:rPr lang="en-GB" altLang="x-none" dirty="0"/>
              <a:t>Social Care Wales)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A20-F00B-4608-B93C-790D16B38BA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1D7ABE7-4A87-41B5-8637-0ABE90D84590}"/>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CC78C988-8836-44CC-A8ED-512378AB36E1}"/>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D7C63269-8318-4997-AF05-97313AA5B363}"/>
              </a:ext>
            </a:extLst>
          </p:cNvPr>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85DE01A3-F292-431D-BC81-142A38E453A3}"/>
              </a:ext>
            </a:extLst>
          </p:cNvPr>
          <p:cNvPicPr>
            <a:picLocks noChangeAspect="1"/>
          </p:cNvPicPr>
          <p:nvPr/>
        </p:nvPicPr>
        <p:blipFill>
          <a:blip r:embed="rId2"/>
          <a:stretch>
            <a:fillRect/>
          </a:stretch>
        </p:blipFill>
        <p:spPr>
          <a:xfrm>
            <a:off x="0" y="60117"/>
            <a:ext cx="9144000" cy="6737766"/>
          </a:xfrm>
          <a:prstGeom prst="rect">
            <a:avLst/>
          </a:prstGeom>
        </p:spPr>
      </p:pic>
    </p:spTree>
    <p:extLst>
      <p:ext uri="{BB962C8B-B14F-4D97-AF65-F5344CB8AC3E}">
        <p14:creationId xmlns:p14="http://schemas.microsoft.com/office/powerpoint/2010/main" val="275230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DD02-1D68-41E2-ACDD-5921943C94AD}"/>
              </a:ext>
            </a:extLst>
          </p:cNvPr>
          <p:cNvSpPr>
            <a:spLocks noGrp="1"/>
          </p:cNvSpPr>
          <p:nvPr>
            <p:ph type="title"/>
          </p:nvPr>
        </p:nvSpPr>
        <p:spPr/>
        <p:txBody>
          <a:bodyPr>
            <a:normAutofit fontScale="90000"/>
          </a:bodyPr>
          <a:lstStyle/>
          <a:p>
            <a:r>
              <a:rPr lang="cy-GB" dirty="0"/>
              <a:t>Fframwaith Cymwysterau Gofal Cymdeithasol Cymru</a:t>
            </a:r>
            <a:br>
              <a:rPr lang="cy-GB" dirty="0"/>
            </a:br>
            <a:endParaRPr lang="en-GB" dirty="0"/>
          </a:p>
        </p:txBody>
      </p:sp>
      <p:sp>
        <p:nvSpPr>
          <p:cNvPr id="3" name="Text Placeholder 2">
            <a:extLst>
              <a:ext uri="{FF2B5EF4-FFF2-40B4-BE49-F238E27FC236}">
                <a16:creationId xmlns:a16="http://schemas.microsoft.com/office/drawing/2014/main" id="{B8302EED-4991-488C-839B-73B1D7B108ED}"/>
              </a:ext>
            </a:extLst>
          </p:cNvPr>
          <p:cNvSpPr>
            <a:spLocks noGrp="1"/>
          </p:cNvSpPr>
          <p:nvPr>
            <p:ph type="body" sz="quarter" idx="10"/>
          </p:nvPr>
        </p:nvSpPr>
        <p:spPr/>
        <p:txBody>
          <a:bodyPr/>
          <a:lstStyle/>
          <a:p>
            <a:r>
              <a:rPr lang="en-GB" dirty="0"/>
              <a:t>Social Care Wales Qualification Framework</a:t>
            </a:r>
          </a:p>
        </p:txBody>
      </p:sp>
      <p:sp>
        <p:nvSpPr>
          <p:cNvPr id="4" name="Text Placeholder 3">
            <a:extLst>
              <a:ext uri="{FF2B5EF4-FFF2-40B4-BE49-F238E27FC236}">
                <a16:creationId xmlns:a16="http://schemas.microsoft.com/office/drawing/2014/main" id="{385FACA6-9F1A-48FD-A6EE-311BAF1A6EC4}"/>
              </a:ext>
            </a:extLst>
          </p:cNvPr>
          <p:cNvSpPr>
            <a:spLocks noGrp="1"/>
          </p:cNvSpPr>
          <p:nvPr>
            <p:ph type="body" sz="quarter" idx="11"/>
          </p:nvPr>
        </p:nvSpPr>
        <p:spPr>
          <a:xfrm>
            <a:off x="628650" y="1649413"/>
            <a:ext cx="3885293" cy="3851275"/>
          </a:xfrm>
        </p:spPr>
        <p:txBody>
          <a:bodyPr>
            <a:normAutofit fontScale="85000" lnSpcReduction="20000"/>
          </a:bodyPr>
          <a:lstStyle/>
          <a:p>
            <a:r>
              <a:rPr lang="cy-GB" sz="2600" dirty="0"/>
              <a:t>Yn rhestru cymwysterau sy’n ofynnol ac sy’n cael eu hargymell</a:t>
            </a:r>
            <a:r>
              <a:rPr lang="en-GB" sz="2600" dirty="0"/>
              <a:t> </a:t>
            </a:r>
          </a:p>
          <a:p>
            <a:pPr lvl="0"/>
            <a:r>
              <a:rPr lang="cy-GB" sz="2600" dirty="0"/>
              <a:t>Offeryn rhyngweithiol</a:t>
            </a:r>
            <a:endParaRPr lang="en-GB" sz="2600" dirty="0"/>
          </a:p>
          <a:p>
            <a:pPr lvl="0"/>
            <a:r>
              <a:rPr lang="cy-GB" sz="2600" dirty="0"/>
              <a:t>Cymhwyster cyfredol </a:t>
            </a:r>
            <a:endParaRPr lang="en-GB" sz="2600" dirty="0"/>
          </a:p>
          <a:p>
            <a:pPr lvl="0"/>
            <a:r>
              <a:rPr lang="cy-GB" sz="2600" dirty="0"/>
              <a:t>Gofynion eraill</a:t>
            </a:r>
            <a:endParaRPr lang="en-GB" sz="2600" dirty="0"/>
          </a:p>
          <a:p>
            <a:pPr lvl="0"/>
            <a:r>
              <a:rPr lang="cy-GB" sz="2600" dirty="0"/>
              <a:t>Cymwysterau eraill</a:t>
            </a:r>
            <a:endParaRPr lang="en-GB" sz="2600" dirty="0"/>
          </a:p>
          <a:p>
            <a:pPr lvl="0"/>
            <a:r>
              <a:rPr lang="cy-GB" sz="2600" dirty="0"/>
              <a:t>Cymwysterau eraill yn y DU</a:t>
            </a:r>
            <a:endParaRPr lang="en-GB" sz="2600" dirty="0"/>
          </a:p>
          <a:p>
            <a:pPr lvl="0"/>
            <a:r>
              <a:rPr lang="cy-GB" sz="2600" dirty="0"/>
              <a:t>Gofynion sefydlu</a:t>
            </a:r>
            <a:endParaRPr lang="en-GB" sz="2600" dirty="0"/>
          </a:p>
          <a:p>
            <a:pPr lvl="0"/>
            <a:r>
              <a:rPr lang="cy-GB" sz="2600" dirty="0"/>
              <a:t>Hyfforddiant a dysgu ôl-gofrestru</a:t>
            </a:r>
            <a:endParaRPr lang="en-GB" sz="2600" dirty="0"/>
          </a:p>
          <a:p>
            <a:endParaRPr lang="en-GB" dirty="0"/>
          </a:p>
        </p:txBody>
      </p:sp>
      <p:sp>
        <p:nvSpPr>
          <p:cNvPr id="5" name="Text Placeholder 4">
            <a:extLst>
              <a:ext uri="{FF2B5EF4-FFF2-40B4-BE49-F238E27FC236}">
                <a16:creationId xmlns:a16="http://schemas.microsoft.com/office/drawing/2014/main" id="{8538B801-2280-4130-9898-12B7F05E19C4}"/>
              </a:ext>
            </a:extLst>
          </p:cNvPr>
          <p:cNvSpPr>
            <a:spLocks noGrp="1"/>
          </p:cNvSpPr>
          <p:nvPr>
            <p:ph type="body" sz="quarter" idx="12"/>
          </p:nvPr>
        </p:nvSpPr>
        <p:spPr/>
        <p:txBody>
          <a:bodyPr>
            <a:normAutofit lnSpcReduction="10000"/>
          </a:bodyPr>
          <a:lstStyle/>
          <a:p>
            <a:r>
              <a:rPr lang="en-GB" dirty="0"/>
              <a:t>Lists recommended and required qualifications</a:t>
            </a:r>
          </a:p>
          <a:p>
            <a:r>
              <a:rPr lang="en-GB" dirty="0"/>
              <a:t>Interactive tool</a:t>
            </a:r>
          </a:p>
          <a:p>
            <a:r>
              <a:rPr lang="en-GB" dirty="0"/>
              <a:t>Current qualification </a:t>
            </a:r>
          </a:p>
          <a:p>
            <a:r>
              <a:rPr lang="en-GB" dirty="0"/>
              <a:t>Other requirements</a:t>
            </a:r>
          </a:p>
          <a:p>
            <a:r>
              <a:rPr lang="en-GB" dirty="0"/>
              <a:t>Other qualifications</a:t>
            </a:r>
          </a:p>
          <a:p>
            <a:r>
              <a:rPr lang="en-GB" dirty="0"/>
              <a:t>Other UK qualifications</a:t>
            </a:r>
          </a:p>
          <a:p>
            <a:r>
              <a:rPr lang="en-GB" dirty="0"/>
              <a:t>Induction requirements</a:t>
            </a:r>
          </a:p>
          <a:p>
            <a:r>
              <a:rPr lang="en-GB" dirty="0"/>
              <a:t>PRTL</a:t>
            </a:r>
          </a:p>
          <a:p>
            <a:endParaRPr lang="en-GB" dirty="0"/>
          </a:p>
        </p:txBody>
      </p:sp>
    </p:spTree>
    <p:extLst>
      <p:ext uri="{BB962C8B-B14F-4D97-AF65-F5344CB8AC3E}">
        <p14:creationId xmlns:p14="http://schemas.microsoft.com/office/powerpoint/2010/main" val="6792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3272-E711-4E03-B511-0C96AFB7C782}"/>
              </a:ext>
            </a:extLst>
          </p:cNvPr>
          <p:cNvSpPr>
            <a:spLocks noGrp="1"/>
          </p:cNvSpPr>
          <p:nvPr>
            <p:ph type="title"/>
          </p:nvPr>
        </p:nvSpPr>
        <p:spPr/>
        <p:txBody>
          <a:bodyPr/>
          <a:lstStyle/>
          <a:p>
            <a:r>
              <a:rPr lang="en-GB" dirty="0"/>
              <a:t>Beth </a:t>
            </a:r>
            <a:r>
              <a:rPr lang="en-GB" dirty="0" err="1"/>
              <a:t>sydd</a:t>
            </a:r>
            <a:r>
              <a:rPr lang="en-GB" dirty="0"/>
              <a:t> </a:t>
            </a:r>
            <a:r>
              <a:rPr lang="en-GB" dirty="0" err="1"/>
              <a:t>ei</a:t>
            </a:r>
            <a:r>
              <a:rPr lang="en-GB" dirty="0"/>
              <a:t> </a:t>
            </a:r>
            <a:r>
              <a:rPr lang="en-GB" dirty="0" err="1"/>
              <a:t>angen</a:t>
            </a:r>
            <a:r>
              <a:rPr lang="en-GB" dirty="0"/>
              <a:t> </a:t>
            </a:r>
            <a:r>
              <a:rPr lang="en-GB" dirty="0" err="1"/>
              <a:t>ar</a:t>
            </a:r>
            <a:r>
              <a:rPr lang="en-GB" dirty="0"/>
              <a:t> </a:t>
            </a:r>
            <a:r>
              <a:rPr lang="en-GB" dirty="0" err="1"/>
              <a:t>gyfer</a:t>
            </a:r>
            <a:r>
              <a:rPr lang="en-GB" dirty="0"/>
              <a:t> </a:t>
            </a:r>
            <a:r>
              <a:rPr lang="en-GB" dirty="0" err="1"/>
              <a:t>cofrestru</a:t>
            </a:r>
            <a:endParaRPr lang="en-GB" dirty="0"/>
          </a:p>
        </p:txBody>
      </p:sp>
      <p:sp>
        <p:nvSpPr>
          <p:cNvPr id="3" name="Text Placeholder 2">
            <a:extLst>
              <a:ext uri="{FF2B5EF4-FFF2-40B4-BE49-F238E27FC236}">
                <a16:creationId xmlns:a16="http://schemas.microsoft.com/office/drawing/2014/main" id="{61F41C76-C060-4F05-963B-0B37D58028C3}"/>
              </a:ext>
            </a:extLst>
          </p:cNvPr>
          <p:cNvSpPr>
            <a:spLocks noGrp="1"/>
          </p:cNvSpPr>
          <p:nvPr>
            <p:ph type="body" sz="quarter" idx="10"/>
          </p:nvPr>
        </p:nvSpPr>
        <p:spPr/>
        <p:txBody>
          <a:bodyPr/>
          <a:lstStyle/>
          <a:p>
            <a:r>
              <a:rPr lang="en-GB" dirty="0"/>
              <a:t>What is needed for registration</a:t>
            </a:r>
          </a:p>
        </p:txBody>
      </p:sp>
      <p:sp>
        <p:nvSpPr>
          <p:cNvPr id="4" name="Text Placeholder 3">
            <a:extLst>
              <a:ext uri="{FF2B5EF4-FFF2-40B4-BE49-F238E27FC236}">
                <a16:creationId xmlns:a16="http://schemas.microsoft.com/office/drawing/2014/main" id="{3EBAA06B-ADDD-478D-AFC3-20FD700B29D0}"/>
              </a:ext>
            </a:extLst>
          </p:cNvPr>
          <p:cNvSpPr>
            <a:spLocks noGrp="1"/>
          </p:cNvSpPr>
          <p:nvPr>
            <p:ph type="body" sz="quarter" idx="11"/>
          </p:nvPr>
        </p:nvSpPr>
        <p:spPr/>
        <p:txBody>
          <a:bodyPr/>
          <a:lstStyle/>
          <a:p>
            <a:r>
              <a:rPr lang="en-GB" dirty="0" err="1"/>
              <a:t>Cymwysterau</a:t>
            </a:r>
            <a:r>
              <a:rPr lang="en-GB" dirty="0"/>
              <a:t> </a:t>
            </a:r>
            <a:r>
              <a:rPr lang="en-GB" dirty="0" err="1"/>
              <a:t>wedi’u</a:t>
            </a:r>
            <a:r>
              <a:rPr lang="en-GB" dirty="0"/>
              <a:t> </a:t>
            </a:r>
            <a:r>
              <a:rPr lang="en-GB" dirty="0" err="1"/>
              <a:t>rhestri</a:t>
            </a:r>
            <a:r>
              <a:rPr lang="en-GB" dirty="0"/>
              <a:t> </a:t>
            </a:r>
            <a:r>
              <a:rPr lang="en-GB" dirty="0" err="1"/>
              <a:t>ar</a:t>
            </a:r>
            <a:r>
              <a:rPr lang="en-GB" dirty="0"/>
              <a:t> y </a:t>
            </a:r>
            <a:r>
              <a:rPr lang="en-GB" dirty="0" err="1"/>
              <a:t>Fframwaith</a:t>
            </a:r>
            <a:r>
              <a:rPr lang="en-GB" dirty="0"/>
              <a:t> </a:t>
            </a:r>
            <a:r>
              <a:rPr lang="en-GB" dirty="0" err="1"/>
              <a:t>Cymwysterau</a:t>
            </a:r>
            <a:r>
              <a:rPr lang="en-GB" dirty="0"/>
              <a:t> </a:t>
            </a:r>
            <a:r>
              <a:rPr lang="en-GB" dirty="0" err="1"/>
              <a:t>ar</a:t>
            </a:r>
            <a:r>
              <a:rPr lang="en-GB" dirty="0"/>
              <a:t> </a:t>
            </a:r>
            <a:r>
              <a:rPr lang="en-GB" dirty="0" err="1"/>
              <a:t>gyfer</a:t>
            </a:r>
            <a:r>
              <a:rPr lang="en-GB" dirty="0"/>
              <a:t> </a:t>
            </a:r>
            <a:r>
              <a:rPr lang="en-GB" dirty="0" err="1"/>
              <a:t>rolau</a:t>
            </a:r>
            <a:r>
              <a:rPr lang="en-GB" dirty="0"/>
              <a:t> </a:t>
            </a:r>
            <a:r>
              <a:rPr lang="en-GB" dirty="0" err="1"/>
              <a:t>arbennig</a:t>
            </a:r>
            <a:endParaRPr lang="en-GB" dirty="0"/>
          </a:p>
          <a:p>
            <a:r>
              <a:rPr lang="en-GB" dirty="0" err="1"/>
              <a:t>Fframwaith</a:t>
            </a:r>
            <a:r>
              <a:rPr lang="en-GB" dirty="0"/>
              <a:t> </a:t>
            </a:r>
            <a:r>
              <a:rPr lang="en-GB" dirty="0" err="1"/>
              <a:t>sefydlu</a:t>
            </a:r>
            <a:r>
              <a:rPr lang="en-GB" dirty="0"/>
              <a:t>  </a:t>
            </a:r>
            <a:r>
              <a:rPr lang="en-GB" dirty="0" err="1"/>
              <a:t>gefnogi</a:t>
            </a:r>
            <a:r>
              <a:rPr lang="en-GB" dirty="0"/>
              <a:t> </a:t>
            </a:r>
            <a:r>
              <a:rPr lang="en-GB" dirty="0" err="1"/>
              <a:t>symud</a:t>
            </a:r>
            <a:r>
              <a:rPr lang="en-GB" dirty="0"/>
              <a:t> </a:t>
            </a:r>
            <a:r>
              <a:rPr lang="en-GB" dirty="0" err="1"/>
              <a:t>cymhwyster</a:t>
            </a:r>
            <a:endParaRPr lang="en-GB" dirty="0"/>
          </a:p>
        </p:txBody>
      </p:sp>
      <p:sp>
        <p:nvSpPr>
          <p:cNvPr id="5" name="Text Placeholder 4">
            <a:extLst>
              <a:ext uri="{FF2B5EF4-FFF2-40B4-BE49-F238E27FC236}">
                <a16:creationId xmlns:a16="http://schemas.microsoft.com/office/drawing/2014/main" id="{319B30A4-DBB4-4D8D-B03D-B2A44EE7E760}"/>
              </a:ext>
            </a:extLst>
          </p:cNvPr>
          <p:cNvSpPr>
            <a:spLocks noGrp="1"/>
          </p:cNvSpPr>
          <p:nvPr>
            <p:ph type="body" sz="quarter" idx="12"/>
          </p:nvPr>
        </p:nvSpPr>
        <p:spPr/>
        <p:txBody>
          <a:bodyPr/>
          <a:lstStyle/>
          <a:p>
            <a:r>
              <a:rPr lang="en-GB" dirty="0"/>
              <a:t>Qualifications listed on Qualification Framework for specific roles </a:t>
            </a:r>
          </a:p>
          <a:p>
            <a:r>
              <a:rPr lang="en-GB" dirty="0"/>
              <a:t>Induction Framework to support qualification transfer</a:t>
            </a:r>
          </a:p>
        </p:txBody>
      </p:sp>
    </p:spTree>
    <p:extLst>
      <p:ext uri="{BB962C8B-B14F-4D97-AF65-F5344CB8AC3E}">
        <p14:creationId xmlns:p14="http://schemas.microsoft.com/office/powerpoint/2010/main" val="92585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B8EA-1D32-44C5-8430-FC375D2C2426}"/>
              </a:ext>
            </a:extLst>
          </p:cNvPr>
          <p:cNvSpPr>
            <a:spLocks noGrp="1"/>
          </p:cNvSpPr>
          <p:nvPr>
            <p:ph type="title"/>
          </p:nvPr>
        </p:nvSpPr>
        <p:spPr/>
        <p:txBody>
          <a:bodyPr/>
          <a:lstStyle/>
          <a:p>
            <a:r>
              <a:rPr lang="en-GB" dirty="0" err="1"/>
              <a:t>Cysylltwch</a:t>
            </a:r>
            <a:r>
              <a:rPr lang="en-GB" dirty="0"/>
              <a:t> â </a:t>
            </a:r>
            <a:r>
              <a:rPr lang="en-GB" dirty="0" err="1"/>
              <a:t>ni</a:t>
            </a:r>
            <a:endParaRPr lang="en-GB" dirty="0"/>
          </a:p>
        </p:txBody>
      </p:sp>
      <p:sp>
        <p:nvSpPr>
          <p:cNvPr id="3" name="Text Placeholder 2">
            <a:extLst>
              <a:ext uri="{FF2B5EF4-FFF2-40B4-BE49-F238E27FC236}">
                <a16:creationId xmlns:a16="http://schemas.microsoft.com/office/drawing/2014/main" id="{22A04088-820E-4781-8CC9-0A74918BCD99}"/>
              </a:ext>
            </a:extLst>
          </p:cNvPr>
          <p:cNvSpPr>
            <a:spLocks noGrp="1"/>
          </p:cNvSpPr>
          <p:nvPr>
            <p:ph type="body" sz="quarter" idx="10"/>
          </p:nvPr>
        </p:nvSpPr>
        <p:spPr/>
        <p:txBody>
          <a:bodyPr/>
          <a:lstStyle/>
          <a:p>
            <a:r>
              <a:rPr lang="en-GB" dirty="0"/>
              <a:t>Contact us</a:t>
            </a:r>
          </a:p>
        </p:txBody>
      </p:sp>
      <p:sp>
        <p:nvSpPr>
          <p:cNvPr id="4" name="Text Placeholder 3">
            <a:extLst>
              <a:ext uri="{FF2B5EF4-FFF2-40B4-BE49-F238E27FC236}">
                <a16:creationId xmlns:a16="http://schemas.microsoft.com/office/drawing/2014/main" id="{E8A3534C-CAD5-440A-A002-C15B8B46FA55}"/>
              </a:ext>
            </a:extLst>
          </p:cNvPr>
          <p:cNvSpPr>
            <a:spLocks noGrp="1"/>
          </p:cNvSpPr>
          <p:nvPr>
            <p:ph type="body" sz="quarter" idx="11"/>
          </p:nvPr>
        </p:nvSpPr>
        <p:spPr/>
        <p:txBody>
          <a:bodyPr/>
          <a:lstStyle/>
          <a:p>
            <a:r>
              <a:rPr lang="en-GB" dirty="0" err="1"/>
              <a:t>Os</a:t>
            </a:r>
            <a:r>
              <a:rPr lang="en-GB" dirty="0"/>
              <a:t> </a:t>
            </a:r>
            <a:r>
              <a:rPr lang="en-GB" dirty="0" err="1"/>
              <a:t>oes</a:t>
            </a:r>
            <a:r>
              <a:rPr lang="en-GB" dirty="0"/>
              <a:t> </a:t>
            </a:r>
            <a:r>
              <a:rPr lang="en-GB" dirty="0" err="1"/>
              <a:t>gennych</a:t>
            </a:r>
            <a:r>
              <a:rPr lang="en-GB" dirty="0"/>
              <a:t> </a:t>
            </a:r>
            <a:r>
              <a:rPr lang="en-GB" dirty="0" err="1"/>
              <a:t>unrhyw</a:t>
            </a:r>
            <a:r>
              <a:rPr lang="en-GB" dirty="0"/>
              <a:t> </a:t>
            </a:r>
            <a:r>
              <a:rPr lang="en-GB" dirty="0" err="1"/>
              <a:t>ymholiad</a:t>
            </a:r>
            <a:r>
              <a:rPr lang="en-GB" dirty="0"/>
              <a:t> am </a:t>
            </a:r>
            <a:r>
              <a:rPr lang="en-GB" dirty="0" err="1"/>
              <a:t>gymwysterau</a:t>
            </a:r>
            <a:r>
              <a:rPr lang="en-GB" dirty="0"/>
              <a:t>, </a:t>
            </a:r>
            <a:r>
              <a:rPr lang="en-GB" dirty="0" err="1"/>
              <a:t>cysylltch</a:t>
            </a:r>
            <a:r>
              <a:rPr lang="en-GB" dirty="0"/>
              <a:t> </a:t>
            </a:r>
            <a:r>
              <a:rPr lang="en-GB" dirty="0" err="1"/>
              <a:t>gyda</a:t>
            </a:r>
            <a:r>
              <a:rPr lang="en-GB" dirty="0"/>
              <a:t> </a:t>
            </a:r>
            <a:r>
              <a:rPr lang="en-GB" dirty="0" err="1"/>
              <a:t>ni</a:t>
            </a:r>
            <a:r>
              <a:rPr lang="en-GB" dirty="0"/>
              <a:t> </a:t>
            </a:r>
          </a:p>
          <a:p>
            <a:r>
              <a:rPr lang="en-GB" dirty="0">
                <a:hlinkClick r:id="rId2"/>
              </a:rPr>
              <a:t>https://gofalcymdeithasol.cymru/amdanom-ni/cysylltu</a:t>
            </a:r>
            <a:r>
              <a:rPr lang="en-GB" dirty="0"/>
              <a:t> </a:t>
            </a:r>
          </a:p>
        </p:txBody>
      </p:sp>
      <p:sp>
        <p:nvSpPr>
          <p:cNvPr id="5" name="Text Placeholder 4">
            <a:extLst>
              <a:ext uri="{FF2B5EF4-FFF2-40B4-BE49-F238E27FC236}">
                <a16:creationId xmlns:a16="http://schemas.microsoft.com/office/drawing/2014/main" id="{044A9AED-7CA2-4837-923A-2C23E6C527E2}"/>
              </a:ext>
            </a:extLst>
          </p:cNvPr>
          <p:cNvSpPr>
            <a:spLocks noGrp="1"/>
          </p:cNvSpPr>
          <p:nvPr>
            <p:ph type="body" sz="quarter" idx="12"/>
          </p:nvPr>
        </p:nvSpPr>
        <p:spPr/>
        <p:txBody>
          <a:bodyPr/>
          <a:lstStyle/>
          <a:p>
            <a:r>
              <a:rPr lang="en-GB" dirty="0"/>
              <a:t>If you have any queries about qualifications, please contact us</a:t>
            </a:r>
          </a:p>
          <a:p>
            <a:r>
              <a:rPr lang="en-GB" dirty="0">
                <a:hlinkClick r:id="rId3"/>
              </a:rPr>
              <a:t>https://socialcare.wales/about-us/contact</a:t>
            </a:r>
            <a:r>
              <a:rPr lang="en-GB" dirty="0"/>
              <a:t> </a:t>
            </a:r>
          </a:p>
        </p:txBody>
      </p:sp>
    </p:spTree>
    <p:extLst>
      <p:ext uri="{BB962C8B-B14F-4D97-AF65-F5344CB8AC3E}">
        <p14:creationId xmlns:p14="http://schemas.microsoft.com/office/powerpoint/2010/main" val="230387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6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3E68-82E2-4A01-8693-202649DAE333}"/>
              </a:ext>
            </a:extLst>
          </p:cNvPr>
          <p:cNvSpPr>
            <a:spLocks noGrp="1"/>
          </p:cNvSpPr>
          <p:nvPr>
            <p:ph type="title"/>
          </p:nvPr>
        </p:nvSpPr>
        <p:spPr>
          <a:xfrm>
            <a:off x="628649" y="365127"/>
            <a:ext cx="3986893" cy="1031283"/>
          </a:xfrm>
        </p:spPr>
        <p:txBody>
          <a:bodyPr>
            <a:noAutofit/>
          </a:bodyPr>
          <a:lstStyle/>
          <a:p>
            <a:r>
              <a:rPr lang="cy-GB" dirty="0"/>
              <a:t>Cymhwyster ymarfer proffesiynol Lefel 4 iechyd a gofal cymdeithasol </a:t>
            </a:r>
            <a:br>
              <a:rPr lang="en-GB" dirty="0"/>
            </a:br>
            <a:endParaRPr lang="en-GB" dirty="0"/>
          </a:p>
        </p:txBody>
      </p:sp>
      <p:sp>
        <p:nvSpPr>
          <p:cNvPr id="3" name="Text Placeholder 2">
            <a:extLst>
              <a:ext uri="{FF2B5EF4-FFF2-40B4-BE49-F238E27FC236}">
                <a16:creationId xmlns:a16="http://schemas.microsoft.com/office/drawing/2014/main" id="{E3CBE4C9-4ACE-4785-81BF-D84C00283245}"/>
              </a:ext>
            </a:extLst>
          </p:cNvPr>
          <p:cNvSpPr>
            <a:spLocks noGrp="1"/>
          </p:cNvSpPr>
          <p:nvPr>
            <p:ph type="body" sz="quarter" idx="10"/>
          </p:nvPr>
        </p:nvSpPr>
        <p:spPr/>
        <p:txBody>
          <a:bodyPr/>
          <a:lstStyle/>
          <a:p>
            <a:r>
              <a:rPr lang="en-GB" dirty="0"/>
              <a:t>Level 4 HSC professional practice qualification </a:t>
            </a:r>
          </a:p>
          <a:p>
            <a:endParaRPr lang="en-GB" dirty="0"/>
          </a:p>
        </p:txBody>
      </p:sp>
      <p:sp>
        <p:nvSpPr>
          <p:cNvPr id="4" name="Text Placeholder 3">
            <a:extLst>
              <a:ext uri="{FF2B5EF4-FFF2-40B4-BE49-F238E27FC236}">
                <a16:creationId xmlns:a16="http://schemas.microsoft.com/office/drawing/2014/main" id="{156B2FBE-15A5-4E6C-95D9-FA072E3EB6C7}"/>
              </a:ext>
            </a:extLst>
          </p:cNvPr>
          <p:cNvSpPr>
            <a:spLocks noGrp="1"/>
          </p:cNvSpPr>
          <p:nvPr>
            <p:ph type="body" sz="quarter" idx="11"/>
          </p:nvPr>
        </p:nvSpPr>
        <p:spPr/>
        <p:txBody>
          <a:bodyPr/>
          <a:lstStyle/>
          <a:p>
            <a:pPr lvl="0"/>
            <a:endParaRPr lang="cy-GB" dirty="0"/>
          </a:p>
          <a:p>
            <a:pPr lvl="0"/>
            <a:r>
              <a:rPr lang="cy-GB" dirty="0"/>
              <a:t>Cynlluniwyd ar gyfer arweinwyr tîm/practis fel DPP</a:t>
            </a:r>
            <a:endParaRPr lang="en-GB" dirty="0"/>
          </a:p>
          <a:p>
            <a:pPr lvl="0"/>
            <a:r>
              <a:rPr lang="cy-GB" dirty="0"/>
              <a:t>2 uned orfodol</a:t>
            </a:r>
            <a:endParaRPr lang="en-GB" dirty="0"/>
          </a:p>
          <a:p>
            <a:pPr lvl="0"/>
            <a:r>
              <a:rPr lang="cy-GB" dirty="0"/>
              <a:t>Dewis 1 uned ddewisol  o blith detholiad o 7 maes</a:t>
            </a:r>
            <a:endParaRPr lang="en-GB" dirty="0"/>
          </a:p>
          <a:p>
            <a:pPr lvl="0"/>
            <a:r>
              <a:rPr lang="cy-GB" dirty="0"/>
              <a:t>Asesu </a:t>
            </a:r>
            <a:endParaRPr lang="en-GB" dirty="0"/>
          </a:p>
          <a:p>
            <a:endParaRPr lang="en-GB" dirty="0"/>
          </a:p>
        </p:txBody>
      </p:sp>
      <p:sp>
        <p:nvSpPr>
          <p:cNvPr id="5" name="Text Placeholder 4">
            <a:extLst>
              <a:ext uri="{FF2B5EF4-FFF2-40B4-BE49-F238E27FC236}">
                <a16:creationId xmlns:a16="http://schemas.microsoft.com/office/drawing/2014/main" id="{1FF8EF8D-76D1-44FA-AADC-81DA8132BC73}"/>
              </a:ext>
            </a:extLst>
          </p:cNvPr>
          <p:cNvSpPr>
            <a:spLocks noGrp="1"/>
          </p:cNvSpPr>
          <p:nvPr>
            <p:ph type="body" sz="quarter" idx="12"/>
          </p:nvPr>
        </p:nvSpPr>
        <p:spPr/>
        <p:txBody>
          <a:bodyPr/>
          <a:lstStyle/>
          <a:p>
            <a:endParaRPr lang="en-GB" dirty="0"/>
          </a:p>
          <a:p>
            <a:r>
              <a:rPr lang="en-GB" dirty="0"/>
              <a:t>Designed for team/practice leaders as CPD</a:t>
            </a:r>
          </a:p>
          <a:p>
            <a:r>
              <a:rPr lang="en-GB" dirty="0"/>
              <a:t>2 mandatory units</a:t>
            </a:r>
          </a:p>
          <a:p>
            <a:r>
              <a:rPr lang="en-GB" dirty="0"/>
              <a:t>Choose 1 optional unit from selection of 7 areas</a:t>
            </a:r>
          </a:p>
          <a:p>
            <a:r>
              <a:rPr lang="en-GB" dirty="0"/>
              <a:t>Assessment </a:t>
            </a:r>
          </a:p>
        </p:txBody>
      </p:sp>
    </p:spTree>
    <p:extLst>
      <p:ext uri="{BB962C8B-B14F-4D97-AF65-F5344CB8AC3E}">
        <p14:creationId xmlns:p14="http://schemas.microsoft.com/office/powerpoint/2010/main" val="39376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3E68-82E2-4A01-8693-202649DAE333}"/>
              </a:ext>
            </a:extLst>
          </p:cNvPr>
          <p:cNvSpPr>
            <a:spLocks noGrp="1"/>
          </p:cNvSpPr>
          <p:nvPr>
            <p:ph type="title"/>
          </p:nvPr>
        </p:nvSpPr>
        <p:spPr>
          <a:xfrm>
            <a:off x="628649" y="365127"/>
            <a:ext cx="3972380" cy="1031283"/>
          </a:xfrm>
        </p:spPr>
        <p:txBody>
          <a:bodyPr>
            <a:normAutofit fontScale="90000"/>
          </a:bodyPr>
          <a:lstStyle/>
          <a:p>
            <a:r>
              <a:rPr lang="cy-GB" dirty="0"/>
              <a:t>Cymwysterau Lefel 4 iechyd a gofal cymdeithasol ar gyfer ymarferydd eiriolaeth, bywydau a </a:t>
            </a:r>
            <a:r>
              <a:rPr lang="cy-GB" dirty="0" err="1"/>
              <a:t>rennir</a:t>
            </a:r>
            <a:r>
              <a:rPr lang="cy-GB" dirty="0"/>
              <a:t> a gwasanaethau cymdeithasol </a:t>
            </a:r>
            <a:br>
              <a:rPr lang="en-GB" dirty="0"/>
            </a:br>
            <a:endParaRPr lang="en-GB" dirty="0"/>
          </a:p>
        </p:txBody>
      </p:sp>
      <p:sp>
        <p:nvSpPr>
          <p:cNvPr id="3" name="Text Placeholder 2">
            <a:extLst>
              <a:ext uri="{FF2B5EF4-FFF2-40B4-BE49-F238E27FC236}">
                <a16:creationId xmlns:a16="http://schemas.microsoft.com/office/drawing/2014/main" id="{E3CBE4C9-4ACE-4785-81BF-D84C00283245}"/>
              </a:ext>
            </a:extLst>
          </p:cNvPr>
          <p:cNvSpPr>
            <a:spLocks noGrp="1"/>
          </p:cNvSpPr>
          <p:nvPr>
            <p:ph type="body" sz="quarter" idx="10"/>
          </p:nvPr>
        </p:nvSpPr>
        <p:spPr/>
        <p:txBody>
          <a:bodyPr/>
          <a:lstStyle/>
          <a:p>
            <a:r>
              <a:rPr lang="en-GB" dirty="0"/>
              <a:t>Level 4 HSC qualifications for advocacy, shared lives and social services practitioner </a:t>
            </a:r>
          </a:p>
          <a:p>
            <a:endParaRPr lang="en-GB" dirty="0"/>
          </a:p>
        </p:txBody>
      </p:sp>
      <p:sp>
        <p:nvSpPr>
          <p:cNvPr id="4" name="Text Placeholder 3">
            <a:extLst>
              <a:ext uri="{FF2B5EF4-FFF2-40B4-BE49-F238E27FC236}">
                <a16:creationId xmlns:a16="http://schemas.microsoft.com/office/drawing/2014/main" id="{156B2FBE-15A5-4E6C-95D9-FA072E3EB6C7}"/>
              </a:ext>
            </a:extLst>
          </p:cNvPr>
          <p:cNvSpPr>
            <a:spLocks noGrp="1"/>
          </p:cNvSpPr>
          <p:nvPr>
            <p:ph type="body" sz="quarter" idx="11"/>
          </p:nvPr>
        </p:nvSpPr>
        <p:spPr/>
        <p:txBody>
          <a:bodyPr/>
          <a:lstStyle/>
          <a:p>
            <a:pPr marL="0" indent="0">
              <a:buNone/>
            </a:pPr>
            <a:r>
              <a:rPr lang="en-GB" dirty="0"/>
              <a:t> </a:t>
            </a:r>
          </a:p>
          <a:p>
            <a:pPr lvl="0"/>
            <a:endParaRPr lang="cy-GB" dirty="0"/>
          </a:p>
          <a:p>
            <a:pPr lvl="0"/>
            <a:endParaRPr lang="cy-GB" dirty="0"/>
          </a:p>
          <a:p>
            <a:pPr lvl="0"/>
            <a:r>
              <a:rPr lang="cy-GB" dirty="0"/>
              <a:t>Wedi'u cynllunio ar gyfer meysydd â swyddogaeth benodol</a:t>
            </a:r>
            <a:endParaRPr lang="en-GB" dirty="0"/>
          </a:p>
          <a:p>
            <a:pPr lvl="0"/>
            <a:r>
              <a:rPr lang="cy-GB" dirty="0"/>
              <a:t>Asesu </a:t>
            </a:r>
            <a:endParaRPr lang="en-GB" dirty="0"/>
          </a:p>
          <a:p>
            <a:endParaRPr lang="en-GB" dirty="0"/>
          </a:p>
        </p:txBody>
      </p:sp>
      <p:sp>
        <p:nvSpPr>
          <p:cNvPr id="5" name="Text Placeholder 4">
            <a:extLst>
              <a:ext uri="{FF2B5EF4-FFF2-40B4-BE49-F238E27FC236}">
                <a16:creationId xmlns:a16="http://schemas.microsoft.com/office/drawing/2014/main" id="{1FF8EF8D-76D1-44FA-AADC-81DA8132BC73}"/>
              </a:ext>
            </a:extLst>
          </p:cNvPr>
          <p:cNvSpPr>
            <a:spLocks noGrp="1"/>
          </p:cNvSpPr>
          <p:nvPr>
            <p:ph type="body" sz="quarter" idx="12"/>
          </p:nvPr>
        </p:nvSpPr>
        <p:spPr/>
        <p:txBody>
          <a:bodyPr>
            <a:normAutofit/>
          </a:bodyPr>
          <a:lstStyle/>
          <a:p>
            <a:endParaRPr lang="en-GB" dirty="0"/>
          </a:p>
          <a:p>
            <a:endParaRPr lang="en-GB" dirty="0"/>
          </a:p>
          <a:p>
            <a:endParaRPr lang="en-GB" dirty="0"/>
          </a:p>
          <a:p>
            <a:r>
              <a:rPr lang="en-GB" dirty="0"/>
              <a:t>Designed for specific functional areas</a:t>
            </a:r>
          </a:p>
          <a:p>
            <a:r>
              <a:rPr lang="en-GB" dirty="0"/>
              <a:t>Assessment </a:t>
            </a:r>
          </a:p>
          <a:p>
            <a:pPr marL="0" indent="0">
              <a:buNone/>
            </a:pPr>
            <a:r>
              <a:rPr lang="en-GB" dirty="0"/>
              <a:t> </a:t>
            </a:r>
          </a:p>
        </p:txBody>
      </p:sp>
    </p:spTree>
    <p:extLst>
      <p:ext uri="{BB962C8B-B14F-4D97-AF65-F5344CB8AC3E}">
        <p14:creationId xmlns:p14="http://schemas.microsoft.com/office/powerpoint/2010/main" val="41195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B2C6-6C84-43E4-8768-F63B2A12EFB6}"/>
              </a:ext>
            </a:extLst>
          </p:cNvPr>
          <p:cNvSpPr>
            <a:spLocks noGrp="1"/>
          </p:cNvSpPr>
          <p:nvPr>
            <p:ph type="title"/>
          </p:nvPr>
        </p:nvSpPr>
        <p:spPr/>
        <p:txBody>
          <a:bodyPr>
            <a:normAutofit fontScale="90000"/>
          </a:bodyPr>
          <a:lstStyle/>
          <a:p>
            <a:r>
              <a:rPr lang="cy-GB" dirty="0"/>
              <a:t>Cymhwyster Lefel 4 Paratoi ar gyfer arwain a rheoli ym maes iechyd a gofal cymdeithasol</a:t>
            </a:r>
            <a:endParaRPr lang="en-GB" dirty="0"/>
          </a:p>
        </p:txBody>
      </p:sp>
      <p:sp>
        <p:nvSpPr>
          <p:cNvPr id="3" name="Text Placeholder 2">
            <a:extLst>
              <a:ext uri="{FF2B5EF4-FFF2-40B4-BE49-F238E27FC236}">
                <a16:creationId xmlns:a16="http://schemas.microsoft.com/office/drawing/2014/main" id="{32BBD239-0D57-4CE0-8E00-6C62DE8AC926}"/>
              </a:ext>
            </a:extLst>
          </p:cNvPr>
          <p:cNvSpPr>
            <a:spLocks noGrp="1"/>
          </p:cNvSpPr>
          <p:nvPr>
            <p:ph type="body" sz="quarter" idx="10"/>
          </p:nvPr>
        </p:nvSpPr>
        <p:spPr/>
        <p:txBody>
          <a:bodyPr/>
          <a:lstStyle/>
          <a:p>
            <a:r>
              <a:rPr lang="en-GB" dirty="0"/>
              <a:t>Level 4 Preparing for leadership and management in H&amp;SC qualification</a:t>
            </a:r>
          </a:p>
          <a:p>
            <a:endParaRPr lang="en-GB" dirty="0"/>
          </a:p>
        </p:txBody>
      </p:sp>
      <p:sp>
        <p:nvSpPr>
          <p:cNvPr id="4" name="Text Placeholder 3">
            <a:extLst>
              <a:ext uri="{FF2B5EF4-FFF2-40B4-BE49-F238E27FC236}">
                <a16:creationId xmlns:a16="http://schemas.microsoft.com/office/drawing/2014/main" id="{029CC4CB-576B-494E-A184-234436DE4C49}"/>
              </a:ext>
            </a:extLst>
          </p:cNvPr>
          <p:cNvSpPr>
            <a:spLocks noGrp="1"/>
          </p:cNvSpPr>
          <p:nvPr>
            <p:ph type="body" sz="quarter" idx="11"/>
          </p:nvPr>
        </p:nvSpPr>
        <p:spPr/>
        <p:txBody>
          <a:bodyPr>
            <a:normAutofit lnSpcReduction="10000"/>
          </a:bodyPr>
          <a:lstStyle/>
          <a:p>
            <a:pPr lvl="0"/>
            <a:endParaRPr lang="cy-GB" dirty="0"/>
          </a:p>
          <a:p>
            <a:pPr lvl="0"/>
            <a:r>
              <a:rPr lang="cy-GB" dirty="0"/>
              <a:t>Mae hwn yn rhagofyniad ar gyfer cymhwyster Lefel 5 arwain a rheoli ym maes iechyd a gofal cymdeithasol</a:t>
            </a:r>
            <a:endParaRPr lang="en-GB" dirty="0"/>
          </a:p>
          <a:p>
            <a:pPr lvl="0"/>
            <a:r>
              <a:rPr lang="cy-GB" dirty="0"/>
              <a:t>Gwybodaeth yn unig</a:t>
            </a:r>
            <a:endParaRPr lang="en-GB" dirty="0"/>
          </a:p>
          <a:p>
            <a:pPr lvl="0"/>
            <a:r>
              <a:rPr lang="cy-GB" dirty="0"/>
              <a:t>3 uned orfodol</a:t>
            </a:r>
            <a:endParaRPr lang="en-GB" dirty="0"/>
          </a:p>
          <a:p>
            <a:pPr lvl="0"/>
            <a:r>
              <a:rPr lang="cy-GB" dirty="0"/>
              <a:t>Gofyniad wrth gofrestru rheolwyr newydd</a:t>
            </a:r>
            <a:endParaRPr lang="en-GB" dirty="0"/>
          </a:p>
          <a:p>
            <a:endParaRPr lang="en-GB" dirty="0"/>
          </a:p>
        </p:txBody>
      </p:sp>
      <p:sp>
        <p:nvSpPr>
          <p:cNvPr id="5" name="Text Placeholder 4">
            <a:extLst>
              <a:ext uri="{FF2B5EF4-FFF2-40B4-BE49-F238E27FC236}">
                <a16:creationId xmlns:a16="http://schemas.microsoft.com/office/drawing/2014/main" id="{8CE7EAD0-7C69-4FC4-8CD2-C027B8700984}"/>
              </a:ext>
            </a:extLst>
          </p:cNvPr>
          <p:cNvSpPr>
            <a:spLocks noGrp="1"/>
          </p:cNvSpPr>
          <p:nvPr>
            <p:ph type="body" sz="quarter" idx="12"/>
          </p:nvPr>
        </p:nvSpPr>
        <p:spPr/>
        <p:txBody>
          <a:bodyPr>
            <a:normAutofit lnSpcReduction="10000"/>
          </a:bodyPr>
          <a:lstStyle/>
          <a:p>
            <a:endParaRPr lang="en-GB" dirty="0"/>
          </a:p>
          <a:p>
            <a:r>
              <a:rPr lang="en-GB" dirty="0"/>
              <a:t>This is a pre-requisite for the level 5 leadership and management in H&amp;SC qualification</a:t>
            </a:r>
          </a:p>
          <a:p>
            <a:r>
              <a:rPr lang="en-GB" dirty="0"/>
              <a:t>Knowledge only</a:t>
            </a:r>
          </a:p>
          <a:p>
            <a:r>
              <a:rPr lang="en-GB" dirty="0"/>
              <a:t>3 mandatory units</a:t>
            </a:r>
          </a:p>
          <a:p>
            <a:r>
              <a:rPr lang="en-GB" dirty="0"/>
              <a:t>Requirement for registration for new managers</a:t>
            </a:r>
          </a:p>
        </p:txBody>
      </p:sp>
    </p:spTree>
    <p:extLst>
      <p:ext uri="{BB962C8B-B14F-4D97-AF65-F5344CB8AC3E}">
        <p14:creationId xmlns:p14="http://schemas.microsoft.com/office/powerpoint/2010/main" val="235019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B2C6-6C84-43E4-8768-F63B2A12EFB6}"/>
              </a:ext>
            </a:extLst>
          </p:cNvPr>
          <p:cNvSpPr>
            <a:spLocks noGrp="1"/>
          </p:cNvSpPr>
          <p:nvPr>
            <p:ph type="title"/>
          </p:nvPr>
        </p:nvSpPr>
        <p:spPr/>
        <p:txBody>
          <a:bodyPr>
            <a:normAutofit fontScale="90000"/>
          </a:bodyPr>
          <a:lstStyle/>
          <a:p>
            <a:r>
              <a:rPr lang="en-GB" dirty="0" err="1"/>
              <a:t>Cymhwyster</a:t>
            </a:r>
            <a:r>
              <a:rPr lang="en-GB" dirty="0"/>
              <a:t> </a:t>
            </a:r>
            <a:r>
              <a:rPr lang="en-GB" dirty="0" err="1"/>
              <a:t>Lefel</a:t>
            </a:r>
            <a:r>
              <a:rPr lang="en-GB" dirty="0"/>
              <a:t> 5 </a:t>
            </a:r>
            <a:r>
              <a:rPr lang="en-GB" dirty="0" err="1"/>
              <a:t>arwain</a:t>
            </a:r>
            <a:r>
              <a:rPr lang="en-GB" dirty="0"/>
              <a:t> a </a:t>
            </a:r>
            <a:r>
              <a:rPr lang="en-GB" dirty="0" err="1"/>
              <a:t>rheoli</a:t>
            </a:r>
            <a:r>
              <a:rPr lang="en-GB" dirty="0"/>
              <a:t> </a:t>
            </a:r>
            <a:r>
              <a:rPr lang="en-GB" dirty="0" err="1"/>
              <a:t>wrth</a:t>
            </a:r>
            <a:r>
              <a:rPr lang="en-GB" dirty="0"/>
              <a:t> </a:t>
            </a:r>
            <a:r>
              <a:rPr lang="en-GB" dirty="0" err="1"/>
              <a:t>ymarfer</a:t>
            </a:r>
            <a:r>
              <a:rPr lang="en-GB" dirty="0"/>
              <a:t> </a:t>
            </a:r>
            <a:r>
              <a:rPr lang="en-GB" dirty="0" err="1"/>
              <a:t>iechyd</a:t>
            </a:r>
            <a:r>
              <a:rPr lang="en-GB" dirty="0"/>
              <a:t> a </a:t>
            </a:r>
            <a:r>
              <a:rPr lang="en-GB" dirty="0" err="1"/>
              <a:t>gofal</a:t>
            </a:r>
            <a:r>
              <a:rPr lang="en-GB" dirty="0"/>
              <a:t> </a:t>
            </a:r>
            <a:r>
              <a:rPr lang="en-GB" dirty="0" err="1"/>
              <a:t>cymdeithasol</a:t>
            </a:r>
            <a:r>
              <a:rPr lang="en-GB" dirty="0"/>
              <a:t> </a:t>
            </a:r>
          </a:p>
        </p:txBody>
      </p:sp>
      <p:sp>
        <p:nvSpPr>
          <p:cNvPr id="3" name="Text Placeholder 2">
            <a:extLst>
              <a:ext uri="{FF2B5EF4-FFF2-40B4-BE49-F238E27FC236}">
                <a16:creationId xmlns:a16="http://schemas.microsoft.com/office/drawing/2014/main" id="{32BBD239-0D57-4CE0-8E00-6C62DE8AC926}"/>
              </a:ext>
            </a:extLst>
          </p:cNvPr>
          <p:cNvSpPr>
            <a:spLocks noGrp="1"/>
          </p:cNvSpPr>
          <p:nvPr>
            <p:ph type="body" sz="quarter" idx="10"/>
          </p:nvPr>
        </p:nvSpPr>
        <p:spPr/>
        <p:txBody>
          <a:bodyPr/>
          <a:lstStyle/>
          <a:p>
            <a:r>
              <a:rPr lang="en-GB" dirty="0"/>
              <a:t>Level 5 Leadership and management in H&amp;SC practice qualification</a:t>
            </a:r>
          </a:p>
          <a:p>
            <a:endParaRPr lang="en-GB" dirty="0"/>
          </a:p>
        </p:txBody>
      </p:sp>
      <p:sp>
        <p:nvSpPr>
          <p:cNvPr id="4" name="Text Placeholder 3">
            <a:extLst>
              <a:ext uri="{FF2B5EF4-FFF2-40B4-BE49-F238E27FC236}">
                <a16:creationId xmlns:a16="http://schemas.microsoft.com/office/drawing/2014/main" id="{029CC4CB-576B-494E-A184-234436DE4C49}"/>
              </a:ext>
            </a:extLst>
          </p:cNvPr>
          <p:cNvSpPr>
            <a:spLocks noGrp="1"/>
          </p:cNvSpPr>
          <p:nvPr>
            <p:ph type="body" sz="quarter" idx="11"/>
          </p:nvPr>
        </p:nvSpPr>
        <p:spPr/>
        <p:txBody>
          <a:bodyPr/>
          <a:lstStyle/>
          <a:p>
            <a:endParaRPr lang="nn-NO" dirty="0"/>
          </a:p>
          <a:p>
            <a:r>
              <a:rPr lang="nn-NO" dirty="0"/>
              <a:t>Gofyniad i gofrestru rheolwyr newydd</a:t>
            </a:r>
          </a:p>
          <a:p>
            <a:r>
              <a:rPr lang="en-GB" dirty="0" err="1"/>
              <a:t>Unedau</a:t>
            </a:r>
            <a:r>
              <a:rPr lang="en-GB" dirty="0"/>
              <a:t> </a:t>
            </a:r>
            <a:r>
              <a:rPr lang="en-GB" dirty="0" err="1"/>
              <a:t>ymarfer</a:t>
            </a:r>
            <a:r>
              <a:rPr lang="en-GB" dirty="0"/>
              <a:t> </a:t>
            </a:r>
            <a:r>
              <a:rPr lang="en-GB" dirty="0" err="1"/>
              <a:t>gorfodol</a:t>
            </a:r>
            <a:r>
              <a:rPr lang="en-GB" dirty="0"/>
              <a:t> a </a:t>
            </a:r>
            <a:r>
              <a:rPr lang="en-GB" dirty="0" err="1"/>
              <a:t>dewisol</a:t>
            </a:r>
            <a:endParaRPr lang="en-GB" dirty="0"/>
          </a:p>
        </p:txBody>
      </p:sp>
      <p:sp>
        <p:nvSpPr>
          <p:cNvPr id="5" name="Text Placeholder 4">
            <a:extLst>
              <a:ext uri="{FF2B5EF4-FFF2-40B4-BE49-F238E27FC236}">
                <a16:creationId xmlns:a16="http://schemas.microsoft.com/office/drawing/2014/main" id="{8CE7EAD0-7C69-4FC4-8CD2-C027B8700984}"/>
              </a:ext>
            </a:extLst>
          </p:cNvPr>
          <p:cNvSpPr>
            <a:spLocks noGrp="1"/>
          </p:cNvSpPr>
          <p:nvPr>
            <p:ph type="body" sz="quarter" idx="12"/>
          </p:nvPr>
        </p:nvSpPr>
        <p:spPr/>
        <p:txBody>
          <a:bodyPr>
            <a:normAutofit/>
          </a:bodyPr>
          <a:lstStyle/>
          <a:p>
            <a:endParaRPr lang="en-GB" dirty="0"/>
          </a:p>
          <a:p>
            <a:r>
              <a:rPr lang="en-GB" dirty="0"/>
              <a:t>Requirement for registration for new managers</a:t>
            </a:r>
          </a:p>
          <a:p>
            <a:r>
              <a:rPr lang="en-GB" dirty="0"/>
              <a:t>Mandatory and optional practice units</a:t>
            </a:r>
          </a:p>
          <a:p>
            <a:endParaRPr lang="en-GB" dirty="0"/>
          </a:p>
        </p:txBody>
      </p:sp>
    </p:spTree>
    <p:extLst>
      <p:ext uri="{BB962C8B-B14F-4D97-AF65-F5344CB8AC3E}">
        <p14:creationId xmlns:p14="http://schemas.microsoft.com/office/powerpoint/2010/main" val="136008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3FE6-C862-4D6D-920C-34EF36269E77}"/>
              </a:ext>
            </a:extLst>
          </p:cNvPr>
          <p:cNvSpPr>
            <a:spLocks noGrp="1"/>
          </p:cNvSpPr>
          <p:nvPr>
            <p:ph type="title"/>
          </p:nvPr>
        </p:nvSpPr>
        <p:spPr/>
        <p:txBody>
          <a:bodyPr/>
          <a:lstStyle/>
          <a:p>
            <a:r>
              <a:rPr lang="en-GB" dirty="0" err="1"/>
              <a:t>Ystafelloedd</a:t>
            </a:r>
            <a:r>
              <a:rPr lang="en-GB" dirty="0"/>
              <a:t> </a:t>
            </a:r>
            <a:r>
              <a:rPr lang="en-GB" dirty="0" err="1"/>
              <a:t>i</a:t>
            </a:r>
            <a:r>
              <a:rPr lang="en-GB" dirty="0"/>
              <a:t> </a:t>
            </a:r>
            <a:r>
              <a:rPr lang="en-GB" dirty="0" err="1"/>
              <a:t>drafod</a:t>
            </a:r>
            <a:endParaRPr lang="en-GB" dirty="0"/>
          </a:p>
        </p:txBody>
      </p:sp>
      <p:sp>
        <p:nvSpPr>
          <p:cNvPr id="3" name="Text Placeholder 2">
            <a:extLst>
              <a:ext uri="{FF2B5EF4-FFF2-40B4-BE49-F238E27FC236}">
                <a16:creationId xmlns:a16="http://schemas.microsoft.com/office/drawing/2014/main" id="{614088BD-D8A1-4444-9F36-7DCFB982A61F}"/>
              </a:ext>
            </a:extLst>
          </p:cNvPr>
          <p:cNvSpPr>
            <a:spLocks noGrp="1"/>
          </p:cNvSpPr>
          <p:nvPr>
            <p:ph type="body" sz="quarter" idx="10"/>
          </p:nvPr>
        </p:nvSpPr>
        <p:spPr/>
        <p:txBody>
          <a:bodyPr/>
          <a:lstStyle/>
          <a:p>
            <a:r>
              <a:rPr lang="en-GB" dirty="0"/>
              <a:t>Break out rooms</a:t>
            </a:r>
          </a:p>
        </p:txBody>
      </p:sp>
      <p:sp>
        <p:nvSpPr>
          <p:cNvPr id="4" name="Text Placeholder 3">
            <a:extLst>
              <a:ext uri="{FF2B5EF4-FFF2-40B4-BE49-F238E27FC236}">
                <a16:creationId xmlns:a16="http://schemas.microsoft.com/office/drawing/2014/main" id="{1C2DC71C-EFF0-47D7-BF8F-1E19AE6C2D99}"/>
              </a:ext>
            </a:extLst>
          </p:cNvPr>
          <p:cNvSpPr>
            <a:spLocks noGrp="1"/>
          </p:cNvSpPr>
          <p:nvPr>
            <p:ph type="body" sz="quarter" idx="11"/>
          </p:nvPr>
        </p:nvSpPr>
        <p:spPr/>
        <p:txBody>
          <a:bodyPr/>
          <a:lstStyle/>
          <a:p>
            <a:r>
              <a:rPr lang="en-GB" dirty="0" err="1"/>
              <a:t>Cwestiwn</a:t>
            </a:r>
            <a:r>
              <a:rPr lang="en-GB" dirty="0"/>
              <a:t> ac </a:t>
            </a:r>
            <a:r>
              <a:rPr lang="en-GB" dirty="0" err="1"/>
              <a:t>ateb</a:t>
            </a:r>
            <a:r>
              <a:rPr lang="en-GB" dirty="0"/>
              <a:t> </a:t>
            </a:r>
            <a:r>
              <a:rPr lang="en-GB" dirty="0" err="1"/>
              <a:t>yn</a:t>
            </a:r>
            <a:r>
              <a:rPr lang="en-GB" dirty="0"/>
              <a:t> </a:t>
            </a:r>
            <a:r>
              <a:rPr lang="en-GB" dirty="0" err="1"/>
              <a:t>yr</a:t>
            </a:r>
            <a:r>
              <a:rPr lang="en-GB" dirty="0"/>
              <a:t> </a:t>
            </a:r>
            <a:r>
              <a:rPr lang="en-GB" dirty="0" err="1"/>
              <a:t>ystafelloedd</a:t>
            </a:r>
            <a:endParaRPr lang="en-GB" dirty="0"/>
          </a:p>
        </p:txBody>
      </p:sp>
      <p:sp>
        <p:nvSpPr>
          <p:cNvPr id="6" name="Text Placeholder 5">
            <a:extLst>
              <a:ext uri="{FF2B5EF4-FFF2-40B4-BE49-F238E27FC236}">
                <a16:creationId xmlns:a16="http://schemas.microsoft.com/office/drawing/2014/main" id="{76234D8C-4B92-4938-B8FA-668A3A6DC757}"/>
              </a:ext>
            </a:extLst>
          </p:cNvPr>
          <p:cNvSpPr>
            <a:spLocks noGrp="1"/>
          </p:cNvSpPr>
          <p:nvPr>
            <p:ph type="body" sz="quarter" idx="12"/>
          </p:nvPr>
        </p:nvSpPr>
        <p:spPr/>
        <p:txBody>
          <a:bodyPr/>
          <a:lstStyle/>
          <a:p>
            <a:r>
              <a:rPr lang="en-GB" dirty="0"/>
              <a:t>Q&amp;A session in break out room</a:t>
            </a:r>
          </a:p>
        </p:txBody>
      </p:sp>
    </p:spTree>
    <p:extLst>
      <p:ext uri="{BB962C8B-B14F-4D97-AF65-F5344CB8AC3E}">
        <p14:creationId xmlns:p14="http://schemas.microsoft.com/office/powerpoint/2010/main" val="177028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4B8A-89D9-4366-AA15-FF732BEBF5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05BC9CE4-2046-4675-81EE-1ED3B9AC9255}"/>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DDE9A5A7-E71D-4719-B833-FE729FFB3FCC}"/>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AECA29D-A380-424E-9CDA-B43C0F54E89E}"/>
              </a:ext>
            </a:extLst>
          </p:cNvPr>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C6D7334F-9C0B-40A7-9E31-BDFE926A2D0E}"/>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168962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AE6-7B3E-4549-A289-11D26EF9099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444B03-C11A-483C-84F7-F01C7D0FDE3A}"/>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25AAA192-64BF-45B8-A15B-01C5251AA85E}"/>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615FBCA3-1974-45C2-9C24-6F603D018055}"/>
              </a:ext>
            </a:extLst>
          </p:cNvPr>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55E9458E-0128-494C-81B4-F26C02091B74}"/>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209645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B319-D14F-46CE-A749-37D3BADE14D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296EB1A-65A7-42DD-82D8-63892B26C180}"/>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491522BD-B7CB-4EE1-AF43-5C6C0BF2563B}"/>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D702152F-D644-427A-BC0A-8C75F95C2E83}"/>
              </a:ext>
            </a:extLst>
          </p:cNvPr>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ECAEBD99-1EE7-446F-8DCB-54B325BF2385}"/>
              </a:ext>
            </a:extLst>
          </p:cNvPr>
          <p:cNvPicPr>
            <a:picLocks noChangeAspect="1"/>
          </p:cNvPicPr>
          <p:nvPr/>
        </p:nvPicPr>
        <p:blipFill>
          <a:blip r:embed="rId2"/>
          <a:stretch>
            <a:fillRect/>
          </a:stretch>
        </p:blipFill>
        <p:spPr>
          <a:xfrm>
            <a:off x="0" y="54463"/>
            <a:ext cx="9144000" cy="6749074"/>
          </a:xfrm>
          <a:prstGeom prst="rect">
            <a:avLst/>
          </a:prstGeom>
        </p:spPr>
      </p:pic>
    </p:spTree>
    <p:extLst>
      <p:ext uri="{BB962C8B-B14F-4D97-AF65-F5344CB8AC3E}">
        <p14:creationId xmlns:p14="http://schemas.microsoft.com/office/powerpoint/2010/main" val="1880571154"/>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6E4690749D246ABF816AFBAF7F574" ma:contentTypeVersion="11" ma:contentTypeDescription="Create a new document." ma:contentTypeScope="" ma:versionID="252d4e6030f32861a6fa36ae21464782">
  <xsd:schema xmlns:xsd="http://www.w3.org/2001/XMLSchema" xmlns:xs="http://www.w3.org/2001/XMLSchema" xmlns:p="http://schemas.microsoft.com/office/2006/metadata/properties" xmlns:ns2="6573c7cb-c389-4e3e-ad3a-d71029d3e8b6" targetNamespace="http://schemas.microsoft.com/office/2006/metadata/properties" ma:root="true" ma:fieldsID="7af0cb414d34f9c8ce7030979ea8d0e9" ns2:_="">
    <xsd:import namespace="6573c7cb-c389-4e3e-ad3a-d71029d3e8b6"/>
    <xsd:element name="properties">
      <xsd:complexType>
        <xsd:sequence>
          <xsd:element name="documentManagement">
            <xsd:complexType>
              <xsd:all>
                <xsd:element ref="ns2:Date1" minOccurs="0"/>
                <xsd:element ref="ns2:RKYVDocumentType"/>
                <xsd:element ref="ns2:RKYV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3c7cb-c389-4e3e-ad3a-d71029d3e8b6" elementFormDefault="qualified">
    <xsd:import namespace="http://schemas.microsoft.com/office/2006/documentManagement/types"/>
    <xsd:import namespace="http://schemas.microsoft.com/office/infopath/2007/PartnerControls"/>
    <xsd:element name="Date1" ma:index="8" nillable="true" ma:displayName="Date" ma:format="DateOnly" ma:internalName="Date1">
      <xsd:simpleType>
        <xsd:restriction base="dms:DateTime"/>
      </xsd:simpleType>
    </xsd:element>
    <xsd:element name="RKYVDocumentType" ma:index="9" ma:displayName="RKYVDocumentType" ma:format="Dropdown" ma:internalName="RKYVDocumentType">
      <xsd:simpleType>
        <xsd:restriction base="dms:Choice">
          <xsd:enumeration value="ADVERT"/>
          <xsd:enumeration value="AGENDA"/>
          <xsd:enumeration value="APPENDIX"/>
          <xsd:enumeration value="ARTICLE"/>
          <xsd:enumeration value="BRIEFING"/>
          <xsd:enumeration value="CONSULTATIONS"/>
          <xsd:enumeration value="CONTRACT"/>
          <xsd:enumeration value="COVER PAGE"/>
          <xsd:enumeration value="DATA"/>
          <xsd:enumeration value="EVALUATION"/>
          <xsd:enumeration value="FORM"/>
          <xsd:enumeration value="IMAGE"/>
          <xsd:enumeration value="INVOICE"/>
          <xsd:enumeration value="JOB DESCRIPTION"/>
          <xsd:enumeration value="LEGAL"/>
          <xsd:enumeration value="LETTER"/>
          <xsd:enumeration value="LIST"/>
          <xsd:enumeration value="MAP"/>
          <xsd:enumeration value="MINUTES"/>
          <xsd:enumeration value="NOTES"/>
          <xsd:enumeration value="PAPER"/>
          <xsd:enumeration value="PLAN"/>
          <xsd:enumeration value="POLICY"/>
          <xsd:enumeration value="PRESENTATION"/>
          <xsd:enumeration value="PRESS RELEASE"/>
          <xsd:enumeration value="PROCEDURES"/>
          <xsd:enumeration value="PROPSAL"/>
          <xsd:enumeration value="PUBLICATION"/>
          <xsd:enumeration value="QUESTIONNAIRE"/>
          <xsd:enumeration value="REGISTER"/>
          <xsd:enumeration value="REPORT"/>
          <xsd:enumeration value="SPECIFICATIONS"/>
          <xsd:enumeration value="TABLE"/>
          <xsd:enumeration value="TIMESHEETS"/>
          <xsd:enumeration value="UNIT"/>
          <xsd:enumeration value="WEB CONTENT"/>
        </xsd:restriction>
      </xsd:simpleType>
    </xsd:element>
    <xsd:element name="RKYVDocId" ma:index="10" nillable="true" ma:displayName="RKYVDocId" ma:decimals="0" ma:internalName="RKYVDocId"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1 xmlns="6573c7cb-c389-4e3e-ad3a-d71029d3e8b6">2020-10-28T00:00:00+00:00</Date1>
    <RKYVDocId xmlns="6573c7cb-c389-4e3e-ad3a-d71029d3e8b6" xsi:nil="true"/>
    <RKYVDocumentType xmlns="6573c7cb-c389-4e3e-ad3a-d71029d3e8b6">PRESENTATION</RKYVDocumentType>
  </documentManagement>
</p:properties>
</file>

<file path=customXml/itemProps1.xml><?xml version="1.0" encoding="utf-8"?>
<ds:datastoreItem xmlns:ds="http://schemas.openxmlformats.org/officeDocument/2006/customXml" ds:itemID="{A364C667-CD71-4561-8D84-E443B7A3B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3c7cb-c389-4e3e-ad3a-d71029d3e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30AEC3-75D2-4703-867E-589D93BBC425}">
  <ds:schemaRefs>
    <ds:schemaRef ds:uri="http://schemas.microsoft.com/sharepoint/v3/contenttype/forms"/>
  </ds:schemaRefs>
</ds:datastoreItem>
</file>

<file path=customXml/itemProps3.xml><?xml version="1.0" encoding="utf-8"?>
<ds:datastoreItem xmlns:ds="http://schemas.openxmlformats.org/officeDocument/2006/customXml" ds:itemID="{30265B80-FDE5-4559-893D-B9319A7645B3}">
  <ds:schemaRefs>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6573c7cb-c389-4e3e-ad3a-d71029d3e8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3570</TotalTime>
  <Words>3726</Words>
  <Application>Microsoft Office PowerPoint</Application>
  <PresentationFormat>On-screen Show (4:3)</PresentationFormat>
  <Paragraphs>295</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SCW Slide Templates Bilingual0417 (2)</vt:lpstr>
      <vt:lpstr>PowerPoint Presentation</vt:lpstr>
      <vt:lpstr>Cymhwyster ymarfer proffesiynol Lefel 4 iechyd a gofal cymdeithasol  </vt:lpstr>
      <vt:lpstr>Cymwysterau Lefel 4 iechyd a gofal cymdeithasol ar gyfer ymarferydd eiriolaeth, bywydau a rennir a gwasanaethau cymdeithasol  </vt:lpstr>
      <vt:lpstr>Cymhwyster Lefel 4 Paratoi ar gyfer arwain a rheoli ym maes iechyd a gofal cymdeithasol</vt:lpstr>
      <vt:lpstr>Cymhwyster Lefel 5 arwain a rheoli wrth ymarfer iechyd a gofal cymdeithasol </vt:lpstr>
      <vt:lpstr>Ystafelloedd i drafod</vt:lpstr>
      <vt:lpstr>PowerPoint Presentation</vt:lpstr>
      <vt:lpstr>PowerPoint Presentation</vt:lpstr>
      <vt:lpstr>PowerPoint Presentation</vt:lpstr>
      <vt:lpstr>PowerPoint Presentation</vt:lpstr>
      <vt:lpstr>Fframwaith Cymwysterau Gofal Cymdeithasol Cymru </vt:lpstr>
      <vt:lpstr>Beth sydd ei angen ar gyfer cofrestru</vt:lpstr>
      <vt:lpstr>Cysylltwch â ni</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Gethin White</cp:lastModifiedBy>
  <cp:revision>149</cp:revision>
  <cp:lastPrinted>2019-11-04T16:16:08Z</cp:lastPrinted>
  <dcterms:created xsi:type="dcterms:W3CDTF">2017-04-11T14:08:19Z</dcterms:created>
  <dcterms:modified xsi:type="dcterms:W3CDTF">2020-11-20T13:13:14Z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0x010100EDD6E4690749D246ABF816AFBAF7F574</vt:lpwstr>
  </property>
</Properties>
</file>