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4"/>
  </p:notesMasterIdLst>
  <p:handoutMasterIdLst>
    <p:handoutMasterId r:id="rId15"/>
  </p:handoutMasterIdLst>
  <p:sldIdLst>
    <p:sldId id="258" r:id="rId5"/>
    <p:sldId id="264" r:id="rId6"/>
    <p:sldId id="265" r:id="rId7"/>
    <p:sldId id="266" r:id="rId8"/>
    <p:sldId id="268" r:id="rId9"/>
    <p:sldId id="267" r:id="rId10"/>
    <p:sldId id="262" r:id="rId11"/>
    <p:sldId id="259" r:id="rId12"/>
    <p:sldId id="263" r:id="rId13"/>
  </p:sldIdLst>
  <p:sldSz cx="9144000" cy="6858000" type="screen4x3"/>
  <p:notesSz cx="6797675" cy="9926638"/>
  <p:defaultTextStyle>
    <a:defPPr>
      <a:defRPr lang="en-US"/>
    </a:defPPr>
    <a:lvl1pPr algn="l" defTabSz="912813" rtl="0" eaLnBrk="0" fontAlgn="base" hangingPunct="0">
      <a:spcBef>
        <a:spcPct val="0"/>
      </a:spcBef>
      <a:spcAft>
        <a:spcPct val="0"/>
      </a:spcAft>
      <a:defRPr kern="1200">
        <a:solidFill>
          <a:schemeClr val="tx1"/>
        </a:solidFill>
        <a:latin typeface="Arial" charset="0"/>
        <a:ea typeface="+mn-ea"/>
        <a:cs typeface="+mn-cs"/>
      </a:defRPr>
    </a:lvl1pPr>
    <a:lvl2pPr marL="455613" indent="1588" algn="l" defTabSz="912813" rtl="0" eaLnBrk="0" fontAlgn="base" hangingPunct="0">
      <a:spcBef>
        <a:spcPct val="0"/>
      </a:spcBef>
      <a:spcAft>
        <a:spcPct val="0"/>
      </a:spcAft>
      <a:defRPr kern="1200">
        <a:solidFill>
          <a:schemeClr val="tx1"/>
        </a:solidFill>
        <a:latin typeface="Arial" charset="0"/>
        <a:ea typeface="+mn-ea"/>
        <a:cs typeface="+mn-cs"/>
      </a:defRPr>
    </a:lvl2pPr>
    <a:lvl3pPr marL="912813" indent="1588" algn="l" defTabSz="912813" rtl="0" eaLnBrk="0" fontAlgn="base" hangingPunct="0">
      <a:spcBef>
        <a:spcPct val="0"/>
      </a:spcBef>
      <a:spcAft>
        <a:spcPct val="0"/>
      </a:spcAft>
      <a:defRPr kern="1200">
        <a:solidFill>
          <a:schemeClr val="tx1"/>
        </a:solidFill>
        <a:latin typeface="Arial" charset="0"/>
        <a:ea typeface="+mn-ea"/>
        <a:cs typeface="+mn-cs"/>
      </a:defRPr>
    </a:lvl3pPr>
    <a:lvl4pPr marL="1370013" indent="1588" algn="l" defTabSz="912813" rtl="0" eaLnBrk="0" fontAlgn="base" hangingPunct="0">
      <a:spcBef>
        <a:spcPct val="0"/>
      </a:spcBef>
      <a:spcAft>
        <a:spcPct val="0"/>
      </a:spcAft>
      <a:defRPr kern="1200">
        <a:solidFill>
          <a:schemeClr val="tx1"/>
        </a:solidFill>
        <a:latin typeface="Arial" charset="0"/>
        <a:ea typeface="+mn-ea"/>
        <a:cs typeface="+mn-cs"/>
      </a:defRPr>
    </a:lvl4pPr>
    <a:lvl5pPr marL="1827213" indent="1588" algn="l" defTabSz="912813"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6AD85"/>
    <a:srgbClr val="37394C"/>
    <a:srgbClr val="004B00"/>
    <a:srgbClr val="257D86"/>
    <a:srgbClr val="F7AB64"/>
    <a:srgbClr val="EB5E5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90" autoAdjust="0"/>
    <p:restoredTop sz="66000" autoAdjust="0"/>
  </p:normalViewPr>
  <p:slideViewPr>
    <p:cSldViewPr snapToGrid="0" snapToObjects="1">
      <p:cViewPr varScale="1">
        <p:scale>
          <a:sx n="69" d="100"/>
          <a:sy n="69" d="100"/>
        </p:scale>
        <p:origin x="174" y="2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defTabSz="914377"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defTabSz="914377" eaLnBrk="1" fontAlgn="auto" hangingPunct="1">
              <a:spcBef>
                <a:spcPts val="0"/>
              </a:spcBef>
              <a:spcAft>
                <a:spcPts val="0"/>
              </a:spcAft>
              <a:defRPr sz="1200" smtClean="0">
                <a:latin typeface="+mn-lt"/>
              </a:defRPr>
            </a:lvl1pPr>
          </a:lstStyle>
          <a:p>
            <a:pPr>
              <a:defRPr/>
            </a:pPr>
            <a:fld id="{F7B837BA-F1B8-924C-A6E9-DCE9F6DA377A}" type="datetimeFigureOut">
              <a:rPr lang="en-US"/>
              <a:pPr>
                <a:defRPr/>
              </a:pPr>
              <a:t>10/8/2019</a:t>
            </a:fld>
            <a:endParaRPr lang="en-US"/>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defTabSz="914377" eaLnBrk="1" fontAlgn="auto" hangingPunct="1">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defTabSz="914377" eaLnBrk="1" fontAlgn="auto" hangingPunct="1">
              <a:spcBef>
                <a:spcPts val="0"/>
              </a:spcBef>
              <a:spcAft>
                <a:spcPts val="0"/>
              </a:spcAft>
              <a:defRPr sz="1200" smtClean="0">
                <a:latin typeface="+mn-lt"/>
              </a:defRPr>
            </a:lvl1pPr>
          </a:lstStyle>
          <a:p>
            <a:pPr>
              <a:defRPr/>
            </a:pPr>
            <a:fld id="{409D3D69-634A-4B40-B6BF-07F6296FBFE0}" type="slidenum">
              <a:rPr lang="en-US"/>
              <a:pPr>
                <a:defRPr/>
              </a:pPr>
              <a:t>‹#›</a:t>
            </a:fld>
            <a:endParaRPr lang="en-US"/>
          </a:p>
        </p:txBody>
      </p:sp>
    </p:spTree>
    <p:extLst>
      <p:ext uri="{BB962C8B-B14F-4D97-AF65-F5344CB8AC3E}">
        <p14:creationId xmlns:p14="http://schemas.microsoft.com/office/powerpoint/2010/main" val="35217744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defTabSz="914377"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defTabSz="914377" eaLnBrk="1" fontAlgn="auto" hangingPunct="1">
              <a:spcBef>
                <a:spcPts val="0"/>
              </a:spcBef>
              <a:spcAft>
                <a:spcPts val="0"/>
              </a:spcAft>
              <a:defRPr sz="1200" smtClean="0">
                <a:latin typeface="+mn-lt"/>
              </a:defRPr>
            </a:lvl1pPr>
          </a:lstStyle>
          <a:p>
            <a:pPr>
              <a:defRPr/>
            </a:pPr>
            <a:fld id="{9C8CD66D-AEA7-E943-BE28-0B1477C1D05F}" type="datetimeFigureOut">
              <a:rPr lang="en-US"/>
              <a:pPr>
                <a:defRPr/>
              </a:pPr>
              <a:t>10/8/2019</a:t>
            </a:fld>
            <a:endParaRPr lang="en-US"/>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defTabSz="914377"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defTabSz="914377" eaLnBrk="1" fontAlgn="auto" hangingPunct="1">
              <a:spcBef>
                <a:spcPts val="0"/>
              </a:spcBef>
              <a:spcAft>
                <a:spcPts val="0"/>
              </a:spcAft>
              <a:defRPr sz="1200" smtClean="0">
                <a:latin typeface="+mn-lt"/>
              </a:defRPr>
            </a:lvl1pPr>
          </a:lstStyle>
          <a:p>
            <a:pPr>
              <a:defRPr/>
            </a:pPr>
            <a:fld id="{71639E39-D34D-164C-8100-77BC79329E5D}" type="slidenum">
              <a:rPr lang="en-US"/>
              <a:pPr>
                <a:defRPr/>
              </a:pPr>
              <a:t>‹#›</a:t>
            </a:fld>
            <a:endParaRPr lang="en-US"/>
          </a:p>
        </p:txBody>
      </p:sp>
    </p:spTree>
    <p:extLst>
      <p:ext uri="{BB962C8B-B14F-4D97-AF65-F5344CB8AC3E}">
        <p14:creationId xmlns:p14="http://schemas.microsoft.com/office/powerpoint/2010/main" val="1668384406"/>
      </p:ext>
    </p:extLst>
  </p:cSld>
  <p:clrMap bg1="lt1" tx1="dk1" bg2="lt2" tx2="dk2" accent1="accent1" accent2="accent2" accent3="accent3" accent4="accent4" accent5="accent5" accent6="accent6" hlink="hlink" folHlink="folHlink"/>
  <p:notesStyle>
    <a:lvl1pPr algn="l" defTabSz="912813" rtl="0" fontAlgn="base">
      <a:spcBef>
        <a:spcPct val="30000"/>
      </a:spcBef>
      <a:spcAft>
        <a:spcPct val="0"/>
      </a:spcAft>
      <a:defRPr sz="1200" kern="1200">
        <a:solidFill>
          <a:schemeClr val="tx1"/>
        </a:solidFill>
        <a:latin typeface="+mn-lt"/>
        <a:ea typeface="+mn-ea"/>
        <a:cs typeface="+mn-cs"/>
      </a:defRPr>
    </a:lvl1pPr>
    <a:lvl2pPr marL="455613" algn="l" defTabSz="912813" rtl="0" fontAlgn="base">
      <a:spcBef>
        <a:spcPct val="30000"/>
      </a:spcBef>
      <a:spcAft>
        <a:spcPct val="0"/>
      </a:spcAft>
      <a:defRPr sz="1200" kern="1200">
        <a:solidFill>
          <a:schemeClr val="tx1"/>
        </a:solidFill>
        <a:latin typeface="+mn-lt"/>
        <a:ea typeface="+mn-ea"/>
        <a:cs typeface="+mn-cs"/>
      </a:defRPr>
    </a:lvl2pPr>
    <a:lvl3pPr marL="912813" algn="l" defTabSz="912813" rtl="0" fontAlgn="base">
      <a:spcBef>
        <a:spcPct val="30000"/>
      </a:spcBef>
      <a:spcAft>
        <a:spcPct val="0"/>
      </a:spcAft>
      <a:defRPr sz="1200" kern="1200">
        <a:solidFill>
          <a:schemeClr val="tx1"/>
        </a:solidFill>
        <a:latin typeface="+mn-lt"/>
        <a:ea typeface="+mn-ea"/>
        <a:cs typeface="+mn-cs"/>
      </a:defRPr>
    </a:lvl3pPr>
    <a:lvl4pPr marL="1370013" algn="l" defTabSz="912813" rtl="0" fontAlgn="base">
      <a:spcBef>
        <a:spcPct val="30000"/>
      </a:spcBef>
      <a:spcAft>
        <a:spcPct val="0"/>
      </a:spcAft>
      <a:defRPr sz="1200" kern="1200">
        <a:solidFill>
          <a:schemeClr val="tx1"/>
        </a:solidFill>
        <a:latin typeface="+mn-lt"/>
        <a:ea typeface="+mn-ea"/>
        <a:cs typeface="+mn-cs"/>
      </a:defRPr>
    </a:lvl4pPr>
    <a:lvl5pPr marL="1827213" algn="l" defTabSz="912813" rtl="0" fontAlgn="base">
      <a:spcBef>
        <a:spcPct val="30000"/>
      </a:spcBef>
      <a:spcAft>
        <a:spcPct val="0"/>
      </a:spcAft>
      <a:defRPr sz="1200" kern="1200">
        <a:solidFill>
          <a:schemeClr val="tx1"/>
        </a:solidFill>
        <a:latin typeface="+mn-lt"/>
        <a:ea typeface="+mn-ea"/>
        <a:cs typeface="+mn-cs"/>
      </a:defRPr>
    </a:lvl5pPr>
    <a:lvl6pPr marL="2285943" algn="l" defTabSz="914377" rtl="0" eaLnBrk="1" latinLnBrk="0" hangingPunct="1">
      <a:defRPr sz="1200" kern="1200">
        <a:solidFill>
          <a:schemeClr val="tx1"/>
        </a:solidFill>
        <a:latin typeface="+mn-lt"/>
        <a:ea typeface="+mn-ea"/>
        <a:cs typeface="+mn-cs"/>
      </a:defRPr>
    </a:lvl6pPr>
    <a:lvl7pPr marL="2743131" algn="l" defTabSz="914377" rtl="0" eaLnBrk="1" latinLnBrk="0" hangingPunct="1">
      <a:defRPr sz="1200" kern="1200">
        <a:solidFill>
          <a:schemeClr val="tx1"/>
        </a:solidFill>
        <a:latin typeface="+mn-lt"/>
        <a:ea typeface="+mn-ea"/>
        <a:cs typeface="+mn-cs"/>
      </a:defRPr>
    </a:lvl7pPr>
    <a:lvl8pPr marL="3200320" algn="l" defTabSz="914377" rtl="0" eaLnBrk="1" latinLnBrk="0" hangingPunct="1">
      <a:defRPr sz="1200" kern="1200">
        <a:solidFill>
          <a:schemeClr val="tx1"/>
        </a:solidFill>
        <a:latin typeface="+mn-lt"/>
        <a:ea typeface="+mn-ea"/>
        <a:cs typeface="+mn-cs"/>
      </a:defRPr>
    </a:lvl8pPr>
    <a:lvl9pPr marL="3657509" algn="l" defTabSz="91437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socialcare.wales/qualification-framework" TargetMode="External"/><Relationship Id="rId2" Type="http://schemas.openxmlformats.org/officeDocument/2006/relationships/slide" Target="../slides/slide5.xml"/><Relationship Id="rId1" Type="http://schemas.openxmlformats.org/officeDocument/2006/relationships/notesMaster" Target="../notesMasters/notesMaster1.xml"/><Relationship Id="rId4" Type="http://schemas.openxmlformats.org/officeDocument/2006/relationships/hyperlink" Target="https://socialcare.wales/registration/domiciliary-care-workers-registration"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lnSpc>
                <a:spcPct val="107000"/>
              </a:lnSpc>
              <a:spcAft>
                <a:spcPts val="800"/>
              </a:spcAft>
              <a:buFont typeface="Symbol" panose="05050102010706020507" pitchFamily="18" charset="2"/>
              <a:buChar char=""/>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An induction provides a foundation for workers who are new to a particular social care role. It is vital that workers who are new to social care complete an induction programme so they can begin to understand the sector. </a:t>
            </a:r>
          </a:p>
          <a:p>
            <a:pPr marL="342900" lvl="0" indent="-342900">
              <a:lnSpc>
                <a:spcPct val="107000"/>
              </a:lnSpc>
              <a:spcAft>
                <a:spcPts val="800"/>
              </a:spcAft>
              <a:buFont typeface="Symbol" panose="05050102010706020507" pitchFamily="18" charset="2"/>
              <a:buChar char=""/>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All workers in a new role should have an induction, regardless of whether or not they hold the required or recommended qualification, to understand their specific role within the service. Every health or social care service, whether large or small, must give all new workers an induction. </a:t>
            </a:r>
          </a:p>
          <a:p>
            <a:pPr marL="342900" lvl="0" indent="-342900">
              <a:lnSpc>
                <a:spcPct val="107000"/>
              </a:lnSpc>
              <a:spcAft>
                <a:spcPts val="800"/>
              </a:spcAft>
              <a:buFont typeface="Symbol" panose="05050102010706020507" pitchFamily="18" charset="2"/>
              <a:buChar char=""/>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You should not underestimate the importance of a planned and well-thought out induction, and the positive impact it has on the quality of the care and support provided. </a:t>
            </a:r>
          </a:p>
          <a:p>
            <a:pPr marL="342900" lvl="0" indent="-342900">
              <a:lnSpc>
                <a:spcPct val="107000"/>
              </a:lnSpc>
              <a:spcAft>
                <a:spcPts val="800"/>
              </a:spcAft>
              <a:buFont typeface="Symbol" panose="05050102010706020507" pitchFamily="18" charset="2"/>
              <a:buChar char=""/>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A good induction makes sure workers understand the importance of person-centred practice and the values that underpin work in health and social care. A well-structured induction will also help workers settle and become more effective in their role. It can increase employee commitment and job satisfaction, and has a positive effect on reducing staff turnover. </a:t>
            </a:r>
          </a:p>
          <a:p>
            <a:pPr marL="342900" lvl="0" indent="-342900">
              <a:lnSpc>
                <a:spcPct val="107000"/>
              </a:lnSpc>
              <a:spcAft>
                <a:spcPts val="800"/>
              </a:spcAft>
              <a:buFont typeface="Symbol" panose="05050102010706020507" pitchFamily="18" charset="2"/>
              <a:buChar char=""/>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An induction creates a firm basis for new workers to help them develop their practice and future careers, in and across the health and social care sectors. It also provides you with a clear understanding of the knowledge, skills and values you need to see to make sure new workers are safe and competent to practice, at this stage of their development.</a:t>
            </a:r>
          </a:p>
          <a:p>
            <a:pPr marL="342900" lvl="0" indent="-342900">
              <a:lnSpc>
                <a:spcPct val="107000"/>
              </a:lnSpc>
              <a:spcAft>
                <a:spcPts val="800"/>
              </a:spcAft>
              <a:buFont typeface="Symbol" panose="05050102010706020507" pitchFamily="18" charset="2"/>
              <a:buChar char=""/>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The Social Care Induction Framework was first introduced in 2001, it has been reviewed approximately every four years since that date to reflect changes in the sector and the way that services are organised and provided. </a:t>
            </a:r>
          </a:p>
          <a:p>
            <a:pPr marL="342900" lvl="0" indent="-342900" fontAlgn="base">
              <a:spcBef>
                <a:spcPts val="430"/>
              </a:spcBef>
              <a:spcAft>
                <a:spcPts val="0"/>
              </a:spcAft>
              <a:buFont typeface="Symbol" panose="05050102010706020507" pitchFamily="18" charset="2"/>
              <a:buChar char=""/>
            </a:pP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Due to the significant amount of change in the sector, we intended to carry out a light touch review of the framework in 2016, to make sure the references to legislation were up-to-date. </a:t>
            </a:r>
          </a:p>
          <a:p>
            <a:pPr marL="342900" lvl="0" indent="-342900" fontAlgn="base">
              <a:spcBef>
                <a:spcPts val="430"/>
              </a:spcBef>
              <a:spcAft>
                <a:spcPts val="0"/>
              </a:spcAft>
              <a:buFont typeface="Symbol" panose="05050102010706020507" pitchFamily="18" charset="2"/>
              <a:buChar char=""/>
            </a:pP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However, in doing so, we could see that the language used within the framework was badly out of date and did not reflect the language used within the Social Services and Well-Being (Wales) Act 2014. There had also been discussions with health colleagues about extending the framework to accommodate an understanding of health well-being so that it could be used for workers in both health and social care settings. It was therefore decided that a full-scale review was needed. </a:t>
            </a:r>
          </a:p>
          <a:p>
            <a:pPr marL="342900" lvl="0" indent="-342900" fontAlgn="base">
              <a:spcBef>
                <a:spcPts val="430"/>
              </a:spcBef>
              <a:spcAft>
                <a:spcPts val="0"/>
              </a:spcAft>
              <a:buFont typeface="Symbol" panose="05050102010706020507" pitchFamily="18" charset="2"/>
              <a:buChar char=""/>
            </a:pP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There is also a regulatory requirement for all social care workers to undertake a robust induction using the induction framework we recommend (Regulation 36, Regulation and Inspection of Social Care Act (Wales) 2016).</a:t>
            </a:r>
          </a:p>
          <a:p>
            <a:pPr marL="342900" lvl="0" indent="-342900" fontAlgn="base">
              <a:spcBef>
                <a:spcPts val="430"/>
              </a:spcBef>
              <a:spcAft>
                <a:spcPts val="0"/>
              </a:spcAft>
              <a:buFont typeface="Symbol" panose="05050102010706020507" pitchFamily="18" charset="2"/>
              <a:buChar char=""/>
            </a:pP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In 2015, we launched the Award for Social Care Induction in Wales. This is a small qualification that covers the generic knowledge elements of the </a:t>
            </a:r>
            <a:r>
              <a:rPr lang="en-GB" sz="1200" i="1" kern="1200" dirty="0">
                <a:solidFill>
                  <a:srgbClr val="000000"/>
                </a:solidFill>
                <a:effectLst/>
                <a:latin typeface="Arial" panose="020B0604020202020204" pitchFamily="34" charset="0"/>
                <a:ea typeface="Times New Roman" panose="02020603050405020304" pitchFamily="18" charset="0"/>
              </a:rPr>
              <a:t>Social care induction framework</a:t>
            </a:r>
            <a:r>
              <a:rPr lang="en-GB" sz="1200" kern="1200" dirty="0">
                <a:solidFill>
                  <a:srgbClr val="000000"/>
                </a:solidFill>
                <a:effectLst/>
                <a:latin typeface="Arial" panose="020B0604020202020204" pitchFamily="34" charset="0"/>
                <a:ea typeface="Times New Roman" panose="02020603050405020304" pitchFamily="18" charset="0"/>
              </a:rPr>
              <a:t>. The intention was to have a knowledge-only qualification that would provide the building blocks for workers to progress on to one of the practice qualifications – either the level 2 or 3 diploma in health and social care. </a:t>
            </a:r>
          </a:p>
          <a:p>
            <a:pPr marL="342900" lvl="0" indent="-342900" fontAlgn="base">
              <a:spcBef>
                <a:spcPts val="430"/>
              </a:spcBef>
              <a:spcAft>
                <a:spcPts val="0"/>
              </a:spcAft>
              <a:buFont typeface="Symbol" panose="05050102010706020507" pitchFamily="18" charset="2"/>
              <a:buChar char=""/>
            </a:pP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The award was piloted with excellent results, with learners reporting they felt more confident in their roles and going on to complete the diploma qualifications. Managers also reported a positive impact with a greater understanding of person-centred approaches that was demonstrated in practice.</a:t>
            </a:r>
          </a:p>
          <a:p>
            <a:pPr marL="342900" lvl="0" indent="-342900" fontAlgn="base">
              <a:spcBef>
                <a:spcPts val="430"/>
              </a:spcBef>
              <a:spcAft>
                <a:spcPts val="0"/>
              </a:spcAft>
              <a:buFont typeface="Symbol" panose="05050102010706020507" pitchFamily="18" charset="2"/>
              <a:buChar char=""/>
            </a:pP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We felt that the use of the award, alongside the completion of the framework, offered the potential to strengthen registration requirements for residential child care workers. The current situation is that residential child care workers can register once they have completed the </a:t>
            </a:r>
            <a:r>
              <a:rPr lang="en-GB" sz="1200" i="1" kern="1200" dirty="0">
                <a:solidFill>
                  <a:srgbClr val="000000"/>
                </a:solidFill>
                <a:effectLst/>
                <a:latin typeface="Arial" panose="020B0604020202020204" pitchFamily="34" charset="0"/>
                <a:ea typeface="Times New Roman" panose="02020603050405020304" pitchFamily="18" charset="0"/>
              </a:rPr>
              <a:t>social care induction framework</a:t>
            </a:r>
            <a:r>
              <a:rPr lang="en-GB" sz="1200" kern="1200" dirty="0">
                <a:solidFill>
                  <a:srgbClr val="000000"/>
                </a:solidFill>
                <a:effectLst/>
                <a:latin typeface="Arial" panose="020B0604020202020204" pitchFamily="34" charset="0"/>
                <a:ea typeface="Times New Roman" panose="02020603050405020304" pitchFamily="18" charset="0"/>
              </a:rPr>
              <a:t>, they are then required to complete the practice qualification – the Level 3 Diploma in Health and Social Care (Children and Young People) during their first three-year period of registration. We felt this requirement would be more robust, if it was accompanied by completing a formal qualification. </a:t>
            </a:r>
          </a:p>
          <a:p>
            <a:pPr marL="342900" lvl="0" indent="-342900" fontAlgn="base">
              <a:spcBef>
                <a:spcPts val="430"/>
              </a:spcBef>
              <a:spcAft>
                <a:spcPts val="0"/>
              </a:spcAft>
              <a:buFont typeface="Symbol" panose="05050102010706020507" pitchFamily="18" charset="2"/>
              <a:buChar char=""/>
            </a:pP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We carried out a consultation and were minded to take this forward in a change to the regulations. However, at that time, the Welsh Government announced that domiciliary care workers would be required to register from 2020 and adult care home workers from 2022. Shortly after, Qualifications Wales decided to carry out a sector review of vocational qualifications for the health and social care, and childcare sectors. </a:t>
            </a:r>
          </a:p>
          <a:p>
            <a:pPr marL="342900" lvl="0" indent="-342900" fontAlgn="base">
              <a:spcBef>
                <a:spcPts val="430"/>
              </a:spcBef>
              <a:spcAft>
                <a:spcPts val="0"/>
              </a:spcAft>
              <a:buFont typeface="Symbol" panose="05050102010706020507" pitchFamily="18" charset="2"/>
              <a:buChar char=""/>
            </a:pP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In the light of these decisions, we felt it was best to wait for the outcome of the review and then take a whole-sector approach to using an induction qualification to provide a foundation of learning that could be used as a requirement for registration.</a:t>
            </a:r>
          </a:p>
          <a:p>
            <a:pPr marL="342900" lvl="0" indent="-342900" fontAlgn="base">
              <a:spcBef>
                <a:spcPts val="430"/>
              </a:spcBef>
              <a:spcAft>
                <a:spcPts val="0"/>
              </a:spcAft>
              <a:buFont typeface="Symbol" panose="05050102010706020507" pitchFamily="18" charset="2"/>
              <a:buChar char=""/>
            </a:pP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Following consultation with the sector during the spring of 2017 about the revised content of the induction framework, new, updated versions were made available to the sector in December 2017, with the new framework to be implemented in April 2018.</a:t>
            </a:r>
            <a:endParaRPr lang="en-GB" sz="1200" dirty="0">
              <a:effectLst/>
              <a:latin typeface="Times New Roman" panose="02020603050405020304" pitchFamily="18" charset="0"/>
              <a:ea typeface="Times New Roman" panose="02020603050405020304" pitchFamily="18" charset="0"/>
            </a:endParaRPr>
          </a:p>
          <a:p>
            <a:endParaRPr lang="en-GB"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2</a:t>
            </a:fld>
            <a:endParaRPr lang="en-US"/>
          </a:p>
        </p:txBody>
      </p:sp>
    </p:spTree>
    <p:extLst>
      <p:ext uri="{BB962C8B-B14F-4D97-AF65-F5344CB8AC3E}">
        <p14:creationId xmlns:p14="http://schemas.microsoft.com/office/powerpoint/2010/main" val="14683918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It is intended that the revised induction framework will be used as a joint framework across health and social care. New sections have been added about health and well-being to reflect this. The title of the induction framework has also been changed to the </a:t>
            </a:r>
            <a:r>
              <a:rPr lang="en-GB" sz="1200" i="1" kern="1200" dirty="0">
                <a:solidFill>
                  <a:srgbClr val="000000"/>
                </a:solidFill>
                <a:effectLst/>
                <a:latin typeface="Arial" panose="020B0604020202020204" pitchFamily="34" charset="0"/>
                <a:ea typeface="Times New Roman" panose="02020603050405020304" pitchFamily="18" charset="0"/>
              </a:rPr>
              <a:t>All Wales induction framework for health and social care</a:t>
            </a:r>
            <a:r>
              <a:rPr lang="en-GB" sz="1200" kern="1200" dirty="0">
                <a:solidFill>
                  <a:srgbClr val="000000"/>
                </a:solidFill>
                <a:effectLst/>
                <a:latin typeface="Arial" panose="020B0604020202020204" pitchFamily="34" charset="0"/>
                <a:ea typeface="Times New Roman" panose="02020603050405020304" pitchFamily="18" charset="0"/>
              </a:rPr>
              <a:t> (the induction framework). This will support integrated ways of working.</a:t>
            </a:r>
          </a:p>
          <a:p>
            <a:pPr marL="342900" lvl="0" indent="-342900" fontAlgn="base">
              <a:spcBef>
                <a:spcPts val="430"/>
              </a:spcBef>
              <a:spcAft>
                <a:spcPts val="0"/>
              </a:spcAft>
              <a:buFont typeface="Symbol" panose="05050102010706020507" pitchFamily="18" charset="2"/>
              <a:buChar char=""/>
            </a:pP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We have made changes to the language to reflect the Social Services and Well-Being (Wales) Act 2014.</a:t>
            </a:r>
          </a:p>
          <a:p>
            <a:pPr marL="342900" lvl="0" indent="-342900" fontAlgn="base">
              <a:spcBef>
                <a:spcPts val="430"/>
              </a:spcBef>
              <a:spcAft>
                <a:spcPts val="0"/>
              </a:spcAft>
              <a:buFont typeface="Symbol" panose="05050102010706020507" pitchFamily="18" charset="2"/>
              <a:buChar char=""/>
            </a:pP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We have also made changes to take into account </a:t>
            </a:r>
            <a:r>
              <a:rPr lang="en-GB" sz="1200" kern="1200" dirty="0">
                <a:solidFill>
                  <a:srgbClr val="000000"/>
                </a:solidFill>
                <a:effectLst/>
                <a:latin typeface="Arial" panose="020B0604020202020204" pitchFamily="34" charset="0"/>
                <a:ea typeface="Times New Roman" panose="02020603050405020304" pitchFamily="18" charset="0"/>
              </a:rPr>
              <a:t>the requirements made by the Older People’s Commissioner’s report, </a:t>
            </a:r>
            <a:r>
              <a:rPr lang="en-GB" sz="1200" i="1" kern="1200" dirty="0">
                <a:solidFill>
                  <a:srgbClr val="000000"/>
                </a:solidFill>
                <a:effectLst/>
                <a:latin typeface="Arial" panose="020B0604020202020204" pitchFamily="34" charset="0"/>
                <a:ea typeface="Times New Roman" panose="02020603050405020304" pitchFamily="18" charset="0"/>
              </a:rPr>
              <a:t>A Place to Call Home: A Review into the Quality of Life and Care of Older People living in Care Homes in Wales</a:t>
            </a:r>
            <a:r>
              <a:rPr lang="en-GB" sz="1200" kern="1200" dirty="0">
                <a:solidFill>
                  <a:srgbClr val="000000"/>
                </a:solidFill>
                <a:effectLst/>
                <a:latin typeface="Arial" panose="020B0604020202020204" pitchFamily="34" charset="0"/>
                <a:ea typeface="Times New Roman" panose="02020603050405020304" pitchFamily="18" charset="0"/>
              </a:rPr>
              <a:t>. Some of the requirements included: </a:t>
            </a:r>
            <a:endParaRPr lang="en-GB" sz="1200" dirty="0">
              <a:effectLst/>
              <a:latin typeface="Times New Roman" panose="02020603050405020304" pitchFamily="18" charset="0"/>
              <a:ea typeface="Times New Roman" panose="02020603050405020304" pitchFamily="18" charset="0"/>
            </a:endParaRPr>
          </a:p>
          <a:p>
            <a:pPr marL="742950" lvl="1" indent="-28575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the physical and emotional needs of older people, including older people living with dementia</a:t>
            </a:r>
            <a:endParaRPr lang="en-GB" sz="1200" dirty="0">
              <a:effectLst/>
              <a:latin typeface="Times New Roman" panose="02020603050405020304" pitchFamily="18" charset="0"/>
              <a:ea typeface="Times New Roman" panose="02020603050405020304" pitchFamily="18" charset="0"/>
            </a:endParaRPr>
          </a:p>
          <a:p>
            <a:pPr marL="742950" lvl="1" indent="-28575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adult safeguarding, emotional neglect and ‘never events’</a:t>
            </a:r>
            <a:endParaRPr lang="en-GB" sz="1200" dirty="0">
              <a:effectLst/>
              <a:latin typeface="Times New Roman" panose="02020603050405020304" pitchFamily="18" charset="0"/>
              <a:ea typeface="Times New Roman" panose="02020603050405020304" pitchFamily="18" charset="0"/>
            </a:endParaRPr>
          </a:p>
          <a:p>
            <a:pPr marL="742950" lvl="1" indent="-28575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how to raise concerns</a:t>
            </a:r>
            <a:endParaRPr lang="en-GB" sz="1200" dirty="0">
              <a:effectLst/>
              <a:latin typeface="Times New Roman" panose="02020603050405020304" pitchFamily="18" charset="0"/>
              <a:ea typeface="Times New Roman" panose="02020603050405020304" pitchFamily="18" charset="0"/>
            </a:endParaRPr>
          </a:p>
          <a:p>
            <a:pPr marL="742950" lvl="1" indent="-28575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good communication and alternative methods of communication for those living with dementia and/or sensory loss</a:t>
            </a:r>
            <a:endParaRPr lang="en-GB" sz="1200" dirty="0">
              <a:effectLst/>
              <a:latin typeface="Times New Roman" panose="02020603050405020304" pitchFamily="18" charset="0"/>
              <a:ea typeface="Times New Roman" panose="02020603050405020304" pitchFamily="18" charset="0"/>
            </a:endParaRPr>
          </a:p>
          <a:p>
            <a:pPr marL="742950" lvl="1" indent="-28575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supporting without disabling</a:t>
            </a:r>
            <a:endParaRPr lang="en-GB" sz="1200" dirty="0">
              <a:effectLst/>
              <a:latin typeface="Times New Roman" panose="02020603050405020304" pitchFamily="18" charset="0"/>
              <a:ea typeface="Times New Roman" panose="02020603050405020304" pitchFamily="18" charset="0"/>
            </a:endParaRPr>
          </a:p>
          <a:p>
            <a:pPr marL="742950" lvl="1" indent="-28575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the rights and entitlements of older people</a:t>
            </a:r>
            <a:endParaRPr lang="en-GB" sz="1200" dirty="0">
              <a:effectLst/>
              <a:latin typeface="Times New Roman" panose="02020603050405020304" pitchFamily="18" charset="0"/>
              <a:ea typeface="Times New Roman" panose="02020603050405020304" pitchFamily="18" charset="0"/>
            </a:endParaRPr>
          </a:p>
          <a:p>
            <a:pPr marL="742950" lvl="1" indent="-28575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care, compassion, kindness, dignity and respect.</a:t>
            </a:r>
          </a:p>
          <a:p>
            <a:pPr marL="742950" lvl="1" indent="-285750" fontAlgn="base">
              <a:spcBef>
                <a:spcPts val="430"/>
              </a:spcBef>
              <a:spcAft>
                <a:spcPts val="0"/>
              </a:spcAft>
              <a:buFont typeface="Symbol" panose="05050102010706020507" pitchFamily="18" charset="2"/>
              <a:buChar char=""/>
            </a:pP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We have extended the time a worker has to complete the induction framework to six months to take into account the new sections on health and well-being, and because the induction is larger.</a:t>
            </a:r>
            <a:endParaRPr lang="en-GB" sz="1200"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3</a:t>
            </a:fld>
            <a:endParaRPr lang="en-US"/>
          </a:p>
        </p:txBody>
      </p:sp>
    </p:spTree>
    <p:extLst>
      <p:ext uri="{BB962C8B-B14F-4D97-AF65-F5344CB8AC3E}">
        <p14:creationId xmlns:p14="http://schemas.microsoft.com/office/powerpoint/2010/main" val="39636411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spcAft>
                <a:spcPts val="0"/>
              </a:spcAft>
              <a:buFont typeface="Symbol" panose="05050102010706020507" pitchFamily="18" charset="2"/>
              <a:buChar char=""/>
            </a:pPr>
            <a:r>
              <a:rPr lang="en-GB" sz="1200" dirty="0">
                <a:effectLst/>
                <a:latin typeface="Arial" panose="020B0604020202020204" pitchFamily="34" charset="0"/>
                <a:ea typeface="Times New Roman" panose="02020603050405020304" pitchFamily="18" charset="0"/>
              </a:rPr>
              <a:t>The review, carried out by Qualifications Wales, of the health and social care, and childcare, qualifications highlighted a number of issues. </a:t>
            </a:r>
          </a:p>
          <a:p>
            <a:pPr marL="0" lvl="0" indent="0">
              <a:spcAft>
                <a:spcPts val="0"/>
              </a:spcAft>
              <a:buFont typeface="Symbol" panose="05050102010706020507" pitchFamily="18" charset="2"/>
              <a:buNone/>
            </a:pPr>
            <a:endParaRPr lang="en-GB" sz="1200" dirty="0">
              <a:effectLst/>
              <a:latin typeface="Arial" panose="020B0604020202020204" pitchFamily="34" charset="0"/>
              <a:ea typeface="Times New Roman" panose="02020603050405020304" pitchFamily="18" charset="0"/>
            </a:endParaRPr>
          </a:p>
          <a:p>
            <a:pPr marL="342900" lvl="0" indent="-342900">
              <a:spcAft>
                <a:spcPts val="0"/>
              </a:spcAft>
              <a:buFont typeface="Symbol" panose="05050102010706020507" pitchFamily="18" charset="2"/>
              <a:buChar char=""/>
            </a:pPr>
            <a:r>
              <a:rPr lang="en-GB" sz="1200" dirty="0">
                <a:effectLst/>
                <a:latin typeface="Arial" panose="020B0604020202020204" pitchFamily="34" charset="0"/>
                <a:ea typeface="Times New Roman" panose="02020603050405020304" pitchFamily="18" charset="0"/>
              </a:rPr>
              <a:t>These included,</a:t>
            </a:r>
            <a:endParaRPr lang="en-GB" sz="1200" dirty="0">
              <a:effectLst/>
              <a:latin typeface="Times New Roman" panose="02020603050405020304" pitchFamily="18" charset="0"/>
              <a:ea typeface="Times New Roman" panose="02020603050405020304" pitchFamily="18" charset="0"/>
            </a:endParaRPr>
          </a:p>
          <a:p>
            <a:pPr marL="798513" lvl="1" indent="-342900">
              <a:spcAft>
                <a:spcPts val="0"/>
              </a:spcAft>
              <a:buClr>
                <a:srgbClr val="000000"/>
              </a:buClr>
              <a:buFont typeface="Symbol" panose="05050102010706020507" pitchFamily="18" charset="2"/>
              <a:buChar char=""/>
            </a:pPr>
            <a:r>
              <a:rPr lang="en-GB" sz="1200" dirty="0">
                <a:effectLst/>
                <a:latin typeface="Arial" panose="020B0604020202020204" pitchFamily="34" charset="0"/>
                <a:ea typeface="Times New Roman" panose="02020603050405020304" pitchFamily="18" charset="0"/>
              </a:rPr>
              <a:t>learners not feeling prepared for the workplace</a:t>
            </a:r>
            <a:endParaRPr lang="en-GB" sz="1200" dirty="0">
              <a:effectLst/>
              <a:latin typeface="Times New Roman" panose="02020603050405020304" pitchFamily="18" charset="0"/>
              <a:ea typeface="Times New Roman" panose="02020603050405020304" pitchFamily="18" charset="0"/>
            </a:endParaRPr>
          </a:p>
          <a:p>
            <a:pPr marL="798513" lvl="1" indent="-342900">
              <a:spcAft>
                <a:spcPts val="0"/>
              </a:spcAft>
              <a:buClr>
                <a:srgbClr val="000000"/>
              </a:buClr>
              <a:buFont typeface="Symbol" panose="05050102010706020507" pitchFamily="18" charset="2"/>
              <a:buChar char=""/>
            </a:pPr>
            <a:r>
              <a:rPr lang="en-GB" sz="1200" dirty="0">
                <a:effectLst/>
                <a:latin typeface="Arial" panose="020B0604020202020204" pitchFamily="34" charset="0"/>
                <a:ea typeface="Times New Roman" panose="02020603050405020304" pitchFamily="18" charset="0"/>
              </a:rPr>
              <a:t>inconsistent approaches to induction</a:t>
            </a:r>
            <a:endParaRPr lang="en-GB" sz="1200" dirty="0">
              <a:effectLst/>
              <a:latin typeface="Times New Roman" panose="02020603050405020304" pitchFamily="18" charset="0"/>
              <a:ea typeface="Times New Roman" panose="02020603050405020304" pitchFamily="18" charset="0"/>
            </a:endParaRPr>
          </a:p>
          <a:p>
            <a:pPr marL="798513" lvl="1" indent="-342900">
              <a:spcAft>
                <a:spcPts val="0"/>
              </a:spcAft>
              <a:buClr>
                <a:srgbClr val="000000"/>
              </a:buClr>
              <a:buFont typeface="Symbol" panose="05050102010706020507" pitchFamily="18" charset="2"/>
              <a:buChar char=""/>
            </a:pPr>
            <a:r>
              <a:rPr lang="en-GB" sz="1200" dirty="0">
                <a:effectLst/>
                <a:latin typeface="Arial" panose="020B0604020202020204" pitchFamily="34" charset="0"/>
                <a:ea typeface="Times New Roman" panose="02020603050405020304" pitchFamily="18" charset="0"/>
              </a:rPr>
              <a:t>duplication of learning at different levels</a:t>
            </a:r>
            <a:endParaRPr lang="en-GB" sz="1200" dirty="0">
              <a:effectLst/>
              <a:latin typeface="Times New Roman" panose="02020603050405020304" pitchFamily="18" charset="0"/>
              <a:ea typeface="Times New Roman" panose="02020603050405020304" pitchFamily="18" charset="0"/>
            </a:endParaRPr>
          </a:p>
          <a:p>
            <a:pPr>
              <a:lnSpc>
                <a:spcPct val="107000"/>
              </a:lnSpc>
              <a:spcAft>
                <a:spcPts val="800"/>
              </a:spcAft>
            </a:pPr>
            <a:r>
              <a:rPr lang="en-GB" sz="1100" dirty="0">
                <a:effectLst/>
                <a:latin typeface="Arial" panose="020B060402020202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en-GB" sz="1200" dirty="0">
                <a:effectLst/>
                <a:latin typeface="Arial" panose="020B0604020202020204" pitchFamily="34" charset="0"/>
                <a:ea typeface="Times New Roman" panose="02020603050405020304" pitchFamily="18" charset="0"/>
              </a:rPr>
              <a:t>As part of the new suite of qualifications, we have developed a ‘core’ health and social care qualification. This covers all the generic knowledge and understanding that every worker needs, regardless of their role, and it mirrors the content of the new induction framework. All new workers will need to complete the ‘core’ qualification before they start their practice qualification, regardless of whether this is level 2 or level 3.</a:t>
            </a:r>
            <a:endParaRPr lang="en-GB" sz="1200" dirty="0">
              <a:effectLst/>
              <a:latin typeface="Times New Roman" panose="02020603050405020304" pitchFamily="18" charset="0"/>
              <a:ea typeface="Times New Roman" panose="02020603050405020304" pitchFamily="18" charset="0"/>
            </a:endParaRPr>
          </a:p>
          <a:p>
            <a:pPr marL="457200">
              <a:spcAft>
                <a:spcPts val="0"/>
              </a:spcAft>
            </a:pPr>
            <a:r>
              <a:rPr lang="en-GB" sz="1200" dirty="0">
                <a:effectLst/>
                <a:latin typeface="Arial" panose="020B0604020202020204" pitchFamily="34" charset="0"/>
                <a:ea typeface="Times New Roman" panose="02020603050405020304" pitchFamily="18" charset="0"/>
              </a:rPr>
              <a:t> </a:t>
            </a:r>
            <a:endParaRPr lang="en-GB" sz="1200" dirty="0">
              <a:effectLst/>
              <a:latin typeface="Times New Roman" panose="02020603050405020304" pitchFamily="18" charset="0"/>
              <a:ea typeface="Times New Roman" panose="02020603050405020304" pitchFamily="18" charset="0"/>
            </a:endParaRPr>
          </a:p>
          <a:p>
            <a:pPr marL="342900" lvl="0" indent="-342900">
              <a:spcAft>
                <a:spcPts val="0"/>
              </a:spcAft>
              <a:buFont typeface="Symbol" panose="05050102010706020507" pitchFamily="18" charset="2"/>
              <a:buChar char=""/>
            </a:pPr>
            <a:r>
              <a:rPr lang="en-GB" sz="1200" dirty="0">
                <a:effectLst/>
                <a:latin typeface="Arial" panose="020B0604020202020204" pitchFamily="34" charset="0"/>
                <a:ea typeface="Times New Roman" panose="02020603050405020304" pitchFamily="18" charset="0"/>
              </a:rPr>
              <a:t>This will help remove issues, such as duplication of learning, because if workers have completed the level 2 core and practice qualifications and move on to a level 3 role, they will need to complete the level 3 practice qualification.</a:t>
            </a:r>
            <a:endParaRPr lang="en-GB" sz="1200" dirty="0">
              <a:effectLst/>
              <a:latin typeface="Times New Roman" panose="02020603050405020304" pitchFamily="18" charset="0"/>
              <a:ea typeface="Times New Roman" panose="02020603050405020304" pitchFamily="18" charset="0"/>
            </a:endParaRPr>
          </a:p>
          <a:p>
            <a:endParaRPr lang="en-GB"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4</a:t>
            </a:fld>
            <a:endParaRPr lang="en-US"/>
          </a:p>
        </p:txBody>
      </p:sp>
    </p:spTree>
    <p:extLst>
      <p:ext uri="{BB962C8B-B14F-4D97-AF65-F5344CB8AC3E}">
        <p14:creationId xmlns:p14="http://schemas.microsoft.com/office/powerpoint/2010/main" val="14002613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spcAft>
                <a:spcPts val="0"/>
              </a:spcAft>
              <a:buFont typeface="Symbol" panose="05050102010706020507" pitchFamily="18" charset="2"/>
              <a:buChar char=""/>
            </a:pPr>
            <a:r>
              <a:rPr lang="en-GB" sz="1100" dirty="0">
                <a:effectLst/>
                <a:latin typeface="Arial" panose="020B0604020202020204" pitchFamily="34" charset="0"/>
                <a:ea typeface="Times New Roman" panose="02020603050405020304" pitchFamily="18" charset="0"/>
              </a:rPr>
              <a:t>Welsh Government made a decision to register the domiciliary care workforce, and as we hold a qualifications-based register, we need to identify the appropriate qualifications for these workers.</a:t>
            </a:r>
            <a:endParaRPr lang="en-GB" sz="1100" dirty="0">
              <a:effectLst/>
              <a:latin typeface="Times New Roman" panose="02020603050405020304" pitchFamily="18" charset="0"/>
              <a:ea typeface="Times New Roman" panose="02020603050405020304" pitchFamily="18" charset="0"/>
            </a:endParaRPr>
          </a:p>
          <a:p>
            <a:pPr marL="457200">
              <a:spcAft>
                <a:spcPts val="0"/>
              </a:spcAft>
            </a:pPr>
            <a:r>
              <a:rPr lang="en-GB" sz="1100" dirty="0">
                <a:effectLst/>
                <a:latin typeface="Arial" panose="020B0604020202020204" pitchFamily="34" charset="0"/>
                <a:ea typeface="Times New Roman" panose="02020603050405020304" pitchFamily="18" charset="0"/>
              </a:rPr>
              <a:t> </a:t>
            </a:r>
            <a:endParaRPr lang="en-GB" sz="1100" dirty="0">
              <a:effectLst/>
              <a:latin typeface="Times New Roman" panose="02020603050405020304" pitchFamily="18" charset="0"/>
              <a:ea typeface="Times New Roman" panose="02020603050405020304" pitchFamily="18" charset="0"/>
            </a:endParaRPr>
          </a:p>
          <a:p>
            <a:pPr marL="342900" lvl="0" indent="-342900">
              <a:spcAft>
                <a:spcPts val="0"/>
              </a:spcAft>
              <a:buFont typeface="Symbol" panose="05050102010706020507" pitchFamily="18" charset="2"/>
              <a:buChar char=""/>
            </a:pPr>
            <a:r>
              <a:rPr lang="en-GB" sz="1100" dirty="0">
                <a:effectLst/>
                <a:latin typeface="Arial" panose="020B0604020202020204" pitchFamily="34" charset="0"/>
                <a:ea typeface="Times New Roman" panose="02020603050405020304" pitchFamily="18" charset="0"/>
              </a:rPr>
              <a:t>From April 2020, when registration becomes mandatory, the ‘core’ qualification can be used for initial registration. This will need to be completed within six months of the new worker’s start date. They will then have three years from the date of registration to complete the practice qualification relevant to their role. These qualifications are listed in the </a:t>
            </a:r>
            <a:r>
              <a:rPr lang="en-GB" sz="1100" i="1" dirty="0">
                <a:effectLst/>
                <a:latin typeface="Arial" panose="020B0604020202020204" pitchFamily="34" charset="0"/>
                <a:ea typeface="Times New Roman" panose="02020603050405020304" pitchFamily="18" charset="0"/>
              </a:rPr>
              <a:t>Qualifications framework for social care and regulated childcare</a:t>
            </a:r>
            <a:r>
              <a:rPr lang="en-GB" sz="1100" dirty="0">
                <a:effectLst/>
                <a:latin typeface="Arial" panose="020B0604020202020204" pitchFamily="34" charset="0"/>
                <a:ea typeface="Times New Roman" panose="02020603050405020304" pitchFamily="18" charset="0"/>
              </a:rPr>
              <a:t>. </a:t>
            </a:r>
            <a:r>
              <a:rPr lang="en-GB" sz="1100" dirty="0">
                <a:hlinkClick r:id="rId3"/>
              </a:rPr>
              <a:t>https://socialcare.wales/qualification-framework</a:t>
            </a:r>
            <a:r>
              <a:rPr lang="en-GB" sz="1100" dirty="0"/>
              <a:t> </a:t>
            </a:r>
            <a:endParaRPr lang="en-GB" sz="1100" dirty="0">
              <a:effectLst/>
              <a:latin typeface="Times New Roman" panose="02020603050405020304" pitchFamily="18" charset="0"/>
              <a:ea typeface="Times New Roman" panose="02020603050405020304" pitchFamily="18" charset="0"/>
            </a:endParaRPr>
          </a:p>
          <a:p>
            <a:pPr marL="457200">
              <a:spcAft>
                <a:spcPts val="0"/>
              </a:spcAft>
            </a:pPr>
            <a:r>
              <a:rPr lang="en-GB" sz="1050" kern="1200" dirty="0">
                <a:solidFill>
                  <a:srgbClr val="42B088"/>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1100" dirty="0">
              <a:effectLst/>
              <a:latin typeface="Times New Roman" panose="02020603050405020304" pitchFamily="18" charset="0"/>
              <a:ea typeface="Times New Roman" panose="02020603050405020304" pitchFamily="18" charset="0"/>
            </a:endParaRPr>
          </a:p>
          <a:p>
            <a:pPr marL="342900" lvl="0" indent="-342900">
              <a:spcAft>
                <a:spcPts val="0"/>
              </a:spcAft>
              <a:buFont typeface="Symbol" panose="05050102010706020507" pitchFamily="18" charset="2"/>
              <a:buChar char=""/>
            </a:pPr>
            <a:r>
              <a:rPr lang="en-GB" sz="1100" dirty="0">
                <a:effectLst/>
                <a:latin typeface="Arial" panose="020B0604020202020204" pitchFamily="34" charset="0"/>
                <a:ea typeface="Times New Roman" panose="02020603050405020304" pitchFamily="18" charset="0"/>
              </a:rPr>
              <a:t>Between April 2018 and April 2020, domiciliary care workers can apply to register on a voluntary basis. Further, up to date information can be see on the registration pages </a:t>
            </a:r>
            <a:r>
              <a:rPr lang="en-GB" sz="1100" dirty="0">
                <a:hlinkClick r:id="rId4"/>
              </a:rPr>
              <a:t>https://socialcare.wales/registration/domiciliary-care-workers-registration</a:t>
            </a:r>
            <a:endParaRPr lang="en-GB" sz="1100" dirty="0">
              <a:effectLst/>
              <a:latin typeface="Times New Roman" panose="02020603050405020304" pitchFamily="18" charset="0"/>
              <a:ea typeface="Times New Roman" panose="02020603050405020304" pitchFamily="18" charset="0"/>
            </a:endParaRPr>
          </a:p>
          <a:p>
            <a:pPr>
              <a:lnSpc>
                <a:spcPct val="107000"/>
              </a:lnSpc>
              <a:spcAft>
                <a:spcPts val="800"/>
              </a:spcAft>
            </a:pPr>
            <a:r>
              <a:rPr lang="en-GB" sz="1050" dirty="0">
                <a:effectLst/>
                <a:latin typeface="Arial" panose="020B0604020202020204" pitchFamily="34" charset="0"/>
                <a:ea typeface="Calibri" panose="020F0502020204030204" pitchFamily="34" charset="0"/>
                <a:cs typeface="Times New Roman" panose="02020603050405020304" pitchFamily="18" charset="0"/>
              </a:rPr>
              <a:t> </a:t>
            </a:r>
            <a:endParaRPr lang="en-GB" sz="105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5</a:t>
            </a:fld>
            <a:endParaRPr lang="en-US"/>
          </a:p>
        </p:txBody>
      </p:sp>
    </p:spTree>
    <p:extLst>
      <p:ext uri="{BB962C8B-B14F-4D97-AF65-F5344CB8AC3E}">
        <p14:creationId xmlns:p14="http://schemas.microsoft.com/office/powerpoint/2010/main" val="16128549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spcBef>
                <a:spcPts val="430"/>
              </a:spcBef>
              <a:spcAft>
                <a:spcPts val="0"/>
              </a:spcAft>
            </a:pPr>
            <a:r>
              <a:rPr lang="en-GB" sz="1200" b="1" kern="1200" dirty="0">
                <a:solidFill>
                  <a:srgbClr val="000000"/>
                </a:solidFill>
                <a:effectLst/>
                <a:latin typeface="Arial" panose="020B0604020202020204" pitchFamily="34" charset="0"/>
                <a:ea typeface="Times New Roman" panose="02020603050405020304" pitchFamily="18" charset="0"/>
              </a:rPr>
              <a:t>Demonstration</a:t>
            </a:r>
            <a:endParaRPr lang="en-GB" sz="1200" dirty="0">
              <a:effectLst/>
              <a:latin typeface="Times New Roman" panose="02020603050405020304" pitchFamily="18" charset="0"/>
              <a:ea typeface="Times New Roman" panose="02020603050405020304" pitchFamily="18" charset="0"/>
            </a:endParaRPr>
          </a:p>
          <a:p>
            <a:pPr fontAlgn="base">
              <a:spcBef>
                <a:spcPts val="430"/>
              </a:spcBef>
              <a:spcAft>
                <a:spcPts val="0"/>
              </a:spcAft>
            </a:pPr>
            <a:r>
              <a:rPr lang="en-GB" sz="1200" kern="1200" dirty="0">
                <a:solidFill>
                  <a:srgbClr val="000000"/>
                </a:solidFill>
                <a:effectLst/>
                <a:latin typeface="Arial" panose="020B0604020202020204" pitchFamily="34" charset="0"/>
                <a:ea typeface="Times New Roman" panose="02020603050405020304" pitchFamily="18" charset="0"/>
              </a:rPr>
              <a:t>There are seven sections within the induction framework:</a:t>
            </a: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Sections 1 and 2: Principles and values of health and social care (adults </a:t>
            </a:r>
            <a:r>
              <a:rPr lang="en-GB" sz="1200" b="1" kern="1200" dirty="0">
                <a:solidFill>
                  <a:srgbClr val="000000"/>
                </a:solidFill>
                <a:effectLst/>
                <a:latin typeface="Arial" panose="020B0604020202020204" pitchFamily="34" charset="0"/>
                <a:ea typeface="Times New Roman" panose="02020603050405020304" pitchFamily="18" charset="0"/>
              </a:rPr>
              <a:t>or</a:t>
            </a:r>
            <a:r>
              <a:rPr lang="en-GB" sz="1200" kern="1200" dirty="0">
                <a:solidFill>
                  <a:srgbClr val="000000"/>
                </a:solidFill>
                <a:effectLst/>
                <a:latin typeface="Arial" panose="020B0604020202020204" pitchFamily="34" charset="0"/>
                <a:ea typeface="Times New Roman" panose="02020603050405020304" pitchFamily="18" charset="0"/>
              </a:rPr>
              <a:t> children and young people)</a:t>
            </a: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Sections 3 and 4: Health and well-being (adults </a:t>
            </a:r>
            <a:r>
              <a:rPr lang="en-GB" sz="1200" b="1" kern="1200" dirty="0">
                <a:solidFill>
                  <a:srgbClr val="000000"/>
                </a:solidFill>
                <a:effectLst/>
                <a:latin typeface="Arial" panose="020B0604020202020204" pitchFamily="34" charset="0"/>
                <a:ea typeface="Times New Roman" panose="02020603050405020304" pitchFamily="18" charset="0"/>
              </a:rPr>
              <a:t>or</a:t>
            </a:r>
            <a:r>
              <a:rPr lang="en-GB" sz="1200" kern="1200" dirty="0">
                <a:solidFill>
                  <a:srgbClr val="000000"/>
                </a:solidFill>
                <a:effectLst/>
                <a:latin typeface="Arial" panose="020B0604020202020204" pitchFamily="34" charset="0"/>
                <a:ea typeface="Times New Roman" panose="02020603050405020304" pitchFamily="18" charset="0"/>
              </a:rPr>
              <a:t> children and young people)</a:t>
            </a: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Section 5: Professional practice as a health and social care worker (adults </a:t>
            </a:r>
            <a:r>
              <a:rPr lang="en-GB" sz="1200" b="1" kern="1200" dirty="0">
                <a:solidFill>
                  <a:srgbClr val="000000"/>
                </a:solidFill>
                <a:effectLst/>
                <a:latin typeface="Arial" panose="020B0604020202020204" pitchFamily="34" charset="0"/>
                <a:ea typeface="Times New Roman" panose="02020603050405020304" pitchFamily="18" charset="0"/>
              </a:rPr>
              <a:t>and</a:t>
            </a:r>
            <a:r>
              <a:rPr lang="en-GB" sz="1200" kern="1200" dirty="0">
                <a:solidFill>
                  <a:srgbClr val="000000"/>
                </a:solidFill>
                <a:effectLst/>
                <a:latin typeface="Arial" panose="020B0604020202020204" pitchFamily="34" charset="0"/>
                <a:ea typeface="Times New Roman" panose="02020603050405020304" pitchFamily="18" charset="0"/>
              </a:rPr>
              <a:t> children and young people)</a:t>
            </a: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Section 6: Safeguarding individuals (adults </a:t>
            </a:r>
            <a:r>
              <a:rPr lang="en-GB" sz="1200" b="1" kern="1200" dirty="0">
                <a:solidFill>
                  <a:srgbClr val="000000"/>
                </a:solidFill>
                <a:effectLst/>
                <a:latin typeface="Arial" panose="020B0604020202020204" pitchFamily="34" charset="0"/>
                <a:ea typeface="Times New Roman" panose="02020603050405020304" pitchFamily="18" charset="0"/>
              </a:rPr>
              <a:t>and</a:t>
            </a:r>
            <a:r>
              <a:rPr lang="en-GB" sz="1200" kern="1200" dirty="0">
                <a:solidFill>
                  <a:srgbClr val="000000"/>
                </a:solidFill>
                <a:effectLst/>
                <a:latin typeface="Arial" panose="020B0604020202020204" pitchFamily="34" charset="0"/>
                <a:ea typeface="Times New Roman" panose="02020603050405020304" pitchFamily="18" charset="0"/>
              </a:rPr>
              <a:t> children and young people)</a:t>
            </a: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Section 7: Health and safety in health and social care (adults </a:t>
            </a:r>
            <a:r>
              <a:rPr lang="en-GB" sz="1200" b="1" kern="1200" dirty="0">
                <a:solidFill>
                  <a:srgbClr val="000000"/>
                </a:solidFill>
                <a:effectLst/>
                <a:latin typeface="Arial" panose="020B0604020202020204" pitchFamily="34" charset="0"/>
                <a:ea typeface="Times New Roman" panose="02020603050405020304" pitchFamily="18" charset="0"/>
              </a:rPr>
              <a:t>and</a:t>
            </a:r>
            <a:r>
              <a:rPr lang="en-GB" sz="1200" kern="1200" dirty="0">
                <a:solidFill>
                  <a:srgbClr val="000000"/>
                </a:solidFill>
                <a:effectLst/>
                <a:latin typeface="Arial" panose="020B0604020202020204" pitchFamily="34" charset="0"/>
                <a:ea typeface="Times New Roman" panose="02020603050405020304" pitchFamily="18" charset="0"/>
              </a:rPr>
              <a:t> children and young people).</a:t>
            </a:r>
            <a:endParaRPr lang="en-GB" sz="1200" dirty="0">
              <a:effectLst/>
              <a:latin typeface="Times New Roman" panose="02020603050405020304" pitchFamily="18" charset="0"/>
              <a:ea typeface="Times New Roman" panose="02020603050405020304" pitchFamily="18" charset="0"/>
            </a:endParaRPr>
          </a:p>
          <a:p>
            <a:pPr fontAlgn="base">
              <a:spcBef>
                <a:spcPts val="430"/>
              </a:spcBef>
              <a:spcAft>
                <a:spcPts val="0"/>
              </a:spcAft>
            </a:pPr>
            <a:r>
              <a:rPr lang="en-GB" sz="1200" b="1" kern="1200" dirty="0">
                <a:solidFill>
                  <a:srgbClr val="000000"/>
                </a:solidFill>
                <a:effectLst/>
                <a:latin typeface="Arial" panose="020B0604020202020204" pitchFamily="34" charset="0"/>
                <a:ea typeface="Times New Roman" panose="02020603050405020304" pitchFamily="18" charset="0"/>
              </a:rPr>
              <a:t> </a:t>
            </a:r>
            <a:endParaRPr lang="en-GB" sz="1200" dirty="0">
              <a:effectLst/>
              <a:latin typeface="Times New Roman" panose="02020603050405020304" pitchFamily="18" charset="0"/>
              <a:ea typeface="Times New Roman" panose="02020603050405020304" pitchFamily="18" charset="0"/>
            </a:endParaRPr>
          </a:p>
          <a:p>
            <a:pPr fontAlgn="base">
              <a:spcBef>
                <a:spcPts val="430"/>
              </a:spcBef>
              <a:spcAft>
                <a:spcPts val="0"/>
              </a:spcAft>
            </a:pPr>
            <a:r>
              <a:rPr lang="en-GB" sz="1200" b="1" kern="1200" dirty="0">
                <a:solidFill>
                  <a:srgbClr val="000000"/>
                </a:solidFill>
                <a:effectLst/>
                <a:latin typeface="Arial" panose="020B0604020202020204" pitchFamily="34" charset="0"/>
                <a:ea typeface="Times New Roman" panose="02020603050405020304" pitchFamily="18" charset="0"/>
              </a:rPr>
              <a:t>Progress logs</a:t>
            </a:r>
            <a:endParaRPr lang="en-GB" sz="1200" dirty="0">
              <a:effectLst/>
              <a:latin typeface="Times New Roman" panose="02020603050405020304" pitchFamily="18" charset="0"/>
              <a:ea typeface="Times New Roman" panose="02020603050405020304" pitchFamily="18" charset="0"/>
            </a:endParaRPr>
          </a:p>
          <a:p>
            <a:pPr fontAlgn="base">
              <a:spcBef>
                <a:spcPts val="430"/>
              </a:spcBef>
              <a:spcAft>
                <a:spcPts val="0"/>
              </a:spcAft>
            </a:pPr>
            <a:r>
              <a:rPr lang="en-GB" sz="1200" kern="1200" dirty="0">
                <a:solidFill>
                  <a:srgbClr val="000000"/>
                </a:solidFill>
                <a:effectLst/>
                <a:latin typeface="Arial" panose="020B0604020202020204" pitchFamily="34" charset="0"/>
                <a:ea typeface="Times New Roman" panose="02020603050405020304" pitchFamily="18" charset="0"/>
              </a:rPr>
              <a:t>Show an example of what these look like, suggest progress log section 5 (Professional practice).</a:t>
            </a:r>
            <a:endParaRPr lang="en-GB" sz="1200" dirty="0">
              <a:effectLst/>
              <a:latin typeface="Times New Roman" panose="02020603050405020304" pitchFamily="18" charset="0"/>
              <a:ea typeface="Times New Roman" panose="02020603050405020304" pitchFamily="18" charset="0"/>
            </a:endParaRPr>
          </a:p>
          <a:p>
            <a:pPr fontAlgn="base">
              <a:spcBef>
                <a:spcPts val="430"/>
              </a:spcBef>
              <a:spcAft>
                <a:spcPts val="0"/>
              </a:spcAft>
            </a:pPr>
            <a:r>
              <a:rPr lang="en-GB" sz="1200" kern="1200" dirty="0">
                <a:solidFill>
                  <a:srgbClr val="000000"/>
                </a:solidFill>
                <a:effectLst/>
                <a:latin typeface="Arial" panose="020B0604020202020204" pitchFamily="34" charset="0"/>
                <a:ea typeface="Times New Roman" panose="02020603050405020304" pitchFamily="18" charset="0"/>
              </a:rPr>
              <a:t>Each of the seven progress logs are broken down into:</a:t>
            </a: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b="1" kern="1200" dirty="0">
                <a:solidFill>
                  <a:srgbClr val="000000"/>
                </a:solidFill>
                <a:effectLst/>
                <a:latin typeface="Arial" panose="020B0604020202020204" pitchFamily="34" charset="0"/>
                <a:ea typeface="Times New Roman" panose="02020603050405020304" pitchFamily="18" charset="0"/>
              </a:rPr>
              <a:t>headings</a:t>
            </a:r>
            <a:r>
              <a:rPr lang="en-GB" sz="1200" kern="1200" dirty="0">
                <a:solidFill>
                  <a:srgbClr val="000000"/>
                </a:solidFill>
                <a:effectLst/>
                <a:latin typeface="Arial" panose="020B0604020202020204" pitchFamily="34" charset="0"/>
                <a:ea typeface="Times New Roman" panose="02020603050405020304" pitchFamily="18" charset="0"/>
              </a:rPr>
              <a:t> – for example, 5.5. Personal conduct of health and social care workers</a:t>
            </a: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b="1" kern="1200" dirty="0">
                <a:solidFill>
                  <a:srgbClr val="000000"/>
                </a:solidFill>
                <a:effectLst/>
                <a:latin typeface="Arial" panose="020B0604020202020204" pitchFamily="34" charset="0"/>
                <a:ea typeface="Times New Roman" panose="02020603050405020304" pitchFamily="18" charset="0"/>
              </a:rPr>
              <a:t>objectives</a:t>
            </a:r>
            <a:r>
              <a:rPr lang="en-GB" sz="1200" kern="1200" dirty="0">
                <a:solidFill>
                  <a:srgbClr val="000000"/>
                </a:solidFill>
                <a:effectLst/>
                <a:latin typeface="Arial" panose="020B0604020202020204" pitchFamily="34" charset="0"/>
                <a:ea typeface="Times New Roman" panose="02020603050405020304" pitchFamily="18" charset="0"/>
              </a:rPr>
              <a:t> – for example, the importance of upholding the profession of health and social care workers</a:t>
            </a: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b="1" kern="1200" dirty="0">
                <a:solidFill>
                  <a:srgbClr val="000000"/>
                </a:solidFill>
                <a:effectLst/>
                <a:latin typeface="Arial" panose="020B0604020202020204" pitchFamily="34" charset="0"/>
                <a:ea typeface="Times New Roman" panose="02020603050405020304" pitchFamily="18" charset="0"/>
              </a:rPr>
              <a:t>core knowledge learning outcomes</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b="1" kern="1200" dirty="0">
                <a:solidFill>
                  <a:srgbClr val="000000"/>
                </a:solidFill>
                <a:effectLst/>
                <a:latin typeface="Arial" panose="020B0604020202020204" pitchFamily="34" charset="0"/>
                <a:ea typeface="Times New Roman" panose="02020603050405020304" pitchFamily="18" charset="0"/>
              </a:rPr>
              <a:t> </a:t>
            </a:r>
            <a:r>
              <a:rPr lang="en-GB" sz="1200" kern="1200" dirty="0">
                <a:solidFill>
                  <a:srgbClr val="000000"/>
                </a:solidFill>
                <a:effectLst/>
                <a:latin typeface="Arial" panose="020B0604020202020204" pitchFamily="34" charset="0"/>
                <a:ea typeface="Times New Roman" panose="02020603050405020304" pitchFamily="18" charset="0"/>
              </a:rPr>
              <a:t>identifies the knowledge and understanding new workers need to gain in their induction period. This includes the core knowledge that applies across all health and social care settings, as well as those that are specific to their role and workplace</a:t>
            </a: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b="1" kern="1200" dirty="0">
                <a:solidFill>
                  <a:srgbClr val="000000"/>
                </a:solidFill>
                <a:effectLst/>
                <a:latin typeface="Arial" panose="020B0604020202020204" pitchFamily="34" charset="0"/>
                <a:ea typeface="Times New Roman" panose="02020603050405020304" pitchFamily="18" charset="0"/>
              </a:rPr>
              <a:t>additional AWIF learning outcomes</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b="1" kern="1200" dirty="0">
                <a:solidFill>
                  <a:srgbClr val="000000"/>
                </a:solidFill>
                <a:effectLst/>
                <a:latin typeface="Arial" panose="020B0604020202020204" pitchFamily="34" charset="0"/>
                <a:ea typeface="Times New Roman" panose="02020603050405020304" pitchFamily="18" charset="0"/>
              </a:rPr>
              <a:t> </a:t>
            </a:r>
            <a:r>
              <a:rPr lang="en-GB" sz="1200" kern="1200" dirty="0">
                <a:solidFill>
                  <a:srgbClr val="000000"/>
                </a:solidFill>
                <a:effectLst/>
                <a:latin typeface="Arial" panose="020B0604020202020204" pitchFamily="34" charset="0"/>
                <a:ea typeface="Times New Roman" panose="02020603050405020304" pitchFamily="18" charset="0"/>
              </a:rPr>
              <a:t>confirms practice in the workplace</a:t>
            </a: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b="1" kern="1200" dirty="0">
                <a:solidFill>
                  <a:srgbClr val="000000"/>
                </a:solidFill>
                <a:effectLst/>
                <a:latin typeface="Arial" panose="020B0604020202020204" pitchFamily="34" charset="0"/>
                <a:ea typeface="Times New Roman" panose="02020603050405020304" pitchFamily="18" charset="0"/>
              </a:rPr>
              <a:t>Evidence used</a:t>
            </a:r>
            <a:r>
              <a:rPr lang="en-GB" sz="1200" kern="1200" dirty="0">
                <a:solidFill>
                  <a:srgbClr val="000000"/>
                </a:solidFill>
                <a:effectLst/>
                <a:latin typeface="Arial" panose="020B0604020202020204" pitchFamily="34" charset="0"/>
                <a:ea typeface="Times New Roman" panose="02020603050405020304" pitchFamily="18" charset="0"/>
              </a:rPr>
              <a:t> – a space to note down what evidence was used to meet the objective</a:t>
            </a: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b="1" kern="1200" dirty="0">
                <a:solidFill>
                  <a:srgbClr val="000000"/>
                </a:solidFill>
                <a:effectLst/>
                <a:latin typeface="Arial" panose="020B0604020202020204" pitchFamily="34" charset="0"/>
                <a:ea typeface="Times New Roman" panose="02020603050405020304" pitchFamily="18" charset="0"/>
              </a:rPr>
              <a:t>Assessed by who and when </a:t>
            </a:r>
            <a:r>
              <a:rPr lang="en-GB" sz="1200" kern="1200" dirty="0">
                <a:solidFill>
                  <a:srgbClr val="000000"/>
                </a:solidFill>
                <a:effectLst/>
                <a:latin typeface="Arial" panose="020B0604020202020204" pitchFamily="34" charset="0"/>
                <a:ea typeface="Times New Roman" panose="02020603050405020304" pitchFamily="18" charset="0"/>
              </a:rPr>
              <a:t>– who assessed that the worker was able to meet the objective.</a:t>
            </a:r>
            <a:r>
              <a:rPr lang="en-GB" sz="1200" b="1" kern="1200" dirty="0">
                <a:solidFill>
                  <a:srgbClr val="000000"/>
                </a:solidFill>
                <a:effectLst/>
                <a:latin typeface="Arial" panose="020B0604020202020204" pitchFamily="34" charset="0"/>
                <a:ea typeface="Times New Roman" panose="02020603050405020304" pitchFamily="18" charset="0"/>
              </a:rPr>
              <a:t> </a:t>
            </a:r>
            <a:r>
              <a:rPr lang="en-GB" sz="1200" kern="1200" dirty="0">
                <a:solidFill>
                  <a:srgbClr val="000000"/>
                </a:solidFill>
                <a:effectLst/>
                <a:latin typeface="Arial" panose="020B0604020202020204" pitchFamily="34" charset="0"/>
                <a:ea typeface="Times New Roman" panose="02020603050405020304" pitchFamily="18" charset="0"/>
              </a:rPr>
              <a:t> A range of people can assess the induction framework learning outcomes, including the worker’s: </a:t>
            </a:r>
            <a:endParaRPr lang="en-GB" sz="1200" dirty="0">
              <a:effectLst/>
              <a:latin typeface="Times New Roman" panose="02020603050405020304" pitchFamily="18" charset="0"/>
              <a:ea typeface="Times New Roman" panose="02020603050405020304" pitchFamily="18" charset="0"/>
            </a:endParaRPr>
          </a:p>
          <a:p>
            <a:pPr marL="742950" lvl="1" indent="-28575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direct line manager</a:t>
            </a:r>
            <a:endParaRPr lang="en-GB" sz="1200" dirty="0">
              <a:effectLst/>
              <a:latin typeface="Times New Roman" panose="02020603050405020304" pitchFamily="18" charset="0"/>
              <a:ea typeface="Times New Roman" panose="02020603050405020304" pitchFamily="18" charset="0"/>
            </a:endParaRPr>
          </a:p>
          <a:p>
            <a:pPr marL="742950" lvl="1" indent="-28575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team leader</a:t>
            </a:r>
            <a:endParaRPr lang="en-GB" sz="1200" dirty="0">
              <a:effectLst/>
              <a:latin typeface="Times New Roman" panose="02020603050405020304" pitchFamily="18" charset="0"/>
              <a:ea typeface="Times New Roman" panose="02020603050405020304" pitchFamily="18" charset="0"/>
            </a:endParaRPr>
          </a:p>
          <a:p>
            <a:pPr marL="742950" lvl="1" indent="-28575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mentor</a:t>
            </a:r>
            <a:endParaRPr lang="en-GB" sz="1200" dirty="0">
              <a:effectLst/>
              <a:latin typeface="Times New Roman" panose="02020603050405020304" pitchFamily="18" charset="0"/>
              <a:ea typeface="Times New Roman" panose="02020603050405020304" pitchFamily="18" charset="0"/>
            </a:endParaRPr>
          </a:p>
          <a:p>
            <a:pPr marL="742950" lvl="1" indent="-28575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supervising social worker</a:t>
            </a:r>
            <a:endParaRPr lang="en-GB" sz="1200" dirty="0">
              <a:effectLst/>
              <a:latin typeface="Times New Roman" panose="02020603050405020304" pitchFamily="18" charset="0"/>
              <a:ea typeface="Times New Roman" panose="02020603050405020304" pitchFamily="18" charset="0"/>
            </a:endParaRPr>
          </a:p>
          <a:p>
            <a:pPr marL="742950" lvl="1" indent="-28575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qualification assessor. </a:t>
            </a:r>
            <a:endParaRPr lang="en-GB" sz="1200" kern="1200" dirty="0">
              <a:solidFill>
                <a:schemeClr val="tx1"/>
              </a:solidFill>
              <a:effectLst/>
              <a:latin typeface="Times New Roman" panose="02020603050405020304" pitchFamily="18" charset="0"/>
              <a:ea typeface="Times New Roman" panose="02020603050405020304" pitchFamily="18" charset="0"/>
            </a:endParaRPr>
          </a:p>
          <a:p>
            <a:pPr marL="742950" lvl="1" indent="-28575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A qualified assessor will need to assess the evidence for it to be accepted towards a qualification or accredited unit.</a:t>
            </a:r>
          </a:p>
          <a:p>
            <a:pPr marL="742950" lvl="1" indent="-285750" fontAlgn="base">
              <a:spcBef>
                <a:spcPts val="430"/>
              </a:spcBef>
              <a:spcAft>
                <a:spcPts val="0"/>
              </a:spcAft>
              <a:buFont typeface="Symbol" panose="05050102010706020507" pitchFamily="18" charset="2"/>
              <a:buChar char=""/>
            </a:pP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b="1" kern="1200" dirty="0">
                <a:solidFill>
                  <a:srgbClr val="000000"/>
                </a:solidFill>
                <a:effectLst/>
                <a:latin typeface="Arial" panose="020B0604020202020204" pitchFamily="34" charset="0"/>
                <a:ea typeface="Times New Roman" panose="02020603050405020304" pitchFamily="18" charset="0"/>
              </a:rPr>
              <a:t>Signatures </a:t>
            </a:r>
            <a:r>
              <a:rPr lang="en-GB" sz="1200" kern="1200" dirty="0">
                <a:solidFill>
                  <a:srgbClr val="000000"/>
                </a:solidFill>
                <a:effectLst/>
                <a:latin typeface="Arial" panose="020B0604020202020204" pitchFamily="34" charset="0"/>
                <a:ea typeface="Times New Roman" panose="02020603050405020304" pitchFamily="18" charset="0"/>
              </a:rPr>
              <a:t>– to be completed by the person who carried out that assessment. It is the manager’s responsibility to sign off the whole induction framework once it’s completed.</a:t>
            </a:r>
            <a:endParaRPr lang="en-GB" sz="1200" dirty="0">
              <a:effectLst/>
              <a:latin typeface="Times New Roman" panose="02020603050405020304" pitchFamily="18" charset="0"/>
              <a:ea typeface="Times New Roman" panose="02020603050405020304" pitchFamily="18" charset="0"/>
            </a:endParaRPr>
          </a:p>
          <a:p>
            <a:pPr fontAlgn="base">
              <a:spcBef>
                <a:spcPts val="430"/>
              </a:spcBef>
              <a:spcAft>
                <a:spcPts val="0"/>
              </a:spcAft>
            </a:pPr>
            <a:r>
              <a:rPr lang="en-GB" sz="1200" kern="1200" dirty="0">
                <a:solidFill>
                  <a:srgbClr val="000000"/>
                </a:solidFill>
                <a:effectLst/>
                <a:latin typeface="Arial" panose="020B0604020202020204" pitchFamily="34" charset="0"/>
                <a:ea typeface="Times New Roman" panose="02020603050405020304" pitchFamily="18" charset="0"/>
              </a:rPr>
              <a:t>Workers don’t have to complete some elements of the additional AWIF if they’re not part of their role (such as moving and positioning).</a:t>
            </a:r>
            <a:endParaRPr lang="en-GB" sz="1200" dirty="0">
              <a:effectLst/>
              <a:latin typeface="Times New Roman" panose="02020603050405020304" pitchFamily="18" charset="0"/>
              <a:ea typeface="Times New Roman" panose="02020603050405020304" pitchFamily="18" charset="0"/>
            </a:endParaRPr>
          </a:p>
          <a:p>
            <a:pPr fontAlgn="base">
              <a:spcBef>
                <a:spcPts val="430"/>
              </a:spcBef>
              <a:spcAft>
                <a:spcPts val="0"/>
              </a:spcAft>
            </a:pPr>
            <a:r>
              <a:rPr lang="en-GB" sz="1200" b="1" kern="1200" dirty="0">
                <a:solidFill>
                  <a:srgbClr val="000000"/>
                </a:solidFill>
                <a:effectLst/>
                <a:latin typeface="Arial" panose="020B0604020202020204" pitchFamily="34" charset="0"/>
                <a:ea typeface="Times New Roman" panose="02020603050405020304" pitchFamily="18" charset="0"/>
              </a:rPr>
              <a:t> </a:t>
            </a:r>
            <a:endParaRPr lang="en-GB" sz="1200" dirty="0">
              <a:effectLst/>
              <a:latin typeface="Times New Roman" panose="02020603050405020304" pitchFamily="18" charset="0"/>
              <a:ea typeface="Times New Roman" panose="02020603050405020304" pitchFamily="18" charset="0"/>
            </a:endParaRPr>
          </a:p>
          <a:p>
            <a:pPr fontAlgn="base">
              <a:spcBef>
                <a:spcPts val="430"/>
              </a:spcBef>
              <a:spcAft>
                <a:spcPts val="0"/>
              </a:spcAft>
            </a:pPr>
            <a:r>
              <a:rPr lang="en-GB" sz="1200" b="1" kern="1200" dirty="0">
                <a:solidFill>
                  <a:srgbClr val="000000"/>
                </a:solidFill>
                <a:effectLst/>
                <a:latin typeface="Arial" panose="020B0604020202020204" pitchFamily="34" charset="0"/>
                <a:ea typeface="Times New Roman" panose="02020603050405020304" pitchFamily="18" charset="0"/>
              </a:rPr>
              <a:t>Workbooks</a:t>
            </a: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These have been developed to help put the induction framework into practice and to help new workers generate the evidence they need to complete the progress logs and support the learning towards the assessment of the the ‘core’ qualification. </a:t>
            </a:r>
          </a:p>
          <a:p>
            <a:pPr marL="342900" lvl="0" indent="-342900" fontAlgn="base">
              <a:spcBef>
                <a:spcPts val="430"/>
              </a:spcBef>
              <a:spcAft>
                <a:spcPts val="0"/>
              </a:spcAft>
              <a:buFont typeface="Symbol" panose="05050102010706020507" pitchFamily="18" charset="2"/>
              <a:buChar char=""/>
            </a:pP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The workbooks are made up of a number of learning activities using case studies, films and written questions to support learning. You may wish to change, use experiential learning or add to the case studies to reflect the part of the sector you are working in. The case studies available and the learning from these is transferrable across different roles and settings.</a:t>
            </a:r>
          </a:p>
          <a:p>
            <a:pPr marL="342900" lvl="0" indent="-342900" fontAlgn="base">
              <a:spcBef>
                <a:spcPts val="430"/>
              </a:spcBef>
              <a:spcAft>
                <a:spcPts val="0"/>
              </a:spcAft>
              <a:buFont typeface="Symbol" panose="05050102010706020507" pitchFamily="18" charset="2"/>
              <a:buChar char=""/>
            </a:pP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The workbooks are not a mandatory requirement but we hope they will be a helpful tool and would strongly recommend that you use these. Completing the workbooks will provide evidence to the regulators of service that you are carrying out robust induction processes. It can also be used as evidence by the workers towards achieving a qualification. If the workbooks are being used for supporting evidence towards a qualification, the evidence will need to be judged by a qualified assessor.</a:t>
            </a:r>
          </a:p>
          <a:p>
            <a:pPr marL="342900" lvl="0" indent="-342900" fontAlgn="base">
              <a:spcBef>
                <a:spcPts val="430"/>
              </a:spcBef>
              <a:spcAft>
                <a:spcPts val="0"/>
              </a:spcAft>
              <a:buFont typeface="Symbol" panose="05050102010706020507" pitchFamily="18" charset="2"/>
              <a:buChar char=""/>
            </a:pP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If learner isn’t yet in employment, they can complete the knowledge learning outcomes and then can come back to practice-based activities later when in a role.</a:t>
            </a:r>
          </a:p>
          <a:p>
            <a:pPr marL="342900" lvl="0" indent="-342900" fontAlgn="base">
              <a:spcBef>
                <a:spcPts val="430"/>
              </a:spcBef>
              <a:spcAft>
                <a:spcPts val="0"/>
              </a:spcAft>
              <a:buFont typeface="Symbol" panose="05050102010706020507" pitchFamily="18" charset="2"/>
              <a:buChar char=""/>
            </a:pP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There is a column down the right-hand side of each workbook that is to be used by qualification assessors to record notes.</a:t>
            </a:r>
          </a:p>
          <a:p>
            <a:pPr marL="342900" lvl="0" indent="-342900" fontAlgn="base">
              <a:spcBef>
                <a:spcPts val="430"/>
              </a:spcBef>
              <a:spcAft>
                <a:spcPts val="0"/>
              </a:spcAft>
              <a:buFont typeface="Symbol" panose="05050102010706020507" pitchFamily="18" charset="2"/>
              <a:buChar char=""/>
            </a:pP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Workbook reflection heading –</a:t>
            </a:r>
            <a:r>
              <a:rPr lang="en-GB" sz="1200" dirty="0">
                <a:effectLst/>
                <a:latin typeface="Arial" panose="020B0604020202020204" pitchFamily="34" charset="0"/>
                <a:ea typeface="Times New Roman" panose="02020603050405020304" pitchFamily="18" charset="0"/>
              </a:rPr>
              <a:t> t</a:t>
            </a:r>
            <a:r>
              <a:rPr lang="en-GB" sz="1200" kern="1200" dirty="0">
                <a:solidFill>
                  <a:srgbClr val="000000"/>
                </a:solidFill>
                <a:effectLst/>
                <a:latin typeface="Arial" panose="020B0604020202020204" pitchFamily="34" charset="0"/>
                <a:ea typeface="Times New Roman" panose="02020603050405020304" pitchFamily="18" charset="0"/>
              </a:rPr>
              <a:t>his heading gives an opportunity for the learner to reflect on what they have learned during this workbook.</a:t>
            </a:r>
          </a:p>
          <a:p>
            <a:pPr marL="342900" lvl="0" indent="-342900" fontAlgn="base">
              <a:spcBef>
                <a:spcPts val="430"/>
              </a:spcBef>
              <a:spcAft>
                <a:spcPts val="0"/>
              </a:spcAft>
              <a:buFont typeface="Symbol" panose="05050102010706020507" pitchFamily="18" charset="2"/>
              <a:buChar char=""/>
            </a:pP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Practice placement reflection – this heading gives an opportunity for those who are completing the workbook through placement to complete a short reflective account of what that have learned.</a:t>
            </a:r>
          </a:p>
          <a:p>
            <a:pPr marL="342900" lvl="0" indent="-342900" fontAlgn="base">
              <a:spcBef>
                <a:spcPts val="430"/>
              </a:spcBef>
              <a:spcAft>
                <a:spcPts val="0"/>
              </a:spcAft>
              <a:buFont typeface="Symbol" panose="05050102010706020507" pitchFamily="18" charset="2"/>
              <a:buChar char=""/>
            </a:pP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There is a section at the end of each workbook for qualification assessor/learner discussion. These are to be used when the workbooks are put forward as evidence towards the completion of further qualifications.</a:t>
            </a:r>
            <a:endParaRPr lang="en-GB" sz="1200" dirty="0">
              <a:effectLst/>
              <a:latin typeface="Times New Roman" panose="02020603050405020304" pitchFamily="18" charset="0"/>
              <a:ea typeface="Times New Roman" panose="02020603050405020304" pitchFamily="18" charset="0"/>
            </a:endParaRPr>
          </a:p>
          <a:p>
            <a:pPr fontAlgn="base">
              <a:spcBef>
                <a:spcPts val="430"/>
              </a:spcBef>
              <a:spcAft>
                <a:spcPts val="0"/>
              </a:spcAft>
            </a:pPr>
            <a:r>
              <a:rPr lang="en-GB" sz="1200" b="1" kern="1200" dirty="0">
                <a:solidFill>
                  <a:srgbClr val="000000"/>
                </a:solidFill>
                <a:effectLst/>
                <a:latin typeface="Arial" panose="020B0604020202020204" pitchFamily="34" charset="0"/>
                <a:ea typeface="Times New Roman" panose="02020603050405020304" pitchFamily="18" charset="0"/>
              </a:rPr>
              <a:t> </a:t>
            </a:r>
            <a:endParaRPr lang="en-GB" sz="1200" dirty="0">
              <a:effectLst/>
              <a:latin typeface="Times New Roman" panose="02020603050405020304" pitchFamily="18" charset="0"/>
              <a:ea typeface="Times New Roman" panose="02020603050405020304" pitchFamily="18" charset="0"/>
            </a:endParaRPr>
          </a:p>
          <a:p>
            <a:pPr fontAlgn="base">
              <a:spcBef>
                <a:spcPts val="430"/>
              </a:spcBef>
              <a:spcAft>
                <a:spcPts val="0"/>
              </a:spcAft>
            </a:pPr>
            <a:r>
              <a:rPr lang="en-GB" sz="1200" b="1" kern="1200" dirty="0">
                <a:solidFill>
                  <a:srgbClr val="000000"/>
                </a:solidFill>
                <a:effectLst/>
                <a:latin typeface="Arial" panose="020B0604020202020204" pitchFamily="34" charset="0"/>
                <a:ea typeface="Times New Roman" panose="02020603050405020304" pitchFamily="18" charset="0"/>
              </a:rPr>
              <a:t>Introduction and guidance</a:t>
            </a:r>
            <a:endParaRPr lang="en-GB" sz="1200" b="1" kern="1200" dirty="0">
              <a:solidFill>
                <a:schemeClr val="tx1"/>
              </a:solidFill>
              <a:effectLst/>
              <a:latin typeface="Times New Roman" panose="02020603050405020304" pitchFamily="18" charset="0"/>
              <a:ea typeface="Times New Roman" panose="02020603050405020304" pitchFamily="18" charset="0"/>
            </a:endParaRPr>
          </a:p>
          <a:p>
            <a:pPr fontAlgn="base">
              <a:spcBef>
                <a:spcPts val="430"/>
              </a:spcBef>
              <a:spcAft>
                <a:spcPts val="0"/>
              </a:spcAft>
            </a:pPr>
            <a:r>
              <a:rPr lang="en-GB" sz="1200" kern="1200" dirty="0">
                <a:solidFill>
                  <a:srgbClr val="000000"/>
                </a:solidFill>
                <a:effectLst/>
                <a:latin typeface="Arial" panose="020B0604020202020204" pitchFamily="34" charset="0"/>
                <a:ea typeface="Times New Roman" panose="02020603050405020304" pitchFamily="18" charset="0"/>
              </a:rPr>
              <a:t>An introduction and guidance document has been developed that can be used as a guide for managers and for workers. </a:t>
            </a:r>
            <a:endParaRPr lang="en-GB" sz="1200" dirty="0">
              <a:effectLst/>
              <a:latin typeface="Times New Roman" panose="02020603050405020304" pitchFamily="18" charset="0"/>
              <a:ea typeface="Times New Roman" panose="02020603050405020304" pitchFamily="18" charset="0"/>
            </a:endParaRPr>
          </a:p>
          <a:p>
            <a:pPr fontAlgn="base">
              <a:spcBef>
                <a:spcPts val="430"/>
              </a:spcBef>
              <a:spcAft>
                <a:spcPts val="0"/>
              </a:spcAft>
            </a:pPr>
            <a:r>
              <a:rPr lang="en-GB" sz="1200" dirty="0">
                <a:effectLst/>
                <a:latin typeface="Arial" panose="020B0604020202020204" pitchFamily="34" charset="0"/>
                <a:ea typeface="Times New Roman" panose="02020603050405020304" pitchFamily="18" charset="0"/>
              </a:rPr>
              <a:t> </a:t>
            </a:r>
            <a:endParaRPr lang="en-GB" sz="1200" dirty="0">
              <a:effectLst/>
              <a:latin typeface="Times New Roman" panose="02020603050405020304" pitchFamily="18" charset="0"/>
              <a:ea typeface="Times New Roman" panose="02020603050405020304" pitchFamily="18" charset="0"/>
            </a:endParaRPr>
          </a:p>
          <a:p>
            <a:pPr fontAlgn="base">
              <a:spcBef>
                <a:spcPts val="430"/>
              </a:spcBef>
              <a:spcAft>
                <a:spcPts val="0"/>
              </a:spcAft>
            </a:pPr>
            <a:r>
              <a:rPr lang="en-GB" sz="1200" b="1" kern="1200" dirty="0">
                <a:solidFill>
                  <a:srgbClr val="000000"/>
                </a:solidFill>
                <a:effectLst/>
                <a:latin typeface="Arial" panose="020B0604020202020204" pitchFamily="34" charset="0"/>
                <a:ea typeface="Times New Roman" panose="02020603050405020304" pitchFamily="18" charset="0"/>
              </a:rPr>
              <a:t>Glossary</a:t>
            </a: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There is a glossary that covers all the workbooks and progress logs, and provides some definitions of the terms used. Anything marked in </a:t>
            </a:r>
            <a:r>
              <a:rPr lang="en-GB" sz="1200" b="1" kern="1200" dirty="0">
                <a:solidFill>
                  <a:srgbClr val="000000"/>
                </a:solidFill>
                <a:effectLst/>
                <a:latin typeface="Arial" panose="020B0604020202020204" pitchFamily="34" charset="0"/>
                <a:ea typeface="Times New Roman" panose="02020603050405020304" pitchFamily="18" charset="0"/>
              </a:rPr>
              <a:t>bold</a:t>
            </a:r>
            <a:r>
              <a:rPr lang="en-GB" sz="1200" kern="1200" dirty="0">
                <a:solidFill>
                  <a:srgbClr val="000000"/>
                </a:solidFill>
                <a:effectLst/>
                <a:latin typeface="Arial" panose="020B0604020202020204" pitchFamily="34" charset="0"/>
                <a:ea typeface="Times New Roman" panose="02020603050405020304" pitchFamily="18" charset="0"/>
              </a:rPr>
              <a:t> will be included here. Its aim is to ensure consistency in the meaning of some of the terms used.</a:t>
            </a:r>
            <a:endParaRPr lang="en-GB" sz="1200" dirty="0">
              <a:effectLst/>
              <a:latin typeface="Times New Roman" panose="02020603050405020304" pitchFamily="18" charset="0"/>
              <a:ea typeface="Times New Roman" panose="02020603050405020304" pitchFamily="18" charset="0"/>
            </a:endParaRPr>
          </a:p>
          <a:p>
            <a:pPr marL="457200" fontAlgn="base">
              <a:spcBef>
                <a:spcPts val="430"/>
              </a:spcBef>
              <a:spcAft>
                <a:spcPts val="0"/>
              </a:spcAft>
            </a:pPr>
            <a:r>
              <a:rPr lang="en-GB" sz="1200" dirty="0">
                <a:effectLst/>
                <a:latin typeface="Arial" panose="020B0604020202020204" pitchFamily="34" charset="0"/>
                <a:ea typeface="Times New Roman" panose="02020603050405020304" pitchFamily="18" charset="0"/>
              </a:rPr>
              <a:t> </a:t>
            </a:r>
            <a:endParaRPr lang="en-GB" sz="1200" dirty="0">
              <a:effectLst/>
              <a:latin typeface="Times New Roman" panose="02020603050405020304" pitchFamily="18" charset="0"/>
              <a:ea typeface="Times New Roman" panose="02020603050405020304" pitchFamily="18" charset="0"/>
            </a:endParaRPr>
          </a:p>
          <a:p>
            <a:pPr fontAlgn="base">
              <a:spcBef>
                <a:spcPts val="430"/>
              </a:spcBef>
              <a:spcAft>
                <a:spcPts val="0"/>
              </a:spcAft>
            </a:pPr>
            <a:r>
              <a:rPr lang="en-GB" sz="1200" b="1" kern="1200" dirty="0">
                <a:solidFill>
                  <a:srgbClr val="000000"/>
                </a:solidFill>
                <a:effectLst/>
                <a:latin typeface="Arial" panose="020B0604020202020204" pitchFamily="34" charset="0"/>
                <a:ea typeface="Times New Roman" panose="02020603050405020304" pitchFamily="18" charset="0"/>
              </a:rPr>
              <a:t>Resources</a:t>
            </a: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There’s also a section that includes links and references that the new worker may find helpful. </a:t>
            </a:r>
            <a:endParaRPr lang="en-GB" sz="1200" dirty="0">
              <a:effectLst/>
              <a:latin typeface="Times New Roman" panose="02020603050405020304" pitchFamily="18" charset="0"/>
              <a:ea typeface="Times New Roman" panose="02020603050405020304" pitchFamily="18" charset="0"/>
            </a:endParaRPr>
          </a:p>
          <a:p>
            <a:endParaRPr lang="en-GB"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6</a:t>
            </a:fld>
            <a:endParaRPr lang="en-US"/>
          </a:p>
        </p:txBody>
      </p:sp>
    </p:spTree>
    <p:extLst>
      <p:ext uri="{BB962C8B-B14F-4D97-AF65-F5344CB8AC3E}">
        <p14:creationId xmlns:p14="http://schemas.microsoft.com/office/powerpoint/2010/main" val="35731611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lnSpc>
                <a:spcPct val="107000"/>
              </a:lnSpc>
              <a:spcBef>
                <a:spcPts val="430"/>
              </a:spcBef>
              <a:spcAft>
                <a:spcPts val="0"/>
              </a:spcAft>
            </a:pPr>
            <a:r>
              <a:rPr lang="en-GB" sz="1200" b="1"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Word version</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These were available from December 2017. This is a plain version of the induction framework that can be completed by the worker and then printed.</a:t>
            </a:r>
          </a:p>
          <a:p>
            <a:pPr marL="342900" lvl="0" indent="-342900" fontAlgn="base">
              <a:spcBef>
                <a:spcPts val="430"/>
              </a:spcBef>
              <a:spcAft>
                <a:spcPts val="0"/>
              </a:spcAft>
              <a:buFont typeface="Symbol" panose="05050102010706020507" pitchFamily="18" charset="2"/>
              <a:buChar char=""/>
            </a:pP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This is a plain version that can be printed in black and white.</a:t>
            </a:r>
          </a:p>
          <a:p>
            <a:pPr marL="342900" lvl="0" indent="-342900" fontAlgn="base">
              <a:spcBef>
                <a:spcPts val="430"/>
              </a:spcBef>
              <a:spcAft>
                <a:spcPts val="0"/>
              </a:spcAft>
              <a:buFont typeface="Symbol" panose="05050102010706020507" pitchFamily="18" charset="2"/>
              <a:buChar char=""/>
            </a:pP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This version can also be downloaded and used offline without access to the internet.</a:t>
            </a:r>
            <a:endParaRPr lang="en-GB" sz="1200" dirty="0">
              <a:effectLst/>
              <a:latin typeface="Times New Roman" panose="02020603050405020304" pitchFamily="18" charset="0"/>
              <a:ea typeface="Times New Roman" panose="02020603050405020304" pitchFamily="18" charset="0"/>
            </a:endParaRPr>
          </a:p>
          <a:p>
            <a:pPr fontAlgn="base">
              <a:lnSpc>
                <a:spcPct val="107000"/>
              </a:lnSpc>
              <a:spcBef>
                <a:spcPts val="430"/>
              </a:spcBef>
              <a:spcAft>
                <a:spcPts val="0"/>
              </a:spcAft>
            </a:pPr>
            <a:r>
              <a:rPr lang="en-GB" sz="1200" b="1"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Bef>
                <a:spcPts val="430"/>
              </a:spcBef>
              <a:spcAft>
                <a:spcPts val="0"/>
              </a:spcAft>
            </a:pPr>
            <a:r>
              <a:rPr lang="en-GB" sz="1200" b="1"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Pdf version</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These were available from the beginning of February 2018. This is a full colour, interactive version that can be completed by the worker. It includes editable boxes.</a:t>
            </a:r>
          </a:p>
          <a:p>
            <a:pPr marL="342900" lvl="0" indent="-342900" fontAlgn="base">
              <a:spcBef>
                <a:spcPts val="430"/>
              </a:spcBef>
              <a:spcAft>
                <a:spcPts val="0"/>
              </a:spcAft>
              <a:buFont typeface="Symbol" panose="05050102010706020507" pitchFamily="18" charset="2"/>
              <a:buChar char=""/>
            </a:pP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This is a more colourful, attractive version.</a:t>
            </a:r>
          </a:p>
          <a:p>
            <a:pPr marL="342900" lvl="0" indent="-342900" fontAlgn="base">
              <a:spcBef>
                <a:spcPts val="430"/>
              </a:spcBef>
              <a:spcAft>
                <a:spcPts val="0"/>
              </a:spcAft>
              <a:buFont typeface="Symbol" panose="05050102010706020507" pitchFamily="18" charset="2"/>
              <a:buChar char=""/>
            </a:pP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This can be downloaded and used offline without access to the internet.</a:t>
            </a:r>
            <a:endParaRPr lang="en-GB" sz="1200" dirty="0">
              <a:effectLst/>
              <a:latin typeface="Times New Roman" panose="02020603050405020304" pitchFamily="18" charset="0"/>
              <a:ea typeface="Times New Roman" panose="02020603050405020304" pitchFamily="18" charset="0"/>
            </a:endParaRPr>
          </a:p>
          <a:p>
            <a:pPr fontAlgn="base">
              <a:lnSpc>
                <a:spcPct val="107000"/>
              </a:lnSpc>
              <a:spcBef>
                <a:spcPts val="430"/>
              </a:spcBef>
              <a:spcAft>
                <a:spcPts val="0"/>
              </a:spcAft>
            </a:pPr>
            <a:r>
              <a:rPr lang="en-GB" sz="1200" b="1"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Bef>
                <a:spcPts val="430"/>
              </a:spcBef>
              <a:spcAft>
                <a:spcPts val="0"/>
              </a:spcAft>
            </a:pPr>
            <a:r>
              <a:rPr lang="en-GB" sz="1200" b="1"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Online interactive version</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Available in Spring 2019. This has been developed as a format that allows learners to complete the workbooks on an online platform. </a:t>
            </a:r>
          </a:p>
          <a:p>
            <a:pPr marL="342900" lvl="0" indent="-342900" fontAlgn="base">
              <a:spcBef>
                <a:spcPts val="430"/>
              </a:spcBef>
              <a:spcAft>
                <a:spcPts val="0"/>
              </a:spcAft>
              <a:buFont typeface="Symbol" panose="05050102010706020507" pitchFamily="18" charset="2"/>
              <a:buChar char=""/>
            </a:pP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Allows the manager to review the completed sections and provide comment. You will need to make sure your learners have access to a computer and the internet to use the web-based version of the induction framework.</a:t>
            </a:r>
          </a:p>
          <a:p>
            <a:pPr marL="342900" lvl="0" indent="-342900" fontAlgn="base">
              <a:spcBef>
                <a:spcPts val="430"/>
              </a:spcBef>
              <a:spcAft>
                <a:spcPts val="0"/>
              </a:spcAft>
              <a:buFont typeface="Symbol" panose="05050102010706020507" pitchFamily="18" charset="2"/>
              <a:buChar char=""/>
            </a:pP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Create an online account.</a:t>
            </a:r>
          </a:p>
          <a:p>
            <a:pPr marL="342900" lvl="0" indent="-342900" fontAlgn="base">
              <a:spcBef>
                <a:spcPts val="430"/>
              </a:spcBef>
              <a:spcAft>
                <a:spcPts val="0"/>
              </a:spcAft>
              <a:buFont typeface="Symbol" panose="05050102010706020507" pitchFamily="18" charset="2"/>
              <a:buChar char=""/>
            </a:pP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The worker can keep a record of their learning.</a:t>
            </a:r>
          </a:p>
          <a:p>
            <a:pPr marL="342900" lvl="0" indent="-342900" fontAlgn="base">
              <a:spcBef>
                <a:spcPts val="430"/>
              </a:spcBef>
              <a:spcAft>
                <a:spcPts val="0"/>
              </a:spcAft>
              <a:buFont typeface="Symbol" panose="05050102010706020507" pitchFamily="18" charset="2"/>
              <a:buChar char=""/>
            </a:pPr>
            <a:endParaRPr lang="en-GB" sz="1200" dirty="0">
              <a:effectLst/>
              <a:latin typeface="Times New Roman" panose="02020603050405020304" pitchFamily="18" charset="0"/>
              <a:ea typeface="Times New Roman" panose="02020603050405020304" pitchFamily="18" charset="0"/>
            </a:endParaRPr>
          </a:p>
          <a:p>
            <a:endParaRPr lang="en-GB"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7</a:t>
            </a:fld>
            <a:endParaRPr lang="en-US"/>
          </a:p>
        </p:txBody>
      </p:sp>
    </p:spTree>
    <p:extLst>
      <p:ext uri="{BB962C8B-B14F-4D97-AF65-F5344CB8AC3E}">
        <p14:creationId xmlns:p14="http://schemas.microsoft.com/office/powerpoint/2010/main" val="107745575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9.emf"/><Relationship Id="rId1" Type="http://schemas.openxmlformats.org/officeDocument/2006/relationships/slideMaster" Target="../slideMasters/slideMaster1.xml"/><Relationship Id="rId4" Type="http://schemas.openxmlformats.org/officeDocument/2006/relationships/image" Target="../media/image4.emf"/></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1.emf"/></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1.emf"/></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Master" Target="../slideMasters/slideMaster1.xml"/><Relationship Id="rId4" Type="http://schemas.openxmlformats.org/officeDocument/2006/relationships/image" Target="../media/image8.emf"/></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 Workforce learning &amp; Dev">
    <p:bg>
      <p:bgPr>
        <a:solidFill>
          <a:srgbClr val="16AD85"/>
        </a:solidFill>
        <a:effectLst/>
      </p:bgPr>
    </p:bg>
    <p:spTree>
      <p:nvGrpSpPr>
        <p:cNvPr id="1" name=""/>
        <p:cNvGrpSpPr/>
        <p:nvPr/>
      </p:nvGrpSpPr>
      <p:grpSpPr>
        <a:xfrm>
          <a:off x="0" y="0"/>
          <a:ext cx="0" cy="0"/>
          <a:chOff x="0" y="0"/>
          <a:chExt cx="0" cy="0"/>
        </a:xfrm>
      </p:grpSpPr>
      <p:pic>
        <p:nvPicPr>
          <p:cNvPr id="6"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28650" y="280988"/>
            <a:ext cx="328930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749800" y="850900"/>
            <a:ext cx="7461250" cy="697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auto">
          <a:xfrm>
            <a:off x="6922547" y="5999825"/>
            <a:ext cx="1496910" cy="640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777872"/>
            <a:ext cx="3765220" cy="568748"/>
          </a:xfrm>
        </p:spPr>
        <p:txBody>
          <a:bodyPr>
            <a:normAutofit/>
          </a:bodyPr>
          <a:lstStyle>
            <a:lvl1pPr marL="0" indent="0" algn="l">
              <a:buNone/>
              <a:defRPr sz="1600" baseline="0">
                <a:solidFill>
                  <a:srgbClr val="37394C"/>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p:cNvSpPr>
            <a:spLocks noGrp="1"/>
          </p:cNvSpPr>
          <p:nvPr>
            <p:ph type="title"/>
          </p:nvPr>
        </p:nvSpPr>
        <p:spPr>
          <a:xfrm>
            <a:off x="628650" y="1506953"/>
            <a:ext cx="3765220" cy="1024286"/>
          </a:xfrm>
          <a:prstGeom prst="rect">
            <a:avLst/>
          </a:prstGeom>
        </p:spPr>
        <p:txBody>
          <a:bodyPr anchor="t">
            <a:normAutofit/>
          </a:bodyPr>
          <a:lstStyle>
            <a:lvl1pPr>
              <a:defRPr sz="2800" baseline="0">
                <a:solidFill>
                  <a:srgbClr val="37394C"/>
                </a:solidFill>
              </a:defRPr>
            </a:lvl1pPr>
          </a:lstStyle>
          <a:p>
            <a:r>
              <a:rPr lang="en-US"/>
              <a:t>Click to edit Master title style</a:t>
            </a:r>
            <a:endParaRPr lang="en-US" dirty="0"/>
          </a:p>
        </p:txBody>
      </p:sp>
      <p:sp>
        <p:nvSpPr>
          <p:cNvPr id="13" name="Text Placeholder 12"/>
          <p:cNvSpPr>
            <a:spLocks noGrp="1"/>
          </p:cNvSpPr>
          <p:nvPr>
            <p:ph type="body" sz="quarter" idx="13"/>
          </p:nvPr>
        </p:nvSpPr>
        <p:spPr>
          <a:xfrm>
            <a:off x="628650" y="3893915"/>
            <a:ext cx="3759283" cy="1024286"/>
          </a:xfrm>
        </p:spPr>
        <p:txBody>
          <a:bodyPr>
            <a:normAutofit/>
          </a:bodyPr>
          <a:lstStyle>
            <a:lvl1pPr marL="0" indent="0">
              <a:buNone/>
              <a:defRPr sz="2800">
                <a:solidFill>
                  <a:srgbClr val="37394C"/>
                </a:solidFill>
              </a:defRPr>
            </a:lvl1pPr>
          </a:lstStyle>
          <a:p>
            <a:pPr lvl="0"/>
            <a:r>
              <a:rPr lang="en-US"/>
              <a:t>Click to edit Master text styles</a:t>
            </a:r>
          </a:p>
        </p:txBody>
      </p:sp>
      <p:sp>
        <p:nvSpPr>
          <p:cNvPr id="15" name="Text Placeholder 14"/>
          <p:cNvSpPr>
            <a:spLocks noGrp="1"/>
          </p:cNvSpPr>
          <p:nvPr>
            <p:ph type="body" sz="quarter" idx="14"/>
          </p:nvPr>
        </p:nvSpPr>
        <p:spPr>
          <a:xfrm>
            <a:off x="628486" y="5164834"/>
            <a:ext cx="3759447" cy="569541"/>
          </a:xfrm>
        </p:spPr>
        <p:txBody>
          <a:bodyPr>
            <a:normAutofit/>
          </a:bodyPr>
          <a:lstStyle>
            <a:lvl1pPr marL="0" indent="0">
              <a:buNone/>
              <a:defRPr sz="1600">
                <a:solidFill>
                  <a:srgbClr val="37394C"/>
                </a:solidFill>
              </a:defRPr>
            </a:lvl1pPr>
          </a:lstStyle>
          <a:p>
            <a:pPr lvl="0"/>
            <a:r>
              <a:rPr lang="en-US"/>
              <a:t>Click to edit Master text styles</a:t>
            </a:r>
          </a:p>
        </p:txBody>
      </p:sp>
    </p:spTree>
    <p:extLst>
      <p:ext uri="{BB962C8B-B14F-4D97-AF65-F5344CB8AC3E}">
        <p14:creationId xmlns:p14="http://schemas.microsoft.com/office/powerpoint/2010/main" val="298378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andscape image slide">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977063" y="6130925"/>
            <a:ext cx="1576387"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6588" y="6153150"/>
            <a:ext cx="18573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a:solidFill>
                  <a:srgbClr val="37394C"/>
                </a:solidFill>
              </a:rPr>
              <a:t>www.gofalcymdeithasol.cymru</a:t>
            </a:r>
          </a:p>
          <a:p>
            <a:pPr eaLnBrk="1" hangingPunct="1"/>
            <a:r>
              <a:rPr lang="en-US" altLang="x-none" sz="1100">
                <a:solidFill>
                  <a:srgbClr val="37394C"/>
                </a:solidFill>
              </a:rPr>
              <a:t>www.socialcare.wales</a:t>
            </a:r>
          </a:p>
        </p:txBody>
      </p:sp>
      <p:cxnSp>
        <p:nvCxnSpPr>
          <p:cNvPr id="8" name="Straight Connector 7"/>
          <p:cNvCxnSpPr/>
          <p:nvPr/>
        </p:nvCxnSpPr>
        <p:spPr>
          <a:xfrm>
            <a:off x="0" y="5957888"/>
            <a:ext cx="9144000" cy="0"/>
          </a:xfrm>
          <a:prstGeom prst="line">
            <a:avLst/>
          </a:prstGeom>
          <a:ln w="12700">
            <a:solidFill>
              <a:srgbClr val="16AD8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3888" y="390607"/>
            <a:ext cx="3678289" cy="913538"/>
          </a:xfrm>
          <a:prstGeom prst="rect">
            <a:avLst/>
          </a:prstGeom>
        </p:spPr>
        <p:txBody>
          <a:bodyPr anchor="t">
            <a:normAutofit/>
          </a:bodyPr>
          <a:lstStyle>
            <a:lvl1pPr>
              <a:defRPr sz="2800">
                <a:solidFill>
                  <a:srgbClr val="16AD85"/>
                </a:solidFill>
              </a:defRPr>
            </a:lvl1pPr>
          </a:lstStyle>
          <a:p>
            <a:r>
              <a:rPr lang="en-US"/>
              <a:t>Click to edit Master title style</a:t>
            </a:r>
            <a:endParaRPr lang="en-US" dirty="0"/>
          </a:p>
        </p:txBody>
      </p:sp>
      <p:sp>
        <p:nvSpPr>
          <p:cNvPr id="39" name="Text Placeholder 38"/>
          <p:cNvSpPr>
            <a:spLocks noGrp="1"/>
          </p:cNvSpPr>
          <p:nvPr>
            <p:ph type="body" sz="quarter" idx="11"/>
          </p:nvPr>
        </p:nvSpPr>
        <p:spPr>
          <a:xfrm>
            <a:off x="4887471" y="441665"/>
            <a:ext cx="3665537" cy="862480"/>
          </a:xfrm>
        </p:spPr>
        <p:txBody>
          <a:bodyPr>
            <a:noAutofit/>
          </a:bodyPr>
          <a:lstStyle>
            <a:lvl1pPr marL="0" indent="0">
              <a:buNone/>
              <a:defRPr sz="2800">
                <a:solidFill>
                  <a:srgbClr val="16AD85"/>
                </a:solidFill>
              </a:defRPr>
            </a:lvl1pPr>
            <a:lvl2pPr marL="457200" indent="0">
              <a:buNone/>
              <a:defRPr sz="2800"/>
            </a:lvl2pPr>
            <a:lvl3pPr marL="914400" indent="0">
              <a:buNone/>
              <a:defRPr sz="2800"/>
            </a:lvl3pPr>
            <a:lvl4pPr marL="1371600" indent="0">
              <a:buNone/>
              <a:defRPr sz="2800"/>
            </a:lvl4pPr>
            <a:lvl5pPr marL="1828800" indent="0">
              <a:buNone/>
              <a:defRPr sz="2800"/>
            </a:lvl5pPr>
          </a:lstStyle>
          <a:p>
            <a:pPr lvl="0"/>
            <a:r>
              <a:rPr lang="en-US"/>
              <a:t>Click to edit Master text styles</a:t>
            </a:r>
          </a:p>
        </p:txBody>
      </p:sp>
      <p:sp>
        <p:nvSpPr>
          <p:cNvPr id="45" name="Picture Placeholder 44"/>
          <p:cNvSpPr>
            <a:spLocks noGrp="1"/>
          </p:cNvSpPr>
          <p:nvPr>
            <p:ph type="pic" sz="quarter" idx="14"/>
          </p:nvPr>
        </p:nvSpPr>
        <p:spPr>
          <a:xfrm>
            <a:off x="623889" y="1550833"/>
            <a:ext cx="7929119" cy="4025508"/>
          </a:xfrm>
          <a:ln w="120650">
            <a:solidFill>
              <a:srgbClr val="37394C"/>
            </a:solidFill>
            <a:round/>
          </a:ln>
        </p:spPr>
        <p:txBody>
          <a:bodyPr rtlCol="0">
            <a:normAutofit/>
          </a:bodyPr>
          <a:lstStyle/>
          <a:p>
            <a:pPr lvl="0"/>
            <a:r>
              <a:rPr lang="en-US" noProof="0"/>
              <a:t>Click icon to add picture</a:t>
            </a:r>
            <a:endParaRPr lang="en-US" noProof="0" dirty="0"/>
          </a:p>
        </p:txBody>
      </p:sp>
    </p:spTree>
    <p:extLst>
      <p:ext uri="{BB962C8B-B14F-4D97-AF65-F5344CB8AC3E}">
        <p14:creationId xmlns:p14="http://schemas.microsoft.com/office/powerpoint/2010/main" val="1121088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nd slide">
    <p:bg>
      <p:bgPr>
        <a:solidFill>
          <a:srgbClr val="37394C"/>
        </a:solidFill>
        <a:effectLst/>
      </p:bgPr>
    </p:bg>
    <p:spTree>
      <p:nvGrpSpPr>
        <p:cNvPr id="1" name=""/>
        <p:cNvGrpSpPr/>
        <p:nvPr/>
      </p:nvGrpSpPr>
      <p:grpSpPr>
        <a:xfrm>
          <a:off x="0" y="0"/>
          <a:ext cx="0" cy="0"/>
          <a:chOff x="0" y="0"/>
          <a:chExt cx="0" cy="0"/>
        </a:xfrm>
      </p:grpSpPr>
      <p:pic>
        <p:nvPicPr>
          <p:cNvPr id="2"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28650" y="6157913"/>
            <a:ext cx="1868488" cy="44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765675" y="850900"/>
            <a:ext cx="7300913" cy="695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a:solidFill>
                  <a:schemeClr val="bg1"/>
                </a:solidFill>
              </a:rPr>
              <a:t>www.gofalcymdeithasol.cymru</a:t>
            </a:r>
          </a:p>
          <a:p>
            <a:pPr eaLnBrk="1" hangingPunct="1"/>
            <a:r>
              <a:rPr lang="en-US" altLang="x-none" sz="1100">
                <a:solidFill>
                  <a:schemeClr val="bg1"/>
                </a:solidFill>
              </a:rPr>
              <a:t>www.socialcare.wales</a:t>
            </a:r>
          </a:p>
        </p:txBody>
      </p:sp>
      <p:sp>
        <p:nvSpPr>
          <p:cNvPr id="5" name="TextBox 7"/>
          <p:cNvSpPr txBox="1">
            <a:spLocks noChangeArrowheads="1"/>
          </p:cNvSpPr>
          <p:nvPr/>
        </p:nvSpPr>
        <p:spPr bwMode="auto">
          <a:xfrm>
            <a:off x="757238" y="24765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endParaRPr lang="x-none" altLang="x-none"/>
          </a:p>
        </p:txBody>
      </p:sp>
      <p:pic>
        <p:nvPicPr>
          <p:cNvPr id="6" name="Picture 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972300" y="5986463"/>
            <a:ext cx="1717675" cy="788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9"/>
          <p:cNvSpPr txBox="1">
            <a:spLocks noChangeArrowheads="1"/>
          </p:cNvSpPr>
          <p:nvPr/>
        </p:nvSpPr>
        <p:spPr bwMode="auto">
          <a:xfrm>
            <a:off x="696913" y="2054225"/>
            <a:ext cx="3759200" cy="164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4800">
                <a:solidFill>
                  <a:srgbClr val="16AD85"/>
                </a:solidFill>
              </a:rPr>
              <a:t>Diolch</a:t>
            </a:r>
          </a:p>
          <a:p>
            <a:pPr eaLnBrk="1" hangingPunct="1"/>
            <a:r>
              <a:rPr lang="en-US" altLang="x-none" sz="4800">
                <a:solidFill>
                  <a:srgbClr val="16AD85"/>
                </a:solidFill>
              </a:rPr>
              <a:t>Thank you</a:t>
            </a:r>
          </a:p>
        </p:txBody>
      </p:sp>
      <p:cxnSp>
        <p:nvCxnSpPr>
          <p:cNvPr id="8" name="Straight Connector 7"/>
          <p:cNvCxnSpPr/>
          <p:nvPr/>
        </p:nvCxnSpPr>
        <p:spPr>
          <a:xfrm>
            <a:off x="831850" y="4002088"/>
            <a:ext cx="3170238" cy="0"/>
          </a:xfrm>
          <a:prstGeom prst="line">
            <a:avLst/>
          </a:prstGeom>
          <a:ln w="31750">
            <a:solidFill>
              <a:srgbClr val="16AD85"/>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831850" y="1754188"/>
            <a:ext cx="3170238" cy="0"/>
          </a:xfrm>
          <a:prstGeom prst="line">
            <a:avLst/>
          </a:prstGeom>
          <a:ln w="31750">
            <a:solidFill>
              <a:srgbClr val="16AD8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2789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887078"/>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A634F050-CADA-4C40-8DC4-FA2BCB9EA614}" type="datetimeFigureOut">
              <a:rPr lang="en-US"/>
              <a:pPr>
                <a:defRPr/>
              </a:pPr>
              <a:t>10/8/2019</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4579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D85A6F1E-FA0D-074E-A111-CB4010084BFD}" type="slidenum">
              <a:rPr lang="en-US"/>
              <a:pPr>
                <a:defRPr/>
              </a:pPr>
              <a:t>‹#›</a:t>
            </a:fld>
            <a:endParaRPr lang="en-US" dirty="0"/>
          </a:p>
        </p:txBody>
      </p:sp>
    </p:spTree>
    <p:extLst>
      <p:ext uri="{BB962C8B-B14F-4D97-AF65-F5344CB8AC3E}">
        <p14:creationId xmlns:p14="http://schemas.microsoft.com/office/powerpoint/2010/main" val="14921408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9A938BC3-ECCE-154A-946A-2066AC66F1F8}" type="datetimeFigureOut">
              <a:rPr lang="en-US"/>
              <a:pPr>
                <a:defRPr/>
              </a:pPr>
              <a:t>10/8/2019</a:t>
            </a:fld>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a:xfrm>
            <a:off x="64579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D97770EF-719A-5D4E-9390-ECD3B273CE68}" type="slidenum">
              <a:rPr lang="en-US"/>
              <a:pPr>
                <a:defRPr/>
              </a:pPr>
              <a:t>‹#›</a:t>
            </a:fld>
            <a:endParaRPr lang="en-US"/>
          </a:p>
        </p:txBody>
      </p:sp>
    </p:spTree>
    <p:extLst>
      <p:ext uri="{BB962C8B-B14F-4D97-AF65-F5344CB8AC3E}">
        <p14:creationId xmlns:p14="http://schemas.microsoft.com/office/powerpoint/2010/main" val="973875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887078"/>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132DF217-E8EC-014C-AF51-267D3BD1B1A8}" type="datetimeFigureOut">
              <a:rPr lang="en-US"/>
              <a:pPr>
                <a:defRPr/>
              </a:pPr>
              <a:t>10/8/2019</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64579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800084F6-EA53-4643-9DBC-C3306A12AB46}" type="slidenum">
              <a:rPr lang="en-US"/>
              <a:pPr>
                <a:defRPr/>
              </a:pPr>
              <a:t>‹#›</a:t>
            </a:fld>
            <a:endParaRPr lang="en-US"/>
          </a:p>
        </p:txBody>
      </p:sp>
    </p:spTree>
    <p:extLst>
      <p:ext uri="{BB962C8B-B14F-4D97-AF65-F5344CB8AC3E}">
        <p14:creationId xmlns:p14="http://schemas.microsoft.com/office/powerpoint/2010/main" val="4099634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7F1AAC81-8505-A04E-AABE-085949CF4E39}" type="datetimeFigureOut">
              <a:rPr lang="en-US"/>
              <a:pPr>
                <a:defRPr/>
              </a:pPr>
              <a:t>10/8/2019</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4579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C5C6B7AB-542E-A641-A8D9-0DE6232F6FBC}" type="slidenum">
              <a:rPr lang="en-US"/>
              <a:pPr>
                <a:defRPr/>
              </a:pPr>
              <a:t>‹#›</a:t>
            </a:fld>
            <a:endParaRPr lang="en-US"/>
          </a:p>
        </p:txBody>
      </p:sp>
    </p:spTree>
    <p:extLst>
      <p:ext uri="{BB962C8B-B14F-4D97-AF65-F5344CB8AC3E}">
        <p14:creationId xmlns:p14="http://schemas.microsoft.com/office/powerpoint/2010/main" val="11275763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9BC1135B-B182-A940-9B72-9DCFCE0F1432}" type="datetimeFigureOut">
              <a:rPr lang="en-US"/>
              <a:pPr>
                <a:defRPr/>
              </a:pPr>
              <a:t>10/8/2019</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4579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C5D79289-4032-E045-802A-D09BDE4B3882}" type="slidenum">
              <a:rPr lang="en-US"/>
              <a:pPr>
                <a:defRPr/>
              </a:pPr>
              <a:t>‹#›</a:t>
            </a:fld>
            <a:endParaRPr lang="en-US"/>
          </a:p>
        </p:txBody>
      </p:sp>
    </p:spTree>
    <p:extLst>
      <p:ext uri="{BB962C8B-B14F-4D97-AF65-F5344CB8AC3E}">
        <p14:creationId xmlns:p14="http://schemas.microsoft.com/office/powerpoint/2010/main" val="1779660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Research">
    <p:bg>
      <p:bgPr>
        <a:solidFill>
          <a:srgbClr val="257D86"/>
        </a:solidFill>
        <a:effectLst/>
      </p:bgPr>
    </p:bg>
    <p:spTree>
      <p:nvGrpSpPr>
        <p:cNvPr id="1" name=""/>
        <p:cNvGrpSpPr/>
        <p:nvPr/>
      </p:nvGrpSpPr>
      <p:grpSpPr>
        <a:xfrm>
          <a:off x="0" y="0"/>
          <a:ext cx="0" cy="0"/>
          <a:chOff x="0" y="0"/>
          <a:chExt cx="0" cy="0"/>
        </a:xfrm>
      </p:grpSpPr>
      <p:pic>
        <p:nvPicPr>
          <p:cNvPr id="6"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49800" y="850900"/>
            <a:ext cx="7461250" cy="697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942138" y="5929313"/>
            <a:ext cx="1717675"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58800" y="280988"/>
            <a:ext cx="335915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831138"/>
            <a:ext cx="3765220" cy="568748"/>
          </a:xfrm>
        </p:spPr>
        <p:txBody>
          <a:bodyPr>
            <a:normAutofit/>
          </a:bodyPr>
          <a:lstStyle>
            <a:lvl1pPr marL="0" indent="0" algn="l">
              <a:buNone/>
              <a:defRPr sz="16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p:cNvSpPr>
            <a:spLocks noGrp="1"/>
          </p:cNvSpPr>
          <p:nvPr>
            <p:ph type="title"/>
          </p:nvPr>
        </p:nvSpPr>
        <p:spPr>
          <a:xfrm>
            <a:off x="628650" y="1560219"/>
            <a:ext cx="3765220" cy="1024286"/>
          </a:xfrm>
          <a:prstGeom prst="rect">
            <a:avLst/>
          </a:prstGeom>
        </p:spPr>
        <p:txBody>
          <a:bodyPr anchor="t">
            <a:normAutofit/>
          </a:bodyPr>
          <a:lstStyle>
            <a:lvl1pPr>
              <a:defRPr sz="2800" baseline="0">
                <a:solidFill>
                  <a:schemeClr val="bg1"/>
                </a:solidFill>
              </a:defRPr>
            </a:lvl1pPr>
          </a:lstStyle>
          <a:p>
            <a:r>
              <a:rPr lang="en-US"/>
              <a:t>Click to edit Master title style</a:t>
            </a:r>
            <a:endParaRPr lang="en-US" dirty="0"/>
          </a:p>
        </p:txBody>
      </p:sp>
      <p:sp>
        <p:nvSpPr>
          <p:cNvPr id="13" name="Text Placeholder 12"/>
          <p:cNvSpPr>
            <a:spLocks noGrp="1"/>
          </p:cNvSpPr>
          <p:nvPr>
            <p:ph type="body" sz="quarter" idx="13"/>
          </p:nvPr>
        </p:nvSpPr>
        <p:spPr>
          <a:xfrm>
            <a:off x="628650" y="3947181"/>
            <a:ext cx="3759283" cy="1024286"/>
          </a:xfrm>
        </p:spPr>
        <p:txBody>
          <a:bodyPr>
            <a:normAutofit/>
          </a:bodyPr>
          <a:lstStyle>
            <a:lvl1pPr marL="0" indent="0">
              <a:buNone/>
              <a:defRPr sz="2800">
                <a:solidFill>
                  <a:schemeClr val="bg1"/>
                </a:solidFill>
              </a:defRPr>
            </a:lvl1pPr>
          </a:lstStyle>
          <a:p>
            <a:pPr lvl="0"/>
            <a:r>
              <a:rPr lang="en-US"/>
              <a:t>Click to edit Master text styles</a:t>
            </a:r>
          </a:p>
        </p:txBody>
      </p:sp>
      <p:sp>
        <p:nvSpPr>
          <p:cNvPr id="15" name="Text Placeholder 14"/>
          <p:cNvSpPr>
            <a:spLocks noGrp="1"/>
          </p:cNvSpPr>
          <p:nvPr>
            <p:ph type="body" sz="quarter" idx="14"/>
          </p:nvPr>
        </p:nvSpPr>
        <p:spPr>
          <a:xfrm>
            <a:off x="628486" y="5218100"/>
            <a:ext cx="3759447" cy="569541"/>
          </a:xfrm>
        </p:spPr>
        <p:txBody>
          <a:bodyPr>
            <a:normAutofit/>
          </a:bodyPr>
          <a:lstStyle>
            <a:lvl1pPr marL="0" indent="0">
              <a:buNone/>
              <a:defRPr sz="1600">
                <a:solidFill>
                  <a:schemeClr val="bg1"/>
                </a:solidFill>
              </a:defRPr>
            </a:lvl1pPr>
          </a:lstStyle>
          <a:p>
            <a:pPr lvl="0"/>
            <a:r>
              <a:rPr lang="en-US"/>
              <a:t>Click to edit Master text styles</a:t>
            </a:r>
          </a:p>
        </p:txBody>
      </p:sp>
    </p:spTree>
    <p:extLst>
      <p:ext uri="{BB962C8B-B14F-4D97-AF65-F5344CB8AC3E}">
        <p14:creationId xmlns:p14="http://schemas.microsoft.com/office/powerpoint/2010/main" val="481419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 Workforce regulation">
    <p:bg>
      <p:bgPr>
        <a:solidFill>
          <a:srgbClr val="EB5E57"/>
        </a:solidFill>
        <a:effectLst/>
      </p:bgPr>
    </p:bg>
    <p:spTree>
      <p:nvGrpSpPr>
        <p:cNvPr id="1" name=""/>
        <p:cNvGrpSpPr/>
        <p:nvPr/>
      </p:nvGrpSpPr>
      <p:grpSpPr>
        <a:xfrm>
          <a:off x="0" y="0"/>
          <a:ext cx="0" cy="0"/>
          <a:chOff x="0" y="0"/>
          <a:chExt cx="0" cy="0"/>
        </a:xfrm>
      </p:grpSpPr>
      <p:pic>
        <p:nvPicPr>
          <p:cNvPr id="6"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41863" y="850900"/>
            <a:ext cx="7461250" cy="697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6874138" y="5999450"/>
            <a:ext cx="1665190" cy="712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28650" y="280988"/>
            <a:ext cx="328930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789899"/>
            <a:ext cx="3765220" cy="568748"/>
          </a:xfrm>
        </p:spPr>
        <p:txBody>
          <a:bodyPr>
            <a:normAutofit/>
          </a:bodyPr>
          <a:lstStyle>
            <a:lvl1pPr marL="0" indent="0" algn="l">
              <a:buNone/>
              <a:defRPr sz="1600" baseline="0">
                <a:solidFill>
                  <a:srgbClr val="37394C"/>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p:cNvSpPr>
            <a:spLocks noGrp="1"/>
          </p:cNvSpPr>
          <p:nvPr>
            <p:ph type="title"/>
          </p:nvPr>
        </p:nvSpPr>
        <p:spPr>
          <a:xfrm>
            <a:off x="628650" y="1518980"/>
            <a:ext cx="3765220" cy="1024286"/>
          </a:xfrm>
          <a:prstGeom prst="rect">
            <a:avLst/>
          </a:prstGeom>
        </p:spPr>
        <p:txBody>
          <a:bodyPr anchor="t">
            <a:normAutofit/>
          </a:bodyPr>
          <a:lstStyle>
            <a:lvl1pPr>
              <a:defRPr sz="2800" baseline="0">
                <a:solidFill>
                  <a:srgbClr val="37394C"/>
                </a:solidFill>
              </a:defRPr>
            </a:lvl1pPr>
          </a:lstStyle>
          <a:p>
            <a:r>
              <a:rPr lang="en-US"/>
              <a:t>Click to edit Master title style</a:t>
            </a:r>
            <a:endParaRPr lang="en-US" dirty="0"/>
          </a:p>
        </p:txBody>
      </p:sp>
      <p:sp>
        <p:nvSpPr>
          <p:cNvPr id="13" name="Text Placeholder 12"/>
          <p:cNvSpPr>
            <a:spLocks noGrp="1"/>
          </p:cNvSpPr>
          <p:nvPr>
            <p:ph type="body" sz="quarter" idx="13"/>
          </p:nvPr>
        </p:nvSpPr>
        <p:spPr>
          <a:xfrm>
            <a:off x="628650" y="3905942"/>
            <a:ext cx="3759283" cy="1024286"/>
          </a:xfrm>
        </p:spPr>
        <p:txBody>
          <a:bodyPr>
            <a:normAutofit/>
          </a:bodyPr>
          <a:lstStyle>
            <a:lvl1pPr marL="0" indent="0">
              <a:buNone/>
              <a:defRPr sz="2800">
                <a:solidFill>
                  <a:srgbClr val="37394C"/>
                </a:solidFill>
              </a:defRPr>
            </a:lvl1pPr>
          </a:lstStyle>
          <a:p>
            <a:pPr lvl="0"/>
            <a:r>
              <a:rPr lang="en-US"/>
              <a:t>Click to edit Master text styles</a:t>
            </a:r>
          </a:p>
        </p:txBody>
      </p:sp>
      <p:sp>
        <p:nvSpPr>
          <p:cNvPr id="15" name="Text Placeholder 14"/>
          <p:cNvSpPr>
            <a:spLocks noGrp="1"/>
          </p:cNvSpPr>
          <p:nvPr>
            <p:ph type="body" sz="quarter" idx="14"/>
          </p:nvPr>
        </p:nvSpPr>
        <p:spPr>
          <a:xfrm>
            <a:off x="628486" y="5176861"/>
            <a:ext cx="3759447" cy="569541"/>
          </a:xfrm>
        </p:spPr>
        <p:txBody>
          <a:bodyPr>
            <a:normAutofit/>
          </a:bodyPr>
          <a:lstStyle>
            <a:lvl1pPr marL="0" indent="0">
              <a:buNone/>
              <a:defRPr sz="1600">
                <a:solidFill>
                  <a:srgbClr val="37394C"/>
                </a:solidFill>
              </a:defRPr>
            </a:lvl1pPr>
          </a:lstStyle>
          <a:p>
            <a:pPr lvl="0"/>
            <a:r>
              <a:rPr lang="en-US"/>
              <a:t>Click to edit Master text styles</a:t>
            </a:r>
          </a:p>
        </p:txBody>
      </p:sp>
    </p:spTree>
    <p:extLst>
      <p:ext uri="{BB962C8B-B14F-4D97-AF65-F5344CB8AC3E}">
        <p14:creationId xmlns:p14="http://schemas.microsoft.com/office/powerpoint/2010/main" val="16484197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 Service improvement">
    <p:bg>
      <p:bgPr>
        <a:solidFill>
          <a:srgbClr val="F7AB64"/>
        </a:solidFill>
        <a:effectLst/>
      </p:bgPr>
    </p:bg>
    <p:spTree>
      <p:nvGrpSpPr>
        <p:cNvPr id="1" name=""/>
        <p:cNvGrpSpPr/>
        <p:nvPr/>
      </p:nvGrpSpPr>
      <p:grpSpPr>
        <a:xfrm>
          <a:off x="0" y="0"/>
          <a:ext cx="0" cy="0"/>
          <a:chOff x="0" y="0"/>
          <a:chExt cx="0" cy="0"/>
        </a:xfrm>
      </p:grpSpPr>
      <p:pic>
        <p:nvPicPr>
          <p:cNvPr id="6"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41863" y="850900"/>
            <a:ext cx="7461250" cy="697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6843934" y="5986631"/>
            <a:ext cx="1544338" cy="6610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28650" y="280988"/>
            <a:ext cx="328930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782404"/>
            <a:ext cx="3765220" cy="568748"/>
          </a:xfrm>
        </p:spPr>
        <p:txBody>
          <a:bodyPr>
            <a:normAutofit/>
          </a:bodyPr>
          <a:lstStyle>
            <a:lvl1pPr marL="0" indent="0" algn="l">
              <a:buNone/>
              <a:defRPr sz="1600" baseline="0">
                <a:solidFill>
                  <a:srgbClr val="37394C"/>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p:cNvSpPr>
            <a:spLocks noGrp="1"/>
          </p:cNvSpPr>
          <p:nvPr>
            <p:ph type="title"/>
          </p:nvPr>
        </p:nvSpPr>
        <p:spPr>
          <a:xfrm>
            <a:off x="628650" y="1511485"/>
            <a:ext cx="3765220" cy="1024286"/>
          </a:xfrm>
          <a:prstGeom prst="rect">
            <a:avLst/>
          </a:prstGeom>
        </p:spPr>
        <p:txBody>
          <a:bodyPr anchor="t">
            <a:normAutofit/>
          </a:bodyPr>
          <a:lstStyle>
            <a:lvl1pPr>
              <a:defRPr sz="2800" baseline="0">
                <a:solidFill>
                  <a:srgbClr val="37394C"/>
                </a:solidFill>
              </a:defRPr>
            </a:lvl1pPr>
          </a:lstStyle>
          <a:p>
            <a:r>
              <a:rPr lang="en-US"/>
              <a:t>Click to edit Master title style</a:t>
            </a:r>
            <a:endParaRPr lang="en-US" dirty="0"/>
          </a:p>
        </p:txBody>
      </p:sp>
      <p:sp>
        <p:nvSpPr>
          <p:cNvPr id="13" name="Text Placeholder 12"/>
          <p:cNvSpPr>
            <a:spLocks noGrp="1"/>
          </p:cNvSpPr>
          <p:nvPr>
            <p:ph type="body" sz="quarter" idx="13"/>
          </p:nvPr>
        </p:nvSpPr>
        <p:spPr>
          <a:xfrm>
            <a:off x="628650" y="3898447"/>
            <a:ext cx="3759283" cy="1024286"/>
          </a:xfrm>
        </p:spPr>
        <p:txBody>
          <a:bodyPr>
            <a:normAutofit/>
          </a:bodyPr>
          <a:lstStyle>
            <a:lvl1pPr marL="0" indent="0">
              <a:buNone/>
              <a:defRPr sz="2800">
                <a:solidFill>
                  <a:srgbClr val="37394C"/>
                </a:solidFill>
              </a:defRPr>
            </a:lvl1pPr>
          </a:lstStyle>
          <a:p>
            <a:pPr lvl="0"/>
            <a:r>
              <a:rPr lang="en-US"/>
              <a:t>Click to edit Master text styles</a:t>
            </a:r>
          </a:p>
        </p:txBody>
      </p:sp>
      <p:sp>
        <p:nvSpPr>
          <p:cNvPr id="15" name="Text Placeholder 14"/>
          <p:cNvSpPr>
            <a:spLocks noGrp="1"/>
          </p:cNvSpPr>
          <p:nvPr>
            <p:ph type="body" sz="quarter" idx="14"/>
          </p:nvPr>
        </p:nvSpPr>
        <p:spPr>
          <a:xfrm>
            <a:off x="628486" y="5169366"/>
            <a:ext cx="3759447" cy="569541"/>
          </a:xfrm>
        </p:spPr>
        <p:txBody>
          <a:bodyPr>
            <a:normAutofit/>
          </a:bodyPr>
          <a:lstStyle>
            <a:lvl1pPr marL="0" indent="0">
              <a:buNone/>
              <a:defRPr sz="1600">
                <a:solidFill>
                  <a:srgbClr val="37394C"/>
                </a:solidFill>
              </a:defRPr>
            </a:lvl1pPr>
          </a:lstStyle>
          <a:p>
            <a:pPr lvl="0"/>
            <a:r>
              <a:rPr lang="en-US"/>
              <a:t>Click to edit Master text styles</a:t>
            </a:r>
          </a:p>
        </p:txBody>
      </p:sp>
    </p:spTree>
    <p:extLst>
      <p:ext uri="{BB962C8B-B14F-4D97-AF65-F5344CB8AC3E}">
        <p14:creationId xmlns:p14="http://schemas.microsoft.com/office/powerpoint/2010/main" val="304931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 General">
    <p:bg>
      <p:bgPr>
        <a:solidFill>
          <a:schemeClr val="bg1"/>
        </a:solidFill>
        <a:effectLst/>
      </p:bgPr>
    </p:bg>
    <p:spTree>
      <p:nvGrpSpPr>
        <p:cNvPr id="1" name=""/>
        <p:cNvGrpSpPr/>
        <p:nvPr/>
      </p:nvGrpSpPr>
      <p:grpSpPr>
        <a:xfrm>
          <a:off x="0" y="0"/>
          <a:ext cx="0" cy="0"/>
          <a:chOff x="0" y="0"/>
          <a:chExt cx="0" cy="0"/>
        </a:xfrm>
      </p:grpSpPr>
      <p:pic>
        <p:nvPicPr>
          <p:cNvPr id="6"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977063" y="6056313"/>
            <a:ext cx="1576387"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803775" y="850900"/>
            <a:ext cx="7300913" cy="695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14363" y="277813"/>
            <a:ext cx="3303587" cy="788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763683"/>
            <a:ext cx="3765220" cy="568748"/>
          </a:xfrm>
        </p:spPr>
        <p:txBody>
          <a:bodyPr>
            <a:normAutofit/>
          </a:bodyPr>
          <a:lstStyle>
            <a:lvl1pPr marL="0" indent="0" algn="l">
              <a:buNone/>
              <a:defRPr sz="1600" baseline="0">
                <a:solidFill>
                  <a:srgbClr val="16AD8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p:cNvSpPr>
            <a:spLocks noGrp="1"/>
          </p:cNvSpPr>
          <p:nvPr>
            <p:ph type="title"/>
          </p:nvPr>
        </p:nvSpPr>
        <p:spPr>
          <a:xfrm>
            <a:off x="628650" y="1492764"/>
            <a:ext cx="3765220" cy="1024286"/>
          </a:xfrm>
          <a:prstGeom prst="rect">
            <a:avLst/>
          </a:prstGeom>
        </p:spPr>
        <p:txBody>
          <a:bodyPr anchor="t">
            <a:normAutofit/>
          </a:bodyPr>
          <a:lstStyle>
            <a:lvl1pPr>
              <a:defRPr sz="2800" baseline="0">
                <a:solidFill>
                  <a:srgbClr val="37394C"/>
                </a:solidFill>
              </a:defRPr>
            </a:lvl1pPr>
          </a:lstStyle>
          <a:p>
            <a:r>
              <a:rPr lang="en-US"/>
              <a:t>Click to edit Master title style</a:t>
            </a:r>
            <a:endParaRPr lang="en-US" dirty="0"/>
          </a:p>
        </p:txBody>
      </p:sp>
      <p:sp>
        <p:nvSpPr>
          <p:cNvPr id="13" name="Text Placeholder 12"/>
          <p:cNvSpPr>
            <a:spLocks noGrp="1"/>
          </p:cNvSpPr>
          <p:nvPr>
            <p:ph type="body" sz="quarter" idx="13"/>
          </p:nvPr>
        </p:nvSpPr>
        <p:spPr>
          <a:xfrm>
            <a:off x="628650" y="3879726"/>
            <a:ext cx="3759283" cy="1024286"/>
          </a:xfrm>
        </p:spPr>
        <p:txBody>
          <a:bodyPr>
            <a:normAutofit/>
          </a:bodyPr>
          <a:lstStyle>
            <a:lvl1pPr marL="0" indent="0">
              <a:buNone/>
              <a:defRPr sz="2800">
                <a:solidFill>
                  <a:srgbClr val="37394C"/>
                </a:solidFill>
              </a:defRPr>
            </a:lvl1pPr>
          </a:lstStyle>
          <a:p>
            <a:pPr lvl="0"/>
            <a:r>
              <a:rPr lang="en-US"/>
              <a:t>Click to edit Master text styles</a:t>
            </a:r>
          </a:p>
        </p:txBody>
      </p:sp>
      <p:sp>
        <p:nvSpPr>
          <p:cNvPr id="15" name="Text Placeholder 14"/>
          <p:cNvSpPr>
            <a:spLocks noGrp="1"/>
          </p:cNvSpPr>
          <p:nvPr>
            <p:ph type="body" sz="quarter" idx="14"/>
          </p:nvPr>
        </p:nvSpPr>
        <p:spPr>
          <a:xfrm>
            <a:off x="628486" y="5150645"/>
            <a:ext cx="3759447" cy="569541"/>
          </a:xfrm>
        </p:spPr>
        <p:txBody>
          <a:bodyPr>
            <a:normAutofit/>
          </a:bodyPr>
          <a:lstStyle>
            <a:lvl1pPr marL="0" indent="0">
              <a:buNone/>
              <a:defRPr sz="1600">
                <a:solidFill>
                  <a:srgbClr val="16AD85"/>
                </a:solidFill>
              </a:defRPr>
            </a:lvl1pPr>
          </a:lstStyle>
          <a:p>
            <a:pPr lvl="0"/>
            <a:r>
              <a:rPr lang="en-US"/>
              <a:t>Click to edit Master text styles</a:t>
            </a:r>
          </a:p>
        </p:txBody>
      </p:sp>
    </p:spTree>
    <p:extLst>
      <p:ext uri="{BB962C8B-B14F-4D97-AF65-F5344CB8AC3E}">
        <p14:creationId xmlns:p14="http://schemas.microsoft.com/office/powerpoint/2010/main" val="1079402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pic>
        <p:nvPicPr>
          <p:cNvPr id="6"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6892356" y="6020828"/>
            <a:ext cx="1661094" cy="710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6588" y="6153150"/>
            <a:ext cx="18573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a:solidFill>
                  <a:srgbClr val="37394C"/>
                </a:solidFill>
              </a:rPr>
              <a:t>www.gofalcymdeithasol.cymru</a:t>
            </a:r>
          </a:p>
          <a:p>
            <a:pPr eaLnBrk="1" hangingPunct="1"/>
            <a:r>
              <a:rPr lang="en-US" altLang="x-none" sz="1100">
                <a:solidFill>
                  <a:srgbClr val="37394C"/>
                </a:solidFill>
              </a:rPr>
              <a:t>www.socialcare.wales</a:t>
            </a:r>
          </a:p>
        </p:txBody>
      </p:sp>
      <p:cxnSp>
        <p:nvCxnSpPr>
          <p:cNvPr id="9" name="Straight Connector 8"/>
          <p:cNvCxnSpPr/>
          <p:nvPr/>
        </p:nvCxnSpPr>
        <p:spPr>
          <a:xfrm>
            <a:off x="0" y="5957888"/>
            <a:ext cx="9144000" cy="0"/>
          </a:xfrm>
          <a:prstGeom prst="line">
            <a:avLst/>
          </a:prstGeom>
          <a:ln w="12700">
            <a:solidFill>
              <a:srgbClr val="16AD8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8650" y="365127"/>
            <a:ext cx="3681080" cy="1031283"/>
          </a:xfrm>
          <a:prstGeom prst="rect">
            <a:avLst/>
          </a:prstGeom>
        </p:spPr>
        <p:txBody>
          <a:bodyPr anchor="t">
            <a:normAutofit/>
          </a:bodyPr>
          <a:lstStyle>
            <a:lvl1pPr>
              <a:defRPr sz="2800" baseline="0">
                <a:solidFill>
                  <a:srgbClr val="16AD85"/>
                </a:solidFill>
              </a:defRPr>
            </a:lvl1pPr>
          </a:lstStyle>
          <a:p>
            <a:r>
              <a:rPr lang="en-US"/>
              <a:t>Click to edit Master title style</a:t>
            </a:r>
            <a:endParaRPr lang="en-US" dirty="0"/>
          </a:p>
        </p:txBody>
      </p:sp>
      <p:sp>
        <p:nvSpPr>
          <p:cNvPr id="10" name="Text Placeholder 9"/>
          <p:cNvSpPr>
            <a:spLocks noGrp="1"/>
          </p:cNvSpPr>
          <p:nvPr>
            <p:ph type="body" sz="quarter" idx="10"/>
          </p:nvPr>
        </p:nvSpPr>
        <p:spPr>
          <a:xfrm>
            <a:off x="4862513" y="365126"/>
            <a:ext cx="3690937" cy="1031284"/>
          </a:xfrm>
        </p:spPr>
        <p:txBody>
          <a:bodyPr/>
          <a:lstStyle>
            <a:lvl1pPr marL="0" indent="0">
              <a:buNone/>
              <a:defRPr>
                <a:solidFill>
                  <a:srgbClr val="16AD85"/>
                </a:solidFill>
              </a:defRPr>
            </a:lvl1pPr>
          </a:lstStyle>
          <a:p>
            <a:pPr lvl="0"/>
            <a:r>
              <a:rPr lang="en-US"/>
              <a:t>Click to edit Master text styles</a:t>
            </a:r>
          </a:p>
        </p:txBody>
      </p:sp>
      <p:sp>
        <p:nvSpPr>
          <p:cNvPr id="12" name="Text Placeholder 11"/>
          <p:cNvSpPr>
            <a:spLocks noGrp="1"/>
          </p:cNvSpPr>
          <p:nvPr>
            <p:ph type="body" sz="quarter" idx="11"/>
          </p:nvPr>
        </p:nvSpPr>
        <p:spPr>
          <a:xfrm>
            <a:off x="4862513" y="1935163"/>
            <a:ext cx="3690937" cy="3480353"/>
          </a:xfrm>
        </p:spPr>
        <p:txBody>
          <a:bodyPr>
            <a:normAutofit/>
          </a:bodyPr>
          <a:lstStyle>
            <a:lvl1pPr marL="0" indent="0">
              <a:buClr>
                <a:srgbClr val="16AD85"/>
              </a:buClr>
              <a:buNone/>
              <a:defRPr sz="1800">
                <a:solidFill>
                  <a:srgbClr val="37394C"/>
                </a:solidFill>
              </a:defRPr>
            </a:lvl1pPr>
            <a:lvl2pPr marL="457200" indent="0">
              <a:buClr>
                <a:srgbClr val="16AD85"/>
              </a:buClr>
              <a:buNone/>
              <a:defRPr sz="1800">
                <a:solidFill>
                  <a:srgbClr val="37394C"/>
                </a:solidFill>
              </a:defRPr>
            </a:lvl2pPr>
            <a:lvl3pPr marL="914400" indent="0">
              <a:buClr>
                <a:srgbClr val="16AD85"/>
              </a:buClr>
              <a:buNone/>
              <a:defRPr sz="1800">
                <a:solidFill>
                  <a:srgbClr val="37394C"/>
                </a:solidFill>
              </a:defRPr>
            </a:lvl3pPr>
            <a:lvl4pPr marL="1371600" indent="0">
              <a:buClr>
                <a:srgbClr val="16AD85"/>
              </a:buClr>
              <a:buNone/>
              <a:defRPr sz="1800">
                <a:solidFill>
                  <a:srgbClr val="37394C"/>
                </a:solidFill>
              </a:defRPr>
            </a:lvl4pPr>
            <a:lvl5pPr marL="1828800" indent="0">
              <a:buClr>
                <a:srgbClr val="16AD85"/>
              </a:buClr>
              <a:buNone/>
              <a:defRPr sz="1800">
                <a:solidFill>
                  <a:srgbClr val="37394C"/>
                </a:solidFill>
              </a:defRPr>
            </a:lvl5pPr>
          </a:lstStyle>
          <a:p>
            <a:pPr lvl="0"/>
            <a:r>
              <a:rPr lang="en-US"/>
              <a:t>Click to edit Master text styles</a:t>
            </a:r>
          </a:p>
        </p:txBody>
      </p:sp>
      <p:sp>
        <p:nvSpPr>
          <p:cNvPr id="14" name="Text Placeholder 13"/>
          <p:cNvSpPr>
            <a:spLocks noGrp="1"/>
          </p:cNvSpPr>
          <p:nvPr>
            <p:ph type="body" sz="quarter" idx="12"/>
          </p:nvPr>
        </p:nvSpPr>
        <p:spPr>
          <a:xfrm>
            <a:off x="628650" y="1935163"/>
            <a:ext cx="3681413" cy="3480353"/>
          </a:xfrm>
        </p:spPr>
        <p:txBody>
          <a:bodyPr>
            <a:normAutofit/>
          </a:bodyPr>
          <a:lstStyle>
            <a:lvl1pPr marL="0" indent="0">
              <a:buClr>
                <a:srgbClr val="16AD85"/>
              </a:buClr>
              <a:buFontTx/>
              <a:buNone/>
              <a:defRPr sz="1800">
                <a:solidFill>
                  <a:srgbClr val="37394C"/>
                </a:solidFill>
              </a:defRPr>
            </a:lvl1pPr>
            <a:lvl2pPr marL="457200" indent="0">
              <a:buClr>
                <a:srgbClr val="16AD85"/>
              </a:buClr>
              <a:buFontTx/>
              <a:buNone/>
              <a:defRPr sz="1800">
                <a:solidFill>
                  <a:srgbClr val="37394C"/>
                </a:solidFill>
              </a:defRPr>
            </a:lvl2pPr>
            <a:lvl3pPr marL="914400" indent="0">
              <a:buClr>
                <a:srgbClr val="16AD85"/>
              </a:buClr>
              <a:buFontTx/>
              <a:buNone/>
              <a:defRPr sz="1800">
                <a:solidFill>
                  <a:srgbClr val="37394C"/>
                </a:solidFill>
              </a:defRPr>
            </a:lvl3pPr>
            <a:lvl4pPr marL="1371600" indent="0">
              <a:buClr>
                <a:srgbClr val="16AD85"/>
              </a:buClr>
              <a:buFontTx/>
              <a:buNone/>
              <a:defRPr sz="1800">
                <a:solidFill>
                  <a:srgbClr val="37394C"/>
                </a:solidFill>
              </a:defRPr>
            </a:lvl4pPr>
            <a:lvl5pPr marL="1828800" indent="0">
              <a:buClr>
                <a:srgbClr val="16AD85"/>
              </a:buClr>
              <a:buFontTx/>
              <a:buNone/>
              <a:defRPr sz="1800">
                <a:solidFill>
                  <a:srgbClr val="37394C"/>
                </a:solidFill>
              </a:defRPr>
            </a:lvl5pPr>
          </a:lstStyle>
          <a:p>
            <a:pPr lvl="0"/>
            <a:r>
              <a:rPr lang="en-US"/>
              <a:t>Click to edit Master text styles</a:t>
            </a:r>
          </a:p>
        </p:txBody>
      </p:sp>
    </p:spTree>
    <p:extLst>
      <p:ext uri="{BB962C8B-B14F-4D97-AF65-F5344CB8AC3E}">
        <p14:creationId xmlns:p14="http://schemas.microsoft.com/office/powerpoint/2010/main" val="1723215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bullet slide">
    <p:spTree>
      <p:nvGrpSpPr>
        <p:cNvPr id="1" name=""/>
        <p:cNvGrpSpPr/>
        <p:nvPr/>
      </p:nvGrpSpPr>
      <p:grpSpPr>
        <a:xfrm>
          <a:off x="0" y="0"/>
          <a:ext cx="0" cy="0"/>
          <a:chOff x="0" y="0"/>
          <a:chExt cx="0" cy="0"/>
        </a:xfrm>
      </p:grpSpPr>
      <p:pic>
        <p:nvPicPr>
          <p:cNvPr id="7"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924208" y="6122988"/>
            <a:ext cx="1576387"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6588" y="6153150"/>
            <a:ext cx="18573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dirty="0">
                <a:solidFill>
                  <a:srgbClr val="37394C"/>
                </a:solidFill>
              </a:rPr>
              <a:t>www.gofalcymdeithasol.cymru</a:t>
            </a:r>
          </a:p>
          <a:p>
            <a:pPr eaLnBrk="1" hangingPunct="1"/>
            <a:r>
              <a:rPr lang="en-US" altLang="x-none" sz="1100" dirty="0">
                <a:solidFill>
                  <a:srgbClr val="37394C"/>
                </a:solidFill>
              </a:rPr>
              <a:t>www.socialcare.wales</a:t>
            </a:r>
          </a:p>
        </p:txBody>
      </p:sp>
      <p:cxnSp>
        <p:nvCxnSpPr>
          <p:cNvPr id="11" name="Straight Connector 10"/>
          <p:cNvCxnSpPr/>
          <p:nvPr/>
        </p:nvCxnSpPr>
        <p:spPr>
          <a:xfrm>
            <a:off x="0" y="5957888"/>
            <a:ext cx="9144000" cy="0"/>
          </a:xfrm>
          <a:prstGeom prst="line">
            <a:avLst/>
          </a:prstGeom>
          <a:ln w="12700">
            <a:solidFill>
              <a:srgbClr val="16AD8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8650" y="365127"/>
            <a:ext cx="3681080" cy="1031283"/>
          </a:xfrm>
          <a:prstGeom prst="rect">
            <a:avLst/>
          </a:prstGeom>
        </p:spPr>
        <p:txBody>
          <a:bodyPr anchor="t">
            <a:normAutofit/>
          </a:bodyPr>
          <a:lstStyle>
            <a:lvl1pPr>
              <a:defRPr sz="2800" baseline="0">
                <a:solidFill>
                  <a:srgbClr val="16AD85"/>
                </a:solidFill>
              </a:defRPr>
            </a:lvl1pPr>
          </a:lstStyle>
          <a:p>
            <a:r>
              <a:rPr lang="en-US"/>
              <a:t>Click to edit Master title style</a:t>
            </a:r>
            <a:endParaRPr lang="en-US" dirty="0"/>
          </a:p>
        </p:txBody>
      </p:sp>
      <p:sp>
        <p:nvSpPr>
          <p:cNvPr id="10" name="Text Placeholder 9"/>
          <p:cNvSpPr>
            <a:spLocks noGrp="1"/>
          </p:cNvSpPr>
          <p:nvPr>
            <p:ph type="body" sz="quarter" idx="10"/>
          </p:nvPr>
        </p:nvSpPr>
        <p:spPr>
          <a:xfrm>
            <a:off x="4862513" y="365126"/>
            <a:ext cx="3690937" cy="1031284"/>
          </a:xfrm>
        </p:spPr>
        <p:txBody>
          <a:bodyPr/>
          <a:lstStyle>
            <a:lvl1pPr marL="0" indent="0">
              <a:buNone/>
              <a:defRPr>
                <a:solidFill>
                  <a:srgbClr val="16AD85"/>
                </a:solidFill>
              </a:defRPr>
            </a:lvl1pPr>
          </a:lstStyle>
          <a:p>
            <a:pPr lvl="0"/>
            <a:r>
              <a:rPr lang="en-US"/>
              <a:t>Click to edit Master text styles</a:t>
            </a:r>
          </a:p>
        </p:txBody>
      </p:sp>
      <p:sp>
        <p:nvSpPr>
          <p:cNvPr id="4" name="Text Placeholder 3"/>
          <p:cNvSpPr>
            <a:spLocks noGrp="1"/>
          </p:cNvSpPr>
          <p:nvPr>
            <p:ph type="body" sz="quarter" idx="11"/>
          </p:nvPr>
        </p:nvSpPr>
        <p:spPr>
          <a:xfrm>
            <a:off x="628650" y="1649413"/>
            <a:ext cx="3681413" cy="3851275"/>
          </a:xfrm>
        </p:spPr>
        <p:txBody>
          <a:bodyPr>
            <a:normAutofit/>
          </a:bodyPr>
          <a:lstStyle>
            <a:lvl1pPr>
              <a:buClr>
                <a:srgbClr val="16AD85"/>
              </a:buClr>
              <a:defRPr sz="2400">
                <a:solidFill>
                  <a:srgbClr val="37394C"/>
                </a:solidFill>
              </a:defRPr>
            </a:lvl1pPr>
            <a:lvl2pPr>
              <a:buClr>
                <a:srgbClr val="16AD85"/>
              </a:buClr>
              <a:defRPr sz="2000">
                <a:solidFill>
                  <a:srgbClr val="37394C"/>
                </a:solidFill>
              </a:defRPr>
            </a:lvl2pPr>
            <a:lvl3pPr>
              <a:buClr>
                <a:srgbClr val="16AD85"/>
              </a:buClr>
              <a:defRPr sz="1800">
                <a:solidFill>
                  <a:srgbClr val="37394C"/>
                </a:solidFill>
              </a:defRPr>
            </a:lvl3pPr>
            <a:lvl4pPr>
              <a:buClr>
                <a:srgbClr val="16AD85"/>
              </a:buClr>
              <a:defRPr sz="1600">
                <a:solidFill>
                  <a:srgbClr val="37394C"/>
                </a:solidFill>
              </a:defRPr>
            </a:lvl4pPr>
            <a:lvl5pPr>
              <a:buClr>
                <a:srgbClr val="16AD85"/>
              </a:buClr>
              <a:defRPr sz="1600">
                <a:solidFill>
                  <a:srgbClr val="37394C"/>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5"/>
          <p:cNvSpPr>
            <a:spLocks noGrp="1"/>
          </p:cNvSpPr>
          <p:nvPr>
            <p:ph type="body" sz="quarter" idx="12"/>
          </p:nvPr>
        </p:nvSpPr>
        <p:spPr>
          <a:xfrm>
            <a:off x="4862513" y="1649413"/>
            <a:ext cx="3690495" cy="3851275"/>
          </a:xfrm>
        </p:spPr>
        <p:txBody>
          <a:bodyPr>
            <a:normAutofit/>
          </a:bodyPr>
          <a:lstStyle>
            <a:lvl1pPr>
              <a:buClr>
                <a:srgbClr val="16AD85"/>
              </a:buClr>
              <a:defRPr sz="2400">
                <a:solidFill>
                  <a:srgbClr val="37394C"/>
                </a:solidFill>
              </a:defRPr>
            </a:lvl1pPr>
            <a:lvl2pPr>
              <a:buClr>
                <a:srgbClr val="16AD85"/>
              </a:buClr>
              <a:defRPr sz="2000">
                <a:solidFill>
                  <a:srgbClr val="37394C"/>
                </a:solidFill>
              </a:defRPr>
            </a:lvl2pPr>
            <a:lvl3pPr>
              <a:buClr>
                <a:srgbClr val="16AD85"/>
              </a:buClr>
              <a:defRPr sz="1800">
                <a:solidFill>
                  <a:srgbClr val="37394C"/>
                </a:solidFill>
              </a:defRPr>
            </a:lvl3pPr>
            <a:lvl4pPr>
              <a:buClr>
                <a:srgbClr val="16AD85"/>
              </a:buClr>
              <a:defRPr sz="1600">
                <a:solidFill>
                  <a:srgbClr val="37394C"/>
                </a:solidFill>
              </a:defRPr>
            </a:lvl4pPr>
            <a:lvl5pPr>
              <a:buClr>
                <a:srgbClr val="16AD85"/>
              </a:buClr>
              <a:defRPr sz="1600">
                <a:solidFill>
                  <a:srgbClr val="37394C"/>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126730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and image slide">
    <p:spTree>
      <p:nvGrpSpPr>
        <p:cNvPr id="1" name=""/>
        <p:cNvGrpSpPr/>
        <p:nvPr/>
      </p:nvGrpSpPr>
      <p:grpSpPr>
        <a:xfrm>
          <a:off x="0" y="0"/>
          <a:ext cx="0" cy="0"/>
          <a:chOff x="0" y="0"/>
          <a:chExt cx="0" cy="0"/>
        </a:xfrm>
      </p:grpSpPr>
      <p:pic>
        <p:nvPicPr>
          <p:cNvPr id="9"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977063" y="6122988"/>
            <a:ext cx="1576387"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6588" y="6153150"/>
            <a:ext cx="18573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a:solidFill>
                  <a:srgbClr val="37394C"/>
                </a:solidFill>
              </a:rPr>
              <a:t>www.gofalcymdeithasol.cymru</a:t>
            </a:r>
          </a:p>
          <a:p>
            <a:pPr eaLnBrk="1" hangingPunct="1"/>
            <a:r>
              <a:rPr lang="en-US" altLang="x-none" sz="1100">
                <a:solidFill>
                  <a:srgbClr val="37394C"/>
                </a:solidFill>
              </a:rPr>
              <a:t>www.socialcare.wales</a:t>
            </a:r>
          </a:p>
        </p:txBody>
      </p:sp>
      <p:cxnSp>
        <p:nvCxnSpPr>
          <p:cNvPr id="13" name="Straight Connector 12"/>
          <p:cNvCxnSpPr/>
          <p:nvPr/>
        </p:nvCxnSpPr>
        <p:spPr>
          <a:xfrm>
            <a:off x="0" y="5957888"/>
            <a:ext cx="9144000" cy="0"/>
          </a:xfrm>
          <a:prstGeom prst="line">
            <a:avLst/>
          </a:prstGeom>
          <a:ln w="12700">
            <a:solidFill>
              <a:srgbClr val="16AD8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3888" y="390607"/>
            <a:ext cx="3678289" cy="913538"/>
          </a:xfrm>
          <a:prstGeom prst="rect">
            <a:avLst/>
          </a:prstGeom>
        </p:spPr>
        <p:txBody>
          <a:bodyPr anchor="t">
            <a:normAutofit/>
          </a:bodyPr>
          <a:lstStyle>
            <a:lvl1pPr>
              <a:defRPr sz="2800">
                <a:solidFill>
                  <a:srgbClr val="16AD85"/>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1488919"/>
            <a:ext cx="3678237" cy="646564"/>
          </a:xfrm>
        </p:spPr>
        <p:txBody>
          <a:bodyPr>
            <a:normAutofit/>
          </a:bodyPr>
          <a:lstStyle>
            <a:lvl1pPr marL="0" indent="0">
              <a:buNone/>
              <a:defRPr sz="1800">
                <a:solidFill>
                  <a:srgbClr val="37394C"/>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2" name="Text Placeholder 11"/>
          <p:cNvSpPr>
            <a:spLocks noGrp="1"/>
          </p:cNvSpPr>
          <p:nvPr>
            <p:ph type="body" sz="quarter" idx="10"/>
          </p:nvPr>
        </p:nvSpPr>
        <p:spPr>
          <a:xfrm>
            <a:off x="623888" y="2320257"/>
            <a:ext cx="3678237" cy="557854"/>
          </a:xfrm>
        </p:spPr>
        <p:txBody>
          <a:bodyPr>
            <a:normAutofit/>
          </a:bodyPr>
          <a:lstStyle>
            <a:lvl1pPr>
              <a:buClr>
                <a:srgbClr val="16AD85"/>
              </a:buClr>
              <a:defRPr sz="1600">
                <a:solidFill>
                  <a:srgbClr val="37394C"/>
                </a:solidFill>
              </a:defRPr>
            </a:lvl1pPr>
            <a:lvl2pPr>
              <a:buClr>
                <a:srgbClr val="16AD85"/>
              </a:buClr>
              <a:defRPr sz="1800">
                <a:solidFill>
                  <a:srgbClr val="37394C"/>
                </a:solidFill>
              </a:defRPr>
            </a:lvl2pPr>
            <a:lvl3pPr>
              <a:buClr>
                <a:srgbClr val="16AD85"/>
              </a:buClr>
              <a:defRPr sz="1800">
                <a:solidFill>
                  <a:srgbClr val="37394C"/>
                </a:solidFill>
              </a:defRPr>
            </a:lvl3pPr>
            <a:lvl4pPr>
              <a:buClr>
                <a:srgbClr val="16AD85"/>
              </a:buClr>
              <a:defRPr sz="1800">
                <a:solidFill>
                  <a:srgbClr val="37394C"/>
                </a:solidFill>
              </a:defRPr>
            </a:lvl4pPr>
            <a:lvl5pPr>
              <a:buClr>
                <a:srgbClr val="16AD85"/>
              </a:buClr>
              <a:defRPr sz="1800">
                <a:solidFill>
                  <a:srgbClr val="37394C"/>
                </a:solidFill>
              </a:defRPr>
            </a:lvl5pPr>
          </a:lstStyle>
          <a:p>
            <a:pPr lvl="0"/>
            <a:r>
              <a:rPr lang="en-US"/>
              <a:t>Click to edit Master text styles</a:t>
            </a:r>
          </a:p>
        </p:txBody>
      </p:sp>
      <p:sp>
        <p:nvSpPr>
          <p:cNvPr id="39" name="Text Placeholder 38"/>
          <p:cNvSpPr>
            <a:spLocks noGrp="1"/>
          </p:cNvSpPr>
          <p:nvPr>
            <p:ph type="body" sz="quarter" idx="11"/>
          </p:nvPr>
        </p:nvSpPr>
        <p:spPr>
          <a:xfrm>
            <a:off x="636588" y="3200128"/>
            <a:ext cx="3665537" cy="862480"/>
          </a:xfrm>
        </p:spPr>
        <p:txBody>
          <a:bodyPr>
            <a:noAutofit/>
          </a:bodyPr>
          <a:lstStyle>
            <a:lvl1pPr marL="0" indent="0">
              <a:buNone/>
              <a:defRPr sz="2800">
                <a:solidFill>
                  <a:srgbClr val="16AD85"/>
                </a:solidFill>
              </a:defRPr>
            </a:lvl1pPr>
            <a:lvl2pPr marL="457200" indent="0">
              <a:buNone/>
              <a:defRPr sz="2800"/>
            </a:lvl2pPr>
            <a:lvl3pPr marL="914400" indent="0">
              <a:buNone/>
              <a:defRPr sz="2800"/>
            </a:lvl3pPr>
            <a:lvl4pPr marL="1371600" indent="0">
              <a:buNone/>
              <a:defRPr sz="2800"/>
            </a:lvl4pPr>
            <a:lvl5pPr marL="1828800" indent="0">
              <a:buNone/>
              <a:defRPr sz="2800"/>
            </a:lvl5pPr>
          </a:lstStyle>
          <a:p>
            <a:pPr lvl="0"/>
            <a:r>
              <a:rPr lang="en-US"/>
              <a:t>Click to edit Master text styles</a:t>
            </a:r>
          </a:p>
        </p:txBody>
      </p:sp>
      <p:sp>
        <p:nvSpPr>
          <p:cNvPr id="41" name="Text Placeholder 40"/>
          <p:cNvSpPr>
            <a:spLocks noGrp="1"/>
          </p:cNvSpPr>
          <p:nvPr>
            <p:ph type="body" sz="quarter" idx="12"/>
          </p:nvPr>
        </p:nvSpPr>
        <p:spPr>
          <a:xfrm>
            <a:off x="636588" y="4248746"/>
            <a:ext cx="3665537" cy="667739"/>
          </a:xfrm>
        </p:spPr>
        <p:txBody>
          <a:bodyPr>
            <a:noAutofit/>
          </a:bodyPr>
          <a:lstStyle>
            <a:lvl1pPr marL="0" indent="0">
              <a:buNone/>
              <a:defRPr sz="1800">
                <a:solidFill>
                  <a:srgbClr val="37394C"/>
                </a:solidFill>
              </a:defRPr>
            </a:lvl1pPr>
            <a:lvl2pPr marL="457200" indent="0">
              <a:buNone/>
              <a:defRPr sz="1800">
                <a:solidFill>
                  <a:srgbClr val="37394C"/>
                </a:solidFill>
              </a:defRPr>
            </a:lvl2pPr>
            <a:lvl3pPr marL="914400" indent="0">
              <a:buNone/>
              <a:defRPr sz="1800">
                <a:solidFill>
                  <a:srgbClr val="37394C"/>
                </a:solidFill>
              </a:defRPr>
            </a:lvl3pPr>
            <a:lvl4pPr marL="1371600" indent="0">
              <a:buNone/>
              <a:defRPr sz="1800">
                <a:solidFill>
                  <a:srgbClr val="37394C"/>
                </a:solidFill>
              </a:defRPr>
            </a:lvl4pPr>
            <a:lvl5pPr marL="1828800" indent="0">
              <a:buNone/>
              <a:defRPr sz="1800">
                <a:solidFill>
                  <a:srgbClr val="37394C"/>
                </a:solidFill>
              </a:defRPr>
            </a:lvl5pPr>
          </a:lstStyle>
          <a:p>
            <a:pPr lvl="0"/>
            <a:r>
              <a:rPr lang="en-US"/>
              <a:t>Click to edit Master text styles</a:t>
            </a:r>
          </a:p>
        </p:txBody>
      </p:sp>
      <p:sp>
        <p:nvSpPr>
          <p:cNvPr id="43" name="Text Placeholder 42"/>
          <p:cNvSpPr>
            <a:spLocks noGrp="1"/>
          </p:cNvSpPr>
          <p:nvPr>
            <p:ph type="body" sz="quarter" idx="13"/>
          </p:nvPr>
        </p:nvSpPr>
        <p:spPr>
          <a:xfrm>
            <a:off x="636588" y="5100160"/>
            <a:ext cx="3665537" cy="554522"/>
          </a:xfrm>
        </p:spPr>
        <p:txBody>
          <a:bodyPr>
            <a:noAutofit/>
          </a:bodyPr>
          <a:lstStyle>
            <a:lvl1pPr>
              <a:buClr>
                <a:srgbClr val="16AD85"/>
              </a:buClr>
              <a:defRPr sz="1600">
                <a:solidFill>
                  <a:srgbClr val="37394C"/>
                </a:solidFill>
              </a:defRPr>
            </a:lvl1pPr>
            <a:lvl2pPr>
              <a:defRPr sz="1600"/>
            </a:lvl2pPr>
            <a:lvl3pPr>
              <a:defRPr sz="1600"/>
            </a:lvl3pPr>
            <a:lvl4pPr>
              <a:defRPr sz="1600"/>
            </a:lvl4pPr>
            <a:lvl5pPr>
              <a:defRPr sz="1600"/>
            </a:lvl5pPr>
          </a:lstStyle>
          <a:p>
            <a:pPr lvl="0"/>
            <a:r>
              <a:rPr lang="en-US"/>
              <a:t>Click to edit Master text styles</a:t>
            </a:r>
          </a:p>
        </p:txBody>
      </p:sp>
      <p:sp>
        <p:nvSpPr>
          <p:cNvPr id="45" name="Picture Placeholder 44"/>
          <p:cNvSpPr>
            <a:spLocks noGrp="1"/>
          </p:cNvSpPr>
          <p:nvPr>
            <p:ph type="pic" sz="quarter" idx="14"/>
          </p:nvPr>
        </p:nvSpPr>
        <p:spPr>
          <a:xfrm>
            <a:off x="4579833" y="464695"/>
            <a:ext cx="4167187" cy="5111646"/>
          </a:xfrm>
          <a:ln w="120650">
            <a:solidFill>
              <a:srgbClr val="37394C"/>
            </a:solidFill>
            <a:round/>
          </a:ln>
        </p:spPr>
        <p:txBody>
          <a:bodyPr rtlCol="0">
            <a:normAutofit/>
          </a:bodyPr>
          <a:lstStyle/>
          <a:p>
            <a:pPr lvl="0"/>
            <a:r>
              <a:rPr lang="en-US" noProof="0"/>
              <a:t>Click icon to add picture</a:t>
            </a:r>
            <a:endParaRPr lang="en-US" noProof="0" dirty="0"/>
          </a:p>
        </p:txBody>
      </p:sp>
    </p:spTree>
    <p:extLst>
      <p:ext uri="{BB962C8B-B14F-4D97-AF65-F5344CB8AC3E}">
        <p14:creationId xmlns:p14="http://schemas.microsoft.com/office/powerpoint/2010/main" val="455588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Mutiple image and text slide">
    <p:spTree>
      <p:nvGrpSpPr>
        <p:cNvPr id="1" name=""/>
        <p:cNvGrpSpPr/>
        <p:nvPr/>
      </p:nvGrpSpPr>
      <p:grpSpPr>
        <a:xfrm>
          <a:off x="0" y="0"/>
          <a:ext cx="0" cy="0"/>
          <a:chOff x="0" y="0"/>
          <a:chExt cx="0" cy="0"/>
        </a:xfrm>
      </p:grpSpPr>
      <p:pic>
        <p:nvPicPr>
          <p:cNvPr id="11"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977063" y="6130925"/>
            <a:ext cx="1576387"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6588" y="6153150"/>
            <a:ext cx="18573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a:solidFill>
                  <a:srgbClr val="37394C"/>
                </a:solidFill>
              </a:rPr>
              <a:t>www.gofalcymdeithasol.cymru</a:t>
            </a:r>
          </a:p>
          <a:p>
            <a:pPr eaLnBrk="1" hangingPunct="1"/>
            <a:r>
              <a:rPr lang="en-US" altLang="x-none" sz="1100">
                <a:solidFill>
                  <a:srgbClr val="37394C"/>
                </a:solidFill>
              </a:rPr>
              <a:t>www.socialcare.wales</a:t>
            </a:r>
          </a:p>
        </p:txBody>
      </p:sp>
      <p:cxnSp>
        <p:nvCxnSpPr>
          <p:cNvPr id="17" name="Straight Connector 16"/>
          <p:cNvCxnSpPr/>
          <p:nvPr/>
        </p:nvCxnSpPr>
        <p:spPr>
          <a:xfrm>
            <a:off x="0" y="5957888"/>
            <a:ext cx="9144000" cy="0"/>
          </a:xfrm>
          <a:prstGeom prst="line">
            <a:avLst/>
          </a:prstGeom>
          <a:ln w="12700">
            <a:solidFill>
              <a:srgbClr val="16AD8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3888" y="390607"/>
            <a:ext cx="3678289" cy="913538"/>
          </a:xfrm>
          <a:prstGeom prst="rect">
            <a:avLst/>
          </a:prstGeom>
        </p:spPr>
        <p:txBody>
          <a:bodyPr anchor="t">
            <a:normAutofit/>
          </a:bodyPr>
          <a:lstStyle>
            <a:lvl1pPr>
              <a:defRPr sz="2800">
                <a:solidFill>
                  <a:srgbClr val="16AD85"/>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1488919"/>
            <a:ext cx="3678237" cy="646564"/>
          </a:xfrm>
        </p:spPr>
        <p:txBody>
          <a:bodyPr>
            <a:normAutofit/>
          </a:bodyPr>
          <a:lstStyle>
            <a:lvl1pPr marL="0" indent="0">
              <a:buNone/>
              <a:defRPr sz="1800">
                <a:solidFill>
                  <a:srgbClr val="37394C"/>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2" name="Text Placeholder 11"/>
          <p:cNvSpPr>
            <a:spLocks noGrp="1"/>
          </p:cNvSpPr>
          <p:nvPr>
            <p:ph type="body" sz="quarter" idx="10"/>
          </p:nvPr>
        </p:nvSpPr>
        <p:spPr>
          <a:xfrm>
            <a:off x="623888" y="2320257"/>
            <a:ext cx="3678237" cy="557854"/>
          </a:xfrm>
        </p:spPr>
        <p:txBody>
          <a:bodyPr>
            <a:normAutofit/>
          </a:bodyPr>
          <a:lstStyle>
            <a:lvl1pPr>
              <a:buClr>
                <a:srgbClr val="16AD85"/>
              </a:buClr>
              <a:defRPr sz="1600">
                <a:solidFill>
                  <a:srgbClr val="37394C"/>
                </a:solidFill>
              </a:defRPr>
            </a:lvl1pPr>
            <a:lvl2pPr>
              <a:buClr>
                <a:srgbClr val="16AD85"/>
              </a:buClr>
              <a:defRPr sz="1800">
                <a:solidFill>
                  <a:srgbClr val="37394C"/>
                </a:solidFill>
              </a:defRPr>
            </a:lvl2pPr>
            <a:lvl3pPr>
              <a:buClr>
                <a:srgbClr val="16AD85"/>
              </a:buClr>
              <a:defRPr sz="1800">
                <a:solidFill>
                  <a:srgbClr val="37394C"/>
                </a:solidFill>
              </a:defRPr>
            </a:lvl3pPr>
            <a:lvl4pPr>
              <a:buClr>
                <a:srgbClr val="16AD85"/>
              </a:buClr>
              <a:defRPr sz="1800">
                <a:solidFill>
                  <a:srgbClr val="37394C"/>
                </a:solidFill>
              </a:defRPr>
            </a:lvl4pPr>
            <a:lvl5pPr>
              <a:buClr>
                <a:srgbClr val="16AD85"/>
              </a:buClr>
              <a:defRPr sz="1800">
                <a:solidFill>
                  <a:srgbClr val="37394C"/>
                </a:solidFill>
              </a:defRPr>
            </a:lvl5pPr>
          </a:lstStyle>
          <a:p>
            <a:pPr lvl="0"/>
            <a:r>
              <a:rPr lang="en-US"/>
              <a:t>Click to edit Master text styles</a:t>
            </a:r>
          </a:p>
        </p:txBody>
      </p:sp>
      <p:sp>
        <p:nvSpPr>
          <p:cNvPr id="39" name="Text Placeholder 38"/>
          <p:cNvSpPr>
            <a:spLocks noGrp="1"/>
          </p:cNvSpPr>
          <p:nvPr>
            <p:ph type="body" sz="quarter" idx="11"/>
          </p:nvPr>
        </p:nvSpPr>
        <p:spPr>
          <a:xfrm>
            <a:off x="636588" y="3200128"/>
            <a:ext cx="3665537" cy="862480"/>
          </a:xfrm>
        </p:spPr>
        <p:txBody>
          <a:bodyPr>
            <a:noAutofit/>
          </a:bodyPr>
          <a:lstStyle>
            <a:lvl1pPr marL="0" indent="0">
              <a:buNone/>
              <a:defRPr sz="2800">
                <a:solidFill>
                  <a:srgbClr val="16AD85"/>
                </a:solidFill>
              </a:defRPr>
            </a:lvl1pPr>
            <a:lvl2pPr marL="457200" indent="0">
              <a:buNone/>
              <a:defRPr sz="2800"/>
            </a:lvl2pPr>
            <a:lvl3pPr marL="914400" indent="0">
              <a:buNone/>
              <a:defRPr sz="2800"/>
            </a:lvl3pPr>
            <a:lvl4pPr marL="1371600" indent="0">
              <a:buNone/>
              <a:defRPr sz="2800"/>
            </a:lvl4pPr>
            <a:lvl5pPr marL="1828800" indent="0">
              <a:buNone/>
              <a:defRPr sz="2800"/>
            </a:lvl5pPr>
          </a:lstStyle>
          <a:p>
            <a:pPr lvl="0"/>
            <a:r>
              <a:rPr lang="en-US"/>
              <a:t>Click to edit Master text styles</a:t>
            </a:r>
          </a:p>
        </p:txBody>
      </p:sp>
      <p:sp>
        <p:nvSpPr>
          <p:cNvPr id="41" name="Text Placeholder 40"/>
          <p:cNvSpPr>
            <a:spLocks noGrp="1"/>
          </p:cNvSpPr>
          <p:nvPr>
            <p:ph type="body" sz="quarter" idx="12"/>
          </p:nvPr>
        </p:nvSpPr>
        <p:spPr>
          <a:xfrm>
            <a:off x="636588" y="4248746"/>
            <a:ext cx="3665537" cy="667739"/>
          </a:xfrm>
        </p:spPr>
        <p:txBody>
          <a:bodyPr>
            <a:noAutofit/>
          </a:bodyPr>
          <a:lstStyle>
            <a:lvl1pPr marL="0" indent="0">
              <a:buNone/>
              <a:defRPr sz="1800">
                <a:solidFill>
                  <a:srgbClr val="37394C"/>
                </a:solidFill>
              </a:defRPr>
            </a:lvl1pPr>
            <a:lvl2pPr marL="457200" indent="0">
              <a:buNone/>
              <a:defRPr sz="1800">
                <a:solidFill>
                  <a:srgbClr val="37394C"/>
                </a:solidFill>
              </a:defRPr>
            </a:lvl2pPr>
            <a:lvl3pPr marL="914400" indent="0">
              <a:buNone/>
              <a:defRPr sz="1800">
                <a:solidFill>
                  <a:srgbClr val="37394C"/>
                </a:solidFill>
              </a:defRPr>
            </a:lvl3pPr>
            <a:lvl4pPr marL="1371600" indent="0">
              <a:buNone/>
              <a:defRPr sz="1800">
                <a:solidFill>
                  <a:srgbClr val="37394C"/>
                </a:solidFill>
              </a:defRPr>
            </a:lvl4pPr>
            <a:lvl5pPr marL="1828800" indent="0">
              <a:buNone/>
              <a:defRPr sz="1800">
                <a:solidFill>
                  <a:srgbClr val="37394C"/>
                </a:solidFill>
              </a:defRPr>
            </a:lvl5pPr>
          </a:lstStyle>
          <a:p>
            <a:pPr lvl="0"/>
            <a:r>
              <a:rPr lang="en-US"/>
              <a:t>Click to edit Master text styles</a:t>
            </a:r>
          </a:p>
        </p:txBody>
      </p:sp>
      <p:sp>
        <p:nvSpPr>
          <p:cNvPr id="43" name="Text Placeholder 42"/>
          <p:cNvSpPr>
            <a:spLocks noGrp="1"/>
          </p:cNvSpPr>
          <p:nvPr>
            <p:ph type="body" sz="quarter" idx="13"/>
          </p:nvPr>
        </p:nvSpPr>
        <p:spPr>
          <a:xfrm>
            <a:off x="636588" y="5100160"/>
            <a:ext cx="3665537" cy="554522"/>
          </a:xfrm>
        </p:spPr>
        <p:txBody>
          <a:bodyPr>
            <a:noAutofit/>
          </a:bodyPr>
          <a:lstStyle>
            <a:lvl1pPr>
              <a:buClr>
                <a:srgbClr val="16AD85"/>
              </a:buClr>
              <a:defRPr sz="1600">
                <a:solidFill>
                  <a:srgbClr val="37394C"/>
                </a:solidFill>
              </a:defRPr>
            </a:lvl1pPr>
            <a:lvl2pPr>
              <a:defRPr sz="1600"/>
            </a:lvl2pPr>
            <a:lvl3pPr>
              <a:defRPr sz="1600"/>
            </a:lvl3pPr>
            <a:lvl4pPr>
              <a:defRPr sz="1600"/>
            </a:lvl4pPr>
            <a:lvl5pPr>
              <a:defRPr sz="1600"/>
            </a:lvl5pPr>
          </a:lstStyle>
          <a:p>
            <a:pPr lvl="0"/>
            <a:r>
              <a:rPr lang="en-US"/>
              <a:t>Click to edit Master text styles</a:t>
            </a:r>
          </a:p>
        </p:txBody>
      </p:sp>
      <p:sp>
        <p:nvSpPr>
          <p:cNvPr id="45" name="Picture Placeholder 44"/>
          <p:cNvSpPr>
            <a:spLocks noGrp="1"/>
          </p:cNvSpPr>
          <p:nvPr>
            <p:ph type="pic" sz="quarter" idx="14"/>
          </p:nvPr>
        </p:nvSpPr>
        <p:spPr>
          <a:xfrm>
            <a:off x="4579834" y="464696"/>
            <a:ext cx="1993354" cy="1855562"/>
          </a:xfrm>
          <a:ln w="120650">
            <a:solidFill>
              <a:srgbClr val="37394C"/>
            </a:solidFill>
            <a:round/>
          </a:ln>
        </p:spPr>
        <p:txBody>
          <a:bodyPr rtlCol="0">
            <a:normAutofit/>
          </a:bodyPr>
          <a:lstStyle>
            <a:lvl1pPr>
              <a:defRPr sz="1800"/>
            </a:lvl1pPr>
          </a:lstStyle>
          <a:p>
            <a:pPr lvl="0"/>
            <a:r>
              <a:rPr lang="en-US" noProof="0"/>
              <a:t>Click icon to add picture</a:t>
            </a:r>
            <a:endParaRPr lang="en-US" noProof="0" dirty="0"/>
          </a:p>
        </p:txBody>
      </p:sp>
      <p:sp>
        <p:nvSpPr>
          <p:cNvPr id="13" name="Picture Placeholder 44"/>
          <p:cNvSpPr>
            <a:spLocks noGrp="1"/>
          </p:cNvSpPr>
          <p:nvPr>
            <p:ph type="pic" sz="quarter" idx="15"/>
          </p:nvPr>
        </p:nvSpPr>
        <p:spPr>
          <a:xfrm>
            <a:off x="6850845" y="464696"/>
            <a:ext cx="1993354" cy="1855562"/>
          </a:xfrm>
          <a:ln w="120650">
            <a:solidFill>
              <a:srgbClr val="37394C"/>
            </a:solidFill>
            <a:round/>
          </a:ln>
        </p:spPr>
        <p:txBody>
          <a:bodyPr rtlCol="0">
            <a:normAutofit/>
          </a:bodyPr>
          <a:lstStyle>
            <a:lvl1pPr>
              <a:defRPr sz="1800"/>
            </a:lvl1pPr>
          </a:lstStyle>
          <a:p>
            <a:pPr lvl="0"/>
            <a:r>
              <a:rPr lang="en-US" noProof="0"/>
              <a:t>Click icon to add picture</a:t>
            </a:r>
            <a:endParaRPr lang="en-US" noProof="0" dirty="0"/>
          </a:p>
        </p:txBody>
      </p:sp>
      <p:sp>
        <p:nvSpPr>
          <p:cNvPr id="14" name="Picture Placeholder 44"/>
          <p:cNvSpPr>
            <a:spLocks noGrp="1"/>
          </p:cNvSpPr>
          <p:nvPr>
            <p:ph type="pic" sz="quarter" idx="16"/>
          </p:nvPr>
        </p:nvSpPr>
        <p:spPr>
          <a:xfrm>
            <a:off x="4579833" y="2599184"/>
            <a:ext cx="4264365" cy="3055498"/>
          </a:xfrm>
          <a:ln w="120650">
            <a:solidFill>
              <a:srgbClr val="37394C"/>
            </a:solidFill>
            <a:round/>
          </a:ln>
        </p:spPr>
        <p:txBody>
          <a:bodyPr rtlCol="0">
            <a:normAutofit/>
          </a:bodyPr>
          <a:lstStyle>
            <a:lvl1pPr>
              <a:defRPr sz="1800"/>
            </a:lvl1pPr>
          </a:lstStyle>
          <a:p>
            <a:pPr lvl="0"/>
            <a:r>
              <a:rPr lang="en-US" noProof="0"/>
              <a:t>Click icon to add picture</a:t>
            </a:r>
            <a:endParaRPr lang="en-US" noProof="0" dirty="0"/>
          </a:p>
        </p:txBody>
      </p:sp>
    </p:spTree>
    <p:extLst>
      <p:ext uri="{BB962C8B-B14F-4D97-AF65-F5344CB8AC3E}">
        <p14:creationId xmlns:p14="http://schemas.microsoft.com/office/powerpoint/2010/main" val="129364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auto">
          <a:xfrm>
            <a:off x="628650" y="2871788"/>
            <a:ext cx="7886700" cy="330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x-none" dirty="0"/>
              <a:t>Click to edit Master text styles</a:t>
            </a:r>
          </a:p>
          <a:p>
            <a:pPr lvl="1"/>
            <a:r>
              <a:rPr lang="en-US" altLang="x-none" dirty="0"/>
              <a:t>Second level</a:t>
            </a:r>
          </a:p>
          <a:p>
            <a:pPr lvl="2"/>
            <a:r>
              <a:rPr lang="en-US" altLang="x-none" dirty="0"/>
              <a:t>Third level</a:t>
            </a:r>
          </a:p>
          <a:p>
            <a:pPr lvl="3"/>
            <a:r>
              <a:rPr lang="en-US" altLang="x-none" dirty="0"/>
              <a:t>Fourth level</a:t>
            </a:r>
          </a:p>
          <a:p>
            <a:pPr lvl="4"/>
            <a:r>
              <a:rPr lang="en-US" altLang="x-none" dirty="0"/>
              <a:t>Fifth level</a:t>
            </a:r>
          </a:p>
        </p:txBody>
      </p:sp>
      <p:sp>
        <p:nvSpPr>
          <p:cNvPr id="1027" name="Title Placeholder 1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x-none" dirty="0"/>
              <a:t>Click to edit Master title style</a:t>
            </a:r>
          </a:p>
        </p:txBody>
      </p:sp>
      <p:sp>
        <p:nvSpPr>
          <p:cNvPr id="13" name="Footer Placeholder 12"/>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defTabSz="914377"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 id="2147483710" r:id="rId13"/>
    <p:sldLayoutId id="2147483711" r:id="rId14"/>
    <p:sldLayoutId id="2147483712" r:id="rId15"/>
    <p:sldLayoutId id="2147483713" r:id="rId16"/>
  </p:sldLayoutIdLst>
  <p:txStyles>
    <p:titleStyle>
      <a:lvl1pPr algn="l" rtl="0" eaLnBrk="1" fontAlgn="base" hangingPunct="1">
        <a:lnSpc>
          <a:spcPct val="90000"/>
        </a:lnSpc>
        <a:spcBef>
          <a:spcPct val="0"/>
        </a:spcBef>
        <a:spcAft>
          <a:spcPct val="0"/>
        </a:spcAft>
        <a:defRPr sz="4400" kern="1200">
          <a:solidFill>
            <a:srgbClr val="37394C"/>
          </a:solidFill>
          <a:latin typeface="+mj-lt"/>
          <a:ea typeface="+mj-ea"/>
          <a:cs typeface="+mj-cs"/>
        </a:defRPr>
      </a:lvl1pPr>
      <a:lvl2pPr algn="l" rtl="0" eaLnBrk="1" fontAlgn="base" hangingPunct="1">
        <a:lnSpc>
          <a:spcPct val="90000"/>
        </a:lnSpc>
        <a:spcBef>
          <a:spcPct val="0"/>
        </a:spcBef>
        <a:spcAft>
          <a:spcPct val="0"/>
        </a:spcAft>
        <a:defRPr sz="4400">
          <a:solidFill>
            <a:srgbClr val="37394C"/>
          </a:solidFill>
          <a:latin typeface="Arial" charset="0"/>
        </a:defRPr>
      </a:lvl2pPr>
      <a:lvl3pPr algn="l" rtl="0" eaLnBrk="1" fontAlgn="base" hangingPunct="1">
        <a:lnSpc>
          <a:spcPct val="90000"/>
        </a:lnSpc>
        <a:spcBef>
          <a:spcPct val="0"/>
        </a:spcBef>
        <a:spcAft>
          <a:spcPct val="0"/>
        </a:spcAft>
        <a:defRPr sz="4400">
          <a:solidFill>
            <a:srgbClr val="37394C"/>
          </a:solidFill>
          <a:latin typeface="Arial" charset="0"/>
        </a:defRPr>
      </a:lvl3pPr>
      <a:lvl4pPr algn="l" rtl="0" eaLnBrk="1" fontAlgn="base" hangingPunct="1">
        <a:lnSpc>
          <a:spcPct val="90000"/>
        </a:lnSpc>
        <a:spcBef>
          <a:spcPct val="0"/>
        </a:spcBef>
        <a:spcAft>
          <a:spcPct val="0"/>
        </a:spcAft>
        <a:defRPr sz="4400">
          <a:solidFill>
            <a:srgbClr val="37394C"/>
          </a:solidFill>
          <a:latin typeface="Arial" charset="0"/>
        </a:defRPr>
      </a:lvl4pPr>
      <a:lvl5pPr algn="l" rtl="0" eaLnBrk="1" fontAlgn="base" hangingPunct="1">
        <a:lnSpc>
          <a:spcPct val="90000"/>
        </a:lnSpc>
        <a:spcBef>
          <a:spcPct val="0"/>
        </a:spcBef>
        <a:spcAft>
          <a:spcPct val="0"/>
        </a:spcAft>
        <a:defRPr sz="4400">
          <a:solidFill>
            <a:srgbClr val="37394C"/>
          </a:solidFill>
          <a:latin typeface="Arial" charset="0"/>
        </a:defRPr>
      </a:lvl5pPr>
      <a:lvl6pPr marL="457200" algn="l" rtl="0" eaLnBrk="1" fontAlgn="base" hangingPunct="1">
        <a:lnSpc>
          <a:spcPct val="90000"/>
        </a:lnSpc>
        <a:spcBef>
          <a:spcPct val="0"/>
        </a:spcBef>
        <a:spcAft>
          <a:spcPct val="0"/>
        </a:spcAft>
        <a:defRPr sz="4400">
          <a:solidFill>
            <a:srgbClr val="37394C"/>
          </a:solidFill>
          <a:latin typeface="Arial" charset="0"/>
        </a:defRPr>
      </a:lvl6pPr>
      <a:lvl7pPr marL="914400" algn="l" rtl="0" eaLnBrk="1" fontAlgn="base" hangingPunct="1">
        <a:lnSpc>
          <a:spcPct val="90000"/>
        </a:lnSpc>
        <a:spcBef>
          <a:spcPct val="0"/>
        </a:spcBef>
        <a:spcAft>
          <a:spcPct val="0"/>
        </a:spcAft>
        <a:defRPr sz="4400">
          <a:solidFill>
            <a:srgbClr val="37394C"/>
          </a:solidFill>
          <a:latin typeface="Arial" charset="0"/>
        </a:defRPr>
      </a:lvl7pPr>
      <a:lvl8pPr marL="1371600" algn="l" rtl="0" eaLnBrk="1" fontAlgn="base" hangingPunct="1">
        <a:lnSpc>
          <a:spcPct val="90000"/>
        </a:lnSpc>
        <a:spcBef>
          <a:spcPct val="0"/>
        </a:spcBef>
        <a:spcAft>
          <a:spcPct val="0"/>
        </a:spcAft>
        <a:defRPr sz="4400">
          <a:solidFill>
            <a:srgbClr val="37394C"/>
          </a:solidFill>
          <a:latin typeface="Arial" charset="0"/>
        </a:defRPr>
      </a:lvl8pPr>
      <a:lvl9pPr marL="1828800" algn="l" rtl="0" eaLnBrk="1" fontAlgn="base" hangingPunct="1">
        <a:lnSpc>
          <a:spcPct val="90000"/>
        </a:lnSpc>
        <a:spcBef>
          <a:spcPct val="0"/>
        </a:spcBef>
        <a:spcAft>
          <a:spcPct val="0"/>
        </a:spcAft>
        <a:defRPr sz="4400">
          <a:solidFill>
            <a:srgbClr val="37394C"/>
          </a:solidFill>
          <a:latin typeface="Arial" charset="0"/>
        </a:defRPr>
      </a:lvl9pPr>
    </p:titleStyle>
    <p:bodyStyle>
      <a:lvl1pPr marL="228600" indent="-228600" algn="l" rtl="0" eaLnBrk="1" fontAlgn="base" hangingPunct="1">
        <a:lnSpc>
          <a:spcPct val="90000"/>
        </a:lnSpc>
        <a:spcBef>
          <a:spcPts val="1000"/>
        </a:spcBef>
        <a:spcAft>
          <a:spcPct val="0"/>
        </a:spcAft>
        <a:buFont typeface="Arial" charset="0"/>
        <a:buChar char="•"/>
        <a:defRPr sz="2800" kern="1200">
          <a:solidFill>
            <a:srgbClr val="37394C"/>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rgbClr val="37394C"/>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rgbClr val="37394C"/>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rgbClr val="37394C"/>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rgbClr val="37394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hyperlink" Target="https://gofalcymdeithasol.cymru/cms_assets/file-uploads/Fframwaith-sefydlu-Adran-5-Llyfr-Gwaith-Ymarfer-Professiynol2.docx" TargetMode="External"/><Relationship Id="rId3" Type="http://schemas.openxmlformats.org/officeDocument/2006/relationships/hyperlink" Target="https://socialcare.wales/cms_assets/file-uploads/Induction-framework-Section-5-Progress-Log-Professional-Practice.docx" TargetMode="External"/><Relationship Id="rId7" Type="http://schemas.openxmlformats.org/officeDocument/2006/relationships/hyperlink" Target="https://gofalcymdeithasol.cymru/cms_assets/file-uploads/Adran-5-Log-cynnydd-Ymarfer-Proffesiynol-171214.docx" TargetMode="External"/><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hyperlink" Target="https://socialcare.wales/cms_assets/file-uploads/Induction-framework-glossary.docx" TargetMode="External"/><Relationship Id="rId5" Type="http://schemas.openxmlformats.org/officeDocument/2006/relationships/hyperlink" Target="https://socialcare.wales/cms_assets/file-uploads/Induction-framework-introduction-and-guidance2.docx" TargetMode="External"/><Relationship Id="rId10" Type="http://schemas.openxmlformats.org/officeDocument/2006/relationships/hyperlink" Target="https://gofalcymdeithasol.cymru/cms_assets/file-uploads/Fframwaith-sefydlu-geirfa.docx" TargetMode="External"/><Relationship Id="rId4" Type="http://schemas.openxmlformats.org/officeDocument/2006/relationships/hyperlink" Target="https://socialcare.wales/cms_assets/file-uploads/Induction-framework-Section-5-Workbook-Professional-Practice.docx" TargetMode="External"/><Relationship Id="rId9" Type="http://schemas.openxmlformats.org/officeDocument/2006/relationships/hyperlink" Target="https://gofalcymdeithasol.cymru/cms_assets/file-uploads/Fframwaith-sefydlu-cyflwyniad-a-chanllawiau2.docx"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gofalcymdeithasol.cymru/dysgu-a-datblygu/fframwaith-sefydlu-cymru-gyfan-ar-gyfer-iechyd-a-gofal-cymdeithasol" TargetMode="External"/><Relationship Id="rId2" Type="http://schemas.openxmlformats.org/officeDocument/2006/relationships/hyperlink" Target="https://socialcare.wales/learning-and-development/all-wales-induction-framework-for-health-and-social-care" TargetMode="Externa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ubtitle 1"/>
          <p:cNvSpPr>
            <a:spLocks noGrp="1"/>
          </p:cNvSpPr>
          <p:nvPr>
            <p:ph type="subTitle" idx="1"/>
          </p:nvPr>
        </p:nvSpPr>
        <p:spPr>
          <a:xfrm>
            <a:off x="628650" y="2778125"/>
            <a:ext cx="3765550" cy="568325"/>
          </a:xfrm>
        </p:spPr>
        <p:txBody>
          <a:bodyPr/>
          <a:lstStyle/>
          <a:p>
            <a:r>
              <a:rPr lang="en-GB" altLang="x-none" dirty="0"/>
              <a:t>2018</a:t>
            </a:r>
            <a:endParaRPr lang="x-none" altLang="x-none" dirty="0"/>
          </a:p>
        </p:txBody>
      </p:sp>
      <p:sp>
        <p:nvSpPr>
          <p:cNvPr id="20482" name="Title 2"/>
          <p:cNvSpPr>
            <a:spLocks noGrp="1"/>
          </p:cNvSpPr>
          <p:nvPr>
            <p:ph type="title"/>
          </p:nvPr>
        </p:nvSpPr>
        <p:spPr>
          <a:xfrm>
            <a:off x="628650" y="1506538"/>
            <a:ext cx="3765550" cy="1023937"/>
          </a:xfrm>
        </p:spPr>
        <p:txBody>
          <a:bodyPr>
            <a:normAutofit fontScale="90000"/>
          </a:bodyPr>
          <a:lstStyle/>
          <a:p>
            <a:r>
              <a:rPr lang="en-GB" altLang="x-none" dirty="0"/>
              <a:t>All Wales induction framework for health and social care briefing</a:t>
            </a:r>
            <a:endParaRPr lang="x-none" altLang="x-none" dirty="0"/>
          </a:p>
        </p:txBody>
      </p:sp>
      <p:sp>
        <p:nvSpPr>
          <p:cNvPr id="20483" name="Text Placeholder 3"/>
          <p:cNvSpPr>
            <a:spLocks noGrp="1"/>
          </p:cNvSpPr>
          <p:nvPr>
            <p:ph type="body" sz="quarter" idx="13"/>
          </p:nvPr>
        </p:nvSpPr>
        <p:spPr>
          <a:xfrm>
            <a:off x="628650" y="3594100"/>
            <a:ext cx="3765550" cy="1270000"/>
          </a:xfrm>
        </p:spPr>
        <p:txBody>
          <a:bodyPr>
            <a:normAutofit fontScale="85000" lnSpcReduction="10000"/>
          </a:bodyPr>
          <a:lstStyle/>
          <a:p>
            <a:r>
              <a:rPr lang="en-GB" altLang="x-none" dirty="0" err="1"/>
              <a:t>Briffio</a:t>
            </a:r>
            <a:r>
              <a:rPr lang="en-GB" altLang="x-none" dirty="0"/>
              <a:t> </a:t>
            </a:r>
            <a:r>
              <a:rPr lang="en-GB" altLang="x-none" dirty="0" err="1"/>
              <a:t>ar</a:t>
            </a:r>
            <a:r>
              <a:rPr lang="en-GB" altLang="x-none" dirty="0"/>
              <a:t> </a:t>
            </a:r>
            <a:r>
              <a:rPr lang="en-GB" altLang="x-none" dirty="0" err="1"/>
              <a:t>gyfer</a:t>
            </a:r>
            <a:r>
              <a:rPr lang="en-GB" altLang="x-none" dirty="0"/>
              <a:t> y </a:t>
            </a:r>
            <a:r>
              <a:rPr lang="en-GB" altLang="x-none" dirty="0" err="1"/>
              <a:t>Fframwaith</a:t>
            </a:r>
            <a:r>
              <a:rPr lang="en-GB" altLang="x-none" dirty="0"/>
              <a:t> </a:t>
            </a:r>
            <a:r>
              <a:rPr lang="en-GB" altLang="x-none" dirty="0" err="1"/>
              <a:t>sefydlu</a:t>
            </a:r>
            <a:r>
              <a:rPr lang="en-GB" altLang="x-none" dirty="0"/>
              <a:t> </a:t>
            </a:r>
            <a:r>
              <a:rPr lang="en-GB" altLang="x-none" dirty="0" err="1"/>
              <a:t>Cymru</a:t>
            </a:r>
            <a:r>
              <a:rPr lang="en-GB" altLang="x-none" dirty="0"/>
              <a:t> </a:t>
            </a:r>
            <a:r>
              <a:rPr lang="en-GB" altLang="x-none" dirty="0" err="1"/>
              <a:t>gyfan</a:t>
            </a:r>
            <a:r>
              <a:rPr lang="en-GB" altLang="x-none" dirty="0"/>
              <a:t> </a:t>
            </a:r>
            <a:r>
              <a:rPr lang="en-GB" altLang="x-none" dirty="0" err="1"/>
              <a:t>ar</a:t>
            </a:r>
            <a:r>
              <a:rPr lang="en-GB" altLang="x-none" dirty="0"/>
              <a:t> </a:t>
            </a:r>
            <a:r>
              <a:rPr lang="en-GB" altLang="x-none" dirty="0" err="1"/>
              <a:t>gyfer</a:t>
            </a:r>
            <a:r>
              <a:rPr lang="en-GB" altLang="x-none" dirty="0"/>
              <a:t> </a:t>
            </a:r>
            <a:r>
              <a:rPr lang="en-GB" altLang="x-none" dirty="0" err="1"/>
              <a:t>iechyd</a:t>
            </a:r>
            <a:r>
              <a:rPr lang="en-GB" altLang="x-none" dirty="0"/>
              <a:t> a </a:t>
            </a:r>
            <a:r>
              <a:rPr lang="en-GB" altLang="x-none" dirty="0" err="1"/>
              <a:t>gofal</a:t>
            </a:r>
            <a:r>
              <a:rPr lang="en-GB" altLang="x-none" dirty="0"/>
              <a:t> </a:t>
            </a:r>
            <a:r>
              <a:rPr lang="en-GB" altLang="x-none" dirty="0" err="1"/>
              <a:t>cymdeithasol</a:t>
            </a:r>
            <a:endParaRPr lang="x-none" altLang="x-none" dirty="0"/>
          </a:p>
        </p:txBody>
      </p:sp>
      <p:sp>
        <p:nvSpPr>
          <p:cNvPr id="20484" name="Text Placeholder 4"/>
          <p:cNvSpPr>
            <a:spLocks noGrp="1"/>
          </p:cNvSpPr>
          <p:nvPr>
            <p:ph type="body" sz="quarter" idx="14"/>
          </p:nvPr>
        </p:nvSpPr>
        <p:spPr>
          <a:xfrm>
            <a:off x="628650" y="5164138"/>
            <a:ext cx="3759200" cy="569912"/>
          </a:xfrm>
        </p:spPr>
        <p:txBody>
          <a:bodyPr/>
          <a:lstStyle/>
          <a:p>
            <a:r>
              <a:rPr lang="en-GB" altLang="x-none" dirty="0"/>
              <a:t>2018</a:t>
            </a:r>
            <a:endParaRPr lang="x-none" altLang="x-none"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GB" dirty="0" err="1"/>
              <a:t>Fframwaith</a:t>
            </a:r>
            <a:r>
              <a:rPr lang="en-GB" dirty="0"/>
              <a:t> </a:t>
            </a:r>
            <a:r>
              <a:rPr lang="en-GB" dirty="0" err="1"/>
              <a:t>Sefydlu</a:t>
            </a:r>
            <a:r>
              <a:rPr lang="en-GB" dirty="0"/>
              <a:t> </a:t>
            </a:r>
            <a:r>
              <a:rPr lang="en-GB" dirty="0" err="1"/>
              <a:t>Gofal</a:t>
            </a:r>
            <a:r>
              <a:rPr lang="en-GB" dirty="0"/>
              <a:t> </a:t>
            </a:r>
            <a:r>
              <a:rPr lang="en-GB" dirty="0" err="1"/>
              <a:t>Cymdeithasol</a:t>
            </a:r>
            <a:r>
              <a:rPr lang="en-GB" dirty="0"/>
              <a:t> </a:t>
            </a:r>
          </a:p>
        </p:txBody>
      </p:sp>
      <p:sp>
        <p:nvSpPr>
          <p:cNvPr id="7" name="Text Placeholder 6"/>
          <p:cNvSpPr>
            <a:spLocks noGrp="1"/>
          </p:cNvSpPr>
          <p:nvPr>
            <p:ph type="body" sz="quarter" idx="10"/>
          </p:nvPr>
        </p:nvSpPr>
        <p:spPr/>
        <p:txBody>
          <a:bodyPr/>
          <a:lstStyle/>
          <a:p>
            <a:r>
              <a:rPr lang="en-GB" dirty="0"/>
              <a:t>Social Care Induction Framework </a:t>
            </a:r>
          </a:p>
        </p:txBody>
      </p:sp>
      <p:sp>
        <p:nvSpPr>
          <p:cNvPr id="8" name="Text Placeholder 7"/>
          <p:cNvSpPr>
            <a:spLocks noGrp="1"/>
          </p:cNvSpPr>
          <p:nvPr>
            <p:ph type="body" sz="quarter" idx="11"/>
          </p:nvPr>
        </p:nvSpPr>
        <p:spPr/>
        <p:txBody>
          <a:bodyPr>
            <a:normAutofit fontScale="70000" lnSpcReduction="20000"/>
          </a:bodyPr>
          <a:lstStyle/>
          <a:p>
            <a:pPr marL="285750" indent="-285750">
              <a:buFont typeface="Arial" panose="020B0604020202020204" pitchFamily="34" charset="0"/>
              <a:buChar char="•"/>
            </a:pPr>
            <a:r>
              <a:rPr lang="en-GB" dirty="0"/>
              <a:t>What is the induction framework?</a:t>
            </a:r>
          </a:p>
          <a:p>
            <a:endParaRPr lang="en-GB" dirty="0"/>
          </a:p>
          <a:p>
            <a:pPr marL="285750" indent="-285750">
              <a:buFont typeface="Arial" panose="020B0604020202020204" pitchFamily="34" charset="0"/>
              <a:buChar char="•"/>
            </a:pPr>
            <a:r>
              <a:rPr lang="en-GB" dirty="0"/>
              <a:t>First induction framework 2001; reviewed on a 4 year cycle </a:t>
            </a:r>
          </a:p>
          <a:p>
            <a:endParaRPr lang="en-GB" dirty="0"/>
          </a:p>
          <a:p>
            <a:pPr marL="285750" indent="-285750">
              <a:buFont typeface="Arial" panose="020B0604020202020204" pitchFamily="34" charset="0"/>
              <a:buChar char="•"/>
            </a:pPr>
            <a:r>
              <a:rPr lang="en-GB" dirty="0"/>
              <a:t>2016 light touch review of induction framework identified need for full scale review </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2015 Award for Social Care Induction launched </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2017 consultation carried out on the revised content; new versions available for the sector in December 2017, to be implemented in April 2018 </a:t>
            </a:r>
          </a:p>
        </p:txBody>
      </p:sp>
      <p:sp>
        <p:nvSpPr>
          <p:cNvPr id="9" name="Text Placeholder 8"/>
          <p:cNvSpPr>
            <a:spLocks noGrp="1"/>
          </p:cNvSpPr>
          <p:nvPr>
            <p:ph type="body" sz="quarter" idx="12"/>
          </p:nvPr>
        </p:nvSpPr>
        <p:spPr>
          <a:xfrm>
            <a:off x="552893" y="1935163"/>
            <a:ext cx="4072269" cy="3480353"/>
          </a:xfrm>
        </p:spPr>
        <p:txBody>
          <a:bodyPr>
            <a:normAutofit fontScale="77500" lnSpcReduction="20000"/>
          </a:bodyPr>
          <a:lstStyle/>
          <a:p>
            <a:pPr marL="285750" indent="-285750">
              <a:buFont typeface="Arial" panose="020B0604020202020204" pitchFamily="34" charset="0"/>
              <a:buChar char="•"/>
            </a:pPr>
            <a:r>
              <a:rPr lang="en-GB" dirty="0"/>
              <a:t>Beth </a:t>
            </a:r>
            <a:r>
              <a:rPr lang="en-GB" dirty="0" err="1"/>
              <a:t>yw’r</a:t>
            </a:r>
            <a:r>
              <a:rPr lang="en-GB" dirty="0"/>
              <a:t> </a:t>
            </a:r>
            <a:r>
              <a:rPr lang="en-GB" dirty="0" err="1"/>
              <a:t>fframwaith</a:t>
            </a:r>
            <a:r>
              <a:rPr lang="en-GB" dirty="0"/>
              <a:t> </a:t>
            </a:r>
            <a:r>
              <a:rPr lang="en-GB" dirty="0" err="1"/>
              <a:t>sefydlu</a:t>
            </a:r>
            <a:r>
              <a:rPr lang="en-GB" dirty="0"/>
              <a:t>?</a:t>
            </a:r>
          </a:p>
          <a:p>
            <a:endParaRPr lang="en-GB" dirty="0"/>
          </a:p>
          <a:p>
            <a:pPr marL="285750" indent="-285750">
              <a:buFont typeface="Arial" panose="020B0604020202020204" pitchFamily="34" charset="0"/>
              <a:buChar char="•"/>
            </a:pPr>
            <a:r>
              <a:rPr lang="en-GB" dirty="0" err="1"/>
              <a:t>Fframwaith</a:t>
            </a:r>
            <a:r>
              <a:rPr lang="en-GB" dirty="0"/>
              <a:t> </a:t>
            </a:r>
            <a:r>
              <a:rPr lang="en-GB" dirty="0" err="1"/>
              <a:t>sefydlu</a:t>
            </a:r>
            <a:r>
              <a:rPr lang="en-GB" dirty="0"/>
              <a:t> </a:t>
            </a:r>
            <a:r>
              <a:rPr lang="en-GB" dirty="0" err="1"/>
              <a:t>cyntaf</a:t>
            </a:r>
            <a:r>
              <a:rPr lang="en-GB" dirty="0"/>
              <a:t> </a:t>
            </a:r>
            <a:r>
              <a:rPr lang="en-GB" dirty="0" err="1"/>
              <a:t>yn</a:t>
            </a:r>
            <a:r>
              <a:rPr lang="en-GB" dirty="0"/>
              <a:t> 2001; </a:t>
            </a:r>
            <a:r>
              <a:rPr lang="en-GB" dirty="0" err="1"/>
              <a:t>diwygiwyd</a:t>
            </a:r>
            <a:r>
              <a:rPr lang="en-GB" dirty="0"/>
              <a:t> </a:t>
            </a:r>
            <a:r>
              <a:rPr lang="en-GB" dirty="0" err="1"/>
              <a:t>ar</a:t>
            </a:r>
            <a:r>
              <a:rPr lang="en-GB" dirty="0"/>
              <a:t> </a:t>
            </a:r>
            <a:r>
              <a:rPr lang="en-GB" dirty="0" err="1"/>
              <a:t>gylch</a:t>
            </a:r>
            <a:r>
              <a:rPr lang="en-GB" dirty="0"/>
              <a:t> 4 </a:t>
            </a:r>
            <a:r>
              <a:rPr lang="en-GB" dirty="0" err="1"/>
              <a:t>blynedd</a:t>
            </a:r>
            <a:r>
              <a:rPr lang="en-GB" dirty="0"/>
              <a:t> </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err="1"/>
              <a:t>Adologiad</a:t>
            </a:r>
            <a:r>
              <a:rPr lang="en-GB" dirty="0"/>
              <a:t> </a:t>
            </a:r>
            <a:r>
              <a:rPr lang="en-GB" dirty="0" err="1"/>
              <a:t>ysgafn</a:t>
            </a:r>
            <a:r>
              <a:rPr lang="en-GB" dirty="0"/>
              <a:t> </a:t>
            </a:r>
            <a:r>
              <a:rPr lang="en-GB" dirty="0" err="1"/>
              <a:t>o’r</a:t>
            </a:r>
            <a:r>
              <a:rPr lang="en-GB" dirty="0"/>
              <a:t> </a:t>
            </a:r>
            <a:r>
              <a:rPr lang="en-GB" dirty="0" err="1"/>
              <a:t>fframwaith</a:t>
            </a:r>
            <a:r>
              <a:rPr lang="en-GB" dirty="0"/>
              <a:t> </a:t>
            </a:r>
            <a:r>
              <a:rPr lang="en-GB" dirty="0" err="1"/>
              <a:t>sefydlu</a:t>
            </a:r>
            <a:r>
              <a:rPr lang="en-GB" dirty="0"/>
              <a:t> </a:t>
            </a:r>
            <a:r>
              <a:rPr lang="en-GB" dirty="0" err="1"/>
              <a:t>yn</a:t>
            </a:r>
            <a:r>
              <a:rPr lang="en-GB" dirty="0"/>
              <a:t> 2016 </a:t>
            </a:r>
            <a:r>
              <a:rPr lang="en-GB" dirty="0" err="1"/>
              <a:t>yn</a:t>
            </a:r>
            <a:r>
              <a:rPr lang="en-GB" dirty="0"/>
              <a:t> </a:t>
            </a:r>
            <a:r>
              <a:rPr lang="en-GB" dirty="0" err="1"/>
              <a:t>nodi</a:t>
            </a:r>
            <a:r>
              <a:rPr lang="en-GB" dirty="0"/>
              <a:t> bod </a:t>
            </a:r>
            <a:r>
              <a:rPr lang="en-GB" dirty="0" err="1"/>
              <a:t>angen</a:t>
            </a:r>
            <a:r>
              <a:rPr lang="en-GB" dirty="0"/>
              <a:t> </a:t>
            </a:r>
            <a:r>
              <a:rPr lang="en-GB" dirty="0" err="1"/>
              <a:t>diwygiad</a:t>
            </a:r>
            <a:r>
              <a:rPr lang="en-GB" dirty="0"/>
              <a:t> </a:t>
            </a:r>
            <a:r>
              <a:rPr lang="en-GB" dirty="0" err="1"/>
              <a:t>llawn</a:t>
            </a:r>
            <a:r>
              <a:rPr lang="en-GB" dirty="0"/>
              <a:t> </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err="1"/>
              <a:t>Lansiwyd</a:t>
            </a:r>
            <a:r>
              <a:rPr lang="en-GB" dirty="0"/>
              <a:t> y </a:t>
            </a:r>
            <a:r>
              <a:rPr lang="en-GB" dirty="0" err="1"/>
              <a:t>Dyfarniad</a:t>
            </a:r>
            <a:r>
              <a:rPr lang="en-GB" dirty="0"/>
              <a:t> </a:t>
            </a:r>
            <a:r>
              <a:rPr lang="en-GB" dirty="0" err="1"/>
              <a:t>Sefydlu</a:t>
            </a:r>
            <a:r>
              <a:rPr lang="en-GB" dirty="0"/>
              <a:t> </a:t>
            </a:r>
            <a:r>
              <a:rPr lang="en-GB" dirty="0" err="1"/>
              <a:t>Gofal</a:t>
            </a:r>
            <a:r>
              <a:rPr lang="en-GB" dirty="0"/>
              <a:t> </a:t>
            </a:r>
            <a:r>
              <a:rPr lang="en-GB" dirty="0" err="1"/>
              <a:t>Cymdeithasol</a:t>
            </a:r>
            <a:r>
              <a:rPr lang="en-GB" dirty="0"/>
              <a:t> </a:t>
            </a:r>
            <a:r>
              <a:rPr lang="en-GB" dirty="0" err="1"/>
              <a:t>yn</a:t>
            </a:r>
            <a:r>
              <a:rPr lang="en-GB" dirty="0"/>
              <a:t> 2015 </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err="1"/>
              <a:t>Ymgynghoriad</a:t>
            </a:r>
            <a:r>
              <a:rPr lang="en-GB" dirty="0"/>
              <a:t> </a:t>
            </a:r>
            <a:r>
              <a:rPr lang="en-GB" dirty="0" err="1"/>
              <a:t>yn</a:t>
            </a:r>
            <a:r>
              <a:rPr lang="en-GB" dirty="0"/>
              <a:t> 2017 </a:t>
            </a:r>
            <a:r>
              <a:rPr lang="en-GB" dirty="0" err="1"/>
              <a:t>ar</a:t>
            </a:r>
            <a:r>
              <a:rPr lang="en-GB" dirty="0"/>
              <a:t> y </a:t>
            </a:r>
            <a:r>
              <a:rPr lang="en-GB" dirty="0" err="1"/>
              <a:t>cynnwys</a:t>
            </a:r>
            <a:r>
              <a:rPr lang="en-GB" dirty="0"/>
              <a:t> </a:t>
            </a:r>
            <a:r>
              <a:rPr lang="en-GB" dirty="0" err="1"/>
              <a:t>diwygiedig</a:t>
            </a:r>
            <a:r>
              <a:rPr lang="en-GB" dirty="0"/>
              <a:t>; </a:t>
            </a:r>
            <a:r>
              <a:rPr lang="en-GB" dirty="0" err="1"/>
              <a:t>fersiynnau</a:t>
            </a:r>
            <a:r>
              <a:rPr lang="en-GB" dirty="0"/>
              <a:t> </a:t>
            </a:r>
            <a:r>
              <a:rPr lang="en-GB" dirty="0" err="1"/>
              <a:t>newydd</a:t>
            </a:r>
            <a:r>
              <a:rPr lang="en-GB" dirty="0"/>
              <a:t> </a:t>
            </a:r>
            <a:r>
              <a:rPr lang="en-GB" dirty="0" err="1"/>
              <a:t>yn</a:t>
            </a:r>
            <a:r>
              <a:rPr lang="en-GB" dirty="0"/>
              <a:t> </a:t>
            </a:r>
            <a:r>
              <a:rPr lang="en-GB" dirty="0" err="1"/>
              <a:t>barod</a:t>
            </a:r>
            <a:r>
              <a:rPr lang="en-GB" dirty="0"/>
              <a:t> </a:t>
            </a:r>
            <a:r>
              <a:rPr lang="en-GB" dirty="0" err="1"/>
              <a:t>Rhagfyr</a:t>
            </a:r>
            <a:r>
              <a:rPr lang="en-GB" dirty="0"/>
              <a:t> 2017, </a:t>
            </a:r>
            <a:r>
              <a:rPr lang="en-GB" dirty="0" err="1"/>
              <a:t>i’w</a:t>
            </a:r>
            <a:r>
              <a:rPr lang="en-GB" dirty="0"/>
              <a:t> </a:t>
            </a:r>
            <a:r>
              <a:rPr lang="en-GB" dirty="0" err="1"/>
              <a:t>implementeiddio</a:t>
            </a:r>
            <a:r>
              <a:rPr lang="en-GB" dirty="0"/>
              <a:t> </a:t>
            </a:r>
            <a:r>
              <a:rPr lang="en-GB" dirty="0" err="1"/>
              <a:t>yn</a:t>
            </a:r>
            <a:r>
              <a:rPr lang="en-GB" dirty="0"/>
              <a:t> </a:t>
            </a:r>
            <a:r>
              <a:rPr lang="en-GB" dirty="0" err="1"/>
              <a:t>Ebrill</a:t>
            </a:r>
            <a:r>
              <a:rPr lang="en-GB" dirty="0"/>
              <a:t> 2018</a:t>
            </a:r>
          </a:p>
        </p:txBody>
      </p:sp>
    </p:spTree>
    <p:extLst>
      <p:ext uri="{BB962C8B-B14F-4D97-AF65-F5344CB8AC3E}">
        <p14:creationId xmlns:p14="http://schemas.microsoft.com/office/powerpoint/2010/main" val="755348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Beth </a:t>
            </a:r>
            <a:r>
              <a:rPr lang="en-GB" dirty="0" err="1"/>
              <a:t>sy</a:t>
            </a:r>
            <a:r>
              <a:rPr lang="en-GB" dirty="0"/>
              <a:t> </a:t>
            </a:r>
            <a:r>
              <a:rPr lang="en-GB" dirty="0" err="1"/>
              <a:t>wedi</a:t>
            </a:r>
            <a:r>
              <a:rPr lang="en-GB" dirty="0"/>
              <a:t> </a:t>
            </a:r>
            <a:r>
              <a:rPr lang="en-GB" dirty="0" err="1"/>
              <a:t>newid</a:t>
            </a:r>
            <a:r>
              <a:rPr lang="en-GB" dirty="0"/>
              <a:t>? </a:t>
            </a:r>
          </a:p>
        </p:txBody>
      </p:sp>
      <p:sp>
        <p:nvSpPr>
          <p:cNvPr id="3" name="Text Placeholder 2"/>
          <p:cNvSpPr>
            <a:spLocks noGrp="1"/>
          </p:cNvSpPr>
          <p:nvPr>
            <p:ph type="body" sz="quarter" idx="10"/>
          </p:nvPr>
        </p:nvSpPr>
        <p:spPr/>
        <p:txBody>
          <a:bodyPr/>
          <a:lstStyle/>
          <a:p>
            <a:r>
              <a:rPr lang="en-GB" dirty="0"/>
              <a:t>What’s changed? </a:t>
            </a:r>
          </a:p>
        </p:txBody>
      </p:sp>
      <p:sp>
        <p:nvSpPr>
          <p:cNvPr id="4" name="Text Placeholder 3"/>
          <p:cNvSpPr>
            <a:spLocks noGrp="1"/>
          </p:cNvSpPr>
          <p:nvPr>
            <p:ph type="body" sz="quarter" idx="11"/>
          </p:nvPr>
        </p:nvSpPr>
        <p:spPr>
          <a:xfrm>
            <a:off x="499730" y="1212114"/>
            <a:ext cx="3923414" cy="4465674"/>
          </a:xfrm>
        </p:spPr>
        <p:txBody>
          <a:bodyPr>
            <a:normAutofit fontScale="70000" lnSpcReduction="20000"/>
          </a:bodyPr>
          <a:lstStyle/>
          <a:p>
            <a:r>
              <a:rPr lang="cy-GB" dirty="0"/>
              <a:t>Newid teitl i ‘Fframwaith Sefydlu Iechyd a Gofal Cymdeithasol’  </a:t>
            </a:r>
          </a:p>
          <a:p>
            <a:r>
              <a:rPr lang="cy-GB" dirty="0"/>
              <a:t>Adrannau newydd ar gyfell llesiant ac iechyd</a:t>
            </a:r>
          </a:p>
          <a:p>
            <a:r>
              <a:rPr lang="cy-GB" dirty="0"/>
              <a:t>Newidiadau i’r iaith er mwyn adlewyrchu’r Ddeddf Gwasanaethau Cymdeithasol a Llesiant (Cymru) 2014 a pholisiau a chanllawiau cyfredol allweddol eraill </a:t>
            </a:r>
          </a:p>
          <a:p>
            <a:r>
              <a:rPr lang="cy-GB" dirty="0"/>
              <a:t>Newidiadau i’r iaith i adlewyrchu’r newidiadau a osodwyd yn Lle i’w Alw’n Gartref? - Adolygiad o ansawdd bywyd a gofal pobl hŷn sy’n byw mewn cartrefi gofal preswyl yng Nghymru</a:t>
            </a:r>
          </a:p>
          <a:p>
            <a:r>
              <a:rPr lang="cy-GB" dirty="0"/>
              <a:t>Y cyfnod o amser i gwblhau’r fframwaith gyfan yn ymestyn i 6 mis gydag adrannau allweddol a nodwyd ar gyfer cwblhau o fewn 12 wythnos gyntaf.</a:t>
            </a:r>
            <a:endParaRPr lang="en-GB" dirty="0"/>
          </a:p>
        </p:txBody>
      </p:sp>
      <p:sp>
        <p:nvSpPr>
          <p:cNvPr id="5" name="Text Placeholder 4"/>
          <p:cNvSpPr>
            <a:spLocks noGrp="1"/>
          </p:cNvSpPr>
          <p:nvPr>
            <p:ph type="body" sz="quarter" idx="12"/>
          </p:nvPr>
        </p:nvSpPr>
        <p:spPr>
          <a:xfrm>
            <a:off x="4862513" y="1212113"/>
            <a:ext cx="3856185" cy="4540102"/>
          </a:xfrm>
        </p:spPr>
        <p:txBody>
          <a:bodyPr>
            <a:normAutofit fontScale="70000" lnSpcReduction="20000"/>
          </a:bodyPr>
          <a:lstStyle/>
          <a:p>
            <a:pPr lvl="0"/>
            <a:r>
              <a:rPr lang="en-GB" sz="2600" dirty="0"/>
              <a:t>New title All Wales Induction Framework for Health and Social Care</a:t>
            </a:r>
          </a:p>
          <a:p>
            <a:pPr lvl="0"/>
            <a:r>
              <a:rPr lang="en-GB" sz="2600" dirty="0"/>
              <a:t>New sections for health and well-being</a:t>
            </a:r>
          </a:p>
          <a:p>
            <a:pPr lvl="0"/>
            <a:r>
              <a:rPr lang="en-GB" sz="2600" dirty="0"/>
              <a:t>Changes to language to reflect Social Services and Well-being (Wales) Act 2014 and other key current policy and guidance</a:t>
            </a:r>
          </a:p>
          <a:p>
            <a:pPr lvl="0"/>
            <a:r>
              <a:rPr lang="en-GB" sz="2600" dirty="0"/>
              <a:t>Changes made to reflect the requirements set out in A Place to Call Home: A Review into the Quality of Life and Care of Older People living in Care Homes in Wales</a:t>
            </a:r>
          </a:p>
          <a:p>
            <a:pPr lvl="0"/>
            <a:r>
              <a:rPr lang="en-GB" sz="2600" dirty="0"/>
              <a:t>Period of time to complete the whole induction framework extended to 6 months</a:t>
            </a:r>
          </a:p>
          <a:p>
            <a:pPr marL="0" lvl="0" indent="0">
              <a:buNone/>
            </a:pPr>
            <a:endParaRPr lang="en-GB" sz="2600" dirty="0"/>
          </a:p>
          <a:p>
            <a:endParaRPr lang="en-GB" dirty="0"/>
          </a:p>
        </p:txBody>
      </p:sp>
    </p:spTree>
    <p:extLst>
      <p:ext uri="{BB962C8B-B14F-4D97-AF65-F5344CB8AC3E}">
        <p14:creationId xmlns:p14="http://schemas.microsoft.com/office/powerpoint/2010/main" val="41231166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Cysylltiad </a:t>
            </a:r>
            <a:r>
              <a:rPr lang="en-GB" dirty="0" err="1"/>
              <a:t>i’r</a:t>
            </a:r>
            <a:r>
              <a:rPr lang="en-GB" dirty="0"/>
              <a:t> </a:t>
            </a:r>
            <a:r>
              <a:rPr lang="en-GB" dirty="0" err="1"/>
              <a:t>cymwysterau</a:t>
            </a:r>
            <a:r>
              <a:rPr lang="en-GB" dirty="0"/>
              <a:t> </a:t>
            </a:r>
            <a:r>
              <a:rPr lang="en-GB" dirty="0" err="1"/>
              <a:t>newydd</a:t>
            </a:r>
            <a:r>
              <a:rPr lang="en-GB" dirty="0"/>
              <a:t> </a:t>
            </a:r>
          </a:p>
        </p:txBody>
      </p:sp>
      <p:sp>
        <p:nvSpPr>
          <p:cNvPr id="3" name="Text Placeholder 2"/>
          <p:cNvSpPr>
            <a:spLocks noGrp="1"/>
          </p:cNvSpPr>
          <p:nvPr>
            <p:ph type="body" sz="quarter" idx="10"/>
          </p:nvPr>
        </p:nvSpPr>
        <p:spPr/>
        <p:txBody>
          <a:bodyPr/>
          <a:lstStyle/>
          <a:p>
            <a:r>
              <a:rPr lang="en-GB" dirty="0"/>
              <a:t>Links to new qualifications </a:t>
            </a:r>
          </a:p>
        </p:txBody>
      </p:sp>
      <p:sp>
        <p:nvSpPr>
          <p:cNvPr id="4" name="Text Placeholder 3"/>
          <p:cNvSpPr>
            <a:spLocks noGrp="1"/>
          </p:cNvSpPr>
          <p:nvPr>
            <p:ph type="body" sz="quarter" idx="11"/>
          </p:nvPr>
        </p:nvSpPr>
        <p:spPr>
          <a:xfrm>
            <a:off x="628651" y="1649412"/>
            <a:ext cx="3911452" cy="4219760"/>
          </a:xfrm>
        </p:spPr>
        <p:txBody>
          <a:bodyPr>
            <a:normAutofit fontScale="32500" lnSpcReduction="20000"/>
          </a:bodyPr>
          <a:lstStyle/>
          <a:p>
            <a:pPr>
              <a:lnSpc>
                <a:spcPct val="110000"/>
              </a:lnSpc>
            </a:pPr>
            <a:r>
              <a:rPr lang="en-GB" sz="7400" dirty="0" err="1"/>
              <a:t>Adolygiad</a:t>
            </a:r>
            <a:r>
              <a:rPr lang="en-GB" sz="7400" dirty="0"/>
              <a:t> </a:t>
            </a:r>
            <a:r>
              <a:rPr lang="en-GB" sz="7400" dirty="0" err="1"/>
              <a:t>Cymwystaerau</a:t>
            </a:r>
            <a:r>
              <a:rPr lang="en-GB" sz="7400" dirty="0"/>
              <a:t> </a:t>
            </a:r>
            <a:r>
              <a:rPr lang="en-GB" sz="7400" dirty="0" err="1"/>
              <a:t>Cymru</a:t>
            </a:r>
            <a:r>
              <a:rPr lang="en-GB" sz="7400" dirty="0"/>
              <a:t> </a:t>
            </a:r>
            <a:r>
              <a:rPr lang="en-GB" sz="7400" dirty="0" err="1"/>
              <a:t>o’r</a:t>
            </a:r>
            <a:r>
              <a:rPr lang="en-GB" sz="7400" dirty="0"/>
              <a:t> </a:t>
            </a:r>
            <a:r>
              <a:rPr lang="en-GB" sz="7400" dirty="0" err="1"/>
              <a:t>cymwysterau</a:t>
            </a:r>
            <a:r>
              <a:rPr lang="en-GB" sz="7400" dirty="0"/>
              <a:t> </a:t>
            </a:r>
            <a:r>
              <a:rPr lang="en-GB" sz="7400" dirty="0" err="1"/>
              <a:t>iechyd</a:t>
            </a:r>
            <a:r>
              <a:rPr lang="en-GB" sz="7400" dirty="0"/>
              <a:t> a </a:t>
            </a:r>
            <a:r>
              <a:rPr lang="en-GB" sz="7400" dirty="0" err="1"/>
              <a:t>gofal</a:t>
            </a:r>
            <a:r>
              <a:rPr lang="en-GB" sz="7400" dirty="0"/>
              <a:t> </a:t>
            </a:r>
            <a:r>
              <a:rPr lang="en-GB" sz="7400" dirty="0" err="1"/>
              <a:t>cymdeithasol</a:t>
            </a:r>
            <a:endParaRPr lang="en-GB" sz="7400" dirty="0"/>
          </a:p>
          <a:p>
            <a:pPr>
              <a:lnSpc>
                <a:spcPct val="110000"/>
              </a:lnSpc>
            </a:pPr>
            <a:r>
              <a:rPr lang="en-GB" sz="7400" dirty="0" err="1"/>
              <a:t>Cymwysterau</a:t>
            </a:r>
            <a:r>
              <a:rPr lang="en-GB" sz="7400" dirty="0"/>
              <a:t> </a:t>
            </a:r>
            <a:r>
              <a:rPr lang="en-GB" sz="7400" dirty="0" err="1"/>
              <a:t>newydd</a:t>
            </a:r>
            <a:r>
              <a:rPr lang="en-GB" sz="7400" dirty="0"/>
              <a:t> – </a:t>
            </a:r>
            <a:r>
              <a:rPr lang="en-GB" sz="7400" dirty="0" err="1"/>
              <a:t>lefel</a:t>
            </a:r>
            <a:r>
              <a:rPr lang="en-GB" sz="7400" dirty="0"/>
              <a:t> 2 </a:t>
            </a:r>
            <a:r>
              <a:rPr lang="en-GB" sz="7400" dirty="0" err="1"/>
              <a:t>egwyddorion</a:t>
            </a:r>
            <a:r>
              <a:rPr lang="en-GB" sz="7400" dirty="0"/>
              <a:t> a </a:t>
            </a:r>
            <a:r>
              <a:rPr lang="en-GB" sz="7400" dirty="0" err="1"/>
              <a:t>chyd-destun</a:t>
            </a:r>
            <a:r>
              <a:rPr lang="en-GB" sz="7400" dirty="0"/>
              <a:t> </a:t>
            </a:r>
            <a:r>
              <a:rPr lang="en-GB" sz="7400" dirty="0" err="1"/>
              <a:t>iechyd</a:t>
            </a:r>
            <a:r>
              <a:rPr lang="en-GB" sz="7400" dirty="0"/>
              <a:t> a </a:t>
            </a:r>
            <a:r>
              <a:rPr lang="en-GB" sz="7400" dirty="0" err="1"/>
              <a:t>gofal</a:t>
            </a:r>
            <a:r>
              <a:rPr lang="en-GB" sz="7400" dirty="0"/>
              <a:t> </a:t>
            </a:r>
            <a:r>
              <a:rPr lang="en-GB" sz="7400" dirty="0" err="1"/>
              <a:t>cymdeithasol</a:t>
            </a:r>
            <a:r>
              <a:rPr lang="en-GB" sz="7400" dirty="0"/>
              <a:t> </a:t>
            </a:r>
            <a:r>
              <a:rPr lang="en-GB" sz="7400" dirty="0" err="1"/>
              <a:t>sy’n</a:t>
            </a:r>
            <a:r>
              <a:rPr lang="en-GB" sz="7400" dirty="0"/>
              <a:t> </a:t>
            </a:r>
            <a:r>
              <a:rPr lang="en-GB" sz="7400" dirty="0" err="1"/>
              <a:t>cynnwys</a:t>
            </a:r>
            <a:r>
              <a:rPr lang="en-GB" sz="7400" dirty="0"/>
              <a:t> </a:t>
            </a:r>
            <a:r>
              <a:rPr lang="en-GB" sz="7400" dirty="0" err="1"/>
              <a:t>yr</a:t>
            </a:r>
            <a:r>
              <a:rPr lang="en-GB" sz="7400" dirty="0"/>
              <a:t> </a:t>
            </a:r>
            <a:r>
              <a:rPr lang="en-GB" sz="7400" dirty="0" err="1"/>
              <a:t>elfennau</a:t>
            </a:r>
            <a:r>
              <a:rPr lang="en-GB" sz="7400" dirty="0"/>
              <a:t> </a:t>
            </a:r>
            <a:r>
              <a:rPr lang="en-GB" sz="7400" dirty="0" err="1"/>
              <a:t>gwybodaeth</a:t>
            </a:r>
            <a:r>
              <a:rPr lang="en-GB" sz="7400" dirty="0"/>
              <a:t> </a:t>
            </a:r>
            <a:r>
              <a:rPr lang="en-GB" sz="7400" dirty="0" err="1"/>
              <a:t>o’r</a:t>
            </a:r>
            <a:r>
              <a:rPr lang="en-GB" sz="7400" dirty="0"/>
              <a:t> </a:t>
            </a:r>
            <a:r>
              <a:rPr lang="en-GB" sz="7400" dirty="0" err="1"/>
              <a:t>fframwaith</a:t>
            </a:r>
            <a:r>
              <a:rPr lang="en-GB" sz="7400" dirty="0"/>
              <a:t> </a:t>
            </a:r>
            <a:r>
              <a:rPr lang="en-GB" sz="7400" dirty="0" err="1"/>
              <a:t>sefydlu</a:t>
            </a:r>
            <a:endParaRPr lang="en-GB" sz="7400" dirty="0"/>
          </a:p>
          <a:p>
            <a:pPr marL="0" indent="0">
              <a:buNone/>
            </a:pPr>
            <a:br>
              <a:rPr lang="en-GB" sz="3400" dirty="0"/>
            </a:br>
            <a:endParaRPr lang="en-GB" sz="3400" dirty="0"/>
          </a:p>
          <a:p>
            <a:endParaRPr lang="en-GB" dirty="0"/>
          </a:p>
        </p:txBody>
      </p:sp>
      <p:sp>
        <p:nvSpPr>
          <p:cNvPr id="5" name="Text Placeholder 4"/>
          <p:cNvSpPr>
            <a:spLocks noGrp="1"/>
          </p:cNvSpPr>
          <p:nvPr>
            <p:ph type="body" sz="quarter" idx="12"/>
          </p:nvPr>
        </p:nvSpPr>
        <p:spPr>
          <a:xfrm>
            <a:off x="4862513" y="1649413"/>
            <a:ext cx="3690495" cy="3851275"/>
          </a:xfrm>
        </p:spPr>
        <p:txBody>
          <a:bodyPr>
            <a:normAutofit/>
          </a:bodyPr>
          <a:lstStyle/>
          <a:p>
            <a:r>
              <a:rPr lang="en-GB" sz="2600" dirty="0"/>
              <a:t>Qualifications Wales review of health and social care qualifications</a:t>
            </a:r>
          </a:p>
          <a:p>
            <a:r>
              <a:rPr lang="en-GB" sz="2600" dirty="0"/>
              <a:t>New qualification – Health and social care: core, covering the knowledge elements of the induction framework </a:t>
            </a:r>
          </a:p>
          <a:p>
            <a:endParaRPr lang="en-GB" dirty="0"/>
          </a:p>
        </p:txBody>
      </p:sp>
    </p:spTree>
    <p:extLst>
      <p:ext uri="{BB962C8B-B14F-4D97-AF65-F5344CB8AC3E}">
        <p14:creationId xmlns:p14="http://schemas.microsoft.com/office/powerpoint/2010/main" val="36532721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C9DCA-123E-414A-99E9-A2C09D17E94F}"/>
              </a:ext>
            </a:extLst>
          </p:cNvPr>
          <p:cNvSpPr>
            <a:spLocks noGrp="1"/>
          </p:cNvSpPr>
          <p:nvPr>
            <p:ph type="title"/>
          </p:nvPr>
        </p:nvSpPr>
        <p:spPr/>
        <p:txBody>
          <a:bodyPr>
            <a:normAutofit/>
          </a:bodyPr>
          <a:lstStyle/>
          <a:p>
            <a:r>
              <a:rPr lang="en-GB" dirty="0" err="1"/>
              <a:t>Cysylltiad</a:t>
            </a:r>
            <a:r>
              <a:rPr lang="en-GB" dirty="0"/>
              <a:t> </a:t>
            </a:r>
            <a:r>
              <a:rPr lang="en-GB" dirty="0" err="1"/>
              <a:t>gyda</a:t>
            </a:r>
            <a:r>
              <a:rPr lang="en-GB" dirty="0"/>
              <a:t> </a:t>
            </a:r>
            <a:r>
              <a:rPr lang="en-GB" dirty="0" err="1"/>
              <a:t>chofrestru</a:t>
            </a:r>
            <a:endParaRPr lang="en-GB" dirty="0"/>
          </a:p>
        </p:txBody>
      </p:sp>
      <p:sp>
        <p:nvSpPr>
          <p:cNvPr id="3" name="Text Placeholder 2">
            <a:extLst>
              <a:ext uri="{FF2B5EF4-FFF2-40B4-BE49-F238E27FC236}">
                <a16:creationId xmlns:a16="http://schemas.microsoft.com/office/drawing/2014/main" id="{25A1AB80-3BFC-4030-A6E1-13B00948EA47}"/>
              </a:ext>
            </a:extLst>
          </p:cNvPr>
          <p:cNvSpPr>
            <a:spLocks noGrp="1"/>
          </p:cNvSpPr>
          <p:nvPr>
            <p:ph type="body" sz="quarter" idx="10"/>
          </p:nvPr>
        </p:nvSpPr>
        <p:spPr/>
        <p:txBody>
          <a:bodyPr/>
          <a:lstStyle/>
          <a:p>
            <a:r>
              <a:rPr lang="en-GB" dirty="0"/>
              <a:t>Links to registration</a:t>
            </a:r>
          </a:p>
        </p:txBody>
      </p:sp>
      <p:sp>
        <p:nvSpPr>
          <p:cNvPr id="4" name="Text Placeholder 3">
            <a:extLst>
              <a:ext uri="{FF2B5EF4-FFF2-40B4-BE49-F238E27FC236}">
                <a16:creationId xmlns:a16="http://schemas.microsoft.com/office/drawing/2014/main" id="{F4052579-FEA8-455E-8690-057AEAC010BE}"/>
              </a:ext>
            </a:extLst>
          </p:cNvPr>
          <p:cNvSpPr>
            <a:spLocks noGrp="1"/>
          </p:cNvSpPr>
          <p:nvPr>
            <p:ph type="body" sz="quarter" idx="11"/>
          </p:nvPr>
        </p:nvSpPr>
        <p:spPr>
          <a:xfrm>
            <a:off x="628650" y="1649413"/>
            <a:ext cx="3784854" cy="3851275"/>
          </a:xfrm>
        </p:spPr>
        <p:txBody>
          <a:bodyPr>
            <a:normAutofit/>
          </a:bodyPr>
          <a:lstStyle/>
          <a:p>
            <a:r>
              <a:rPr lang="en-GB" dirty="0" err="1"/>
              <a:t>Darparu</a:t>
            </a:r>
            <a:r>
              <a:rPr lang="en-GB" dirty="0"/>
              <a:t> </a:t>
            </a:r>
            <a:r>
              <a:rPr lang="en-GB" dirty="0" err="1"/>
              <a:t>ffordd</a:t>
            </a:r>
            <a:r>
              <a:rPr lang="en-GB" dirty="0"/>
              <a:t> </a:t>
            </a:r>
            <a:r>
              <a:rPr lang="en-GB" dirty="0" err="1"/>
              <a:t>gychwynnol</a:t>
            </a:r>
            <a:r>
              <a:rPr lang="en-GB" dirty="0"/>
              <a:t> o </a:t>
            </a:r>
            <a:r>
              <a:rPr lang="en-GB" dirty="0" err="1"/>
              <a:t>gofrestru</a:t>
            </a:r>
            <a:r>
              <a:rPr lang="en-GB" dirty="0"/>
              <a:t> </a:t>
            </a:r>
            <a:r>
              <a:rPr lang="en-GB" dirty="0" err="1"/>
              <a:t>gyda’r</a:t>
            </a:r>
            <a:r>
              <a:rPr lang="en-GB" dirty="0"/>
              <a:t> </a:t>
            </a:r>
            <a:r>
              <a:rPr lang="en-GB" dirty="0" err="1"/>
              <a:t>Gofal</a:t>
            </a:r>
            <a:r>
              <a:rPr lang="en-GB" dirty="0"/>
              <a:t> </a:t>
            </a:r>
            <a:r>
              <a:rPr lang="en-GB" dirty="0" err="1"/>
              <a:t>Cymdeithasol</a:t>
            </a:r>
            <a:r>
              <a:rPr lang="en-GB" dirty="0"/>
              <a:t> </a:t>
            </a:r>
            <a:r>
              <a:rPr lang="en-GB" dirty="0" err="1"/>
              <a:t>Cymru</a:t>
            </a:r>
            <a:endParaRPr lang="en-GB" dirty="0"/>
          </a:p>
          <a:p>
            <a:r>
              <a:rPr lang="en-GB" dirty="0" err="1"/>
              <a:t>Cysylltiadau</a:t>
            </a:r>
            <a:r>
              <a:rPr lang="en-GB" dirty="0"/>
              <a:t> </a:t>
            </a:r>
            <a:r>
              <a:rPr lang="en-GB" dirty="0" err="1"/>
              <a:t>gyda’r</a:t>
            </a:r>
            <a:r>
              <a:rPr lang="en-GB" dirty="0"/>
              <a:t> </a:t>
            </a:r>
            <a:r>
              <a:rPr lang="en-GB" dirty="0" err="1"/>
              <a:t>Dyfarniad</a:t>
            </a:r>
            <a:r>
              <a:rPr lang="en-GB" dirty="0"/>
              <a:t> L2 </a:t>
            </a:r>
            <a:r>
              <a:rPr lang="en-GB" dirty="0" err="1"/>
              <a:t>mewn</a:t>
            </a:r>
            <a:r>
              <a:rPr lang="en-GB" dirty="0"/>
              <a:t> </a:t>
            </a:r>
            <a:r>
              <a:rPr lang="en-GB" dirty="0" err="1"/>
              <a:t>Sefydlu</a:t>
            </a:r>
            <a:r>
              <a:rPr lang="en-GB" dirty="0"/>
              <a:t> </a:t>
            </a:r>
            <a:r>
              <a:rPr lang="en-GB" dirty="0" err="1"/>
              <a:t>Gofal</a:t>
            </a:r>
            <a:r>
              <a:rPr lang="en-GB" dirty="0"/>
              <a:t> </a:t>
            </a:r>
            <a:r>
              <a:rPr lang="en-GB" dirty="0" err="1"/>
              <a:t>Cymdeithasol</a:t>
            </a:r>
            <a:endParaRPr lang="en-GB" dirty="0"/>
          </a:p>
        </p:txBody>
      </p:sp>
      <p:sp>
        <p:nvSpPr>
          <p:cNvPr id="5" name="Text Placeholder 4">
            <a:extLst>
              <a:ext uri="{FF2B5EF4-FFF2-40B4-BE49-F238E27FC236}">
                <a16:creationId xmlns:a16="http://schemas.microsoft.com/office/drawing/2014/main" id="{72EF9E6D-B3ED-4B4C-966D-2445C7332B39}"/>
              </a:ext>
            </a:extLst>
          </p:cNvPr>
          <p:cNvSpPr>
            <a:spLocks noGrp="1"/>
          </p:cNvSpPr>
          <p:nvPr>
            <p:ph type="body" sz="quarter" idx="12"/>
          </p:nvPr>
        </p:nvSpPr>
        <p:spPr/>
        <p:txBody>
          <a:bodyPr/>
          <a:lstStyle/>
          <a:p>
            <a:r>
              <a:rPr lang="en-GB" dirty="0"/>
              <a:t>Provide a vehicle for initial registration with Social Care Wales</a:t>
            </a:r>
          </a:p>
          <a:p>
            <a:r>
              <a:rPr lang="en-GB" dirty="0"/>
              <a:t>Links to the L2 Award in Social Care Induction</a:t>
            </a:r>
          </a:p>
          <a:p>
            <a:endParaRPr lang="en-GB" dirty="0"/>
          </a:p>
        </p:txBody>
      </p:sp>
    </p:spTree>
    <p:extLst>
      <p:ext uri="{BB962C8B-B14F-4D97-AF65-F5344CB8AC3E}">
        <p14:creationId xmlns:p14="http://schemas.microsoft.com/office/powerpoint/2010/main" val="9853067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1C93F5-874A-4EAF-BEA1-FFAF6B5F3585}"/>
              </a:ext>
            </a:extLst>
          </p:cNvPr>
          <p:cNvSpPr>
            <a:spLocks noGrp="1"/>
          </p:cNvSpPr>
          <p:nvPr>
            <p:ph type="title"/>
          </p:nvPr>
        </p:nvSpPr>
        <p:spPr/>
        <p:txBody>
          <a:bodyPr>
            <a:normAutofit fontScale="90000"/>
          </a:bodyPr>
          <a:lstStyle/>
          <a:p>
            <a:r>
              <a:rPr lang="en-GB" dirty="0"/>
              <a:t>Felly, </a:t>
            </a:r>
            <a:r>
              <a:rPr lang="en-GB" dirty="0" err="1"/>
              <a:t>beth</a:t>
            </a:r>
            <a:r>
              <a:rPr lang="en-GB" dirty="0"/>
              <a:t> </a:t>
            </a:r>
            <a:r>
              <a:rPr lang="en-GB" dirty="0" err="1"/>
              <a:t>mae’r</a:t>
            </a:r>
            <a:r>
              <a:rPr lang="en-GB" dirty="0"/>
              <a:t> </a:t>
            </a:r>
            <a:r>
              <a:rPr lang="en-GB" dirty="0" err="1"/>
              <a:t>fframwaith</a:t>
            </a:r>
            <a:r>
              <a:rPr lang="en-GB" dirty="0"/>
              <a:t> </a:t>
            </a:r>
            <a:r>
              <a:rPr lang="en-GB" dirty="0" err="1"/>
              <a:t>sefydlu</a:t>
            </a:r>
            <a:r>
              <a:rPr lang="en-GB" dirty="0"/>
              <a:t> </a:t>
            </a:r>
            <a:r>
              <a:rPr lang="en-GB" dirty="0" err="1"/>
              <a:t>newydd</a:t>
            </a:r>
            <a:r>
              <a:rPr lang="en-GB" dirty="0"/>
              <a:t> </a:t>
            </a:r>
            <a:r>
              <a:rPr lang="en-GB" dirty="0" err="1"/>
              <a:t>yn</a:t>
            </a:r>
            <a:r>
              <a:rPr lang="en-GB" dirty="0"/>
              <a:t> </a:t>
            </a:r>
            <a:r>
              <a:rPr lang="en-GB" dirty="0" err="1"/>
              <a:t>edrych</a:t>
            </a:r>
            <a:r>
              <a:rPr lang="en-GB" dirty="0"/>
              <a:t> </a:t>
            </a:r>
            <a:r>
              <a:rPr lang="en-GB" dirty="0" err="1"/>
              <a:t>fel</a:t>
            </a:r>
            <a:r>
              <a:rPr lang="en-GB" dirty="0"/>
              <a:t>?</a:t>
            </a:r>
          </a:p>
        </p:txBody>
      </p:sp>
      <p:sp>
        <p:nvSpPr>
          <p:cNvPr id="3" name="Text Placeholder 2">
            <a:extLst>
              <a:ext uri="{FF2B5EF4-FFF2-40B4-BE49-F238E27FC236}">
                <a16:creationId xmlns:a16="http://schemas.microsoft.com/office/drawing/2014/main" id="{641A328A-EF40-4C3B-87DD-6ADD9F526BD8}"/>
              </a:ext>
            </a:extLst>
          </p:cNvPr>
          <p:cNvSpPr>
            <a:spLocks noGrp="1"/>
          </p:cNvSpPr>
          <p:nvPr>
            <p:ph type="body" sz="quarter" idx="10"/>
          </p:nvPr>
        </p:nvSpPr>
        <p:spPr/>
        <p:txBody>
          <a:bodyPr/>
          <a:lstStyle/>
          <a:p>
            <a:r>
              <a:rPr lang="en-GB" dirty="0"/>
              <a:t>So, what does the new induction framework look like?</a:t>
            </a:r>
          </a:p>
        </p:txBody>
      </p:sp>
      <p:sp>
        <p:nvSpPr>
          <p:cNvPr id="4" name="Text Placeholder 3">
            <a:extLst>
              <a:ext uri="{FF2B5EF4-FFF2-40B4-BE49-F238E27FC236}">
                <a16:creationId xmlns:a16="http://schemas.microsoft.com/office/drawing/2014/main" id="{BD2EE156-4EF3-4F76-82F4-A6E154A2C0ED}"/>
              </a:ext>
            </a:extLst>
          </p:cNvPr>
          <p:cNvSpPr>
            <a:spLocks noGrp="1"/>
          </p:cNvSpPr>
          <p:nvPr>
            <p:ph type="body" sz="quarter" idx="11"/>
          </p:nvPr>
        </p:nvSpPr>
        <p:spPr>
          <a:xfrm>
            <a:off x="4862513" y="1935163"/>
            <a:ext cx="4124325" cy="3922712"/>
          </a:xfrm>
        </p:spPr>
        <p:txBody>
          <a:bodyPr>
            <a:normAutofit fontScale="70000" lnSpcReduction="20000"/>
          </a:bodyPr>
          <a:lstStyle/>
          <a:p>
            <a:pPr marL="285750" indent="-285750">
              <a:buFont typeface="Arial" panose="020B0604020202020204" pitchFamily="34" charset="0"/>
              <a:buChar char="•"/>
            </a:pPr>
            <a:r>
              <a:rPr lang="en-GB" dirty="0"/>
              <a:t>Progress log </a:t>
            </a:r>
          </a:p>
          <a:p>
            <a:r>
              <a:rPr lang="en-GB" dirty="0">
                <a:hlinkClick r:id="rId3"/>
              </a:rPr>
              <a:t>https://socialcare.wales/cms_assets/file-uploads/Induction-framework-Section-5-Progress-Log-Professional-Practice.docx</a:t>
            </a:r>
            <a:r>
              <a:rPr lang="en-GB" dirty="0"/>
              <a:t> </a:t>
            </a:r>
          </a:p>
          <a:p>
            <a:pPr marL="285750" indent="-285750">
              <a:buFont typeface="Arial" panose="020B0604020202020204" pitchFamily="34" charset="0"/>
              <a:buChar char="•"/>
            </a:pPr>
            <a:r>
              <a:rPr lang="en-GB" dirty="0"/>
              <a:t>Workbook</a:t>
            </a:r>
          </a:p>
          <a:p>
            <a:r>
              <a:rPr lang="en-GB" dirty="0">
                <a:hlinkClick r:id="rId4"/>
              </a:rPr>
              <a:t>https://socialcare.wales/cms_assets/file-uploads/Induction-framework-Section-5-Workbook-Professional-Practice.docx</a:t>
            </a:r>
            <a:r>
              <a:rPr lang="en-GB" dirty="0"/>
              <a:t> </a:t>
            </a:r>
          </a:p>
          <a:p>
            <a:pPr marL="285750" indent="-285750">
              <a:buFont typeface="Arial" panose="020B0604020202020204" pitchFamily="34" charset="0"/>
              <a:buChar char="•"/>
            </a:pPr>
            <a:r>
              <a:rPr lang="en-GB" dirty="0"/>
              <a:t>Introduction and guidance</a:t>
            </a:r>
          </a:p>
          <a:p>
            <a:r>
              <a:rPr lang="en-GB" dirty="0">
                <a:hlinkClick r:id="rId5"/>
              </a:rPr>
              <a:t>https://socialcare.wales/cms_assets/file-uploads/Induction-framework-introduction-and-guidance2.docx</a:t>
            </a:r>
            <a:r>
              <a:rPr lang="en-GB" dirty="0"/>
              <a:t> </a:t>
            </a:r>
          </a:p>
          <a:p>
            <a:pPr marL="285750" indent="-285750">
              <a:buFont typeface="Arial" panose="020B0604020202020204" pitchFamily="34" charset="0"/>
              <a:buChar char="•"/>
            </a:pPr>
            <a:r>
              <a:rPr lang="en-GB" dirty="0"/>
              <a:t>Glossary</a:t>
            </a:r>
          </a:p>
          <a:p>
            <a:r>
              <a:rPr lang="en-GB" dirty="0">
                <a:hlinkClick r:id="rId6"/>
              </a:rPr>
              <a:t>https://socialcare.wales/cms_assets/file-uploads/Induction-framework-glossary.docx</a:t>
            </a:r>
            <a:r>
              <a:rPr lang="en-GB" dirty="0"/>
              <a:t> </a:t>
            </a:r>
          </a:p>
          <a:p>
            <a:pPr marL="285750" indent="-285750">
              <a:buFont typeface="Arial" panose="020B0604020202020204" pitchFamily="34" charset="0"/>
              <a:buChar char="•"/>
            </a:pPr>
            <a:r>
              <a:rPr lang="en-GB" dirty="0"/>
              <a:t>Resources</a:t>
            </a:r>
          </a:p>
          <a:p>
            <a:r>
              <a:rPr lang="en-GB" dirty="0">
                <a:hlinkClick r:id="rId6"/>
              </a:rPr>
              <a:t>https://socialcare.wales/cms_assets/file-uploads/Induction-framework-glossary.docx</a:t>
            </a:r>
            <a:r>
              <a:rPr lang="en-GB" dirty="0"/>
              <a:t> </a:t>
            </a:r>
          </a:p>
        </p:txBody>
      </p:sp>
      <p:sp>
        <p:nvSpPr>
          <p:cNvPr id="5" name="Text Placeholder 4">
            <a:extLst>
              <a:ext uri="{FF2B5EF4-FFF2-40B4-BE49-F238E27FC236}">
                <a16:creationId xmlns:a16="http://schemas.microsoft.com/office/drawing/2014/main" id="{D5F56582-06E4-4179-9296-3C581031C878}"/>
              </a:ext>
            </a:extLst>
          </p:cNvPr>
          <p:cNvSpPr>
            <a:spLocks noGrp="1"/>
          </p:cNvSpPr>
          <p:nvPr>
            <p:ph type="body" sz="quarter" idx="12"/>
          </p:nvPr>
        </p:nvSpPr>
        <p:spPr>
          <a:xfrm>
            <a:off x="628650" y="1935163"/>
            <a:ext cx="4043363" cy="3922712"/>
          </a:xfrm>
        </p:spPr>
        <p:txBody>
          <a:bodyPr>
            <a:normAutofit fontScale="70000" lnSpcReduction="20000"/>
          </a:bodyPr>
          <a:lstStyle/>
          <a:p>
            <a:pPr marL="285750" indent="-285750">
              <a:buFont typeface="Arial" panose="020B0604020202020204" pitchFamily="34" charset="0"/>
              <a:buChar char="•"/>
            </a:pPr>
            <a:r>
              <a:rPr lang="en-GB" dirty="0"/>
              <a:t>Log </a:t>
            </a:r>
            <a:r>
              <a:rPr lang="en-GB" dirty="0" err="1"/>
              <a:t>cynnydd</a:t>
            </a:r>
            <a:endParaRPr lang="en-GB" dirty="0"/>
          </a:p>
          <a:p>
            <a:r>
              <a:rPr lang="en-GB" dirty="0">
                <a:hlinkClick r:id="rId7"/>
              </a:rPr>
              <a:t>https://gofalcymdeithasol.cymru/cms_assets/file-uploads/Adran-5-Log-cynnydd-Ymarfer-Proffesiynol-171214.docx</a:t>
            </a:r>
            <a:r>
              <a:rPr lang="en-GB" dirty="0"/>
              <a:t> </a:t>
            </a:r>
          </a:p>
          <a:p>
            <a:pPr marL="285750" indent="-285750">
              <a:buFont typeface="Arial" panose="020B0604020202020204" pitchFamily="34" charset="0"/>
              <a:buChar char="•"/>
            </a:pPr>
            <a:r>
              <a:rPr lang="en-GB" dirty="0" err="1"/>
              <a:t>Llyfrau</a:t>
            </a:r>
            <a:r>
              <a:rPr lang="en-GB" dirty="0"/>
              <a:t> Gwaith</a:t>
            </a:r>
          </a:p>
          <a:p>
            <a:r>
              <a:rPr lang="en-GB" dirty="0">
                <a:hlinkClick r:id="rId8"/>
              </a:rPr>
              <a:t>https://gofalcymdeithasol.cymru/cms_assets/file-uploads/Fframwaith-sefydlu-Adran-5-Llyfr-Gwaith-Ymarfer-Professiynol2.docx</a:t>
            </a:r>
            <a:r>
              <a:rPr lang="en-GB" dirty="0"/>
              <a:t> </a:t>
            </a:r>
          </a:p>
          <a:p>
            <a:pPr marL="285750" indent="-285750">
              <a:buFont typeface="Arial" panose="020B0604020202020204" pitchFamily="34" charset="0"/>
              <a:buChar char="•"/>
            </a:pPr>
            <a:r>
              <a:rPr lang="en-GB" dirty="0" err="1"/>
              <a:t>Cyflwyniad</a:t>
            </a:r>
            <a:r>
              <a:rPr lang="en-GB" dirty="0"/>
              <a:t> a </a:t>
            </a:r>
            <a:r>
              <a:rPr lang="en-GB" dirty="0" err="1"/>
              <a:t>chanllawiau</a:t>
            </a:r>
            <a:endParaRPr lang="en-GB" dirty="0"/>
          </a:p>
          <a:p>
            <a:r>
              <a:rPr lang="en-GB" dirty="0">
                <a:hlinkClick r:id="rId9"/>
              </a:rPr>
              <a:t>https://gofalcymdeithasol.cymru/cms_assets/file-uploads/Fframwaith-sefydlu-cyflwyniad-a-chanllawiau2.docx</a:t>
            </a:r>
            <a:r>
              <a:rPr lang="en-GB" dirty="0"/>
              <a:t> </a:t>
            </a:r>
          </a:p>
          <a:p>
            <a:pPr marL="285750" indent="-285750">
              <a:buFont typeface="Arial" panose="020B0604020202020204" pitchFamily="34" charset="0"/>
              <a:buChar char="•"/>
            </a:pPr>
            <a:r>
              <a:rPr lang="en-GB" dirty="0" err="1"/>
              <a:t>Geirfa</a:t>
            </a:r>
            <a:endParaRPr lang="en-GB" dirty="0"/>
          </a:p>
          <a:p>
            <a:r>
              <a:rPr lang="en-GB" dirty="0">
                <a:hlinkClick r:id="rId10"/>
              </a:rPr>
              <a:t>https://gofalcymdeithasol.cymru/cms_assets/file-uploads/Fframwaith-sefydlu-geirfa.docx</a:t>
            </a:r>
            <a:r>
              <a:rPr lang="en-GB" dirty="0"/>
              <a:t> </a:t>
            </a:r>
          </a:p>
          <a:p>
            <a:pPr marL="285750" indent="-285750">
              <a:buFont typeface="Arial" panose="020B0604020202020204" pitchFamily="34" charset="0"/>
              <a:buChar char="•"/>
            </a:pPr>
            <a:r>
              <a:rPr lang="en-GB" dirty="0" err="1"/>
              <a:t>Adnoddau</a:t>
            </a:r>
            <a:endParaRPr lang="en-GB" dirty="0"/>
          </a:p>
          <a:p>
            <a:r>
              <a:rPr lang="en-GB" dirty="0">
                <a:hlinkClick r:id="rId10"/>
              </a:rPr>
              <a:t>https://gofalcymdeithasol.cymru/cms_assets/file-uploads/Fframwaith-sefydlu-geirfa.docx</a:t>
            </a:r>
            <a:r>
              <a:rPr lang="en-GB" dirty="0"/>
              <a:t> </a:t>
            </a:r>
          </a:p>
        </p:txBody>
      </p:sp>
    </p:spTree>
    <p:extLst>
      <p:ext uri="{BB962C8B-B14F-4D97-AF65-F5344CB8AC3E}">
        <p14:creationId xmlns:p14="http://schemas.microsoft.com/office/powerpoint/2010/main" val="18248533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err="1"/>
              <a:t>Fformatiau</a:t>
            </a:r>
            <a:endParaRPr lang="en-GB" dirty="0"/>
          </a:p>
        </p:txBody>
      </p:sp>
      <p:sp>
        <p:nvSpPr>
          <p:cNvPr id="7" name="Text Placeholder 6"/>
          <p:cNvSpPr>
            <a:spLocks noGrp="1"/>
          </p:cNvSpPr>
          <p:nvPr>
            <p:ph type="body" sz="quarter" idx="10"/>
          </p:nvPr>
        </p:nvSpPr>
        <p:spPr/>
        <p:txBody>
          <a:bodyPr/>
          <a:lstStyle/>
          <a:p>
            <a:r>
              <a:rPr lang="en-GB" dirty="0"/>
              <a:t>Formats</a:t>
            </a:r>
          </a:p>
        </p:txBody>
      </p:sp>
      <p:sp>
        <p:nvSpPr>
          <p:cNvPr id="8" name="Text Placeholder 7"/>
          <p:cNvSpPr>
            <a:spLocks noGrp="1"/>
          </p:cNvSpPr>
          <p:nvPr>
            <p:ph type="body" sz="quarter" idx="11"/>
          </p:nvPr>
        </p:nvSpPr>
        <p:spPr/>
        <p:txBody>
          <a:bodyPr/>
          <a:lstStyle/>
          <a:p>
            <a:r>
              <a:rPr lang="en-GB" dirty="0" err="1"/>
              <a:t>Fersiwn</a:t>
            </a:r>
            <a:r>
              <a:rPr lang="en-GB" dirty="0"/>
              <a:t> Word</a:t>
            </a:r>
          </a:p>
          <a:p>
            <a:r>
              <a:rPr lang="en-GB" dirty="0" err="1"/>
              <a:t>Fersiwn</a:t>
            </a:r>
            <a:r>
              <a:rPr lang="en-GB" dirty="0"/>
              <a:t> Pdf</a:t>
            </a:r>
          </a:p>
          <a:p>
            <a:r>
              <a:rPr lang="en-GB" dirty="0" err="1"/>
              <a:t>Fersiwn</a:t>
            </a:r>
            <a:r>
              <a:rPr lang="en-GB" dirty="0"/>
              <a:t> </a:t>
            </a:r>
            <a:r>
              <a:rPr lang="en-GB" dirty="0" err="1"/>
              <a:t>rhyngweithiol</a:t>
            </a:r>
            <a:endParaRPr lang="en-GB" dirty="0"/>
          </a:p>
        </p:txBody>
      </p:sp>
      <p:sp>
        <p:nvSpPr>
          <p:cNvPr id="9" name="Text Placeholder 8"/>
          <p:cNvSpPr>
            <a:spLocks noGrp="1"/>
          </p:cNvSpPr>
          <p:nvPr>
            <p:ph type="body" sz="quarter" idx="12"/>
          </p:nvPr>
        </p:nvSpPr>
        <p:spPr/>
        <p:txBody>
          <a:bodyPr/>
          <a:lstStyle/>
          <a:p>
            <a:r>
              <a:rPr lang="en-GB" dirty="0"/>
              <a:t>Word version</a:t>
            </a:r>
          </a:p>
          <a:p>
            <a:r>
              <a:rPr lang="en-GB" dirty="0"/>
              <a:t>Pdf version</a:t>
            </a:r>
          </a:p>
          <a:p>
            <a:r>
              <a:rPr lang="en-GB" dirty="0"/>
              <a:t>Online interactive version</a:t>
            </a:r>
          </a:p>
        </p:txBody>
      </p:sp>
    </p:spTree>
    <p:extLst>
      <p:ext uri="{BB962C8B-B14F-4D97-AF65-F5344CB8AC3E}">
        <p14:creationId xmlns:p14="http://schemas.microsoft.com/office/powerpoint/2010/main" val="24141659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GB" sz="1800" dirty="0"/>
              <a:t>Website link and pathway </a:t>
            </a:r>
            <a:r>
              <a:rPr lang="en-GB" sz="1800" dirty="0">
                <a:hlinkClick r:id="rId2"/>
              </a:rPr>
              <a:t>https://socialcare.wales/learning-and-development/all-wales-induction-framework-for-health-and-social-care</a:t>
            </a:r>
            <a:r>
              <a:rPr lang="en-GB" sz="1800" dirty="0"/>
              <a:t> Home - Learning and development – Induction and Continuing Professional Development (CPD) – All Wales Induction Framework for Health and Social Care</a:t>
            </a:r>
            <a:br>
              <a:rPr lang="en-GB" dirty="0"/>
            </a:br>
            <a:endParaRPr lang="en-GB" dirty="0"/>
          </a:p>
        </p:txBody>
      </p:sp>
      <p:sp>
        <p:nvSpPr>
          <p:cNvPr id="8" name="Text Placeholder 7"/>
          <p:cNvSpPr>
            <a:spLocks noGrp="1"/>
          </p:cNvSpPr>
          <p:nvPr>
            <p:ph type="body" sz="quarter" idx="13"/>
          </p:nvPr>
        </p:nvSpPr>
        <p:spPr/>
        <p:txBody>
          <a:bodyPr>
            <a:noAutofit/>
          </a:bodyPr>
          <a:lstStyle/>
          <a:p>
            <a:pPr>
              <a:lnSpc>
                <a:spcPct val="100000"/>
              </a:lnSpc>
              <a:spcBef>
                <a:spcPts val="0"/>
              </a:spcBef>
            </a:pPr>
            <a:r>
              <a:rPr lang="en-GB" sz="1600" dirty="0" err="1"/>
              <a:t>Dolen</a:t>
            </a:r>
            <a:r>
              <a:rPr lang="en-GB" sz="1600" dirty="0"/>
              <a:t> </a:t>
            </a:r>
            <a:r>
              <a:rPr lang="en-GB" sz="1600" dirty="0" err="1"/>
              <a:t>a’r</a:t>
            </a:r>
            <a:r>
              <a:rPr lang="en-GB" sz="1600" dirty="0"/>
              <a:t> </a:t>
            </a:r>
            <a:r>
              <a:rPr lang="en-GB" sz="1600" dirty="0" err="1"/>
              <a:t>llwybr</a:t>
            </a:r>
            <a:endParaRPr lang="en-GB" sz="1600" dirty="0"/>
          </a:p>
          <a:p>
            <a:pPr>
              <a:lnSpc>
                <a:spcPct val="100000"/>
              </a:lnSpc>
              <a:spcBef>
                <a:spcPts val="0"/>
              </a:spcBef>
            </a:pPr>
            <a:r>
              <a:rPr lang="en-GB" sz="1600" dirty="0">
                <a:hlinkClick r:id="rId3"/>
              </a:rPr>
              <a:t>https://gofalcymdeithasol.cymru/dysgu-a-datblygu/fframwaith-sefydlu-cymru-gyfan-ar-gyfer-iechyd-a-gofal-cymdeithasol</a:t>
            </a:r>
            <a:r>
              <a:rPr lang="en-GB" sz="1600" dirty="0"/>
              <a:t> </a:t>
            </a:r>
            <a:r>
              <a:rPr lang="en-GB" sz="1600" dirty="0" err="1"/>
              <a:t>Hafan</a:t>
            </a:r>
            <a:r>
              <a:rPr lang="en-GB" sz="1600" dirty="0"/>
              <a:t> – </a:t>
            </a:r>
            <a:r>
              <a:rPr lang="en-GB" sz="1600" dirty="0" err="1"/>
              <a:t>Dysgu</a:t>
            </a:r>
            <a:r>
              <a:rPr lang="en-GB" sz="1600" dirty="0"/>
              <a:t> a </a:t>
            </a:r>
            <a:r>
              <a:rPr lang="en-GB" sz="1600" dirty="0" err="1"/>
              <a:t>datblygu</a:t>
            </a:r>
            <a:r>
              <a:rPr lang="en-GB" sz="1600" dirty="0"/>
              <a:t> – </a:t>
            </a:r>
            <a:r>
              <a:rPr lang="en-GB" sz="1600" dirty="0" err="1"/>
              <a:t>Sefydlu</a:t>
            </a:r>
            <a:r>
              <a:rPr lang="en-GB" sz="1600" dirty="0"/>
              <a:t> a </a:t>
            </a:r>
            <a:r>
              <a:rPr lang="en-GB" sz="1600" dirty="0" err="1"/>
              <a:t>datblygiad</a:t>
            </a:r>
            <a:r>
              <a:rPr lang="en-GB" sz="1600" dirty="0"/>
              <a:t> </a:t>
            </a:r>
            <a:r>
              <a:rPr lang="en-GB" sz="1600" dirty="0" err="1"/>
              <a:t>proffesiynol</a:t>
            </a:r>
            <a:r>
              <a:rPr lang="en-GB" sz="1600" dirty="0"/>
              <a:t> </a:t>
            </a:r>
            <a:r>
              <a:rPr lang="en-GB" sz="1600" dirty="0" err="1"/>
              <a:t>parhaus</a:t>
            </a:r>
            <a:r>
              <a:rPr lang="en-GB" sz="1600" dirty="0"/>
              <a:t> – </a:t>
            </a:r>
            <a:r>
              <a:rPr lang="en-GB" sz="1600" dirty="0" err="1"/>
              <a:t>Fframwaith</a:t>
            </a:r>
            <a:r>
              <a:rPr lang="en-GB" sz="1600" dirty="0"/>
              <a:t> </a:t>
            </a:r>
            <a:r>
              <a:rPr lang="en-GB" sz="1600" dirty="0" err="1"/>
              <a:t>Sefydlu</a:t>
            </a:r>
            <a:r>
              <a:rPr lang="en-GB" sz="1600" dirty="0"/>
              <a:t> </a:t>
            </a:r>
            <a:r>
              <a:rPr lang="en-GB" sz="1600" dirty="0" err="1"/>
              <a:t>Cymru</a:t>
            </a:r>
            <a:r>
              <a:rPr lang="en-GB" sz="1600" dirty="0"/>
              <a:t> </a:t>
            </a:r>
            <a:r>
              <a:rPr lang="en-GB" sz="1600" dirty="0" err="1"/>
              <a:t>Gyfan</a:t>
            </a:r>
            <a:r>
              <a:rPr lang="en-GB" sz="1600" dirty="0"/>
              <a:t> </a:t>
            </a:r>
            <a:r>
              <a:rPr lang="en-GB" sz="1600" dirty="0" err="1"/>
              <a:t>ar</a:t>
            </a:r>
            <a:r>
              <a:rPr lang="en-GB" sz="1600" dirty="0"/>
              <a:t> </a:t>
            </a:r>
            <a:r>
              <a:rPr lang="en-GB" sz="1600" dirty="0" err="1"/>
              <a:t>Gyfer</a:t>
            </a:r>
            <a:r>
              <a:rPr lang="en-GB" sz="1600" dirty="0"/>
              <a:t> </a:t>
            </a:r>
            <a:r>
              <a:rPr lang="en-GB" sz="1600" dirty="0" err="1"/>
              <a:t>Iechyd</a:t>
            </a:r>
            <a:r>
              <a:rPr lang="en-GB" sz="1600" dirty="0"/>
              <a:t> a </a:t>
            </a:r>
            <a:r>
              <a:rPr lang="en-GB" sz="1600" dirty="0" err="1"/>
              <a:t>Gofal</a:t>
            </a:r>
            <a:r>
              <a:rPr lang="en-GB" sz="1600" dirty="0"/>
              <a:t> </a:t>
            </a:r>
            <a:r>
              <a:rPr lang="en-GB" sz="1600" dirty="0" err="1"/>
              <a:t>Cymdeithasol</a:t>
            </a:r>
            <a:endParaRPr lang="en-GB" sz="1600" dirty="0"/>
          </a:p>
        </p:txBody>
      </p:sp>
    </p:spTree>
    <p:extLst>
      <p:ext uri="{BB962C8B-B14F-4D97-AF65-F5344CB8AC3E}">
        <p14:creationId xmlns:p14="http://schemas.microsoft.com/office/powerpoint/2010/main" val="42544429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52561337"/>
      </p:ext>
    </p:extLst>
  </p:cSld>
  <p:clrMapOvr>
    <a:masterClrMapping/>
  </p:clrMapOvr>
</p:sld>
</file>

<file path=ppt/theme/theme1.xml><?xml version="1.0" encoding="utf-8"?>
<a:theme xmlns:a="http://schemas.openxmlformats.org/drawingml/2006/main" name="SCW Slide Templates Bilingual0417 (2)">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vert="horz" lIns="91440" tIns="45720" rIns="91440" bIns="45720" rtlCol="0" anchor="ctr">
        <a:normAutofit/>
      </a:bodyPr>
      <a:lstStyle>
        <a:defPPr>
          <a:defRPr smtClean="0"/>
        </a:defPPr>
      </a:lstStyle>
    </a:txDef>
  </a:objectDefaults>
  <a:extraClrSchemeLst/>
  <a:extLst>
    <a:ext uri="{05A4C25C-085E-4340-85A3-A5531E510DB2}">
      <thm15:themeFamily xmlns:thm15="http://schemas.microsoft.com/office/thememl/2012/main" name="Presentation2" id="{48AD4A84-E46B-D140-85C2-C69757BA3CFB}" vid="{4E96788A-FCA7-0647-8A1E-36C6E85E5A6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ate1 xmlns="6573c7cb-c389-4e3e-ad3a-d71029d3e8b6">2017-05-04T23:00:00+00:00</Date1>
    <RKYVDocId xmlns="6573c7cb-c389-4e3e-ad3a-d71029d3e8b6" xsi:nil="true"/>
    <RKYVDocumentType xmlns="6573c7cb-c389-4e3e-ad3a-d71029d3e8b6">PRESENTATION</RKYVDocumentTyp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BB2BB4B4214524DAF207F6310D836AA" ma:contentTypeVersion="0" ma:contentTypeDescription="Create a new document." ma:contentTypeScope="" ma:versionID="c870b3581cc8fdd300976a01d0041012">
  <xsd:schema xmlns:xsd="http://www.w3.org/2001/XMLSchema" xmlns:xs="http://www.w3.org/2001/XMLSchema" xmlns:p="http://schemas.microsoft.com/office/2006/metadata/properties" xmlns:ns2="6573c7cb-c389-4e3e-ad3a-d71029d3e8b6" targetNamespace="http://schemas.microsoft.com/office/2006/metadata/properties" ma:root="true" ma:fieldsID="47f93e2117ba7d9e1329fd32396ef950" ns2:_="">
    <xsd:import namespace="6573c7cb-c389-4e3e-ad3a-d71029d3e8b6"/>
    <xsd:element name="properties">
      <xsd:complexType>
        <xsd:sequence>
          <xsd:element name="documentManagement">
            <xsd:complexType>
              <xsd:all>
                <xsd:element ref="ns2:Date1" minOccurs="0"/>
                <xsd:element ref="ns2:RKYVDocumentType"/>
                <xsd:element ref="ns2:RKYVDoc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573c7cb-c389-4e3e-ad3a-d71029d3e8b6" elementFormDefault="qualified">
    <xsd:import namespace="http://schemas.microsoft.com/office/2006/documentManagement/types"/>
    <xsd:import namespace="http://schemas.microsoft.com/office/infopath/2007/PartnerControls"/>
    <xsd:element name="Date1" ma:index="8" nillable="true" ma:displayName="Date" ma:format="DateOnly" ma:internalName="Date1">
      <xsd:simpleType>
        <xsd:restriction base="dms:DateTime"/>
      </xsd:simpleType>
    </xsd:element>
    <xsd:element name="RKYVDocumentType" ma:index="9" ma:displayName="RKYVDocumentType" ma:format="Dropdown" ma:internalName="RKYVDocumentType" ma:readOnly="false">
      <xsd:simpleType>
        <xsd:restriction base="dms:Choice">
          <xsd:enumeration value="ADVERT"/>
          <xsd:enumeration value="AGENDA"/>
          <xsd:enumeration value="APPENDIX"/>
          <xsd:enumeration value="ARTICLE"/>
          <xsd:enumeration value="BRIEFING"/>
          <xsd:enumeration value="CONSULTATIONS"/>
          <xsd:enumeration value="CONTRACT"/>
          <xsd:enumeration value="COVER PAGE"/>
          <xsd:enumeration value="DATA"/>
          <xsd:enumeration value="EVALUATION"/>
          <xsd:enumeration value="FORM"/>
          <xsd:enumeration value="IMAGE"/>
          <xsd:enumeration value="INVOICE"/>
          <xsd:enumeration value="JOB DESCRIPTION"/>
          <xsd:enumeration value="LEGAL"/>
          <xsd:enumeration value="LETTER"/>
          <xsd:enumeration value="LIST"/>
          <xsd:enumeration value="MAP"/>
          <xsd:enumeration value="MINUTES"/>
          <xsd:enumeration value="NOTES"/>
          <xsd:enumeration value="PAPER"/>
          <xsd:enumeration value="PLAN"/>
          <xsd:enumeration value="POLICY"/>
          <xsd:enumeration value="PRESENTATION"/>
          <xsd:enumeration value="PRESS RELEASE"/>
          <xsd:enumeration value="PROCEDURES"/>
          <xsd:enumeration value="PROPSAL"/>
          <xsd:enumeration value="PUBLICATION"/>
          <xsd:enumeration value="QUESTIONNAIRE"/>
          <xsd:enumeration value="REGISTER"/>
          <xsd:enumeration value="REPORT"/>
          <xsd:enumeration value="SPECIFICATIONS"/>
          <xsd:enumeration value="TABLE"/>
          <xsd:enumeration value="TIMESHEETS"/>
          <xsd:enumeration value="UNIT"/>
          <xsd:enumeration value="WEB CONTENT"/>
        </xsd:restriction>
      </xsd:simpleType>
    </xsd:element>
    <xsd:element name="RKYVDocId" ma:index="10" nillable="true" ma:displayName="RKYVDocId" ma:decimals="0" ma:internalName="RKYVDocId" ma:percentage="FALSE">
      <xsd:simpleType>
        <xsd:restriction base="dms:Number"/>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0265B80-FDE5-4559-893D-B9319A7645B3}">
  <ds:schemaRefs>
    <ds:schemaRef ds:uri="http://schemas.openxmlformats.org/package/2006/metadata/core-properties"/>
    <ds:schemaRef ds:uri="http://schemas.microsoft.com/office/infopath/2007/PartnerControls"/>
    <ds:schemaRef ds:uri="http://purl.org/dc/terms/"/>
    <ds:schemaRef ds:uri="http://schemas.microsoft.com/office/2006/documentManagement/types"/>
    <ds:schemaRef ds:uri="6573c7cb-c389-4e3e-ad3a-d71029d3e8b6"/>
    <ds:schemaRef ds:uri="http://purl.org/dc/elements/1.1/"/>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18F6B391-61EB-4E95-BF91-AAD9B218B2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573c7cb-c389-4e3e-ad3a-d71029d3e8b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330AEC3-75D2-4703-867E-589D93BBC42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SCW Slide Templates Bilingual0417 (2)</Template>
  <TotalTime>8935</TotalTime>
  <Words>2035</Words>
  <Application>Microsoft Office PowerPoint</Application>
  <PresentationFormat>On-screen Show (4:3)</PresentationFormat>
  <Paragraphs>221</Paragraphs>
  <Slides>9</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Symbol</vt:lpstr>
      <vt:lpstr>Times New Roman</vt:lpstr>
      <vt:lpstr>SCW Slide Templates Bilingual0417 (2)</vt:lpstr>
      <vt:lpstr>All Wales induction framework for health and social care briefing</vt:lpstr>
      <vt:lpstr>Fframwaith Sefydlu Gofal Cymdeithasol </vt:lpstr>
      <vt:lpstr>Beth sy wedi newid? </vt:lpstr>
      <vt:lpstr>Cysylltiad i’r cymwysterau newydd </vt:lpstr>
      <vt:lpstr>Cysylltiad gyda chofrestru</vt:lpstr>
      <vt:lpstr>Felly, beth mae’r fframwaith sefydlu newydd yn edrych fel?</vt:lpstr>
      <vt:lpstr>Fformatiau</vt:lpstr>
      <vt:lpstr>Website link and pathway https://socialcare.wales/learning-and-development/all-wales-induction-framework-for-health-and-social-care Home - Learning and development – Induction and Continuing Professional Development (CPD) – All Wales Induction Framework for Health and Social Care </vt:lpstr>
      <vt:lpstr>PowerPoint Presentation</vt:lpstr>
    </vt:vector>
  </TitlesOfParts>
  <Company>Care Council for Wales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Elin Lenny</dc:creator>
  <cp:lastModifiedBy>Gethin White</cp:lastModifiedBy>
  <cp:revision>45</cp:revision>
  <cp:lastPrinted>2018-02-08T15:09:25Z</cp:lastPrinted>
  <dcterms:created xsi:type="dcterms:W3CDTF">2017-04-11T14:08:19Z</dcterms:created>
  <dcterms:modified xsi:type="dcterms:W3CDTF">2019-10-08T12:27:53Z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0x010100EBB2BB4B4214524DAF207F6310D836AA</vt:lpwstr>
  </property>
</Properties>
</file>