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8" r:id="rId5"/>
    <p:sldId id="299" r:id="rId6"/>
    <p:sldId id="262" r:id="rId7"/>
    <p:sldId id="288" r:id="rId8"/>
    <p:sldId id="289" r:id="rId9"/>
    <p:sldId id="293" r:id="rId10"/>
    <p:sldId id="292" r:id="rId11"/>
    <p:sldId id="301" r:id="rId12"/>
    <p:sldId id="302" r:id="rId13"/>
    <p:sldId id="303" r:id="rId14"/>
    <p:sldId id="263" r:id="rId15"/>
  </p:sldIdLst>
  <p:sldSz cx="9144000" cy="6858000" type="screen4x3"/>
  <p:notesSz cx="6797675" cy="9928225"/>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yl Stevens" initials="CS" lastIdx="7" clrIdx="0">
    <p:extLst>
      <p:ext uri="{19B8F6BF-5375-455C-9EA6-DF929625EA0E}">
        <p15:presenceInfo xmlns:p15="http://schemas.microsoft.com/office/powerpoint/2012/main" userId="S::cheryl.stevens@socialcare.wales::51097c48-22ea-4b33-9e9a-182ffc103c68" providerId="AD"/>
      </p:ext>
    </p:extLst>
  </p:cmAuthor>
  <p:cmAuthor id="2" name="Karen Wakelin" initials="KW" lastIdx="1" clrIdx="1">
    <p:extLst>
      <p:ext uri="{19B8F6BF-5375-455C-9EA6-DF929625EA0E}">
        <p15:presenceInfo xmlns:p15="http://schemas.microsoft.com/office/powerpoint/2012/main" userId="S::KarenWakelin@socialcare.wales::efd7d769-8e3b-4daf-8fcf-72b0a3af18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a:srgbClr val="37394C"/>
    <a:srgbClr val="004B00"/>
    <a:srgbClr val="257D86"/>
    <a:srgbClr val="F7AB64"/>
    <a:srgbClr val="EB5E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49" autoAdjust="0"/>
    <p:restoredTop sz="62225" autoAdjust="0"/>
  </p:normalViewPr>
  <p:slideViewPr>
    <p:cSldViewPr snapToGrid="0" snapToObjects="1">
      <p:cViewPr varScale="1">
        <p:scale>
          <a:sx n="64" d="100"/>
          <a:sy n="64" d="100"/>
        </p:scale>
        <p:origin x="963" y="33"/>
      </p:cViewPr>
      <p:guideLst>
        <p:guide orient="horz" pos="2160"/>
        <p:guide pos="2880"/>
      </p:guideLst>
    </p:cSldViewPr>
  </p:slideViewPr>
  <p:outlineViewPr>
    <p:cViewPr>
      <p:scale>
        <a:sx n="33" d="100"/>
        <a:sy n="33" d="100"/>
      </p:scale>
      <p:origin x="0" y="-263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79" d="100"/>
          <a:sy n="79" d="100"/>
        </p:scale>
        <p:origin x="960" y="2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11/16/2020</a:t>
            </a:fld>
            <a:endParaRPr lang="en-US" dirty="0"/>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dirty="0"/>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11/16/2020</a:t>
            </a:fld>
            <a:endParaRPr lang="en-US"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dirty="0"/>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ealthandcarelearning.wales/qualifications/level-2-health-and-social-care-cor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dysguiechydagofal.cymru/cymwysterau/level-2-health-and-social-care-cor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noProof="0" dirty="0"/>
          </a:p>
          <a:p>
            <a:r>
              <a:rPr lang="cy-GB" b="1" noProof="0" dirty="0"/>
              <a:t>Y pethau ymarferol</a:t>
            </a:r>
          </a:p>
          <a:p>
            <a:r>
              <a:rPr lang="cy-GB" noProof="0" dirty="0"/>
              <a:t>Yn ystod y cyflwyniad, byddaf yn gofyn i chi ddiffodd eich fideo a thawelu eich meicroffonau. </a:t>
            </a:r>
          </a:p>
          <a:p>
            <a:endParaRPr lang="cy-GB" noProof="0" dirty="0"/>
          </a:p>
          <a:p>
            <a:r>
              <a:rPr lang="cy-GB" noProof="0" dirty="0"/>
              <a:t>***</a:t>
            </a:r>
          </a:p>
          <a:p>
            <a:endParaRPr lang="en-US" dirty="0"/>
          </a:p>
          <a:p>
            <a:r>
              <a:rPr lang="en-US" b="1" dirty="0"/>
              <a:t>House keeping</a:t>
            </a:r>
          </a:p>
          <a:p>
            <a:r>
              <a:rPr lang="en-US" dirty="0"/>
              <a:t>During the presentation I would ask that you turn your video off and mute your mics.  Please use the chat bar if you have any questions.  At the end of the session we will be having a discussion could I ask at that point if you could put your video on and unmute your microphone.</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17973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dirty="0"/>
          </a:p>
        </p:txBody>
      </p:sp>
    </p:spTree>
    <p:extLst>
      <p:ext uri="{BB962C8B-B14F-4D97-AF65-F5344CB8AC3E}">
        <p14:creationId xmlns:p14="http://schemas.microsoft.com/office/powerpoint/2010/main" val="226913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dirty="0"/>
          </a:p>
        </p:txBody>
      </p:sp>
    </p:spTree>
    <p:extLst>
      <p:ext uri="{BB962C8B-B14F-4D97-AF65-F5344CB8AC3E}">
        <p14:creationId xmlns:p14="http://schemas.microsoft.com/office/powerpoint/2010/main" val="324296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noProof="0" dirty="0"/>
              <a:t>Pam y gwnaed addasiadau</a:t>
            </a:r>
          </a:p>
          <a:p>
            <a:r>
              <a:rPr lang="cy-GB" noProof="0" dirty="0"/>
              <a:t>Bydd y rhan fwyaf o bobl yn ymwybodol o’r newidiadau a wnaed i gyflawni cymwysterau TGAU a Safon Uwch, ychydig a glywyd am gymwysterau galwedigaethol. Pan darodd Covid-19 ym mis Mawrth, fel yr holl TGAU a Safon Uwch, gofynnwyd i ni weithio gyda Cymwysterau Cymru a’r consortiwm (City </a:t>
            </a:r>
            <a:r>
              <a:rPr lang="cy-GB" noProof="0" dirty="0" err="1"/>
              <a:t>and</a:t>
            </a:r>
            <a:r>
              <a:rPr lang="cy-GB" noProof="0" dirty="0"/>
              <a:t> </a:t>
            </a:r>
            <a:r>
              <a:rPr lang="cy-GB" noProof="0" dirty="0" err="1"/>
              <a:t>Guilds</a:t>
            </a:r>
            <a:r>
              <a:rPr lang="cy-GB" noProof="0" dirty="0"/>
              <a:t> a </a:t>
            </a:r>
            <a:r>
              <a:rPr lang="cy-GB" noProof="0" dirty="0" err="1"/>
              <a:t>CBAC</a:t>
            </a:r>
            <a:r>
              <a:rPr lang="cy-GB" noProof="0" dirty="0"/>
              <a:t>) i ystyried addasiadau byr dymor ar gyfer asesu cymwysterau i ganiatáu i fyfyrwyr gwblhau eu hastudiaethau. Fel y gallwch ddychmygu roedd hwn yn gyfnod o straen mawr i fyfyrwyr a oedd yn poeni a fyddent yn gallu cwblhau eu hastudiaethau. Roedd yn rhaid i ni sicrhau na chafodd unrhyw fyfyrwyr eu heffeithio’n negyddol oherwydd </a:t>
            </a:r>
            <a:r>
              <a:rPr lang="cy-GB" noProof="0" dirty="0" err="1"/>
              <a:t>Covid</a:t>
            </a:r>
            <a:r>
              <a:rPr lang="cy-GB" noProof="0" dirty="0"/>
              <a:t>, felly rhoddwyd mesurau ac atebion dros dro ar waith.</a:t>
            </a:r>
          </a:p>
          <a:p>
            <a:endParaRPr lang="cy-GB" noProof="0" dirty="0"/>
          </a:p>
          <a:p>
            <a:r>
              <a:rPr lang="cy-GB" noProof="0" dirty="0"/>
              <a:t>Yn anffodus, gyda’r tarfu’n parhau, mae angen i ni nawr edrych am atebion hirdymor. Mae pob un ohonom wedi cael mwy o amser i ystyried y materion ac mae’r addasiadau a weithredwyd ddechrau’r haf bellach wedi'u mireinio a’u hymestyn.</a:t>
            </a:r>
          </a:p>
          <a:p>
            <a:endParaRPr lang="cy-GB" noProof="0" dirty="0"/>
          </a:p>
          <a:p>
            <a:r>
              <a:rPr lang="cy-GB" b="1" noProof="0" dirty="0"/>
              <a:t>Cymwysterau y byddwn yn edrych arnyn nhw yn ystod y cyflwyniad</a:t>
            </a:r>
          </a:p>
          <a:p>
            <a:r>
              <a:rPr lang="cy-GB" b="0" noProof="0" dirty="0"/>
              <a:t>Bydd y cyflwyniad hwn yn edrych ar gymhwyster Craidd Lefel 2 (</a:t>
            </a:r>
            <a:r>
              <a:rPr lang="cy-GB" b="0" noProof="0" dirty="0" err="1"/>
              <a:t>GCDDP</a:t>
            </a:r>
            <a:r>
              <a:rPr lang="cy-GB" b="0" noProof="0" dirty="0"/>
              <a:t>) a chymwysterau </a:t>
            </a:r>
            <a:r>
              <a:rPr lang="cy-GB" b="0" noProof="0" dirty="0" err="1"/>
              <a:t>GCDDP</a:t>
            </a:r>
            <a:r>
              <a:rPr lang="cy-GB" b="0" noProof="0" dirty="0"/>
              <a:t> Lefel 2 a 3 a'r addasiadau sydd wedi'u rhoi ar waith oherwydd </a:t>
            </a:r>
            <a:r>
              <a:rPr lang="cy-GB" b="0" noProof="0" dirty="0" err="1"/>
              <a:t>Covid</a:t>
            </a:r>
            <a:r>
              <a:rPr lang="cy-GB" b="0" noProof="0" dirty="0"/>
              <a:t>.     </a:t>
            </a:r>
            <a:endParaRPr lang="cy-GB" b="1" noProof="0" dirty="0"/>
          </a:p>
          <a:p>
            <a:endParaRPr lang="en-GB" dirty="0"/>
          </a:p>
          <a:p>
            <a:r>
              <a:rPr lang="en-GB" dirty="0"/>
              <a:t>***</a:t>
            </a:r>
          </a:p>
          <a:p>
            <a:endParaRPr lang="en-GB" dirty="0"/>
          </a:p>
          <a:p>
            <a:r>
              <a:rPr lang="en-GB" b="1" dirty="0"/>
              <a:t>Why modifications have been made</a:t>
            </a:r>
          </a:p>
          <a:p>
            <a:r>
              <a:rPr lang="en-GB" dirty="0"/>
              <a:t>Most people will be aware of the changes which were made for the achievement of GCSE and A level qualifications but little will have been heard about vocational qualifications.  When Covid-19 hit in March 2020, as like all the </a:t>
            </a:r>
            <a:r>
              <a:rPr lang="en-GB" dirty="0" err="1"/>
              <a:t>gcse’s</a:t>
            </a:r>
            <a:r>
              <a:rPr lang="en-GB" dirty="0"/>
              <a:t> and A levels we were asked to work with Qualifications Wales and the consortium (City and Guilds and WJEC) to consider short term modifications for the assessment of qualifications to allow students to complete their studies.  As you can imagine this was an extremely stressful time for students worrying if they would be able to complete their studies. We needed to make sure that no students were negatively impacted due to </a:t>
            </a:r>
            <a:r>
              <a:rPr lang="en-GB" dirty="0" err="1"/>
              <a:t>Covid</a:t>
            </a:r>
            <a:r>
              <a:rPr lang="en-GB" dirty="0"/>
              <a:t> so interim measures  and solutions were put in place. </a:t>
            </a:r>
          </a:p>
          <a:p>
            <a:endParaRPr lang="en-GB" dirty="0"/>
          </a:p>
          <a:p>
            <a:r>
              <a:rPr lang="en-GB" dirty="0"/>
              <a:t>Unfortunately with continued disruption we now need to look at longer term solutions - We have all had more time to consider the issues and the adaptations initially implemented back in the summer have now been refined and extended.</a:t>
            </a:r>
          </a:p>
          <a:p>
            <a:endParaRPr lang="en-GB" dirty="0"/>
          </a:p>
          <a:p>
            <a:r>
              <a:rPr lang="en-GB" b="1" dirty="0"/>
              <a:t>Qualifications we will be looking at during this presentation</a:t>
            </a:r>
          </a:p>
          <a:p>
            <a:r>
              <a:rPr lang="en-GB" b="0" dirty="0"/>
              <a:t>This presentation will look at  the level 2 Core (CCPLD)  and the level 2 and 3 CCPLD qualifications and the adaptions that have been put in place due to </a:t>
            </a:r>
            <a:r>
              <a:rPr lang="en-GB" b="0" dirty="0" err="1"/>
              <a:t>Covid</a:t>
            </a:r>
            <a:r>
              <a:rPr lang="en-GB" b="0" dirty="0"/>
              <a:t>.     </a:t>
            </a:r>
            <a:endParaRPr lang="en-GB" b="1" dirty="0"/>
          </a:p>
          <a:p>
            <a:endParaRPr lang="en-GB" b="1"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a:t>
            </a:fld>
            <a:endParaRPr lang="en-US" dirty="0"/>
          </a:p>
        </p:txBody>
      </p:sp>
    </p:spTree>
    <p:extLst>
      <p:ext uri="{BB962C8B-B14F-4D97-AF65-F5344CB8AC3E}">
        <p14:creationId xmlns:p14="http://schemas.microsoft.com/office/powerpoint/2010/main" val="800967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958"/>
            <a:ext cx="5438140" cy="5656540"/>
          </a:xfrm>
        </p:spPr>
        <p:txBody>
          <a:bodyPr/>
          <a:lstStyle/>
          <a:p>
            <a:r>
              <a:rPr lang="cy-GB" sz="1200" b="1" kern="1200" noProof="0" dirty="0">
                <a:solidFill>
                  <a:schemeClr val="tx1"/>
                </a:solidFill>
                <a:effectLst/>
                <a:latin typeface="+mn-lt"/>
                <a:ea typeface="+mn-ea"/>
                <a:cs typeface="+mn-cs"/>
              </a:rPr>
              <a:t>Mae gan y </a:t>
            </a:r>
            <a:r>
              <a:rPr lang="cy-GB" sz="1200" b="1" kern="1200" noProof="0" dirty="0" err="1">
                <a:solidFill>
                  <a:schemeClr val="tx1"/>
                </a:solidFill>
                <a:effectLst/>
                <a:latin typeface="+mn-lt"/>
                <a:ea typeface="+mn-ea"/>
                <a:cs typeface="+mn-cs"/>
              </a:rPr>
              <a:t>GCDDP</a:t>
            </a:r>
            <a:r>
              <a:rPr lang="cy-GB" sz="1200" b="1" kern="1200" noProof="0" dirty="0">
                <a:solidFill>
                  <a:schemeClr val="tx1"/>
                </a:solidFill>
                <a:effectLst/>
                <a:latin typeface="+mn-lt"/>
                <a:ea typeface="+mn-ea"/>
                <a:cs typeface="+mn-cs"/>
              </a:rPr>
              <a:t> craidd 5 adran</a:t>
            </a:r>
            <a:endParaRPr lang="cy-GB" sz="1200" kern="1200" noProof="0" dirty="0">
              <a:solidFill>
                <a:schemeClr val="tx1"/>
              </a:solidFill>
              <a:effectLst/>
              <a:latin typeface="+mn-lt"/>
              <a:ea typeface="+mn-ea"/>
              <a:cs typeface="+mn-cs"/>
            </a:endParaRPr>
          </a:p>
          <a:p>
            <a:pPr lvl="0"/>
            <a:r>
              <a:rPr lang="cy-GB" sz="1200" kern="1200" noProof="0" dirty="0">
                <a:solidFill>
                  <a:schemeClr val="tx1"/>
                </a:solidFill>
                <a:effectLst/>
                <a:latin typeface="+mn-lt"/>
                <a:ea typeface="+mn-ea"/>
                <a:cs typeface="+mn-cs"/>
              </a:rPr>
              <a:t>iechyd a llesiant</a:t>
            </a:r>
          </a:p>
          <a:p>
            <a:pPr lvl="0"/>
            <a:r>
              <a:rPr lang="cy-GB" sz="1200" kern="1200" noProof="0" dirty="0">
                <a:solidFill>
                  <a:schemeClr val="tx1"/>
                </a:solidFill>
                <a:effectLst/>
                <a:latin typeface="+mn-lt"/>
                <a:ea typeface="+mn-ea"/>
                <a:cs typeface="+mn-cs"/>
              </a:rPr>
              <a:t>ymarfer proffesiynol </a:t>
            </a:r>
          </a:p>
          <a:p>
            <a:pPr lvl="0"/>
            <a:r>
              <a:rPr lang="cy-GB" sz="1200" kern="1200" noProof="0" dirty="0">
                <a:solidFill>
                  <a:schemeClr val="tx1"/>
                </a:solidFill>
                <a:effectLst/>
                <a:latin typeface="+mn-lt"/>
                <a:ea typeface="+mn-ea"/>
                <a:cs typeface="+mn-cs"/>
              </a:rPr>
              <a:t>diogelu, ac </a:t>
            </a:r>
          </a:p>
          <a:p>
            <a:pPr lvl="0"/>
            <a:r>
              <a:rPr lang="cy-GB" sz="1200" kern="1200" noProof="0" dirty="0">
                <a:solidFill>
                  <a:schemeClr val="tx1"/>
                </a:solidFill>
                <a:effectLst/>
                <a:latin typeface="+mn-lt"/>
                <a:ea typeface="+mn-ea"/>
                <a:cs typeface="+mn-cs"/>
              </a:rPr>
              <a:t>iechyd a diogelwch</a:t>
            </a:r>
          </a:p>
          <a:p>
            <a:r>
              <a:rPr lang="cy-GB" sz="1200" b="1" kern="1200" noProof="0" dirty="0">
                <a:solidFill>
                  <a:schemeClr val="tx1"/>
                </a:solidFill>
                <a:effectLst/>
                <a:latin typeface="+mn-lt"/>
                <a:ea typeface="+mn-ea"/>
                <a:cs typeface="+mn-cs"/>
              </a:rPr>
              <a:t> </a:t>
            </a:r>
          </a:p>
          <a:p>
            <a:r>
              <a:rPr lang="cy-GB" sz="1200" b="1" kern="1200" noProof="0" dirty="0">
                <a:solidFill>
                  <a:schemeClr val="tx1"/>
                </a:solidFill>
                <a:effectLst/>
                <a:latin typeface="+mn-lt"/>
                <a:ea typeface="+mn-ea"/>
                <a:cs typeface="+mn-cs"/>
              </a:rPr>
              <a:t>Mae’n cyd-fynd â fframwaith Sefydlu’r Blynyddoedd Cynnar </a:t>
            </a:r>
          </a:p>
          <a:p>
            <a:endParaRPr lang="cy-GB" sz="1200" b="1" kern="1200" noProof="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kern="1200" noProof="0" dirty="0">
                <a:solidFill>
                  <a:schemeClr val="tx1"/>
                </a:solidFill>
                <a:effectLst/>
                <a:latin typeface="+mn-lt"/>
                <a:ea typeface="+mn-ea"/>
                <a:cs typeface="+mn-cs"/>
              </a:rPr>
              <a:t>Sut mae’r cymhwyster craidd yn cael ei asesu?</a:t>
            </a:r>
          </a:p>
          <a:p>
            <a:endParaRPr lang="cy-GB" sz="1200" b="1"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Mae’r asesiad ffurfiol yn cynnwys tair astudiaeth achos a phrawf cwestiynau aml-ddewis</a:t>
            </a:r>
          </a:p>
          <a:p>
            <a:r>
              <a:rPr lang="cy-GB" sz="1200" kern="1200" noProof="0" dirty="0">
                <a:solidFill>
                  <a:schemeClr val="tx1"/>
                </a:solidFill>
                <a:effectLst/>
                <a:latin typeface="+mn-lt"/>
                <a:ea typeface="+mn-ea"/>
                <a:cs typeface="+mn-cs"/>
              </a:rPr>
              <a:t>Mae astudiaeth achos 1 yn seiliedig ar Egwyddorion a Gwerthoedd Gofal, Chwarae, Dysgu a Datblygu Plant (0-19 oed) ac Iechyd, Llesiant, Dysgu a Datblygu</a:t>
            </a: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kern="1200" noProof="0" dirty="0">
                <a:solidFill>
                  <a:schemeClr val="tx1"/>
                </a:solidFill>
                <a:effectLst/>
                <a:latin typeface="+mn-lt"/>
                <a:ea typeface="+mn-ea"/>
                <a:cs typeface="+mn-cs"/>
              </a:rPr>
              <a:t>Mae astudiaeth achos 2 yn seiliedig ar Egwyddorion a Gwerthoedd Gofal, Chwarae, Dysgu a Datblygu Plant (0-19 oed) ac Ymarfer Proffesiynol fel Gweithiwr Blynyddoedd Cynnar a Gofal Plant</a:t>
            </a:r>
          </a:p>
          <a:p>
            <a:r>
              <a:rPr lang="cy-GB" sz="1200" kern="1200" noProof="0" dirty="0">
                <a:solidFill>
                  <a:schemeClr val="tx1"/>
                </a:solidFill>
                <a:effectLst/>
                <a:latin typeface="+mn-lt"/>
                <a:ea typeface="+mn-ea"/>
                <a:cs typeface="+mn-cs"/>
              </a:rPr>
              <a:t>Mae Astudiaeth Achos 3 yn seiliedig ar Egwyddorion a Gwerthoedd Gofal, Chwarae, Dysgu a Datblygu Plant (0-19 oed) a Diogelu Plant</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Mae’r prawf cwestiynau aml-ddewis yn seiliedig ar bob adran:  75 munud</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Gellir </a:t>
            </a:r>
            <a:r>
              <a:rPr lang="cy-GB" sz="1200" kern="1200" noProof="0" dirty="0" err="1">
                <a:solidFill>
                  <a:schemeClr val="tx1"/>
                </a:solidFill>
                <a:effectLst/>
                <a:latin typeface="+mn-lt"/>
                <a:ea typeface="+mn-ea"/>
                <a:cs typeface="+mn-cs"/>
              </a:rPr>
              <a:t>lawrlwytho’r</a:t>
            </a:r>
            <a:r>
              <a:rPr lang="cy-GB" sz="1200" kern="1200" noProof="0" dirty="0">
                <a:solidFill>
                  <a:schemeClr val="tx1"/>
                </a:solidFill>
                <a:effectLst/>
                <a:latin typeface="+mn-lt"/>
                <a:ea typeface="+mn-ea"/>
                <a:cs typeface="+mn-cs"/>
              </a:rPr>
              <a:t> astudiaethau achos pythefnos cyn yr asesiad ffurfiol. Mae hyn yn rhoi amser i weithwyr baratoi ac adolygu.</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Yna cynhelir yr asesiad mewn ‘amgylchiadau dan reolaeth’, mae hyn yn gwahaniaethu ar draws canolfannau asesu gwahanol, ac un enghraifft fyddai swyddfa dawel, ystafell ddosbarth neu ystafell hyfforddi. </a:t>
            </a:r>
          </a:p>
          <a:p>
            <a:br>
              <a:rPr lang="cy-GB" sz="1200" kern="1200" noProof="0" dirty="0">
                <a:solidFill>
                  <a:schemeClr val="tx1"/>
                </a:solidFill>
                <a:effectLst/>
                <a:latin typeface="+mn-lt"/>
                <a:ea typeface="+mn-ea"/>
                <a:cs typeface="+mn-cs"/>
              </a:rPr>
            </a:br>
            <a:r>
              <a:rPr lang="cy-GB" sz="1200" kern="1200" noProof="0" dirty="0">
                <a:solidFill>
                  <a:schemeClr val="tx1"/>
                </a:solidFill>
                <a:effectLst/>
                <a:latin typeface="+mn-lt"/>
                <a:ea typeface="+mn-ea"/>
                <a:cs typeface="+mn-cs"/>
              </a:rPr>
              <a:t>Mae gan y gweithiwr nifer o gwestiynau i’w hateb yn seiliedig ar yr adrannau sy'n cael sylw e.e. diogelu ac egwyddorion a gwerthoedd. </a:t>
            </a:r>
            <a:r>
              <a:rPr lang="cy-GB" sz="1200" kern="1200" noProof="0" dirty="0" err="1">
                <a:solidFill>
                  <a:schemeClr val="tx1"/>
                </a:solidFill>
                <a:effectLst/>
                <a:latin typeface="+mn-lt"/>
                <a:ea typeface="+mn-ea"/>
                <a:cs typeface="+mn-cs"/>
              </a:rPr>
              <a:t>Gallant</a:t>
            </a:r>
            <a:r>
              <a:rPr lang="cy-GB" sz="1200" kern="1200" noProof="0" dirty="0">
                <a:solidFill>
                  <a:schemeClr val="tx1"/>
                </a:solidFill>
                <a:effectLst/>
                <a:latin typeface="+mn-lt"/>
                <a:ea typeface="+mn-ea"/>
                <a:cs typeface="+mn-cs"/>
              </a:rPr>
              <a:t> fynd â thaflen o nodiadau A4 gyda nhw. Rhoddir 60 munud i ddysgwyr gyflawni'r dasg.</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Os yw gweithwyr yn methu â chyflawni'r marciau sydd eu hangen i basio'r asesiad, </a:t>
            </a:r>
            <a:r>
              <a:rPr lang="cy-GB" sz="1200" kern="1200" noProof="0" dirty="0" err="1">
                <a:solidFill>
                  <a:schemeClr val="tx1"/>
                </a:solidFill>
                <a:effectLst/>
                <a:latin typeface="+mn-lt"/>
                <a:ea typeface="+mn-ea"/>
                <a:cs typeface="+mn-cs"/>
              </a:rPr>
              <a:t>gallant</a:t>
            </a:r>
            <a:r>
              <a:rPr lang="cy-GB" sz="1200" kern="1200" noProof="0" dirty="0">
                <a:solidFill>
                  <a:schemeClr val="tx1"/>
                </a:solidFill>
                <a:effectLst/>
                <a:latin typeface="+mn-lt"/>
                <a:ea typeface="+mn-ea"/>
                <a:cs typeface="+mn-cs"/>
              </a:rPr>
              <a:t> ei wneud eto drwy ddefnyddio'r un astudiaeth achos ond gyda chwestiynau gwahanol. Mae manylion am gyfanswm yr amseroedd y gellir eu hail-brofi ar gyfer pob astudiaeth achos wedi'u cynnwys o fewn manyleb y cymhwyster.</a:t>
            </a:r>
          </a:p>
          <a:p>
            <a:endParaRPr lang="cy-GB" sz="1200" kern="1200" noProof="0" dirty="0">
              <a:solidFill>
                <a:schemeClr val="tx1"/>
              </a:solidFill>
              <a:effectLst/>
              <a:latin typeface="+mn-lt"/>
              <a:ea typeface="+mn-ea"/>
              <a:cs typeface="+mn-cs"/>
            </a:endParaRPr>
          </a:p>
          <a:p>
            <a:r>
              <a:rPr lang="cy-GB" sz="1200" u="sng" kern="1200" noProof="0" dirty="0">
                <a:solidFill>
                  <a:schemeClr val="tx1"/>
                </a:solidFill>
                <a:effectLst/>
                <a:latin typeface="+mn-lt"/>
                <a:ea typeface="+mn-ea"/>
                <a:cs typeface="+mn-cs"/>
                <a:hlinkClick r:id="rId3"/>
              </a:rPr>
              <a:t>https://www.healthandcarelearning.wales/qualifications/level-2-childrens-care-play-learning-and-development-core/</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Pan fydd y gweithwyr wedi cyflawni pob un o’r tair astudiaeth achos, </a:t>
            </a:r>
            <a:r>
              <a:rPr lang="cy-GB" sz="1200" kern="1200" noProof="0" dirty="0" err="1">
                <a:solidFill>
                  <a:schemeClr val="tx1"/>
                </a:solidFill>
                <a:effectLst/>
                <a:latin typeface="+mn-lt"/>
                <a:ea typeface="+mn-ea"/>
                <a:cs typeface="+mn-cs"/>
              </a:rPr>
              <a:t>gallant</a:t>
            </a:r>
            <a:r>
              <a:rPr lang="cy-GB" sz="1200" kern="1200" noProof="0" dirty="0">
                <a:solidFill>
                  <a:schemeClr val="tx1"/>
                </a:solidFill>
                <a:effectLst/>
                <a:latin typeface="+mn-lt"/>
                <a:ea typeface="+mn-ea"/>
                <a:cs typeface="+mn-cs"/>
              </a:rPr>
              <a:t> gymryd y prawf cwestiynau aml-ddewis. Prawf ar-lein yw hwn, ond gellir ei gwblhau ar bapur os gofynnir ymlaen llaw. </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Mae sampl o brofion cwestiynau aml-ddewis, astudiaethau achos ac atebion disgwyliedig ar gael a fydd yn helpu rheolwyr a gweithwyr i wybod beth i'w ddisgwyl.</a:t>
            </a:r>
          </a:p>
          <a:p>
            <a:endParaRPr lang="cy-GB" sz="1200" u="sng" kern="1200" noProof="0" dirty="0">
              <a:solidFill>
                <a:schemeClr val="tx1"/>
              </a:solidFill>
              <a:effectLst/>
              <a:latin typeface="+mn-lt"/>
              <a:ea typeface="+mn-ea"/>
              <a:cs typeface="+mn-cs"/>
              <a:hlinkClick r:id="rId3"/>
            </a:endParaRPr>
          </a:p>
          <a:p>
            <a:r>
              <a:rPr lang="cy-GB" sz="1200" u="sng" kern="1200" noProof="0" dirty="0">
                <a:solidFill>
                  <a:schemeClr val="tx1"/>
                </a:solidFill>
                <a:effectLst/>
                <a:latin typeface="+mn-lt"/>
                <a:ea typeface="+mn-ea"/>
                <a:cs typeface="+mn-cs"/>
                <a:hlinkClick r:id="rId3"/>
              </a:rPr>
              <a:t>https://www.healthandcarelearning.wales/media/2079/11-ccpld-core-sams-e-05022020.pdf</a:t>
            </a:r>
          </a:p>
          <a:p>
            <a:endParaRPr lang="cy-GB" sz="1200" u="none" kern="1200" noProof="0" dirty="0">
              <a:solidFill>
                <a:schemeClr val="tx1"/>
              </a:solidFill>
              <a:effectLst/>
              <a:latin typeface="+mn-lt"/>
              <a:ea typeface="+mn-ea"/>
              <a:cs typeface="+mn-cs"/>
            </a:endParaRPr>
          </a:p>
          <a:p>
            <a:r>
              <a:rPr lang="cy-GB" sz="1200" u="none" kern="1200" noProof="0" dirty="0">
                <a:solidFill>
                  <a:schemeClr val="tx1"/>
                </a:solidFill>
                <a:effectLst/>
                <a:latin typeface="+mn-lt"/>
                <a:ea typeface="+mn-ea"/>
                <a:cs typeface="+mn-cs"/>
              </a:rPr>
              <a:t>Rhaid i'r asesydd sicrhau bod y dysgwyr wedi cael digon o addysgu a dysgu i baratoi'n ddigonol ar gyfer yr asesiad i sicrhau bod ganddynt y siawns gorau posib o basio, a gall y llyfrau gwaith a ddatblygwyd ar gyfer y Fframwaith Sefydlu Cymru Gyfan ar gyfer y Blynyddoedd Cynnar a Gofal Plant helpu gyda hyn. Bydd yr asesydd yn trafod ac yn cytuno ar ‘barodrwydd’ y dysgwyr ar gyfer yr asesiad gyda’r dysgwr a’u rheolwr.</a:t>
            </a:r>
          </a:p>
          <a:p>
            <a:r>
              <a:rPr lang="cy-GB" sz="1200" kern="1200" noProof="0" dirty="0">
                <a:solidFill>
                  <a:schemeClr val="tx1"/>
                </a:solidFill>
                <a:effectLst/>
                <a:latin typeface="+mn-lt"/>
                <a:ea typeface="+mn-ea"/>
                <a:cs typeface="+mn-cs"/>
              </a:rPr>
              <a:t> </a:t>
            </a:r>
            <a:r>
              <a:rPr lang="cy-GB" noProof="0" dirty="0">
                <a:hlinkClick r:id="rId4"/>
              </a:rPr>
              <a:t>https://www.healthandcarelearning.wales/media/2489/level-2-children-s-care-play-learning-and-development-core-learner-information-guide.pdf</a:t>
            </a:r>
          </a:p>
          <a:p>
            <a:br>
              <a:rPr lang="cy-GB" sz="1200" kern="1200" noProof="0" dirty="0">
                <a:solidFill>
                  <a:schemeClr val="tx1"/>
                </a:solidFill>
                <a:effectLst/>
                <a:latin typeface="+mn-lt"/>
                <a:ea typeface="+mn-ea"/>
                <a:cs typeface="+mn-cs"/>
              </a:rPr>
            </a:br>
            <a:r>
              <a:rPr lang="cy-GB" sz="1200" kern="1200" noProof="0" dirty="0">
                <a:solidFill>
                  <a:schemeClr val="tx1"/>
                </a:solidFill>
                <a:effectLst/>
                <a:latin typeface="+mn-lt"/>
                <a:ea typeface="+mn-ea"/>
                <a:cs typeface="+mn-cs"/>
              </a:rPr>
              <a:t>Gellir cael mwy o wybodaeth am y cynnwys ar wefan Dysgu Iechyd a Gofal Cymru:</a:t>
            </a:r>
          </a:p>
          <a:p>
            <a:r>
              <a:rPr lang="cy-GB" sz="1200" kern="1200" noProof="0" dirty="0">
                <a:solidFill>
                  <a:schemeClr val="tx1"/>
                </a:solidFill>
                <a:effectLst/>
                <a:latin typeface="+mn-lt"/>
                <a:ea typeface="+mn-ea"/>
                <a:cs typeface="+mn-cs"/>
              </a:rPr>
              <a:t> https://www.healthandcarelearning.wales/qualifications/level-2-childrens-care-play-learning-and-development-core/</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Os oes gan gyflogwyr ddysgwyr ar yr hen gymhwyster Fframwaith Cymwysterau a Chredydau, yna’r asesydd sy’n gyfrifol o hyd am asesu'r dysgwr a dod i benderfyniad.</a:t>
            </a:r>
            <a:endParaRPr lang="cy-GB" sz="1200" b="1" kern="1200" noProof="0" dirty="0">
              <a:solidFill>
                <a:schemeClr val="tx1"/>
              </a:solidFill>
              <a:effectLst/>
              <a:latin typeface="+mn-lt"/>
              <a:ea typeface="+mn-ea"/>
              <a:cs typeface="+mn-cs"/>
            </a:endParaRPr>
          </a:p>
          <a:p>
            <a:endParaRPr lang="cy-GB" sz="1200" u="sng" kern="1200" noProof="0" dirty="0">
              <a:solidFill>
                <a:schemeClr val="tx1"/>
              </a:solidFill>
              <a:effectLst/>
              <a:latin typeface="+mn-lt"/>
              <a:ea typeface="+mn-ea"/>
              <a:cs typeface="+mn-cs"/>
              <a:hlinkClick r:id="rId3"/>
            </a:endParaRPr>
          </a:p>
          <a:p>
            <a:r>
              <a:rPr lang="cy-GB" sz="1200" u="sng" kern="1200" noProof="0" dirty="0">
                <a:solidFill>
                  <a:schemeClr val="tx1"/>
                </a:solidFill>
                <a:effectLst/>
                <a:latin typeface="+mn-lt"/>
                <a:ea typeface="+mn-ea"/>
                <a:cs typeface="+mn-cs"/>
              </a:rPr>
              <a:t>***</a:t>
            </a:r>
          </a:p>
          <a:p>
            <a:endParaRPr lang="cy-GB" sz="1200" u="sng" kern="1200" noProof="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CCPLD core has 5 sections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health and well-being </a:t>
            </a:r>
          </a:p>
          <a:p>
            <a:pPr lvl="0"/>
            <a:r>
              <a:rPr lang="en-GB" sz="1200" kern="1200" dirty="0">
                <a:solidFill>
                  <a:schemeClr val="tx1"/>
                </a:solidFill>
                <a:effectLst/>
                <a:latin typeface="+mn-lt"/>
                <a:ea typeface="+mn-ea"/>
                <a:cs typeface="+mn-cs"/>
              </a:rPr>
              <a:t>professional practice</a:t>
            </a:r>
          </a:p>
          <a:p>
            <a:pPr lvl="0"/>
            <a:r>
              <a:rPr lang="en-GB" sz="1200" kern="1200" dirty="0">
                <a:solidFill>
                  <a:schemeClr val="tx1"/>
                </a:solidFill>
                <a:effectLst/>
                <a:latin typeface="+mn-lt"/>
                <a:ea typeface="+mn-ea"/>
                <a:cs typeface="+mn-cs"/>
              </a:rPr>
              <a:t>Safeguarding and </a:t>
            </a:r>
          </a:p>
          <a:p>
            <a:pPr lvl="0"/>
            <a:r>
              <a:rPr lang="en-GB" sz="1200" kern="1200" dirty="0">
                <a:solidFill>
                  <a:schemeClr val="tx1"/>
                </a:solidFill>
                <a:effectLst/>
                <a:latin typeface="+mn-lt"/>
                <a:ea typeface="+mn-ea"/>
                <a:cs typeface="+mn-cs"/>
              </a:rPr>
              <a:t>health and safety</a:t>
            </a:r>
          </a:p>
          <a:p>
            <a:r>
              <a:rPr lang="en-GB" sz="1200" b="1"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It is aligned to the Early Years Induction framework</a:t>
            </a:r>
          </a:p>
          <a:p>
            <a:endParaRPr lang="en-GB" sz="1200" b="1"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effectLst/>
                <a:latin typeface="+mn-lt"/>
                <a:ea typeface="+mn-ea"/>
                <a:cs typeface="+mn-cs"/>
              </a:rPr>
              <a:t>How is the Core qualification assessed?</a:t>
            </a:r>
          </a:p>
          <a:p>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formal assessment is made up of three case studies and a multi choice question test.</a:t>
            </a:r>
          </a:p>
          <a:p>
            <a:r>
              <a:rPr lang="en-GB" sz="1200" kern="1200" dirty="0">
                <a:solidFill>
                  <a:schemeClr val="tx1"/>
                </a:solidFill>
                <a:effectLst/>
                <a:latin typeface="+mn-lt"/>
                <a:ea typeface="+mn-ea"/>
                <a:cs typeface="+mn-cs"/>
              </a:rPr>
              <a:t>Case study 1 is based on the </a:t>
            </a:r>
            <a:r>
              <a:rPr lang="en-US" sz="1200" kern="1200" dirty="0">
                <a:solidFill>
                  <a:schemeClr val="tx1"/>
                </a:solidFill>
                <a:effectLst/>
                <a:latin typeface="+mn-lt"/>
                <a:ea typeface="+mn-ea"/>
                <a:cs typeface="+mn-cs"/>
              </a:rPr>
              <a:t> Principles and Values of Children’s Care, Play, Learning and Development (0-19 years) and Health, Well-Being, Learning and Development </a:t>
            </a:r>
          </a:p>
          <a:p>
            <a:r>
              <a:rPr lang="en-US" sz="1200" kern="1200" dirty="0">
                <a:solidFill>
                  <a:schemeClr val="tx1"/>
                </a:solidFill>
                <a:effectLst/>
                <a:latin typeface="+mn-lt"/>
                <a:ea typeface="+mn-ea"/>
                <a:cs typeface="+mn-cs"/>
              </a:rPr>
              <a:t>Case study 2 is based on Principles and Values of Children’s Care, Play, Learning and Development (0-19 years) and Professional Practice as an Early Years and Childcare Worker </a:t>
            </a:r>
          </a:p>
          <a:p>
            <a:r>
              <a:rPr lang="en-US" sz="1200" kern="1200" dirty="0">
                <a:solidFill>
                  <a:schemeClr val="tx1"/>
                </a:solidFill>
                <a:effectLst/>
                <a:latin typeface="+mn-lt"/>
                <a:ea typeface="+mn-ea"/>
                <a:cs typeface="+mn-cs"/>
              </a:rPr>
              <a:t>Case Study 3 is based on Principles and Values of Children’s Care, Play, Learning and Development (0-19 years) and Safeguarding Children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multi choice question test is based on all sections:  75 minutes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case studies can be downloaded two weeks before the formal assessment takes place, this gives workers time to revise and prepare.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assessment then takes place in ‘controlled conditions’, this differs across different assessment centres but examples would be a quiet office space, a classroom or training room.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worker has a number of questions to answer on the case study based on the sections that are covered e.g. safeguarding and principles and values. They are able to take an A4 sheet of notes with them. Learners are given 60 minutes to complete the task</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workers fail to achieve the marks needed to pass the assessment, they can undertake it again using the same case study but with different questions. Details about the total number of times they can be re-tested for each case study is included in the qualification specification </a:t>
            </a:r>
          </a:p>
          <a:p>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3"/>
              </a:rPr>
              <a:t>https://www.healthandcarelearning.wales/qualifications/level-2-childrens-care-play-learning-and-development-core/</a:t>
            </a:r>
          </a:p>
          <a:p>
            <a:endParaRPr lang="en-GB" sz="1200" u="sng" kern="1200" dirty="0">
              <a:solidFill>
                <a:schemeClr val="tx1"/>
              </a:solidFill>
              <a:effectLst/>
              <a:latin typeface="+mn-lt"/>
              <a:ea typeface="+mn-ea"/>
              <a:cs typeface="+mn-cs"/>
              <a:hlinkClick r:id="rId3"/>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Once workers have achieved all three case studies, they can undertake the multi choice question test. This is an online test, but it can be completed on paper if this is requested in advance.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There are sample multi choice question tests, case studies and expected answers available that will help managers and workers know what to expect </a:t>
            </a:r>
          </a:p>
          <a:p>
            <a:endParaRPr lang="en-GB" sz="1200" u="sng" kern="1200" dirty="0">
              <a:solidFill>
                <a:schemeClr val="tx1"/>
              </a:solidFill>
              <a:effectLst/>
              <a:latin typeface="+mn-lt"/>
              <a:ea typeface="+mn-ea"/>
              <a:cs typeface="+mn-cs"/>
              <a:hlinkClick r:id="rId3"/>
            </a:endParaRPr>
          </a:p>
          <a:p>
            <a:r>
              <a:rPr lang="en-GB" sz="1200" u="sng" kern="1200" dirty="0">
                <a:solidFill>
                  <a:schemeClr val="tx1"/>
                </a:solidFill>
                <a:effectLst/>
                <a:latin typeface="+mn-lt"/>
                <a:ea typeface="+mn-ea"/>
                <a:cs typeface="+mn-cs"/>
                <a:hlinkClick r:id="rId3"/>
              </a:rPr>
              <a:t>https://www.healthandcarelearning.wales/media/2079/11-ccpld-core-sams-e-05022020.pdf</a:t>
            </a:r>
          </a:p>
          <a:p>
            <a:endParaRPr lang="en-GB" sz="1200" u="sng" kern="1200" dirty="0">
              <a:solidFill>
                <a:schemeClr val="tx1"/>
              </a:solidFill>
              <a:effectLst/>
              <a:latin typeface="+mn-lt"/>
              <a:ea typeface="+mn-ea"/>
              <a:cs typeface="+mn-cs"/>
              <a:hlinkClick r:id="rId3"/>
            </a:endParaRPr>
          </a:p>
          <a:p>
            <a:r>
              <a:rPr lang="en-GB" sz="1200" u="none" kern="1200" dirty="0">
                <a:solidFill>
                  <a:schemeClr val="tx1"/>
                </a:solidFill>
                <a:effectLst/>
                <a:latin typeface="+mn-lt"/>
                <a:ea typeface="+mn-ea"/>
                <a:cs typeface="+mn-cs"/>
              </a:rPr>
              <a:t>The assessor must make sure the learner has had sufficient teaching and learning to prepare adequately for the assessment to make sure they have the best possible chance of passing, the workbooks developed for the Early years and Childcare All Wales Induction Framework can help with this. The assessor will discuss and agree the learners ‘readiness’ for assessment with both the learner and their manager. </a:t>
            </a:r>
          </a:p>
          <a:p>
            <a:r>
              <a:rPr lang="en-GB" sz="1200" kern="1200" dirty="0">
                <a:solidFill>
                  <a:schemeClr val="tx1"/>
                </a:solidFill>
                <a:effectLst/>
                <a:latin typeface="+mn-lt"/>
                <a:ea typeface="+mn-ea"/>
                <a:cs typeface="+mn-cs"/>
              </a:rPr>
              <a:t> </a:t>
            </a:r>
            <a:r>
              <a:rPr lang="en-GB" dirty="0">
                <a:hlinkClick r:id="rId4"/>
              </a:rPr>
              <a:t>https://www.healthandcarelearning.wales/media/2489/level-2-children-s-care-play-learning-and-development-core-learner-information-guide.pdf</a:t>
            </a:r>
          </a:p>
          <a:p>
            <a:r>
              <a:rPr lang="en-GB" sz="1200" kern="1200" dirty="0">
                <a:solidFill>
                  <a:schemeClr val="tx1"/>
                </a:solidFill>
                <a:effectLst/>
                <a:latin typeface="+mn-lt"/>
                <a:ea typeface="+mn-ea"/>
                <a:cs typeface="+mn-cs"/>
              </a:rPr>
              <a:t>More detailed information on the content can be found on health and care learning Wales website:</a:t>
            </a:r>
          </a:p>
          <a:p>
            <a:r>
              <a:rPr lang="en-GB" sz="1200" kern="1200" dirty="0">
                <a:solidFill>
                  <a:schemeClr val="tx1"/>
                </a:solidFill>
                <a:effectLst/>
                <a:latin typeface="+mn-lt"/>
                <a:ea typeface="+mn-ea"/>
                <a:cs typeface="+mn-cs"/>
              </a:rPr>
              <a:t> https://www.healthandcarelearning.wales/qualifications/level-2-childrens-care-play-learning-and-development-core/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employers have learners on the old QCF qualification it is still the assessor who is responsible for assessing the learner and making a judgement,   </a:t>
            </a:r>
            <a:endParaRPr lang="en-GB" sz="1200" b="1" kern="1200" dirty="0">
              <a:solidFill>
                <a:schemeClr val="tx1"/>
              </a:solidFill>
              <a:effectLst/>
              <a:latin typeface="+mn-lt"/>
              <a:ea typeface="+mn-ea"/>
              <a:cs typeface="+mn-cs"/>
            </a:endParaRPr>
          </a:p>
          <a:p>
            <a:endParaRPr lang="en-GB" sz="1200" u="sng" kern="1200" dirty="0">
              <a:solidFill>
                <a:schemeClr val="tx1"/>
              </a:solidFill>
              <a:effectLst/>
              <a:latin typeface="+mn-lt"/>
              <a:ea typeface="+mn-ea"/>
              <a:cs typeface="+mn-cs"/>
              <a:hlinkClick r:id="rId3"/>
            </a:endParaRPr>
          </a:p>
          <a:p>
            <a:endParaRPr lang="cy-GB" sz="1200" u="sng" kern="1200" dirty="0">
              <a:solidFill>
                <a:schemeClr val="tx1"/>
              </a:solidFill>
              <a:effectLst/>
              <a:latin typeface="+mn-lt"/>
              <a:ea typeface="+mn-ea"/>
              <a:cs typeface="+mn-cs"/>
            </a:endParaRPr>
          </a:p>
          <a:p>
            <a:endParaRPr lang="cy-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a:t>
            </a:fld>
            <a:endParaRPr lang="en-US" dirty="0"/>
          </a:p>
        </p:txBody>
      </p:sp>
    </p:spTree>
    <p:extLst>
      <p:ext uri="{BB962C8B-B14F-4D97-AF65-F5344CB8AC3E}">
        <p14:creationId xmlns:p14="http://schemas.microsoft.com/office/powerpoint/2010/main" val="260506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Cytunwyd ar addasiadau oherwydd </a:t>
            </a:r>
            <a:r>
              <a:rPr lang="cy-GB" noProof="0" dirty="0" err="1"/>
              <a:t>Covid</a:t>
            </a:r>
            <a:r>
              <a:rPr lang="cy-GB" noProof="0" dirty="0"/>
              <a:t> 19</a:t>
            </a:r>
          </a:p>
          <a:p>
            <a:r>
              <a:rPr lang="cy-GB" noProof="0" dirty="0"/>
              <a:t>Mae nifer yr asesiadau y mae angen i ddysgwyr eu cwblhau wedi lleihau dros dro</a:t>
            </a:r>
          </a:p>
          <a:p>
            <a:r>
              <a:rPr lang="cy-GB" noProof="0" dirty="0"/>
              <a:t>Mae angen i ddysgwyr a gofrestrwyd cyn 31/08/20 a fydd yn cwblhau’r cymhwyster erbyn 18/12/20 gwblhau: </a:t>
            </a:r>
          </a:p>
          <a:p>
            <a:endParaRPr lang="cy-GB" noProof="0" dirty="0"/>
          </a:p>
          <a:p>
            <a:pPr marL="171450" indent="-171450">
              <a:buFont typeface="Arial" panose="020B0604020202020204" pitchFamily="34" charset="0"/>
              <a:buChar char="•"/>
            </a:pPr>
            <a:r>
              <a:rPr lang="cy-GB" noProof="0" dirty="0"/>
              <a:t>1 astudiaeth achos a chwestiynau aml-ddewis</a:t>
            </a:r>
          </a:p>
          <a:p>
            <a:pPr marL="171450" marR="0" lvl="0" indent="-171450" algn="l" defTabSz="91281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cy-GB" noProof="0" dirty="0"/>
              <a:t>Mewn amgylchiadau eithriadol, 2 astudiaeth achos a dim cwestiynau aml-ddewis</a:t>
            </a:r>
          </a:p>
          <a:p>
            <a:pPr marL="171450" indent="-171450">
              <a:buFont typeface="Arial" panose="020B0604020202020204" pitchFamily="34" charset="0"/>
              <a:buChar char="•"/>
            </a:pPr>
            <a:endParaRPr lang="cy-GB" noProof="0" dirty="0"/>
          </a:p>
          <a:p>
            <a:endParaRPr lang="cy-GB" noProof="0" dirty="0"/>
          </a:p>
          <a:p>
            <a:r>
              <a:rPr lang="cy-GB" noProof="0" dirty="0"/>
              <a:t>Rhoddwyd hyn ar waith i sicrhau nad oedd dysgwyr o dan anfantais o ganlyniad i gyfyngiadau Covid-19, yn enwedig lle mae canolfannau asesu wedi bod ar gau.</a:t>
            </a:r>
          </a:p>
          <a:p>
            <a:r>
              <a:rPr lang="cy-GB" b="1" noProof="0" dirty="0"/>
              <a:t>SLEID NESAF</a:t>
            </a:r>
          </a:p>
          <a:p>
            <a:endParaRPr lang="en-GB" b="1" dirty="0"/>
          </a:p>
          <a:p>
            <a:r>
              <a:rPr lang="en-GB" dirty="0"/>
              <a:t>***</a:t>
            </a:r>
          </a:p>
          <a:p>
            <a:endParaRPr lang="en-GB" dirty="0"/>
          </a:p>
          <a:p>
            <a:r>
              <a:rPr lang="en-GB" dirty="0"/>
              <a:t>Adaptations agreed because of </a:t>
            </a:r>
            <a:r>
              <a:rPr lang="en-GB" dirty="0" err="1"/>
              <a:t>Covid</a:t>
            </a:r>
            <a:r>
              <a:rPr lang="en-GB" dirty="0"/>
              <a:t> 19</a:t>
            </a:r>
          </a:p>
          <a:p>
            <a:r>
              <a:rPr lang="en-GB" dirty="0"/>
              <a:t>The number of assessments learners needed to complete has been reduced temporarily</a:t>
            </a:r>
          </a:p>
          <a:p>
            <a:r>
              <a:rPr lang="en-GB" dirty="0"/>
              <a:t>Learners registered before 31/08/20 who will complete qualification by 18/12/20 need to complete: </a:t>
            </a:r>
          </a:p>
          <a:p>
            <a:endParaRPr lang="en-GB" dirty="0"/>
          </a:p>
          <a:p>
            <a:pPr marL="171450" indent="-171450">
              <a:buFont typeface="Arial" panose="020B0604020202020204" pitchFamily="34" charset="0"/>
              <a:buChar char="•"/>
            </a:pPr>
            <a:r>
              <a:rPr lang="en-GB" dirty="0"/>
              <a:t>1 case study and MCQ</a:t>
            </a:r>
          </a:p>
          <a:p>
            <a:pPr marL="171450" indent="-171450">
              <a:buFont typeface="Arial" panose="020B0604020202020204" pitchFamily="34" charset="0"/>
              <a:buChar char="•"/>
            </a:pPr>
            <a:r>
              <a:rPr lang="en-GB" dirty="0"/>
              <a:t>In exceptional circumstances 2 case studies and no MCQ</a:t>
            </a:r>
          </a:p>
          <a:p>
            <a:endParaRPr lang="en-GB" dirty="0"/>
          </a:p>
          <a:p>
            <a:r>
              <a:rPr lang="en-GB" dirty="0"/>
              <a:t>This was put in place to ensure that learners were not disadvantaged as a result of Covid-19 restrictions, particularly where assessment centres had been closed.</a:t>
            </a:r>
          </a:p>
          <a:p>
            <a:endParaRPr lang="en-GB" dirty="0"/>
          </a:p>
          <a:p>
            <a:r>
              <a:rPr lang="en-GB" b="1" dirty="0"/>
              <a:t>NEXT SLIDE</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4</a:t>
            </a:fld>
            <a:endParaRPr lang="en-US" dirty="0"/>
          </a:p>
        </p:txBody>
      </p:sp>
    </p:spTree>
    <p:extLst>
      <p:ext uri="{BB962C8B-B14F-4D97-AF65-F5344CB8AC3E}">
        <p14:creationId xmlns:p14="http://schemas.microsoft.com/office/powerpoint/2010/main" val="223680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r>
              <a:rPr lang="cy-GB" b="1" noProof="0" dirty="0"/>
              <a:t>Dysgwyr a gofrestrwyd ar ôl 1af Medi 2020</a:t>
            </a:r>
          </a:p>
          <a:p>
            <a:r>
              <a:rPr lang="cy-GB" b="0" noProof="0" dirty="0"/>
              <a:t>Mae’n rhaid i bob dysgwr a gofrestrodd ar ôl 1af Medi neu’r rheini sydd ddim yn gallu cwblhau erbyn 18fed Rhagfyr ymgymryd â’r broses asesu lawn h.y. pob un o’r astudiaethau achos a’r cwestiynau aml-ddewis.</a:t>
            </a:r>
          </a:p>
          <a:p>
            <a:endParaRPr lang="cy-GB" b="0" noProof="0" dirty="0"/>
          </a:p>
          <a:p>
            <a:r>
              <a:rPr lang="cy-GB" b="0" noProof="0" dirty="0"/>
              <a:t>Mae nifer o ganolfannau wedi rhoi pethau ar waith i sicrhau amgylchedd diogel i ddysgwyr gwblhau eu profion o dan amodau rheoledig. Bydd y sleid nesaf yn archwilio beth all ddigwydd os nad yw hynny’n digwydd.</a:t>
            </a:r>
          </a:p>
          <a:p>
            <a:endParaRPr lang="cy-GB" b="0" noProof="0" dirty="0"/>
          </a:p>
          <a:p>
            <a:r>
              <a:rPr lang="cy-GB" b="0" noProof="0" dirty="0"/>
              <a:t>***</a:t>
            </a:r>
          </a:p>
          <a:p>
            <a:endParaRPr lang="en-GB" sz="1200" kern="1200" dirty="0">
              <a:solidFill>
                <a:schemeClr val="tx1"/>
              </a:solidFill>
              <a:effectLst/>
              <a:latin typeface="+mn-lt"/>
              <a:ea typeface="+mn-ea"/>
              <a:cs typeface="+mn-cs"/>
            </a:endParaRPr>
          </a:p>
          <a:p>
            <a:r>
              <a:rPr lang="en-GB" b="1" dirty="0"/>
              <a:t>Learners registered after 1</a:t>
            </a:r>
            <a:r>
              <a:rPr lang="en-GB" b="1" baseline="30000" dirty="0"/>
              <a:t>st</a:t>
            </a:r>
            <a:r>
              <a:rPr lang="en-GB" b="1" dirty="0"/>
              <a:t> September 2020</a:t>
            </a:r>
          </a:p>
          <a:p>
            <a:r>
              <a:rPr lang="en-GB" b="0" dirty="0"/>
              <a:t>All learners registered after the 1</a:t>
            </a:r>
            <a:r>
              <a:rPr lang="en-GB" b="0" baseline="30000" dirty="0"/>
              <a:t>st</a:t>
            </a:r>
            <a:r>
              <a:rPr lang="en-GB" b="0" dirty="0"/>
              <a:t> September or those who cannot complete by the 18</a:t>
            </a:r>
            <a:r>
              <a:rPr lang="en-GB" b="0" baseline="30000" dirty="0"/>
              <a:t>th</a:t>
            </a:r>
            <a:r>
              <a:rPr lang="en-GB" b="0" dirty="0"/>
              <a:t> December must undertake the full assessment process i.e. all of the case studies and the MCQ.</a:t>
            </a:r>
          </a:p>
          <a:p>
            <a:endParaRPr lang="en-GB" b="0" dirty="0"/>
          </a:p>
          <a:p>
            <a:r>
              <a:rPr lang="en-GB" b="0" dirty="0"/>
              <a:t>Many centres have put things in place which ensure safe environments for learners to complete their tests under controlled conditions. The next slide will explore what can happen if this is not the case.</a:t>
            </a:r>
          </a:p>
          <a:p>
            <a:endParaRPr lang="cy-GB" b="0" noProof="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dirty="0"/>
          </a:p>
        </p:txBody>
      </p:sp>
    </p:spTree>
    <p:extLst>
      <p:ext uri="{BB962C8B-B14F-4D97-AF65-F5344CB8AC3E}">
        <p14:creationId xmlns:p14="http://schemas.microsoft.com/office/powerpoint/2010/main" val="1567980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cy-GB" sz="2600" b="1" kern="1200" noProof="0" dirty="0">
                <a:solidFill>
                  <a:schemeClr val="tx1"/>
                </a:solidFill>
                <a:latin typeface="+mn-lt"/>
                <a:ea typeface="+mn-ea"/>
                <a:cs typeface="+mn-cs"/>
              </a:rPr>
              <a:t>Beth os oes cyfyngiadau pellach ac na all dysgwyr gael mynediad at amgylchedd lle gellir cynnal asesiadau o dan amodau rheoledig?</a:t>
            </a:r>
          </a:p>
          <a:p>
            <a:pPr lvl="1"/>
            <a:r>
              <a:rPr lang="cy-GB" sz="2600" kern="1200" noProof="0" dirty="0">
                <a:solidFill>
                  <a:schemeClr val="tx1"/>
                </a:solidFill>
                <a:latin typeface="+mn-lt"/>
                <a:ea typeface="+mn-ea"/>
                <a:cs typeface="+mn-cs"/>
              </a:rPr>
              <a:t>Dewis 1: gall y ganolfan ail-drefnu os yw hyd yr oedi hyd at 4 mis</a:t>
            </a:r>
          </a:p>
          <a:p>
            <a:pPr lvl="1"/>
            <a:r>
              <a:rPr lang="cy-GB" sz="2600" kern="1200" noProof="0" dirty="0">
                <a:solidFill>
                  <a:schemeClr val="tx1"/>
                </a:solidFill>
                <a:latin typeface="+mn-lt"/>
                <a:ea typeface="+mn-ea"/>
                <a:cs typeface="+mn-cs"/>
              </a:rPr>
              <a:t>Dewis 2: Astudiaeth achos holi ac ateb ar lafar, o bell, os yw’r:</a:t>
            </a:r>
          </a:p>
          <a:p>
            <a:pPr marL="457200" indent="-457200">
              <a:buFont typeface="Arial" panose="020B0604020202020204" pitchFamily="34" charset="0"/>
              <a:buChar char="•"/>
            </a:pPr>
            <a:r>
              <a:rPr lang="cy-GB" sz="2600" kern="1200" noProof="0" dirty="0">
                <a:solidFill>
                  <a:schemeClr val="tx1"/>
                </a:solidFill>
                <a:latin typeface="+mn-lt"/>
                <a:ea typeface="+mn-ea"/>
                <a:cs typeface="+mn-cs"/>
              </a:rPr>
              <a:t>Ganolfan ar gau yn hirach na 4 mis</a:t>
            </a:r>
          </a:p>
          <a:p>
            <a:pPr marL="457200" indent="-457200">
              <a:buFont typeface="Arial" panose="020B0604020202020204" pitchFamily="34" charset="0"/>
              <a:buChar char="•"/>
            </a:pPr>
            <a:r>
              <a:rPr lang="cy-GB" sz="2600" kern="1200" noProof="0" dirty="0">
                <a:solidFill>
                  <a:schemeClr val="tx1"/>
                </a:solidFill>
                <a:latin typeface="+mn-lt"/>
                <a:ea typeface="+mn-ea"/>
                <a:cs typeface="+mn-cs"/>
              </a:rPr>
              <a:t>Mae angen y cymhwyster ar gyfer symud ymlaen (ar gyfer cwrs neu gyflogaeth)</a:t>
            </a:r>
          </a:p>
          <a:p>
            <a:pPr marL="457200" indent="-457200">
              <a:buFont typeface="Arial" panose="020B0604020202020204" pitchFamily="34" charset="0"/>
              <a:buChar char="•"/>
            </a:pPr>
            <a:r>
              <a:rPr lang="cy-GB" sz="2600" kern="1200" noProof="0" dirty="0">
                <a:solidFill>
                  <a:schemeClr val="tx1"/>
                </a:solidFill>
                <a:latin typeface="+mn-lt"/>
                <a:ea typeface="+mn-ea"/>
                <a:cs typeface="+mn-cs"/>
              </a:rPr>
              <a:t>Mae angen i’r dysgwr </a:t>
            </a:r>
            <a:r>
              <a:rPr lang="cy-GB" sz="2600" kern="1200" noProof="0" dirty="0" err="1">
                <a:solidFill>
                  <a:schemeClr val="tx1"/>
                </a:solidFill>
                <a:latin typeface="+mn-lt"/>
                <a:ea typeface="+mn-ea"/>
                <a:cs typeface="+mn-cs"/>
              </a:rPr>
              <a:t>hunanynysu</a:t>
            </a:r>
            <a:endParaRPr lang="cy-GB" sz="2600" kern="1200" noProof="0" dirty="0">
              <a:solidFill>
                <a:schemeClr val="tx1"/>
              </a:solidFill>
              <a:latin typeface="+mn-lt"/>
              <a:ea typeface="+mn-ea"/>
              <a:cs typeface="+mn-cs"/>
            </a:endParaRPr>
          </a:p>
          <a:p>
            <a:pPr marL="457200" indent="-457200">
              <a:buFont typeface="Arial" panose="020B0604020202020204" pitchFamily="34" charset="0"/>
              <a:buChar char="•"/>
            </a:pPr>
            <a:endParaRPr lang="cy-GB" sz="2600" kern="1200" noProof="0" dirty="0">
              <a:solidFill>
                <a:schemeClr val="tx1"/>
              </a:solidFill>
              <a:latin typeface="+mn-lt"/>
              <a:ea typeface="+mn-ea"/>
              <a:cs typeface="+mn-cs"/>
            </a:endParaRPr>
          </a:p>
          <a:p>
            <a:r>
              <a:rPr lang="cy-GB" sz="1200" b="1" i="0" u="none" strike="noStrike" kern="1200" baseline="0" noProof="0" dirty="0">
                <a:solidFill>
                  <a:schemeClr val="tx1"/>
                </a:solidFill>
                <a:latin typeface="+mn-lt"/>
                <a:ea typeface="+mn-ea"/>
                <a:cs typeface="+mn-cs"/>
              </a:rPr>
              <a:t>Rydym hefyd yn edrych ar oruchwylio o bell</a:t>
            </a:r>
          </a:p>
          <a:p>
            <a:pPr marL="171450" indent="-171450">
              <a:buFont typeface="Arial" panose="020B0604020202020204" pitchFamily="34" charset="0"/>
              <a:buChar char="•"/>
            </a:pPr>
            <a:r>
              <a:rPr lang="cy-GB" sz="1200" b="0" i="0" u="none" strike="noStrike" kern="1200" baseline="0" noProof="0" dirty="0">
                <a:solidFill>
                  <a:schemeClr val="tx1"/>
                </a:solidFill>
                <a:latin typeface="+mn-lt"/>
                <a:ea typeface="+mn-ea"/>
                <a:cs typeface="+mn-cs"/>
              </a:rPr>
              <a:t>Mae City </a:t>
            </a:r>
            <a:r>
              <a:rPr lang="cy-GB" sz="1200" b="0" i="0" u="none" strike="noStrike" kern="1200" baseline="0" noProof="0" dirty="0" err="1">
                <a:solidFill>
                  <a:schemeClr val="tx1"/>
                </a:solidFill>
                <a:latin typeface="+mn-lt"/>
                <a:ea typeface="+mn-ea"/>
                <a:cs typeface="+mn-cs"/>
              </a:rPr>
              <a:t>and</a:t>
            </a:r>
            <a:r>
              <a:rPr lang="cy-GB" sz="1200" b="0" i="0" u="none" strike="noStrike" kern="1200" baseline="0" noProof="0" dirty="0">
                <a:solidFill>
                  <a:schemeClr val="tx1"/>
                </a:solidFill>
                <a:latin typeface="+mn-lt"/>
                <a:ea typeface="+mn-ea"/>
                <a:cs typeface="+mn-cs"/>
              </a:rPr>
              <a:t> </a:t>
            </a:r>
            <a:r>
              <a:rPr lang="cy-GB" sz="1200" b="0" i="0" u="none" strike="noStrike" kern="1200" baseline="0" noProof="0" dirty="0" err="1">
                <a:solidFill>
                  <a:schemeClr val="tx1"/>
                </a:solidFill>
                <a:latin typeface="+mn-lt"/>
                <a:ea typeface="+mn-ea"/>
                <a:cs typeface="+mn-cs"/>
              </a:rPr>
              <a:t>Guilds</a:t>
            </a:r>
            <a:r>
              <a:rPr lang="cy-GB" sz="1200" b="0" i="0" u="none" strike="noStrike" kern="1200" baseline="0" noProof="0" dirty="0">
                <a:solidFill>
                  <a:schemeClr val="tx1"/>
                </a:solidFill>
                <a:latin typeface="+mn-lt"/>
                <a:ea typeface="+mn-ea"/>
                <a:cs typeface="+mn-cs"/>
              </a:rPr>
              <a:t> yn cynnal peilot yn ystod y misoedd nesaf</a:t>
            </a:r>
          </a:p>
          <a:p>
            <a:pPr marL="171450" indent="-171450">
              <a:buFont typeface="Arial" panose="020B0604020202020204" pitchFamily="34" charset="0"/>
              <a:buChar char="•"/>
            </a:pPr>
            <a:r>
              <a:rPr lang="cy-GB" sz="1200" b="0" i="0" u="none" strike="noStrike" kern="1200" baseline="0" noProof="0" dirty="0">
                <a:solidFill>
                  <a:schemeClr val="tx1"/>
                </a:solidFill>
                <a:latin typeface="+mn-lt"/>
                <a:ea typeface="+mn-ea"/>
                <a:cs typeface="+mn-cs"/>
              </a:rPr>
              <a:t>Bydd arolygu o bell yn galluogi dysgwyr i gwblhau sesiynau profion ar-lein mewn un neu ddwy ffordd h.y. arolygu’n fyw neu recordio a phrofi y tu hwnt i’w canolfan gymeradwy</a:t>
            </a:r>
          </a:p>
          <a:p>
            <a:pPr marL="171450" indent="-171450">
              <a:buFont typeface="Arial" panose="020B0604020202020204" pitchFamily="34" charset="0"/>
              <a:buChar char="•"/>
            </a:pPr>
            <a:endParaRPr lang="cy-GB" sz="1200" b="0" i="0" u="none" strike="noStrike" kern="1200" baseline="0" noProof="0" dirty="0">
              <a:solidFill>
                <a:schemeClr val="tx1"/>
              </a:solidFill>
              <a:latin typeface="+mn-lt"/>
              <a:ea typeface="+mn-ea"/>
              <a:cs typeface="+mn-cs"/>
            </a:endParaRPr>
          </a:p>
          <a:p>
            <a:pPr marL="0" indent="0">
              <a:buFont typeface="Arial" panose="020B0604020202020204" pitchFamily="34" charset="0"/>
              <a:buNone/>
            </a:pPr>
            <a:r>
              <a:rPr lang="cy-GB" sz="1200" b="0" i="0" u="none" strike="noStrike" kern="1200" baseline="0" noProof="0" dirty="0">
                <a:solidFill>
                  <a:schemeClr val="tx1"/>
                </a:solidFill>
                <a:latin typeface="+mn-lt"/>
                <a:ea typeface="+mn-ea"/>
                <a:cs typeface="+mn-cs"/>
              </a:rPr>
              <a:t>Bydd hyn yn lleihau’r angen i ddysgwyr gwblhau eu hastudiaethau achos neu brofion cwestiynau aml-ddewis yn y ganolfan ei hun a bydd recordiad yn cael ei ddefnyddio i wneud yn siŵr nad yw’r dysgwr yn defnyddio deunydd/adnoddau ychwanegol i ateb cwestiynau fel ffonau symudol, gwerslyfrau etc.  </a:t>
            </a:r>
            <a:r>
              <a:rPr lang="cy-GB" sz="1200" b="1" i="0" u="none" strike="noStrike" kern="1200" baseline="0" noProof="0" dirty="0">
                <a:solidFill>
                  <a:schemeClr val="tx1"/>
                </a:solidFill>
                <a:latin typeface="+mn-lt"/>
                <a:ea typeface="+mn-ea"/>
                <a:cs typeface="+mn-cs"/>
              </a:rPr>
              <a:t>SLEID NESAF</a:t>
            </a:r>
          </a:p>
          <a:p>
            <a:pPr marL="0" indent="0">
              <a:buFont typeface="Arial" panose="020B0604020202020204" pitchFamily="34" charset="0"/>
              <a:buNone/>
            </a:pPr>
            <a:endParaRPr lang="cy-GB" sz="1200" b="1" i="0" u="none" strike="noStrike" kern="1200" baseline="0" noProof="0" dirty="0">
              <a:solidFill>
                <a:schemeClr val="tx1"/>
              </a:solidFill>
              <a:latin typeface="+mn-lt"/>
              <a:ea typeface="+mn-ea"/>
              <a:cs typeface="+mn-cs"/>
            </a:endParaRPr>
          </a:p>
          <a:p>
            <a:pPr marL="0" indent="0">
              <a:buFont typeface="Arial" panose="020B0604020202020204" pitchFamily="34" charset="0"/>
              <a:buNone/>
            </a:pPr>
            <a:r>
              <a:rPr lang="cy-GB" sz="1200" b="1" i="0" u="none" strike="noStrike" kern="1200" baseline="0" noProof="0" dirty="0">
                <a:solidFill>
                  <a:schemeClr val="tx1"/>
                </a:solidFill>
                <a:latin typeface="+mn-lt"/>
                <a:ea typeface="+mn-ea"/>
                <a:cs typeface="+mn-cs"/>
              </a:rPr>
              <a:t>***</a:t>
            </a:r>
          </a:p>
          <a:p>
            <a:pPr marL="0" indent="0">
              <a:buFont typeface="Arial" panose="020B0604020202020204" pitchFamily="34" charset="0"/>
              <a:buNone/>
            </a:pPr>
            <a:endParaRPr lang="cy-GB" sz="1200" b="1" i="0" u="none" strike="noStrike" kern="1200" baseline="0" noProof="0" dirty="0">
              <a:solidFill>
                <a:schemeClr val="tx1"/>
              </a:solidFill>
              <a:latin typeface="+mn-lt"/>
              <a:ea typeface="+mn-ea"/>
              <a:cs typeface="+mn-cs"/>
            </a:endParaRPr>
          </a:p>
          <a:p>
            <a:pPr lvl="1"/>
            <a:r>
              <a:rPr lang="en-GB" sz="2600" b="1" kern="1200" dirty="0">
                <a:solidFill>
                  <a:schemeClr val="tx1"/>
                </a:solidFill>
                <a:latin typeface="+mn-lt"/>
                <a:ea typeface="+mn-ea"/>
                <a:cs typeface="+mn-cs"/>
              </a:rPr>
              <a:t>What if there are further restrictions and learners cannot access environments where assessments can take place under controlled conditions?</a:t>
            </a:r>
          </a:p>
          <a:p>
            <a:pPr lvl="1"/>
            <a:r>
              <a:rPr lang="en-GB" sz="2600" kern="1200" dirty="0">
                <a:solidFill>
                  <a:schemeClr val="tx1"/>
                </a:solidFill>
                <a:latin typeface="+mn-lt"/>
                <a:ea typeface="+mn-ea"/>
                <a:cs typeface="+mn-cs"/>
              </a:rPr>
              <a:t>Option 1: the centre can reschedule if the length of delay is up to 4 months</a:t>
            </a:r>
          </a:p>
          <a:p>
            <a:pPr lvl="1"/>
            <a:r>
              <a:rPr lang="en-GB" sz="2600" kern="1200" dirty="0">
                <a:solidFill>
                  <a:schemeClr val="tx1"/>
                </a:solidFill>
                <a:latin typeface="+mn-lt"/>
                <a:ea typeface="+mn-ea"/>
                <a:cs typeface="+mn-cs"/>
              </a:rPr>
              <a:t>Option 2: Remote verbal question and answer case study if:</a:t>
            </a:r>
          </a:p>
          <a:p>
            <a:pPr marL="457200" indent="-457200">
              <a:buFont typeface="Arial" panose="020B0604020202020204" pitchFamily="34" charset="0"/>
              <a:buChar char="•"/>
            </a:pPr>
            <a:r>
              <a:rPr lang="en-GB" sz="2600" kern="1200" dirty="0">
                <a:solidFill>
                  <a:schemeClr val="tx1"/>
                </a:solidFill>
                <a:latin typeface="+mn-lt"/>
                <a:ea typeface="+mn-ea"/>
                <a:cs typeface="+mn-cs"/>
              </a:rPr>
              <a:t>The centre closed for longer than 4 months</a:t>
            </a:r>
          </a:p>
          <a:p>
            <a:pPr marL="457200" indent="-457200">
              <a:buFont typeface="Arial" panose="020B0604020202020204" pitchFamily="34" charset="0"/>
              <a:buChar char="•"/>
            </a:pPr>
            <a:r>
              <a:rPr lang="en-GB" sz="2600" kern="1200" dirty="0">
                <a:solidFill>
                  <a:schemeClr val="tx1"/>
                </a:solidFill>
                <a:latin typeface="+mn-lt"/>
                <a:ea typeface="+mn-ea"/>
                <a:cs typeface="+mn-cs"/>
              </a:rPr>
              <a:t>The qualification is needed for progression (for course or employment)</a:t>
            </a:r>
          </a:p>
          <a:p>
            <a:pPr marL="457200" indent="-457200">
              <a:buFont typeface="Arial" panose="020B0604020202020204" pitchFamily="34" charset="0"/>
              <a:buChar char="•"/>
            </a:pPr>
            <a:r>
              <a:rPr lang="en-GB" sz="2600" kern="1200" dirty="0">
                <a:solidFill>
                  <a:schemeClr val="tx1"/>
                </a:solidFill>
                <a:latin typeface="+mn-lt"/>
                <a:ea typeface="+mn-ea"/>
                <a:cs typeface="+mn-cs"/>
              </a:rPr>
              <a:t>The learner needs to self-quarantine</a:t>
            </a:r>
          </a:p>
          <a:p>
            <a:pPr marL="457200" indent="-457200">
              <a:buFont typeface="Arial" panose="020B0604020202020204" pitchFamily="34" charset="0"/>
              <a:buChar char="•"/>
            </a:pPr>
            <a:endParaRPr lang="en-GB" sz="2600" kern="120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 we are also looking at Remote invigilation</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City and Guilds are undertaking pilot over the coming months</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Remote invigilation will enable learners to complete online test sessions in a one of two ways i.e. live invigilation or record and test away from their approved centre</a:t>
            </a:r>
          </a:p>
          <a:p>
            <a:pPr marL="171450" indent="-171450">
              <a:buFont typeface="Arial" panose="020B0604020202020204" pitchFamily="34" charset="0"/>
              <a:buChar char="•"/>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This will reduce the need for learners to complete their case studies or MCQ tests in the centre itself and recording will be used to check the learner is not using additional materials/resources to answer questions such as mobile phones, text books etc.  </a:t>
            </a:r>
            <a:r>
              <a:rPr lang="en-GB" sz="1200" b="1" i="0" u="none" strike="noStrike" kern="1200" baseline="0" dirty="0">
                <a:solidFill>
                  <a:schemeClr val="tx1"/>
                </a:solidFill>
                <a:latin typeface="+mn-lt"/>
                <a:ea typeface="+mn-ea"/>
                <a:cs typeface="+mn-cs"/>
              </a:rPr>
              <a:t>NEXT SLIDE</a:t>
            </a:r>
            <a:endParaRPr lang="en-GB" b="1" dirty="0"/>
          </a:p>
          <a:p>
            <a:pPr marL="0" indent="0">
              <a:buFont typeface="Arial" panose="020B0604020202020204" pitchFamily="34" charset="0"/>
              <a:buNone/>
            </a:pPr>
            <a:endParaRPr lang="cy-GB" b="1" noProof="0" dirty="0"/>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1639E39-D34D-164C-8100-77BC79329E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024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noProof="0" dirty="0"/>
              <a:t>Cadw uniondeb</a:t>
            </a:r>
          </a:p>
          <a:p>
            <a:r>
              <a:rPr lang="cy-GB" b="0" noProof="0" dirty="0"/>
              <a:t>Mae'n bwysig sicrhau bod pa bynnag addasiadau a roddir ar waith, y cedwir uniondeb y cymwysterau. Felly, mae City </a:t>
            </a:r>
            <a:r>
              <a:rPr lang="cy-GB" b="0" noProof="0" dirty="0" err="1"/>
              <a:t>and</a:t>
            </a:r>
            <a:r>
              <a:rPr lang="cy-GB" b="0" noProof="0" dirty="0"/>
              <a:t> </a:t>
            </a:r>
            <a:r>
              <a:rPr lang="cy-GB" b="0" noProof="0" dirty="0" err="1"/>
              <a:t>Guilds</a:t>
            </a:r>
            <a:r>
              <a:rPr lang="cy-GB" b="0" noProof="0" dirty="0"/>
              <a:t> wedi rhoi mesurau ar waith i sicrhau bod pob dysgwr wedi cwblhau eu dysgu ar draws yr holl gymhwyster a bod yr asesydd wedi cynnal asesiad ffurfiannol i sicrhau bod y dysgwr yn barod ar gyfer yr asesiad ffurfiol ym mhob rhan o'r cymhwyster.</a:t>
            </a:r>
          </a:p>
          <a:p>
            <a:endParaRPr lang="cy-GB" b="0" noProof="0" dirty="0"/>
          </a:p>
          <a:p>
            <a:r>
              <a:rPr lang="cy-GB" b="0" noProof="0" dirty="0"/>
              <a:t>Mae angen i ni fod yn gwbl sicr bod y sgiliau craidd wedi'u cyflawni a bod gwybodaeth wedi'i hymgorffori wrth ymarfer. Ni allwn gyfaddawdu ar hyn wrth i ni sicrhau bod gennym </a:t>
            </a:r>
            <a:r>
              <a:rPr lang="cy-GB" b="1" noProof="0" dirty="0"/>
              <a:t>weithlu cymwys, medrus a diogel </a:t>
            </a:r>
            <a:r>
              <a:rPr lang="cy-GB" b="0" noProof="0" dirty="0"/>
              <a:t>yn gweithio gyda’n plant.</a:t>
            </a:r>
          </a:p>
          <a:p>
            <a:endParaRPr lang="cy-GB" b="0" noProof="0" dirty="0"/>
          </a:p>
          <a:p>
            <a:r>
              <a:rPr lang="cy-GB" b="0" noProof="0" dirty="0"/>
              <a:t>***</a:t>
            </a:r>
          </a:p>
          <a:p>
            <a:endParaRPr lang="cy-GB" b="0" noProof="0" dirty="0"/>
          </a:p>
          <a:p>
            <a:r>
              <a:rPr lang="en-GB" b="1" dirty="0"/>
              <a:t>Retaining integrity</a:t>
            </a:r>
          </a:p>
          <a:p>
            <a:r>
              <a:rPr lang="en-GB" b="0" dirty="0"/>
              <a:t>It is important to ensure that whatever adaptations are put in place, the qualifications retain their integrity. Therefore, City and Guilds have put measures in place to ensure all learners have completed learning across all of the qualification and the assessor has carried out formative assessment to ensure that the learner is ready for the formal assessment for all parts of the qualification.</a:t>
            </a:r>
          </a:p>
          <a:p>
            <a:endParaRPr lang="en-GB" b="0" dirty="0"/>
          </a:p>
          <a:p>
            <a:r>
              <a:rPr lang="en-GB" b="0" dirty="0"/>
              <a:t>We need to be absolutely sure that core skills have been attained and knowledge has been embedded into practise.  we cannot comprise on this as we need to make sure we have </a:t>
            </a:r>
            <a:r>
              <a:rPr lang="en-GB" b="1" dirty="0"/>
              <a:t>highly skilled, safe, competent qualified workforce </a:t>
            </a:r>
            <a:r>
              <a:rPr lang="en-GB" b="0" dirty="0"/>
              <a:t>working with our children. </a:t>
            </a:r>
          </a:p>
          <a:p>
            <a:endParaRPr lang="cy-GB" b="0" noProof="0" dirty="0"/>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1639E39-D34D-164C-8100-77BC79329E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458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noProof="0" dirty="0">
                <a:solidFill>
                  <a:schemeClr val="tx1"/>
                </a:solidFill>
                <a:effectLst/>
                <a:latin typeface="+mn-lt"/>
                <a:ea typeface="+mn-ea"/>
                <a:cs typeface="+mn-cs"/>
              </a:rPr>
              <a:t>Cymhwyster ymarfer </a:t>
            </a:r>
            <a:r>
              <a:rPr lang="cy-GB" sz="1200" b="1" kern="1200" noProof="0" dirty="0" err="1">
                <a:solidFill>
                  <a:schemeClr val="tx1"/>
                </a:solidFill>
                <a:effectLst/>
                <a:latin typeface="+mn-lt"/>
                <a:ea typeface="+mn-ea"/>
                <a:cs typeface="+mn-cs"/>
              </a:rPr>
              <a:t>GCDDP</a:t>
            </a:r>
            <a:r>
              <a:rPr lang="cy-GB" sz="1200" b="1" kern="1200" noProof="0" dirty="0">
                <a:solidFill>
                  <a:schemeClr val="tx1"/>
                </a:solidFill>
                <a:effectLst/>
                <a:latin typeface="+mn-lt"/>
                <a:ea typeface="+mn-ea"/>
                <a:cs typeface="+mn-cs"/>
              </a:rPr>
              <a:t> Lefel 2</a:t>
            </a:r>
          </a:p>
          <a:p>
            <a:r>
              <a:rPr lang="cy-GB" sz="1200" kern="1200" noProof="0" dirty="0">
                <a:solidFill>
                  <a:schemeClr val="tx1"/>
                </a:solidFill>
                <a:effectLst/>
                <a:latin typeface="+mn-lt"/>
                <a:ea typeface="+mn-ea"/>
                <a:cs typeface="+mn-cs"/>
              </a:rPr>
              <a:t>Unwaith eto, byddwn yn crynhoi’r trefniadau asesu mewn amseroedd mwy ‘normal’ cyn i ni edrych ar beth sydd wedi newid</a:t>
            </a:r>
            <a:endParaRPr lang="cy-GB" sz="1200" b="0" kern="1200" noProof="0" dirty="0">
              <a:solidFill>
                <a:schemeClr val="tx1"/>
              </a:solidFill>
              <a:effectLst/>
              <a:latin typeface="+mn-lt"/>
              <a:ea typeface="+mn-ea"/>
              <a:cs typeface="+mn-cs"/>
            </a:endParaRPr>
          </a:p>
          <a:p>
            <a:endParaRPr lang="cy-GB" sz="1200" b="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Asesiad yn cael ei gynnal dros gyfnod o 6 i 12 mis:</a:t>
            </a:r>
          </a:p>
          <a:p>
            <a:pPr marL="171450" indent="-171450">
              <a:buFont typeface="Arial" panose="020B0604020202020204" pitchFamily="34" charset="0"/>
              <a:buChar char="•"/>
            </a:pPr>
            <a:r>
              <a:rPr lang="cy-GB" sz="1200" kern="1200" noProof="0" dirty="0">
                <a:solidFill>
                  <a:schemeClr val="tx1"/>
                </a:solidFill>
                <a:effectLst/>
                <a:latin typeface="+mn-lt"/>
                <a:ea typeface="+mn-ea"/>
                <a:cs typeface="+mn-cs"/>
              </a:rPr>
              <a:t>Asesydd yn cynnal o leiaf 4 o arsylwadau o’r dysgwr</a:t>
            </a:r>
          </a:p>
          <a:p>
            <a:pPr marL="171450" indent="-171450">
              <a:buFont typeface="Arial" panose="020B0604020202020204" pitchFamily="34" charset="0"/>
              <a:buChar char="•"/>
            </a:pPr>
            <a:r>
              <a:rPr lang="cy-GB" sz="1200" kern="1200" noProof="0" dirty="0">
                <a:solidFill>
                  <a:schemeClr val="tx1"/>
                </a:solidFill>
                <a:effectLst/>
                <a:latin typeface="+mn-lt"/>
                <a:ea typeface="+mn-ea"/>
                <a:cs typeface="+mn-cs"/>
              </a:rPr>
              <a:t>Bydd cynlluniau'n cael eu datblygu a'u cytuno rhwng y dysgwr, yr asesydd a'r rheolwr i sicrhau eu bod yn addas</a:t>
            </a:r>
          </a:p>
          <a:p>
            <a:pPr marL="171450" indent="-171450">
              <a:buFont typeface="Arial" panose="020B0604020202020204" pitchFamily="34" charset="0"/>
              <a:buChar char="•"/>
            </a:pPr>
            <a:r>
              <a:rPr lang="cy-GB" sz="1200" kern="1200" noProof="0" dirty="0">
                <a:solidFill>
                  <a:schemeClr val="tx1"/>
                </a:solidFill>
                <a:effectLst/>
                <a:latin typeface="+mn-lt"/>
                <a:ea typeface="+mn-ea"/>
                <a:cs typeface="+mn-cs"/>
              </a:rPr>
              <a:t>Portffolio o dystiolaeth nad yw'n dod o dan y dasg strwythuredig</a:t>
            </a:r>
          </a:p>
          <a:p>
            <a:pPr marL="171450" indent="-171450">
              <a:buFont typeface="Arial" panose="020B0604020202020204" pitchFamily="34" charset="0"/>
              <a:buChar char="•"/>
            </a:pPr>
            <a:r>
              <a:rPr lang="cy-GB" sz="1200" kern="1200" noProof="0" dirty="0">
                <a:solidFill>
                  <a:schemeClr val="tx1"/>
                </a:solidFill>
                <a:effectLst/>
                <a:latin typeface="+mn-lt"/>
                <a:ea typeface="+mn-ea"/>
                <a:cs typeface="+mn-cs"/>
              </a:rPr>
              <a:t>Cofnod adlewyrchol o ymarfer yn ystod y cyfnod asesu</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Trafodaeth derfynol sy’n helpu’r asesydd i gadarnhau neu atgyfnerthu unrhyw </a:t>
            </a:r>
            <a:r>
              <a:rPr lang="cy-GB" sz="1200" kern="1200" noProof="0" dirty="0" err="1">
                <a:solidFill>
                  <a:schemeClr val="tx1"/>
                </a:solidFill>
                <a:effectLst/>
                <a:latin typeface="+mn-lt"/>
                <a:ea typeface="+mn-ea"/>
                <a:cs typeface="+mn-cs"/>
              </a:rPr>
              <a:t>fylchau</a:t>
            </a:r>
            <a:r>
              <a:rPr lang="cy-GB" sz="1200" kern="1200" noProof="0" dirty="0">
                <a:solidFill>
                  <a:schemeClr val="tx1"/>
                </a:solidFill>
                <a:effectLst/>
                <a:latin typeface="+mn-lt"/>
                <a:ea typeface="+mn-ea"/>
                <a:cs typeface="+mn-cs"/>
              </a:rPr>
              <a:t> mewn tystiolaeth</a:t>
            </a:r>
          </a:p>
          <a:p>
            <a:pPr marL="0" indent="0">
              <a:buFont typeface="Arial" panose="020B0604020202020204" pitchFamily="34" charset="0"/>
              <a:buNone/>
            </a:pPr>
            <a:r>
              <a:rPr lang="cy-GB" sz="1200" kern="1200" noProof="0" dirty="0">
                <a:solidFill>
                  <a:schemeClr val="tx1"/>
                </a:solidFill>
                <a:effectLst/>
                <a:latin typeface="+mn-lt"/>
                <a:ea typeface="+mn-ea"/>
                <a:cs typeface="+mn-cs"/>
              </a:rPr>
              <a:t> </a:t>
            </a:r>
          </a:p>
          <a:p>
            <a:r>
              <a:rPr lang="cy-GB" sz="1200" kern="1200" noProof="0" dirty="0">
                <a:solidFill>
                  <a:srgbClr val="FFFF00"/>
                </a:solidFill>
                <a:effectLst/>
                <a:highlight>
                  <a:srgbClr val="FFFF00"/>
                </a:highlight>
                <a:latin typeface="+mn-lt"/>
                <a:ea typeface="+mn-ea"/>
                <a:cs typeface="+mn-cs"/>
              </a:rPr>
              <a:t>Yn ystod yr asesiadau hyn, mae’n rhaid i’r dysgwr ddangos sut maen nhw’n:</a:t>
            </a:r>
          </a:p>
          <a:p>
            <a:pPr marL="171450" lvl="0" indent="-171450">
              <a:buFont typeface="Arial" panose="020B0604020202020204" pitchFamily="34" charset="0"/>
              <a:buChar char="•"/>
            </a:pPr>
            <a:r>
              <a:rPr lang="cy-GB" sz="1200" kern="1200" noProof="0" dirty="0">
                <a:solidFill>
                  <a:srgbClr val="FFFF00"/>
                </a:solidFill>
                <a:effectLst/>
                <a:highlight>
                  <a:srgbClr val="FFFF00"/>
                </a:highlight>
                <a:latin typeface="+mn-lt"/>
                <a:ea typeface="+mn-ea"/>
                <a:cs typeface="+mn-cs"/>
              </a:rPr>
              <a:t>cefnogi plentyn (neu blant) yn ystod cyfnod o bontio</a:t>
            </a:r>
          </a:p>
          <a:p>
            <a:pPr marL="171450" lvl="0" indent="-171450">
              <a:buFont typeface="Arial" panose="020B0604020202020204" pitchFamily="34" charset="0"/>
              <a:buChar char="•"/>
            </a:pPr>
            <a:r>
              <a:rPr lang="cy-GB" sz="1200" kern="1200" noProof="0" dirty="0">
                <a:solidFill>
                  <a:srgbClr val="FFFF00"/>
                </a:solidFill>
                <a:effectLst/>
                <a:highlight>
                  <a:srgbClr val="FFFF00"/>
                </a:highlight>
                <a:latin typeface="+mn-lt"/>
                <a:ea typeface="+mn-ea"/>
                <a:cs typeface="+mn-cs"/>
              </a:rPr>
              <a:t>cefnogi cyfle/profiad mewn amgylchedd y tu allan</a:t>
            </a:r>
          </a:p>
          <a:p>
            <a:pPr marL="171450" lvl="0" indent="-171450">
              <a:buFont typeface="Arial" panose="020B0604020202020204" pitchFamily="34" charset="0"/>
              <a:buChar char="•"/>
            </a:pPr>
            <a:r>
              <a:rPr lang="cy-GB" sz="1200" kern="1200" noProof="0" dirty="0">
                <a:solidFill>
                  <a:srgbClr val="FFFF00"/>
                </a:solidFill>
                <a:effectLst/>
                <a:highlight>
                  <a:srgbClr val="FFFF00"/>
                </a:highlight>
                <a:latin typeface="+mn-lt"/>
                <a:ea typeface="+mn-ea"/>
                <a:cs typeface="+mn-cs"/>
              </a:rPr>
              <a:t>cefnogi cyfle/profiad mewn amgylchedd y tu mewn</a:t>
            </a:r>
          </a:p>
          <a:p>
            <a:pPr marL="171450" lvl="0" indent="-171450">
              <a:buFont typeface="Arial" panose="020B0604020202020204" pitchFamily="34" charset="0"/>
              <a:buChar char="•"/>
            </a:pPr>
            <a:r>
              <a:rPr lang="cy-GB" sz="1200" kern="1200" noProof="0" dirty="0">
                <a:solidFill>
                  <a:srgbClr val="FFFF00"/>
                </a:solidFill>
                <a:effectLst/>
                <a:highlight>
                  <a:srgbClr val="FFFF00"/>
                </a:highlight>
                <a:latin typeface="+mn-lt"/>
                <a:ea typeface="+mn-ea"/>
                <a:cs typeface="+mn-cs"/>
              </a:rPr>
              <a:t>cefnogi cyfle/profiad nad yw'n arferol</a:t>
            </a:r>
          </a:p>
          <a:p>
            <a:pPr marL="171450" lvl="0" indent="-171450">
              <a:buFont typeface="Arial" panose="020B0604020202020204" pitchFamily="34" charset="0"/>
              <a:buChar char="•"/>
            </a:pPr>
            <a:r>
              <a:rPr lang="cy-GB" sz="1200" kern="1200" noProof="0" dirty="0">
                <a:solidFill>
                  <a:srgbClr val="FFFF00"/>
                </a:solidFill>
                <a:effectLst/>
                <a:highlight>
                  <a:srgbClr val="FFFF00"/>
                </a:highlight>
                <a:latin typeface="+mn-lt"/>
                <a:ea typeface="+mn-ea"/>
                <a:cs typeface="+mn-cs"/>
              </a:rPr>
              <a:t>cefnogi plentyn ar sail un i un</a:t>
            </a:r>
          </a:p>
          <a:p>
            <a:pPr marL="171450" lvl="0" indent="-171450">
              <a:buFont typeface="Arial" panose="020B0604020202020204" pitchFamily="34" charset="0"/>
              <a:buChar char="•"/>
            </a:pPr>
            <a:r>
              <a:rPr lang="cy-GB" sz="1200" kern="1200" noProof="0" dirty="0">
                <a:solidFill>
                  <a:srgbClr val="FFFF00"/>
                </a:solidFill>
                <a:effectLst/>
                <a:highlight>
                  <a:srgbClr val="FFFF00"/>
                </a:highlight>
                <a:latin typeface="+mn-lt"/>
                <a:ea typeface="+mn-ea"/>
                <a:cs typeface="+mn-cs"/>
              </a:rPr>
              <a:t>cefnogi cyfle/profiad sy'n cynnwys mwy nag un plentyn.</a:t>
            </a:r>
          </a:p>
          <a:p>
            <a:pPr marL="171450" lvl="0" indent="-171450">
              <a:buFont typeface="Arial" panose="020B0604020202020204" pitchFamily="34" charset="0"/>
              <a:buChar char="•"/>
            </a:pPr>
            <a:endParaRPr lang="cy-GB" sz="1200" kern="1200" noProof="0" dirty="0">
              <a:solidFill>
                <a:srgbClr val="FFFF00"/>
              </a:solidFill>
              <a:effectLst/>
              <a:highlight>
                <a:srgbClr val="FFFF00"/>
              </a:highlight>
              <a:latin typeface="+mn-lt"/>
              <a:ea typeface="+mn-ea"/>
              <a:cs typeface="+mn-cs"/>
            </a:endParaRPr>
          </a:p>
          <a:p>
            <a:pPr marL="0" lvl="0" indent="0">
              <a:buFont typeface="Arial" panose="020B0604020202020204" pitchFamily="34" charset="0"/>
              <a:buNone/>
            </a:pPr>
            <a:r>
              <a:rPr lang="cy-GB" sz="1200" kern="1200" noProof="0" dirty="0">
                <a:solidFill>
                  <a:schemeClr val="tx1"/>
                </a:solidFill>
                <a:effectLst/>
                <a:highlight>
                  <a:srgbClr val="FFFF00"/>
                </a:highlight>
                <a:latin typeface="+mn-lt"/>
                <a:ea typeface="+mn-ea"/>
                <a:cs typeface="+mn-cs"/>
              </a:rPr>
              <a:t>Gellir dod o hyd i fanylion llawn y gofynion asesu yn: </a:t>
            </a:r>
            <a:r>
              <a:rPr lang="cy-GB" sz="1200" kern="1200" noProof="0" dirty="0">
                <a:solidFill>
                  <a:srgbClr val="FFFF00"/>
                </a:solidFill>
                <a:effectLst/>
                <a:latin typeface="+mn-lt"/>
                <a:ea typeface="+mn-ea"/>
                <a:cs typeface="+mn-cs"/>
              </a:rPr>
              <a:t>https://www.healthandcarelearning.wales/media/1306/l2-ccpld-assessment-pack-e-f-04-2020-1.pdf</a:t>
            </a:r>
          </a:p>
          <a:p>
            <a:pPr marL="171450" lvl="0" indent="-171450">
              <a:buFont typeface="Arial" panose="020B0604020202020204" pitchFamily="34" charset="0"/>
              <a:buChar char="•"/>
            </a:pPr>
            <a:endParaRPr lang="cy-GB" sz="1200" kern="1200" noProof="0" dirty="0">
              <a:solidFill>
                <a:srgbClr val="FFFF00"/>
              </a:solidFill>
              <a:effectLst/>
              <a:highlight>
                <a:srgbClr val="FFFF00"/>
              </a:highlight>
              <a:latin typeface="+mn-lt"/>
              <a:ea typeface="+mn-ea"/>
              <a:cs typeface="+mn-cs"/>
            </a:endParaRPr>
          </a:p>
          <a:p>
            <a:r>
              <a:rPr lang="cy-GB" sz="1200" kern="1200" noProof="0" dirty="0">
                <a:solidFill>
                  <a:schemeClr val="tx1"/>
                </a:solidFill>
                <a:effectLst/>
                <a:latin typeface="+mn-lt"/>
                <a:ea typeface="+mn-ea"/>
                <a:cs typeface="+mn-cs"/>
              </a:rPr>
              <a:t>Cymhwyster ymarfer </a:t>
            </a:r>
            <a:r>
              <a:rPr lang="cy-GB" sz="1200" kern="1200" noProof="0" dirty="0" err="1">
                <a:solidFill>
                  <a:schemeClr val="tx1"/>
                </a:solidFill>
                <a:effectLst/>
                <a:latin typeface="+mn-lt"/>
                <a:ea typeface="+mn-ea"/>
                <a:cs typeface="+mn-cs"/>
              </a:rPr>
              <a:t>GCDDP</a:t>
            </a:r>
            <a:r>
              <a:rPr lang="cy-GB" sz="1200" kern="1200" noProof="0" dirty="0">
                <a:solidFill>
                  <a:schemeClr val="tx1"/>
                </a:solidFill>
                <a:effectLst/>
                <a:latin typeface="+mn-lt"/>
                <a:ea typeface="+mn-ea"/>
                <a:cs typeface="+mn-cs"/>
              </a:rPr>
              <a:t> Lefel 3 </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Mae’r asesiad i’w gynnal dros gyfnod o 6 i 12 mis ac mae'n cynnwys ac yn ofynnol i'r dysgwr gwblhau pedwar o arsylwadau gyda phlant o fewn amgylchedd gwaith go iawn. At hynny, mae’n rhaid i’r dysgwr:</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gwerthuso a myfyrio ar ddysgu, datblygiad, chwarae, iechyd a llesiant plant.</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Cynllunio ar gyfer datblygu a chyflwyno pedwar cyfle/profiad a fydd yn helpu i ddatblygu datblygiad y plentyn/plant yn y meysydd hyn ymhellach. Dylai'r arsylwadau a'r cyfleoedd/profiadau a gynlluniwyd gynnwys ystyried datblygiad plant yn y meysydd canlynol:</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Iechyd a llesiant corfforol</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Cyfathrebu, iaith a llythrennedd</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Gwybyddol/deallusol (mathemateg/rhifedd)</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Personol, cymdeithasol, emosiynol ac ymddygiadol.</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Bydd yr asesydd yn cwestiynu'r dysgwr i samplo ei wybodaeth a'i ddealltwriaeth.</a:t>
            </a:r>
          </a:p>
          <a:p>
            <a:pPr marL="171450" lvl="0" indent="-171450">
              <a:buFont typeface="Arial" panose="020B0604020202020204" pitchFamily="34" charset="0"/>
              <a:buChar char="•"/>
            </a:pPr>
            <a:endParaRPr lang="cy-GB" sz="1200"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Bydd cynlluniau'n cael eu datblygu a'u cytuno rhwng y dysgwr, yr asesydd a'r rheolwr i sicrhau eu bod yn addas. Yn ogystal, bydd y dysgwr yn cynhyrchu:</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Portffolio o dystiolaeth nad yw'n dod o dan y dasg strwythuredig,</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Cofnod adlewyrchol o ymarfer yn ystod y cyfnod asesu</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Trafodaeth broffesiynol derfynol sy'n helpu'r asesydd i gadarnhau neu atgyfnerthu unrhyw </a:t>
            </a:r>
            <a:r>
              <a:rPr lang="cy-GB" sz="1200" kern="1200" noProof="0" dirty="0" err="1">
                <a:solidFill>
                  <a:schemeClr val="tx1"/>
                </a:solidFill>
                <a:effectLst/>
                <a:latin typeface="+mn-lt"/>
                <a:ea typeface="+mn-ea"/>
                <a:cs typeface="+mn-cs"/>
              </a:rPr>
              <a:t>fylchau</a:t>
            </a:r>
            <a:r>
              <a:rPr lang="cy-GB" sz="1200" kern="1200" noProof="0" dirty="0">
                <a:solidFill>
                  <a:schemeClr val="tx1"/>
                </a:solidFill>
                <a:effectLst/>
                <a:latin typeface="+mn-lt"/>
                <a:ea typeface="+mn-ea"/>
                <a:cs typeface="+mn-cs"/>
              </a:rPr>
              <a:t> mewn tystiolaeth. Disgwylir i'r dysgwr werthuso a myfyrio ar ei weithgareddau.</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Gellir dod o hyd i fanylion llawn </a:t>
            </a:r>
            <a:r>
              <a:rPr lang="cy-GB" sz="1200" kern="1200" noProof="0" dirty="0">
                <a:solidFill>
                  <a:schemeClr val="tx1"/>
                </a:solidFill>
                <a:effectLst/>
                <a:highlight>
                  <a:srgbClr val="FFFF00"/>
                </a:highlight>
                <a:latin typeface="+mn-lt"/>
                <a:ea typeface="+mn-ea"/>
                <a:cs typeface="+mn-cs"/>
              </a:rPr>
              <a:t>y gofynion asesu yn</a:t>
            </a:r>
            <a:r>
              <a:rPr lang="cy-GB" sz="1200" kern="1200" noProof="0" dirty="0">
                <a:solidFill>
                  <a:schemeClr val="tx1"/>
                </a:solidFill>
                <a:effectLst/>
                <a:latin typeface="+mn-lt"/>
                <a:ea typeface="+mn-ea"/>
                <a:cs typeface="+mn-cs"/>
              </a:rPr>
              <a:t>: https://www.healthandcarelearning.wales/media/2437/l3-ccpld-assessment-pack-e-f-04-2020.pdf</a:t>
            </a:r>
          </a:p>
          <a:p>
            <a:endParaRPr lang="cy-GB" sz="1200" u="sng" kern="1200" noProof="0" dirty="0">
              <a:solidFill>
                <a:schemeClr val="tx1"/>
              </a:solidFill>
              <a:effectLst/>
              <a:latin typeface="+mn-lt"/>
              <a:ea typeface="+mn-ea"/>
              <a:cs typeface="+mn-cs"/>
            </a:endParaRPr>
          </a:p>
          <a:p>
            <a:r>
              <a:rPr lang="en-GB" dirty="0"/>
              <a:t>***</a:t>
            </a:r>
          </a:p>
          <a:p>
            <a:endParaRPr lang="en-GB" dirty="0"/>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Level 2 CCPLD Practice qualification</a:t>
            </a:r>
          </a:p>
          <a:p>
            <a:r>
              <a:rPr lang="en-GB" sz="1200" kern="1200" dirty="0">
                <a:solidFill>
                  <a:schemeClr val="tx1"/>
                </a:solidFill>
                <a:effectLst/>
                <a:latin typeface="+mn-lt"/>
                <a:ea typeface="+mn-ea"/>
                <a:cs typeface="+mn-cs"/>
              </a:rPr>
              <a:t>Again, we will </a:t>
            </a:r>
            <a:r>
              <a:rPr lang="en-GB" sz="1200" b="0" kern="1200" dirty="0">
                <a:solidFill>
                  <a:schemeClr val="tx1"/>
                </a:solidFill>
                <a:effectLst/>
                <a:latin typeface="+mn-lt"/>
                <a:ea typeface="+mn-ea"/>
                <a:cs typeface="+mn-cs"/>
              </a:rPr>
              <a:t>recap on the assessment arrangements in more ‘normal’ times before we look at what has changed.</a:t>
            </a:r>
          </a:p>
          <a:p>
            <a:endParaRPr lang="en-GB" sz="1200" b="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Assessment takes place over a period of 6 to 12 months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assessor carries out a minimum of 4 observations of the learner,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plans are agreed between the learner, assessor and manager to ensure that they are suitable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portfolio of evidence which is not covered by the structured task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reflective log of practice during the assessment period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final discussion which helps the assessor confirm or consolidate any gaps in evidence</a:t>
            </a:r>
          </a:p>
          <a:p>
            <a:pPr marL="0" indent="0">
              <a:buFont typeface="Arial" panose="020B0604020202020204" pitchFamily="34" charset="0"/>
              <a:buNone/>
            </a:pPr>
            <a:r>
              <a:rPr lang="en-GB" sz="1200" kern="1200" dirty="0">
                <a:solidFill>
                  <a:schemeClr val="tx1"/>
                </a:solidFill>
                <a:effectLst/>
                <a:latin typeface="+mn-lt"/>
                <a:ea typeface="+mn-ea"/>
                <a:cs typeface="+mn-cs"/>
              </a:rPr>
              <a:t> </a:t>
            </a:r>
          </a:p>
          <a:p>
            <a:r>
              <a:rPr lang="en-GB" sz="1200" kern="1200" dirty="0">
                <a:solidFill>
                  <a:srgbClr val="FFFF00"/>
                </a:solidFill>
                <a:effectLst/>
                <a:highlight>
                  <a:srgbClr val="FFFF00"/>
                </a:highlight>
                <a:latin typeface="+mn-lt"/>
                <a:ea typeface="+mn-ea"/>
                <a:cs typeface="+mn-cs"/>
              </a:rPr>
              <a:t>During these assessments, the learner must show how they:  </a:t>
            </a:r>
          </a:p>
          <a:p>
            <a:pPr marL="171450" lvl="0" indent="-171450">
              <a:buFont typeface="Arial" panose="020B0604020202020204" pitchFamily="34" charset="0"/>
              <a:buChar char="•"/>
            </a:pPr>
            <a:r>
              <a:rPr lang="en-US" sz="1200" kern="1200" dirty="0">
                <a:solidFill>
                  <a:srgbClr val="FFFF00"/>
                </a:solidFill>
                <a:effectLst/>
                <a:highlight>
                  <a:srgbClr val="FFFF00"/>
                </a:highlight>
                <a:latin typeface="+mn-lt"/>
                <a:ea typeface="+mn-ea"/>
                <a:cs typeface="+mn-cs"/>
              </a:rPr>
              <a:t>support a child (or children) during a period of transition </a:t>
            </a:r>
          </a:p>
          <a:p>
            <a:pPr marL="171450" lvl="0" indent="-171450">
              <a:buFont typeface="Arial" panose="020B0604020202020204" pitchFamily="34" charset="0"/>
              <a:buChar char="•"/>
            </a:pPr>
            <a:r>
              <a:rPr lang="en-US" sz="1200" kern="1200" dirty="0">
                <a:solidFill>
                  <a:srgbClr val="FFFF00"/>
                </a:solidFill>
                <a:effectLst/>
                <a:highlight>
                  <a:srgbClr val="FFFF00"/>
                </a:highlight>
                <a:latin typeface="+mn-lt"/>
                <a:ea typeface="+mn-ea"/>
                <a:cs typeface="+mn-cs"/>
              </a:rPr>
              <a:t>support an opportunity/experience in an outside environment </a:t>
            </a:r>
          </a:p>
          <a:p>
            <a:pPr marL="171450" lvl="0" indent="-171450">
              <a:buFont typeface="Arial" panose="020B0604020202020204" pitchFamily="34" charset="0"/>
              <a:buChar char="•"/>
            </a:pPr>
            <a:r>
              <a:rPr lang="en-US" sz="1200" kern="1200" dirty="0">
                <a:solidFill>
                  <a:srgbClr val="FFFF00"/>
                </a:solidFill>
                <a:effectLst/>
                <a:highlight>
                  <a:srgbClr val="FFFF00"/>
                </a:highlight>
                <a:latin typeface="+mn-lt"/>
                <a:ea typeface="+mn-ea"/>
                <a:cs typeface="+mn-cs"/>
              </a:rPr>
              <a:t>support an opportunity/experience in an inside environment</a:t>
            </a:r>
          </a:p>
          <a:p>
            <a:pPr marL="171450" lvl="0" indent="-171450">
              <a:buFont typeface="Arial" panose="020B0604020202020204" pitchFamily="34" charset="0"/>
              <a:buChar char="•"/>
            </a:pPr>
            <a:r>
              <a:rPr lang="en-US" sz="1200" kern="1200" dirty="0">
                <a:solidFill>
                  <a:srgbClr val="FFFF00"/>
                </a:solidFill>
                <a:effectLst/>
                <a:highlight>
                  <a:srgbClr val="FFFF00"/>
                </a:highlight>
                <a:latin typeface="+mn-lt"/>
                <a:ea typeface="+mn-ea"/>
                <a:cs typeface="+mn-cs"/>
              </a:rPr>
              <a:t>support an opportunity/experience that is non-routine  </a:t>
            </a:r>
          </a:p>
          <a:p>
            <a:pPr marL="171450" lvl="0" indent="-171450">
              <a:buFont typeface="Arial" panose="020B0604020202020204" pitchFamily="34" charset="0"/>
              <a:buChar char="•"/>
            </a:pPr>
            <a:r>
              <a:rPr lang="en-US" sz="1200" kern="1200" dirty="0">
                <a:solidFill>
                  <a:srgbClr val="FFFF00"/>
                </a:solidFill>
                <a:effectLst/>
                <a:highlight>
                  <a:srgbClr val="FFFF00"/>
                </a:highlight>
                <a:latin typeface="+mn-lt"/>
                <a:ea typeface="+mn-ea"/>
                <a:cs typeface="+mn-cs"/>
              </a:rPr>
              <a:t> support a child on a one-to-one basis </a:t>
            </a:r>
          </a:p>
          <a:p>
            <a:pPr marL="171450" lvl="0" indent="-171450">
              <a:buFont typeface="Arial" panose="020B0604020202020204" pitchFamily="34" charset="0"/>
              <a:buChar char="•"/>
            </a:pPr>
            <a:r>
              <a:rPr lang="en-US" sz="1200" kern="1200" dirty="0">
                <a:solidFill>
                  <a:srgbClr val="FFFF00"/>
                </a:solidFill>
                <a:effectLst/>
                <a:highlight>
                  <a:srgbClr val="FFFF00"/>
                </a:highlight>
                <a:latin typeface="+mn-lt"/>
                <a:ea typeface="+mn-ea"/>
                <a:cs typeface="+mn-cs"/>
              </a:rPr>
              <a:t> support an opportunity/experience that involves more than one child.</a:t>
            </a:r>
          </a:p>
          <a:p>
            <a:pPr marL="171450" lvl="0" indent="-171450">
              <a:buFont typeface="Arial" panose="020B0604020202020204" pitchFamily="34" charset="0"/>
              <a:buChar char="•"/>
            </a:pPr>
            <a:endParaRPr lang="en-US" sz="1200" kern="1200" dirty="0">
              <a:solidFill>
                <a:srgbClr val="FFFF00"/>
              </a:solidFill>
              <a:effectLst/>
              <a:highlight>
                <a:srgbClr val="FFFF00"/>
              </a:highlight>
              <a:latin typeface="+mn-lt"/>
              <a:ea typeface="+mn-ea"/>
              <a:cs typeface="+mn-cs"/>
            </a:endParaRPr>
          </a:p>
          <a:p>
            <a:pPr marL="171450" lvl="0" indent="-171450">
              <a:buFont typeface="Arial" panose="020B0604020202020204" pitchFamily="34" charset="0"/>
              <a:buChar char="•"/>
            </a:pPr>
            <a:endParaRPr lang="en-US" sz="1200" kern="1200" dirty="0">
              <a:solidFill>
                <a:srgbClr val="FFFF00"/>
              </a:solidFill>
              <a:effectLst/>
              <a:highlight>
                <a:srgbClr val="FFFF00"/>
              </a:highligh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highlight>
                  <a:srgbClr val="FFFF00"/>
                </a:highlight>
                <a:latin typeface="+mn-lt"/>
                <a:ea typeface="+mn-ea"/>
                <a:cs typeface="+mn-cs"/>
              </a:rPr>
              <a:t>Full details of the assessment requirements can be found: </a:t>
            </a:r>
            <a:r>
              <a:rPr lang="en-US" sz="1200" kern="1200" dirty="0">
                <a:solidFill>
                  <a:srgbClr val="FFFF00"/>
                </a:solidFill>
                <a:effectLst/>
                <a:latin typeface="+mn-lt"/>
                <a:ea typeface="+mn-ea"/>
                <a:cs typeface="+mn-cs"/>
              </a:rPr>
              <a:t>https://www.healthandcarelearning.wales/media/1306/l2-ccpld-assessment-pack-e-f-04-2020-1.pdf</a:t>
            </a:r>
          </a:p>
          <a:p>
            <a:pPr marL="171450" lvl="0" indent="-171450">
              <a:buFont typeface="Arial" panose="020B0604020202020204" pitchFamily="34" charset="0"/>
              <a:buChar char="•"/>
            </a:pPr>
            <a:endParaRPr lang="en-US" sz="1200" kern="1200" dirty="0">
              <a:solidFill>
                <a:srgbClr val="FFFF00"/>
              </a:solidFill>
              <a:effectLst/>
              <a:highlight>
                <a:srgbClr val="FFFF00"/>
              </a:highlight>
              <a:latin typeface="+mn-lt"/>
              <a:ea typeface="+mn-ea"/>
              <a:cs typeface="+mn-cs"/>
            </a:endParaRPr>
          </a:p>
          <a:p>
            <a:pPr marL="171450" lvl="0" indent="-171450">
              <a:buFont typeface="Arial" panose="020B0604020202020204" pitchFamily="34" charset="0"/>
              <a:buChar char="•"/>
            </a:pPr>
            <a:endParaRPr lang="en-US" sz="1200" kern="1200" dirty="0">
              <a:solidFill>
                <a:srgbClr val="FFFF00"/>
              </a:solidFill>
              <a:effectLst/>
              <a:highlight>
                <a:srgbClr val="FFFF00"/>
              </a:highlight>
              <a:latin typeface="+mn-lt"/>
              <a:ea typeface="+mn-ea"/>
              <a:cs typeface="+mn-cs"/>
            </a:endParaRPr>
          </a:p>
          <a:p>
            <a:endParaRPr lang="en-GB" sz="1200" u="sng"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Level 3 CCPPLD Practice qualification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Assessment takes place over a period of 6 to 12 months and includes and the learner is </a:t>
            </a:r>
            <a:r>
              <a:rPr lang="en-US" sz="1200" kern="1200" dirty="0">
                <a:solidFill>
                  <a:schemeClr val="tx1"/>
                </a:solidFill>
                <a:effectLst/>
                <a:latin typeface="+mn-lt"/>
                <a:ea typeface="+mn-ea"/>
                <a:cs typeface="+mn-cs"/>
              </a:rPr>
              <a:t> required to complete four observations of children within a real work environment.  In addition the learner must: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evaluate and reflect on the learning, development, play, health and well-being of children.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for, develop and deliver four opportunities/experiences that will help further the child/children’s development in these </a:t>
            </a:r>
            <a:r>
              <a:rPr lang="en-US" sz="1200" kern="1200" dirty="0" err="1">
                <a:solidFill>
                  <a:schemeClr val="tx1"/>
                </a:solidFill>
                <a:effectLst/>
                <a:latin typeface="+mn-lt"/>
                <a:ea typeface="+mn-ea"/>
                <a:cs typeface="+mn-cs"/>
              </a:rPr>
              <a:t>areas.The</a:t>
            </a:r>
            <a:r>
              <a:rPr lang="en-US" sz="1200" kern="1200" dirty="0">
                <a:solidFill>
                  <a:schemeClr val="tx1"/>
                </a:solidFill>
                <a:effectLst/>
                <a:latin typeface="+mn-lt"/>
                <a:ea typeface="+mn-ea"/>
                <a:cs typeface="+mn-cs"/>
              </a:rPr>
              <a:t>  observations and planned opportunities/experiences should include consideration of child development in the following areas: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 Physical health and well-being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Communication, language and literacy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Cognitive/intellectual (mathematics/numeracy)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Personal, social, emotional and </a:t>
            </a:r>
            <a:r>
              <a:rPr lang="en-US" sz="1200" kern="1200" dirty="0" err="1">
                <a:solidFill>
                  <a:schemeClr val="tx1"/>
                </a:solidFill>
                <a:effectLst/>
                <a:latin typeface="+mn-lt"/>
                <a:ea typeface="+mn-ea"/>
                <a:cs typeface="+mn-cs"/>
              </a:rPr>
              <a:t>behavioural</a:t>
            </a:r>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assessor will  question the learner to sample their knowledge and understanding.</a:t>
            </a: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Plans will be developed and agreed between the learner, assessor and manager to ensure that they are suitable.  In addition, the learner will produce: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portfolio of evidence which is not covered by the structured task,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reflective log of practice during the assessment period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final professional discussion that helps the assessor confirm or consolidate any gaps in evidence. The learner will be expected to evaluate and reflect on their activities.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Full details of the assessment requirements can be found: https://www.healthandcarelearning.wales/media/2437/l3-ccpld-assessment-pack-e-f-04-2020.pdf</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dirty="0"/>
          </a:p>
        </p:txBody>
      </p:sp>
    </p:spTree>
    <p:extLst>
      <p:ext uri="{BB962C8B-B14F-4D97-AF65-F5344CB8AC3E}">
        <p14:creationId xmlns:p14="http://schemas.microsoft.com/office/powerpoint/2010/main" val="159549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noProof="0" dirty="0">
                <a:solidFill>
                  <a:schemeClr val="tx1"/>
                </a:solidFill>
                <a:effectLst/>
                <a:latin typeface="+mn-lt"/>
                <a:ea typeface="+mn-ea"/>
                <a:cs typeface="+mn-cs"/>
              </a:rPr>
              <a:t>Beth sydd wedi newid?</a:t>
            </a:r>
          </a:p>
          <a:p>
            <a:endParaRPr lang="cy-GB" sz="1200" b="1"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Mae arsylwi ymarfer yn ganolog tra’n asesu’r cymhwyster </a:t>
            </a:r>
            <a:r>
              <a:rPr lang="cy-GB" sz="1200" kern="1200" noProof="0" dirty="0" err="1">
                <a:solidFill>
                  <a:schemeClr val="tx1"/>
                </a:solidFill>
                <a:effectLst/>
                <a:latin typeface="+mn-lt"/>
                <a:ea typeface="+mn-ea"/>
                <a:cs typeface="+mn-cs"/>
              </a:rPr>
              <a:t>GCDDP</a:t>
            </a:r>
            <a:r>
              <a:rPr lang="cy-GB" sz="1200" kern="1200" noProof="0" dirty="0">
                <a:solidFill>
                  <a:schemeClr val="tx1"/>
                </a:solidFill>
                <a:effectLst/>
                <a:latin typeface="+mn-lt"/>
                <a:ea typeface="+mn-ea"/>
                <a:cs typeface="+mn-cs"/>
              </a:rPr>
              <a:t>.</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Gan nad oes llawer o leoliadau gofal plant yn gallu cefnogi mynediad at aseswyr o ganlyniad i gyfyngiadau Covid-19 a materion diogelwch, o fis Medi tan fis Mehefin 2021, </a:t>
            </a:r>
            <a:r>
              <a:rPr lang="cy-GB" sz="1200" b="1" kern="1200" noProof="0" dirty="0">
                <a:solidFill>
                  <a:schemeClr val="tx1"/>
                </a:solidFill>
                <a:effectLst/>
                <a:latin typeface="+mn-lt"/>
                <a:ea typeface="+mn-ea"/>
                <a:cs typeface="+mn-cs"/>
              </a:rPr>
              <a:t>lle na all arsylwi ymarfer ddigwydd</a:t>
            </a:r>
            <a:r>
              <a:rPr lang="cy-GB" sz="1200" kern="1200" noProof="0" dirty="0">
                <a:solidFill>
                  <a:schemeClr val="tx1"/>
                </a:solidFill>
                <a:effectLst/>
                <a:latin typeface="+mn-lt"/>
                <a:ea typeface="+mn-ea"/>
                <a:cs typeface="+mn-cs"/>
              </a:rPr>
              <a:t>, cytunwyd y gall cyflogwr/rheolwr/arweinydd profiadol addas ymgymryd â rôl tyst arbenigol. Bydd yr asesydd yn gallu gofyn cwestiynau i’r dysgwr a’r tyst arbenigol i wneud penderfyniadau cymhwysedd er mwyn cyflawni'r cymhwyster.</a:t>
            </a:r>
          </a:p>
          <a:p>
            <a:endParaRPr lang="cy-GB" sz="1200" kern="1200" noProof="0" dirty="0">
              <a:solidFill>
                <a:schemeClr val="tx1"/>
              </a:solidFill>
              <a:effectLst/>
              <a:latin typeface="+mn-lt"/>
              <a:ea typeface="+mn-ea"/>
              <a:cs typeface="+mn-cs"/>
            </a:endParaRPr>
          </a:p>
          <a:p>
            <a:r>
              <a:rPr lang="cy-GB" sz="1200" b="1" kern="1200" noProof="0" dirty="0">
                <a:solidFill>
                  <a:schemeClr val="tx1"/>
                </a:solidFill>
                <a:effectLst/>
                <a:latin typeface="+mn-lt"/>
                <a:ea typeface="+mn-ea"/>
                <a:cs typeface="+mn-cs"/>
              </a:rPr>
              <a:t>Pwy fydd y tystion arbenigol?</a:t>
            </a:r>
          </a:p>
          <a:p>
            <a:r>
              <a:rPr lang="cy-GB" sz="1200" b="0" kern="1200" noProof="0" dirty="0">
                <a:solidFill>
                  <a:schemeClr val="tx1"/>
                </a:solidFill>
                <a:effectLst/>
                <a:latin typeface="+mn-lt"/>
                <a:ea typeface="+mn-ea"/>
                <a:cs typeface="+mn-cs"/>
              </a:rPr>
              <a:t>Rheolwr/arweinydd cyflogedig addas fydd y tyst arbenigol</a:t>
            </a:r>
          </a:p>
          <a:p>
            <a:r>
              <a:rPr lang="cy-GB" sz="1200" kern="1200" noProof="0" dirty="0">
                <a:solidFill>
                  <a:schemeClr val="tx1"/>
                </a:solidFill>
                <a:effectLst/>
                <a:latin typeface="+mn-lt"/>
                <a:ea typeface="+mn-ea"/>
                <a:cs typeface="+mn-cs"/>
              </a:rPr>
              <a:t>Mae’n rhaid i dystion arbenigol:</a:t>
            </a: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kern="1200" noProof="0" dirty="0">
                <a:solidFill>
                  <a:schemeClr val="tx1"/>
                </a:solidFill>
                <a:effectLst/>
                <a:latin typeface="+mn-lt"/>
                <a:ea typeface="+mn-ea"/>
                <a:cs typeface="+mn-cs"/>
              </a:rPr>
              <a:t>• gael gwybodaeth ymarferol o'r cymhwyster/unedau y maent yn rhoi tystiolaeth ar eu cyfer</a:t>
            </a:r>
          </a:p>
          <a:p>
            <a:r>
              <a:rPr lang="cy-GB" sz="1200" kern="1200" noProof="0" dirty="0">
                <a:solidFill>
                  <a:schemeClr val="tx1"/>
                </a:solidFill>
                <a:effectLst/>
                <a:latin typeface="+mn-lt"/>
                <a:ea typeface="+mn-ea"/>
                <a:cs typeface="+mn-cs"/>
              </a:rPr>
              <a:t>• bod yn gymwys yn alwedigaethol yn eu maes arbenigedd sydd o leiaf yn gyfwerth â’r un lefel â’r cymhwyster/unedau y maent yn darparu tystiolaeth ar eu cyfer</a:t>
            </a: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kern="1200" noProof="0" dirty="0">
                <a:solidFill>
                  <a:schemeClr val="tx1"/>
                </a:solidFill>
                <a:effectLst/>
                <a:latin typeface="+mn-lt"/>
                <a:ea typeface="+mn-ea"/>
                <a:cs typeface="+mn-cs"/>
              </a:rPr>
              <a:t>• bod â </a:t>
            </a:r>
            <a:r>
              <a:rPr lang="cy-GB" sz="1200" b="1" kern="1200" noProof="0" dirty="0">
                <a:solidFill>
                  <a:schemeClr val="tx1"/>
                </a:solidFill>
                <a:effectLst/>
                <a:latin typeface="+mn-lt"/>
                <a:ea typeface="+mn-ea"/>
                <a:cs typeface="+mn-cs"/>
              </a:rPr>
              <a:t>naill ai </a:t>
            </a:r>
            <a:r>
              <a:rPr lang="cy-GB" sz="1200" kern="1200" noProof="0" dirty="0">
                <a:solidFill>
                  <a:schemeClr val="tx1"/>
                </a:solidFill>
                <a:effectLst/>
                <a:latin typeface="+mn-lt"/>
                <a:ea typeface="+mn-ea"/>
                <a:cs typeface="+mn-cs"/>
              </a:rPr>
              <a:t>unrhyw gymhwyster mewn asesu perfformiad yn y gweithle </a:t>
            </a:r>
            <a:r>
              <a:rPr lang="cy-GB" sz="1200" b="1" kern="1200" noProof="0" dirty="0">
                <a:solidFill>
                  <a:schemeClr val="tx1"/>
                </a:solidFill>
                <a:effectLst/>
                <a:latin typeface="+mn-lt"/>
                <a:ea typeface="+mn-ea"/>
                <a:cs typeface="+mn-cs"/>
              </a:rPr>
              <a:t>neu</a:t>
            </a:r>
            <a:r>
              <a:rPr lang="cy-GB" sz="1200" kern="1200" noProof="0" dirty="0">
                <a:solidFill>
                  <a:schemeClr val="tx1"/>
                </a:solidFill>
                <a:effectLst/>
                <a:latin typeface="+mn-lt"/>
                <a:ea typeface="+mn-ea"/>
                <a:cs typeface="+mn-cs"/>
              </a:rPr>
              <a:t> rôl waith broffesiynol a oedd yn cynnwys gwerthuso ymarfer staff o ddydd i ddydd</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Nhw fydd llygaid a chlustiau'r asesydd ac yn arsylwi'r dysgwr wrth ymarfer. </a:t>
            </a:r>
            <a:r>
              <a:rPr lang="cy-GB" sz="1200" b="1" kern="1200" noProof="0" dirty="0">
                <a:solidFill>
                  <a:schemeClr val="tx1"/>
                </a:solidFill>
                <a:effectLst/>
                <a:latin typeface="+mn-lt"/>
                <a:ea typeface="+mn-ea"/>
                <a:cs typeface="+mn-cs"/>
              </a:rPr>
              <a:t>Maent</a:t>
            </a:r>
            <a:r>
              <a:rPr lang="cy-GB" sz="1200" kern="1200" noProof="0" dirty="0">
                <a:solidFill>
                  <a:schemeClr val="tx1"/>
                </a:solidFill>
                <a:effectLst/>
                <a:latin typeface="+mn-lt"/>
                <a:ea typeface="+mn-ea"/>
                <a:cs typeface="+mn-cs"/>
              </a:rPr>
              <a:t> </a:t>
            </a:r>
            <a:r>
              <a:rPr lang="cy-GB" sz="1200" b="1" kern="1200" noProof="0" dirty="0">
                <a:solidFill>
                  <a:schemeClr val="tx1"/>
                </a:solidFill>
                <a:effectLst/>
                <a:latin typeface="+mn-lt"/>
                <a:ea typeface="+mn-ea"/>
                <a:cs typeface="+mn-cs"/>
              </a:rPr>
              <a:t>yn darparu tystiolaeth nid dyfarniad</a:t>
            </a:r>
            <a:r>
              <a:rPr lang="cy-GB" sz="1200" kern="1200" noProof="0" dirty="0">
                <a:solidFill>
                  <a:schemeClr val="tx1"/>
                </a:solidFill>
                <a:effectLst/>
                <a:latin typeface="+mn-lt"/>
                <a:ea typeface="+mn-ea"/>
                <a:cs typeface="+mn-cs"/>
              </a:rPr>
              <a:t>. Dilynir hyn gan drafodaeth broffesiynol o bell.</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Bydd yr asesydd yn gyfrifol am wneud y dyfarniad terfynol a byddai'n triongli tystiolaeth o bob rhan o'r tasgau asesu e.e. cofnod myfyriol, portffolio etc.</a:t>
            </a:r>
          </a:p>
          <a:p>
            <a:r>
              <a:rPr lang="cy-GB" sz="1200" kern="1200" noProof="0" dirty="0">
                <a:solidFill>
                  <a:schemeClr val="tx1"/>
                </a:solidFill>
                <a:effectLst/>
                <a:highlight>
                  <a:srgbClr val="FFFF00"/>
                </a:highlight>
                <a:latin typeface="+mn-lt"/>
                <a:ea typeface="+mn-ea"/>
                <a:cs typeface="+mn-cs"/>
              </a:rPr>
              <a:t>Bydd City </a:t>
            </a:r>
            <a:r>
              <a:rPr lang="cy-GB" sz="1200" kern="1200" noProof="0" dirty="0" err="1">
                <a:solidFill>
                  <a:schemeClr val="tx1"/>
                </a:solidFill>
                <a:effectLst/>
                <a:highlight>
                  <a:srgbClr val="FFFF00"/>
                </a:highlight>
                <a:latin typeface="+mn-lt"/>
                <a:ea typeface="+mn-ea"/>
                <a:cs typeface="+mn-cs"/>
              </a:rPr>
              <a:t>and</a:t>
            </a:r>
            <a:r>
              <a:rPr lang="cy-GB" sz="1200" kern="1200" noProof="0" dirty="0">
                <a:solidFill>
                  <a:schemeClr val="tx1"/>
                </a:solidFill>
                <a:effectLst/>
                <a:highlight>
                  <a:srgbClr val="FFFF00"/>
                </a:highlight>
                <a:latin typeface="+mn-lt"/>
                <a:ea typeface="+mn-ea"/>
                <a:cs typeface="+mn-cs"/>
              </a:rPr>
              <a:t> </a:t>
            </a:r>
            <a:r>
              <a:rPr lang="cy-GB" sz="1200" kern="1200" noProof="0" dirty="0" err="1">
                <a:solidFill>
                  <a:schemeClr val="tx1"/>
                </a:solidFill>
                <a:effectLst/>
                <a:highlight>
                  <a:srgbClr val="FFFF00"/>
                </a:highlight>
                <a:latin typeface="+mn-lt"/>
                <a:ea typeface="+mn-ea"/>
                <a:cs typeface="+mn-cs"/>
              </a:rPr>
              <a:t>Guilds</a:t>
            </a:r>
            <a:r>
              <a:rPr lang="cy-GB" sz="1200" kern="1200" noProof="0" dirty="0">
                <a:solidFill>
                  <a:schemeClr val="tx1"/>
                </a:solidFill>
                <a:effectLst/>
                <a:highlight>
                  <a:srgbClr val="FFFF00"/>
                </a:highlight>
                <a:latin typeface="+mn-lt"/>
                <a:ea typeface="+mn-ea"/>
                <a:cs typeface="+mn-cs"/>
              </a:rPr>
              <a:t> yn darparu hyfforddiant i dystion arbenigol a rhaid i'r asesydd ddarparu cefnogaeth drwy arweiniad o ran yr hyn y mae angen iddynt edrych amdano drwy gydol yr arsylwi a sut y bydd hyn yn cael ei gofnodi.</a:t>
            </a:r>
          </a:p>
          <a:p>
            <a:r>
              <a:rPr lang="cy-GB" sz="1200" kern="1200" noProof="0" dirty="0">
                <a:solidFill>
                  <a:schemeClr val="tx1"/>
                </a:solidFill>
                <a:effectLst/>
                <a:highlight>
                  <a:srgbClr val="FFFF00"/>
                </a:highlight>
                <a:latin typeface="+mn-lt"/>
                <a:ea typeface="+mn-ea"/>
                <a:cs typeface="+mn-cs"/>
              </a:rPr>
              <a:t> </a:t>
            </a:r>
          </a:p>
          <a:p>
            <a:r>
              <a:rPr lang="cy-GB" sz="1200" b="1" i="0" kern="1200" noProof="0" dirty="0">
                <a:solidFill>
                  <a:schemeClr val="tx1"/>
                </a:solidFill>
                <a:effectLst/>
                <a:highlight>
                  <a:srgbClr val="FFFF00"/>
                </a:highlight>
                <a:latin typeface="+mn-lt"/>
                <a:ea typeface="+mn-ea"/>
                <a:cs typeface="+mn-cs"/>
              </a:rPr>
              <a:t>Sut bydd y </a:t>
            </a:r>
            <a:r>
              <a:rPr lang="cy-GB" sz="1200" b="1" kern="1200" noProof="0" dirty="0">
                <a:solidFill>
                  <a:schemeClr val="tx1"/>
                </a:solidFill>
                <a:effectLst/>
                <a:latin typeface="+mn-lt"/>
                <a:ea typeface="+mn-ea"/>
                <a:cs typeface="+mn-cs"/>
              </a:rPr>
              <a:t>tystion arbenigol yn cael eu cefnogi?</a:t>
            </a:r>
            <a:endParaRPr lang="cy-GB" sz="1200" b="1" i="0" kern="1200" noProof="0" dirty="0">
              <a:solidFill>
                <a:schemeClr val="tx1"/>
              </a:solidFill>
              <a:effectLst/>
              <a:highlight>
                <a:srgbClr val="FFFF00"/>
              </a:highlight>
              <a:latin typeface="+mn-lt"/>
              <a:ea typeface="+mn-ea"/>
              <a:cs typeface="+mn-cs"/>
            </a:endParaRPr>
          </a:p>
          <a:p>
            <a:r>
              <a:rPr lang="cy-GB" sz="1200" b="0" i="0" kern="1200" noProof="0" dirty="0">
                <a:solidFill>
                  <a:schemeClr val="tx1"/>
                </a:solidFill>
                <a:effectLst/>
                <a:highlight>
                  <a:srgbClr val="FFFF00"/>
                </a:highlight>
                <a:latin typeface="+mn-lt"/>
                <a:ea typeface="+mn-ea"/>
                <a:cs typeface="+mn-cs"/>
              </a:rPr>
              <a:t>Mae’n rhaid i dystion arbenigol gael hyfforddiant cynefino a chefnogaeth barhaus y darparwr dysgu</a:t>
            </a:r>
          </a:p>
          <a:p>
            <a:r>
              <a:rPr lang="cy-GB" sz="1200" kern="1200" noProof="0" dirty="0">
                <a:solidFill>
                  <a:schemeClr val="tx1"/>
                </a:solidFill>
                <a:effectLst/>
                <a:latin typeface="+mn-lt"/>
                <a:ea typeface="+mn-ea"/>
                <a:cs typeface="+mn-cs"/>
              </a:rPr>
              <a:t>Disgwylir i d</a:t>
            </a:r>
            <a:r>
              <a:rPr lang="cy-GB" sz="1200" b="0" i="0" kern="1200" noProof="0" dirty="0">
                <a:solidFill>
                  <a:schemeClr val="tx1"/>
                </a:solidFill>
                <a:effectLst/>
                <a:highlight>
                  <a:srgbClr val="FFFF00"/>
                </a:highlight>
                <a:latin typeface="+mn-lt"/>
                <a:ea typeface="+mn-ea"/>
                <a:cs typeface="+mn-cs"/>
              </a:rPr>
              <a:t>darparwyr dysgu weithio mewn partneriaeth â chyflogwyr a gofynnir iddynt hefyd ystyried:</a:t>
            </a:r>
            <a:endParaRPr lang="cy-GB" sz="1200"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Os gellir arsylwi, dyrannu aseswyr i leoliadau cyflogaeth penodol; gydag ymgais i gadw nifer yr aseswyr i'r lleiafswm er mwyn lleihau niferoedd</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Gwahanu gweithgareddau o ran cynllunio, adolygu a gwirio cynnydd y gellir eu cwblhau o bell; yna gall cyfleoedd i gael mynediad at leoliad gwasanaethau flaenoriaethu gweithgareddau asesu </a:t>
            </a:r>
            <a:r>
              <a:rPr lang="cy-GB" sz="1200" kern="1200" noProof="0" dirty="0" err="1">
                <a:solidFill>
                  <a:schemeClr val="tx1"/>
                </a:solidFill>
                <a:effectLst/>
                <a:latin typeface="+mn-lt"/>
                <a:ea typeface="+mn-ea"/>
                <a:cs typeface="+mn-cs"/>
              </a:rPr>
              <a:t>arsylwadol</a:t>
            </a:r>
            <a:endParaRPr lang="cy-GB" sz="1200"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Nodi galluoedd pawb o fewn lleoliad i gefnogi asesiad - e.e. aseswyr yn y gwaith</a:t>
            </a:r>
          </a:p>
          <a:p>
            <a:pPr marL="171450" lvl="0" indent="-171450">
              <a:buFont typeface="Arial" panose="020B0604020202020204" pitchFamily="34" charset="0"/>
              <a:buChar char="•"/>
            </a:pPr>
            <a:r>
              <a:rPr lang="cy-GB" sz="1200" kern="1200" noProof="0" dirty="0">
                <a:solidFill>
                  <a:schemeClr val="tx1"/>
                </a:solidFill>
                <a:effectLst/>
                <a:latin typeface="+mn-lt"/>
                <a:ea typeface="+mn-ea"/>
                <a:cs typeface="+mn-cs"/>
              </a:rPr>
              <a:t>Defnyddio amgylcheddau awyr agored ar gyfer arsylwi allanol lle bo hynny'n bosibl ac yn briodol</a:t>
            </a:r>
          </a:p>
          <a:p>
            <a:pPr marL="171450" indent="-171450">
              <a:buFont typeface="Arial" panose="020B0604020202020204" pitchFamily="34" charset="0"/>
              <a:buChar char="•"/>
            </a:pPr>
            <a:endParaRPr lang="cy-GB" noProof="0" dirty="0"/>
          </a:p>
          <a:p>
            <a:r>
              <a:rPr lang="en-GB" dirty="0"/>
              <a:t>***</a:t>
            </a:r>
          </a:p>
          <a:p>
            <a:endParaRPr lang="en-GB" dirty="0"/>
          </a:p>
          <a:p>
            <a:r>
              <a:rPr lang="en-GB" sz="1200" b="1" kern="1200" dirty="0">
                <a:solidFill>
                  <a:schemeClr val="tx1"/>
                </a:solidFill>
                <a:effectLst/>
                <a:latin typeface="+mn-lt"/>
                <a:ea typeface="+mn-ea"/>
                <a:cs typeface="+mn-cs"/>
              </a:rPr>
              <a:t>What has changed?</a:t>
            </a:r>
          </a:p>
          <a:p>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Observation of practice is central to the assessment of the CCPLD qualifications.  We need to ensure that we have professional, qualified and competent staff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 many childcare settings are not able to support access to assessors as a result of Covid-19 restrictions and safety issues, it has been agreed, from September 2020 until June 2021 </a:t>
            </a:r>
            <a:r>
              <a:rPr lang="en-GB" sz="1200" b="1" kern="1200" dirty="0">
                <a:solidFill>
                  <a:schemeClr val="tx1"/>
                </a:solidFill>
                <a:effectLst/>
                <a:latin typeface="+mn-lt"/>
                <a:ea typeface="+mn-ea"/>
                <a:cs typeface="+mn-cs"/>
              </a:rPr>
              <a:t>where observations of practice cannot take place</a:t>
            </a:r>
            <a:r>
              <a:rPr lang="en-GB" sz="1200" kern="1200" dirty="0">
                <a:solidFill>
                  <a:schemeClr val="tx1"/>
                </a:solidFill>
                <a:effectLst/>
                <a:latin typeface="+mn-lt"/>
                <a:ea typeface="+mn-ea"/>
                <a:cs typeface="+mn-cs"/>
              </a:rPr>
              <a:t> a suitably experienced employer/manager/ leader can undertake the role of an expert witness.</a:t>
            </a:r>
          </a:p>
          <a:p>
            <a:r>
              <a:rPr lang="en-GB" sz="1200" kern="1200" dirty="0">
                <a:solidFill>
                  <a:schemeClr val="tx1"/>
                </a:solidFill>
                <a:effectLst/>
                <a:latin typeface="+mn-lt"/>
                <a:ea typeface="+mn-ea"/>
                <a:cs typeface="+mn-cs"/>
              </a:rPr>
              <a:t>The expert witness will be expected to observe the learner in practice, this will be followed by a remote professional discussion between the assessor, learner and expert witness. The assessor will be able to ask questions of both the learner and expert witness to make decisions of competency for achievement of the qualification.</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Who will be the expert witnesses be?</a:t>
            </a:r>
          </a:p>
          <a:p>
            <a:r>
              <a:rPr lang="en-GB" sz="1200" b="0" kern="1200" dirty="0">
                <a:solidFill>
                  <a:schemeClr val="tx1"/>
                </a:solidFill>
                <a:effectLst/>
                <a:latin typeface="+mn-lt"/>
                <a:ea typeface="+mn-ea"/>
                <a:cs typeface="+mn-cs"/>
              </a:rPr>
              <a:t>The expert witness will be a suitable employed Manager/ leader </a:t>
            </a:r>
          </a:p>
          <a:p>
            <a:r>
              <a:rPr lang="en-GB" sz="1200" kern="1200" dirty="0">
                <a:solidFill>
                  <a:schemeClr val="tx1"/>
                </a:solidFill>
                <a:effectLst/>
                <a:latin typeface="+mn-lt"/>
                <a:ea typeface="+mn-ea"/>
                <a:cs typeface="+mn-cs"/>
              </a:rPr>
              <a:t>Expert witnesses must:</a:t>
            </a:r>
          </a:p>
          <a:p>
            <a:r>
              <a:rPr lang="en-GB" sz="1200" kern="1200" dirty="0">
                <a:solidFill>
                  <a:schemeClr val="tx1"/>
                </a:solidFill>
                <a:effectLst/>
                <a:latin typeface="+mn-lt"/>
                <a:ea typeface="+mn-ea"/>
                <a:cs typeface="+mn-cs"/>
              </a:rPr>
              <a:t>• have a working knowledge of the qualification / units for which they are giving testimony</a:t>
            </a:r>
          </a:p>
          <a:p>
            <a:r>
              <a:rPr lang="en-GB" sz="1200" kern="1200" dirty="0">
                <a:solidFill>
                  <a:schemeClr val="tx1"/>
                </a:solidFill>
                <a:effectLst/>
                <a:latin typeface="+mn-lt"/>
                <a:ea typeface="+mn-ea"/>
                <a:cs typeface="+mn-cs"/>
              </a:rPr>
              <a:t>• be occupationally competent in their area of expertise to at least the same level of the qualification / units for which they are providing testimony</a:t>
            </a:r>
          </a:p>
          <a:p>
            <a:r>
              <a:rPr lang="en-GB" sz="1200" kern="1200" dirty="0">
                <a:solidFill>
                  <a:schemeClr val="tx1"/>
                </a:solidFill>
                <a:effectLst/>
                <a:latin typeface="+mn-lt"/>
                <a:ea typeface="+mn-ea"/>
                <a:cs typeface="+mn-cs"/>
              </a:rPr>
              <a:t>• have </a:t>
            </a:r>
            <a:r>
              <a:rPr lang="en-GB" sz="1200" b="1" kern="1200" dirty="0">
                <a:solidFill>
                  <a:schemeClr val="tx1"/>
                </a:solidFill>
                <a:effectLst/>
                <a:latin typeface="+mn-lt"/>
                <a:ea typeface="+mn-ea"/>
                <a:cs typeface="+mn-cs"/>
              </a:rPr>
              <a:t>either</a:t>
            </a:r>
            <a:r>
              <a:rPr lang="en-GB" sz="1200" kern="1200" dirty="0">
                <a:solidFill>
                  <a:schemeClr val="tx1"/>
                </a:solidFill>
                <a:effectLst/>
                <a:latin typeface="+mn-lt"/>
                <a:ea typeface="+mn-ea"/>
                <a:cs typeface="+mn-cs"/>
              </a:rPr>
              <a:t> any qualification in assessment of workplace performance </a:t>
            </a:r>
            <a:r>
              <a:rPr lang="en-GB" sz="1200" b="1" kern="1200" dirty="0">
                <a:solidFill>
                  <a:schemeClr val="tx1"/>
                </a:solidFill>
                <a:effectLst/>
                <a:latin typeface="+mn-lt"/>
                <a:ea typeface="+mn-ea"/>
                <a:cs typeface="+mn-cs"/>
              </a:rPr>
              <a:t>or</a:t>
            </a:r>
            <a:r>
              <a:rPr lang="en-GB" sz="1200" kern="1200" dirty="0">
                <a:solidFill>
                  <a:schemeClr val="tx1"/>
                </a:solidFill>
                <a:effectLst/>
                <a:latin typeface="+mn-lt"/>
                <a:ea typeface="+mn-ea"/>
                <a:cs typeface="+mn-cs"/>
              </a:rPr>
              <a:t> a professional work role which involved evaluating the everyday practice of staff</a:t>
            </a:r>
          </a:p>
          <a:p>
            <a:r>
              <a:rPr lang="en-GB" sz="120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They will become the eyes and ears of the assessor and will observe the learner in practise.  </a:t>
            </a:r>
            <a:r>
              <a:rPr lang="en-GB" sz="1200" b="1" kern="1200" dirty="0">
                <a:solidFill>
                  <a:schemeClr val="tx1"/>
                </a:solidFill>
                <a:effectLst/>
                <a:latin typeface="+mn-lt"/>
                <a:ea typeface="+mn-ea"/>
                <a:cs typeface="+mn-cs"/>
              </a:rPr>
              <a:t>They are providing a  testimony not a judgement</a:t>
            </a:r>
            <a:r>
              <a:rPr lang="en-GB" sz="1200" b="0" kern="1200" dirty="0">
                <a:solidFill>
                  <a:schemeClr val="tx1"/>
                </a:solidFill>
                <a:effectLst/>
                <a:latin typeface="+mn-lt"/>
                <a:ea typeface="+mn-ea"/>
                <a:cs typeface="+mn-cs"/>
              </a:rPr>
              <a:t>. This will be followed by a remote professional discussion.</a:t>
            </a:r>
          </a:p>
          <a:p>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assessor will be responsible for making the final judgement and would triangulate evidence from across the assessment tasks e.g. reflective log, portfolio etc.</a:t>
            </a:r>
          </a:p>
          <a:p>
            <a:r>
              <a:rPr lang="en-GB" sz="1200" kern="1200" dirty="0">
                <a:solidFill>
                  <a:schemeClr val="tx1"/>
                </a:solidFill>
                <a:effectLst/>
                <a:highlight>
                  <a:srgbClr val="FFFF00"/>
                </a:highlight>
                <a:latin typeface="+mn-lt"/>
                <a:ea typeface="+mn-ea"/>
                <a:cs typeface="+mn-cs"/>
              </a:rPr>
              <a:t>City and Guilds will provide training for expert witnesses, the assessor must provide support through guidance as to what they need to be looking for throughout the observation and how this will be recorded.</a:t>
            </a:r>
          </a:p>
          <a:p>
            <a:r>
              <a:rPr lang="en-GB" sz="1200" kern="1200" dirty="0">
                <a:solidFill>
                  <a:schemeClr val="tx1"/>
                </a:solidFill>
                <a:effectLst/>
                <a:highlight>
                  <a:srgbClr val="FFFF00"/>
                </a:highlight>
                <a:latin typeface="+mn-lt"/>
                <a:ea typeface="+mn-ea"/>
                <a:cs typeface="+mn-cs"/>
              </a:rPr>
              <a:t> </a:t>
            </a:r>
          </a:p>
          <a:p>
            <a:r>
              <a:rPr lang="en-GB" sz="1200" b="1" i="0" kern="1200" dirty="0">
                <a:solidFill>
                  <a:schemeClr val="tx1"/>
                </a:solidFill>
                <a:effectLst/>
                <a:highlight>
                  <a:srgbClr val="FFFF00"/>
                </a:highlight>
                <a:latin typeface="+mn-lt"/>
                <a:ea typeface="+mn-ea"/>
                <a:cs typeface="+mn-cs"/>
              </a:rPr>
              <a:t>How will expert witnesses be supported?</a:t>
            </a:r>
          </a:p>
          <a:p>
            <a:r>
              <a:rPr lang="en-GB" sz="1200" b="0" i="0" kern="1200" dirty="0">
                <a:solidFill>
                  <a:schemeClr val="tx1"/>
                </a:solidFill>
                <a:effectLst/>
                <a:highlight>
                  <a:srgbClr val="FFFF00"/>
                </a:highlight>
                <a:latin typeface="+mn-lt"/>
                <a:ea typeface="+mn-ea"/>
                <a:cs typeface="+mn-cs"/>
              </a:rPr>
              <a:t>Expert witnesses must be provided with an induction training and ongoing support from the learning provider</a:t>
            </a:r>
          </a:p>
          <a:p>
            <a:r>
              <a:rPr lang="en-GB" sz="1200" kern="1200" dirty="0">
                <a:solidFill>
                  <a:schemeClr val="tx1"/>
                </a:solidFill>
                <a:effectLst/>
                <a:latin typeface="+mn-lt"/>
                <a:ea typeface="+mn-ea"/>
                <a:cs typeface="+mn-cs"/>
              </a:rPr>
              <a:t>Learning providers are expected to work in partnership with employers and are also asked to consider: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If observations can take place, allocating assessors to specific employment settings; with an attempt to keep the number of assessors to a minimum to reduce footfall</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Separating activities around planning, reviewing and progress checks that can be completed remotely; opportunities to access the service setting can then prioritise observational assessment activities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Capturing the capabilities of all within a setting to support assessment - e.g. work-based assessors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Making use of outdoor environments for outside observation where possible and appropriate</a:t>
            </a:r>
          </a:p>
          <a:p>
            <a:pPr marL="171450" indent="-171450">
              <a:buFont typeface="Arial" panose="020B0604020202020204" pitchFamily="34" charset="0"/>
              <a:buChar char="•"/>
            </a:pPr>
            <a:endParaRPr lang="cy-GB"/>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dirty="0"/>
          </a:p>
        </p:txBody>
      </p:sp>
    </p:spTree>
    <p:extLst>
      <p:ext uri="{BB962C8B-B14F-4D97-AF65-F5344CB8AC3E}">
        <p14:creationId xmlns:p14="http://schemas.microsoft.com/office/powerpoint/2010/main" val="111442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3915"/>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chemeClr val="bg1"/>
                </a:solidFill>
              </a:rPr>
              <a:t>www.gofalcymdeithasol.cymru</a:t>
            </a:r>
          </a:p>
          <a:p>
            <a:pPr eaLnBrk="1" hangingPunct="1"/>
            <a:r>
              <a:rPr lang="en-US" altLang="x-none" sz="1100" dirty="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a:solidFill>
                  <a:srgbClr val="16AD85"/>
                </a:solidFill>
              </a:rPr>
              <a:t>Diolch</a:t>
            </a:r>
          </a:p>
          <a:p>
            <a:pPr eaLnBrk="1" hangingPunct="1"/>
            <a:r>
              <a:rPr lang="en-US" altLang="x-none" sz="4800" dirty="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11/16/2020</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11/16/2020</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11/16/2020</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11/16/2020</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11/16/2020</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47181"/>
            <a:ext cx="3759283" cy="1024286"/>
          </a:xfrm>
        </p:spPr>
        <p:txBody>
          <a:bodyPr>
            <a:normAutofit/>
          </a:bodyPr>
          <a:lstStyle>
            <a:lvl1pPr marL="0" indent="0">
              <a:buNone/>
              <a:defRPr sz="2800">
                <a:solidFill>
                  <a:schemeClr val="bg1"/>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05942"/>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1"/>
            <a:ext cx="1544338" cy="66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8447"/>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056313"/>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92356" y="6020828"/>
            <a:ext cx="1661094" cy="71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4208"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dirty="0"/>
              <a:t>Click icon to add picture</a:t>
            </a:r>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dirty="0"/>
              <a:t>Click icon to add picture</a:t>
            </a:r>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dirty="0"/>
              <a:t>Click icon to add picture</a:t>
            </a:r>
          </a:p>
        </p:txBody>
      </p:sp>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28649" y="1809751"/>
            <a:ext cx="5474607" cy="1860550"/>
          </a:xfrm>
        </p:spPr>
        <p:txBody>
          <a:bodyPr>
            <a:noAutofit/>
          </a:bodyPr>
          <a:lstStyle/>
          <a:p>
            <a:endParaRPr lang="en-GB" altLang="x-none" sz="1000" dirty="0"/>
          </a:p>
          <a:p>
            <a:r>
              <a:rPr lang="en-GB" altLang="x-none" sz="2800" dirty="0"/>
              <a:t>Newidiadau i’r ffordd y </a:t>
            </a:r>
            <a:r>
              <a:rPr lang="en-GB" altLang="x-none" sz="2800" dirty="0" err="1"/>
              <a:t>mae</a:t>
            </a:r>
            <a:r>
              <a:rPr lang="en-GB" altLang="x-none" sz="2800" dirty="0"/>
              <a:t> cymwysterau yn cael eu hasesu</a:t>
            </a:r>
          </a:p>
          <a:p>
            <a:r>
              <a:rPr lang="en-GB" altLang="x-none" sz="2800" dirty="0"/>
              <a:t>Adaptations to the way qualifications are assessed</a:t>
            </a:r>
            <a:endParaRPr lang="x-none" altLang="x-none" sz="2800" dirty="0"/>
          </a:p>
        </p:txBody>
      </p:sp>
      <p:sp>
        <p:nvSpPr>
          <p:cNvPr id="20483" name="Text Placeholder 3"/>
          <p:cNvSpPr>
            <a:spLocks noGrp="1"/>
          </p:cNvSpPr>
          <p:nvPr>
            <p:ph type="body" sz="quarter" idx="13"/>
          </p:nvPr>
        </p:nvSpPr>
        <p:spPr>
          <a:xfrm>
            <a:off x="812800" y="3836194"/>
            <a:ext cx="3759200" cy="1409574"/>
          </a:xfrm>
        </p:spPr>
        <p:txBody>
          <a:bodyPr>
            <a:normAutofit fontScale="85000" lnSpcReduction="20000"/>
          </a:bodyPr>
          <a:lstStyle/>
          <a:p>
            <a:r>
              <a:rPr lang="en-GB" altLang="x-none" dirty="0"/>
              <a:t>Vicki Neale</a:t>
            </a:r>
          </a:p>
          <a:p>
            <a:r>
              <a:rPr lang="en-GB" altLang="x-none" dirty="0"/>
              <a:t>(Gofal Cymdeithasol Cymru / </a:t>
            </a:r>
          </a:p>
          <a:p>
            <a:r>
              <a:rPr lang="en-GB" altLang="x-none" dirty="0"/>
              <a:t>Social Care Wales)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1DE4200-D27A-4A0C-BD55-9799A1AF53F8}"/>
              </a:ext>
            </a:extLst>
          </p:cNvPr>
          <p:cNvSpPr>
            <a:spLocks noGrp="1"/>
          </p:cNvSpPr>
          <p:nvPr>
            <p:ph type="body" sz="quarter" idx="10"/>
          </p:nvPr>
        </p:nvSpPr>
        <p:spPr/>
        <p:txBody>
          <a:bodyPr/>
          <a:lstStyle/>
          <a:p>
            <a:r>
              <a:rPr lang="en-US" dirty="0"/>
              <a:t>Discussion</a:t>
            </a:r>
            <a:endParaRPr lang="en-GB" dirty="0"/>
          </a:p>
        </p:txBody>
      </p:sp>
      <p:sp>
        <p:nvSpPr>
          <p:cNvPr id="7" name="Title 6">
            <a:extLst>
              <a:ext uri="{FF2B5EF4-FFF2-40B4-BE49-F238E27FC236}">
                <a16:creationId xmlns:a16="http://schemas.microsoft.com/office/drawing/2014/main" id="{BF423E49-7480-42C0-B832-02B3B6E79C16}"/>
              </a:ext>
            </a:extLst>
          </p:cNvPr>
          <p:cNvSpPr>
            <a:spLocks noGrp="1"/>
          </p:cNvSpPr>
          <p:nvPr>
            <p:ph type="title"/>
          </p:nvPr>
        </p:nvSpPr>
        <p:spPr/>
        <p:txBody>
          <a:bodyPr/>
          <a:lstStyle/>
          <a:p>
            <a:r>
              <a:rPr lang="en-US" dirty="0" err="1"/>
              <a:t>Trafodaeth</a:t>
            </a:r>
            <a:r>
              <a:rPr lang="en-US" dirty="0"/>
              <a:t> </a:t>
            </a:r>
            <a:endParaRPr lang="en-GB" dirty="0"/>
          </a:p>
        </p:txBody>
      </p:sp>
      <p:sp>
        <p:nvSpPr>
          <p:cNvPr id="8" name="Text Placeholder 7">
            <a:extLst>
              <a:ext uri="{FF2B5EF4-FFF2-40B4-BE49-F238E27FC236}">
                <a16:creationId xmlns:a16="http://schemas.microsoft.com/office/drawing/2014/main" id="{9A3F3E6F-8994-4786-9DDE-705B492AF00E}"/>
              </a:ext>
            </a:extLst>
          </p:cNvPr>
          <p:cNvSpPr>
            <a:spLocks noGrp="1"/>
          </p:cNvSpPr>
          <p:nvPr>
            <p:ph type="body" sz="quarter" idx="11"/>
          </p:nvPr>
        </p:nvSpPr>
        <p:spPr/>
        <p:txBody>
          <a:bodyPr/>
          <a:lstStyle/>
          <a:p>
            <a:r>
              <a:rPr lang="en-GB" dirty="0"/>
              <a:t>Beth yw'r </a:t>
            </a:r>
            <a:r>
              <a:rPr lang="en-GB" dirty="0" err="1"/>
              <a:t>cryfderau</a:t>
            </a:r>
            <a:r>
              <a:rPr lang="en-GB" dirty="0"/>
              <a:t>, y </a:t>
            </a:r>
            <a:r>
              <a:rPr lang="en-GB" dirty="0" err="1"/>
              <a:t>cyfleoedd</a:t>
            </a:r>
            <a:r>
              <a:rPr lang="en-GB" dirty="0"/>
              <a:t> a'r </a:t>
            </a:r>
            <a:r>
              <a:rPr lang="en-GB" dirty="0" err="1"/>
              <a:t>heriau</a:t>
            </a:r>
            <a:r>
              <a:rPr lang="en-GB" dirty="0"/>
              <a:t> y gallwch </a:t>
            </a:r>
            <a:r>
              <a:rPr lang="en-GB" dirty="0" err="1"/>
              <a:t>eu</a:t>
            </a:r>
            <a:r>
              <a:rPr lang="en-GB" dirty="0"/>
              <a:t> </a:t>
            </a:r>
            <a:r>
              <a:rPr lang="en-GB" dirty="0" err="1"/>
              <a:t>rhagweld</a:t>
            </a:r>
            <a:endParaRPr lang="en-GB" dirty="0"/>
          </a:p>
        </p:txBody>
      </p:sp>
      <p:sp>
        <p:nvSpPr>
          <p:cNvPr id="9" name="Text Placeholder 8">
            <a:extLst>
              <a:ext uri="{FF2B5EF4-FFF2-40B4-BE49-F238E27FC236}">
                <a16:creationId xmlns:a16="http://schemas.microsoft.com/office/drawing/2014/main" id="{19910E80-71BD-49FE-9FD2-D2261225C61A}"/>
              </a:ext>
            </a:extLst>
          </p:cNvPr>
          <p:cNvSpPr>
            <a:spLocks noGrp="1"/>
          </p:cNvSpPr>
          <p:nvPr>
            <p:ph type="body" sz="quarter" idx="12"/>
          </p:nvPr>
        </p:nvSpPr>
        <p:spPr/>
        <p:txBody>
          <a:bodyPr/>
          <a:lstStyle/>
          <a:p>
            <a:r>
              <a:rPr lang="en-US" dirty="0"/>
              <a:t>What are the strengths opportunities and  challenges that you can foresee </a:t>
            </a:r>
            <a:endParaRPr lang="en-GB" dirty="0"/>
          </a:p>
        </p:txBody>
      </p:sp>
    </p:spTree>
    <p:extLst>
      <p:ext uri="{BB962C8B-B14F-4D97-AF65-F5344CB8AC3E}">
        <p14:creationId xmlns:p14="http://schemas.microsoft.com/office/powerpoint/2010/main" val="2719249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BE3B-96EA-438F-866A-258CFDD20129}"/>
              </a:ext>
            </a:extLst>
          </p:cNvPr>
          <p:cNvSpPr>
            <a:spLocks noGrp="1"/>
          </p:cNvSpPr>
          <p:nvPr>
            <p:ph type="title"/>
          </p:nvPr>
        </p:nvSpPr>
        <p:spPr/>
        <p:txBody>
          <a:bodyPr>
            <a:normAutofit fontScale="90000"/>
          </a:bodyPr>
          <a:lstStyle/>
          <a:p>
            <a:r>
              <a:rPr lang="en-GB" sz="3100" dirty="0"/>
              <a:t>Newidiadau i’r ffordd y </a:t>
            </a:r>
            <a:r>
              <a:rPr lang="en-GB" sz="3100" dirty="0" err="1"/>
              <a:t>mae</a:t>
            </a:r>
            <a:r>
              <a:rPr lang="en-GB" sz="3100" dirty="0"/>
              <a:t> </a:t>
            </a:r>
            <a:r>
              <a:rPr lang="en-GB" sz="3100" dirty="0" err="1"/>
              <a:t>cymwysterau</a:t>
            </a:r>
            <a:r>
              <a:rPr lang="en-GB" sz="3100" dirty="0"/>
              <a:t> yn cael eu hasesu</a:t>
            </a:r>
            <a:endParaRPr lang="en-GB" dirty="0"/>
          </a:p>
        </p:txBody>
      </p:sp>
      <p:sp>
        <p:nvSpPr>
          <p:cNvPr id="3" name="Text Placeholder 2">
            <a:extLst>
              <a:ext uri="{FF2B5EF4-FFF2-40B4-BE49-F238E27FC236}">
                <a16:creationId xmlns:a16="http://schemas.microsoft.com/office/drawing/2014/main" id="{60E9589C-9AAB-447A-9EB4-FF061B7268E8}"/>
              </a:ext>
            </a:extLst>
          </p:cNvPr>
          <p:cNvSpPr>
            <a:spLocks noGrp="1"/>
          </p:cNvSpPr>
          <p:nvPr>
            <p:ph type="body" sz="quarter" idx="10"/>
          </p:nvPr>
        </p:nvSpPr>
        <p:spPr/>
        <p:txBody>
          <a:bodyPr/>
          <a:lstStyle/>
          <a:p>
            <a:r>
              <a:rPr lang="en-GB" dirty="0"/>
              <a:t>Adaptations to assessment of  qualifications</a:t>
            </a:r>
          </a:p>
        </p:txBody>
      </p:sp>
      <p:sp>
        <p:nvSpPr>
          <p:cNvPr id="4" name="Text Placeholder 3">
            <a:extLst>
              <a:ext uri="{FF2B5EF4-FFF2-40B4-BE49-F238E27FC236}">
                <a16:creationId xmlns:a16="http://schemas.microsoft.com/office/drawing/2014/main" id="{ADD185EE-D8CF-4377-B214-18DB212A645B}"/>
              </a:ext>
            </a:extLst>
          </p:cNvPr>
          <p:cNvSpPr>
            <a:spLocks noGrp="1"/>
          </p:cNvSpPr>
          <p:nvPr>
            <p:ph type="body" sz="quarter" idx="11"/>
          </p:nvPr>
        </p:nvSpPr>
        <p:spPr>
          <a:xfrm>
            <a:off x="590550" y="2641598"/>
            <a:ext cx="3681413" cy="3851275"/>
          </a:xfrm>
        </p:spPr>
        <p:txBody>
          <a:bodyPr/>
          <a:lstStyle/>
          <a:p>
            <a:r>
              <a:rPr lang="en-GB" dirty="0"/>
              <a:t>Pam mae’r newidiadau wedi cael eu gwneud</a:t>
            </a:r>
          </a:p>
          <a:p>
            <a:r>
              <a:rPr lang="en-GB" dirty="0"/>
              <a:t>Y cymwysterau fyddwn ni’n edrych arnyn nhw yn y cyflwyniad</a:t>
            </a:r>
          </a:p>
        </p:txBody>
      </p:sp>
      <p:sp>
        <p:nvSpPr>
          <p:cNvPr id="5" name="Text Placeholder 4">
            <a:extLst>
              <a:ext uri="{FF2B5EF4-FFF2-40B4-BE49-F238E27FC236}">
                <a16:creationId xmlns:a16="http://schemas.microsoft.com/office/drawing/2014/main" id="{93B12236-E7B2-4F8C-A586-DDBCE90131A8}"/>
              </a:ext>
            </a:extLst>
          </p:cNvPr>
          <p:cNvSpPr>
            <a:spLocks noGrp="1"/>
          </p:cNvSpPr>
          <p:nvPr>
            <p:ph type="body" sz="quarter" idx="12"/>
          </p:nvPr>
        </p:nvSpPr>
        <p:spPr>
          <a:xfrm>
            <a:off x="4862955" y="1916113"/>
            <a:ext cx="3690495" cy="3851275"/>
          </a:xfrm>
        </p:spPr>
        <p:txBody>
          <a:bodyPr/>
          <a:lstStyle/>
          <a:p>
            <a:pPr lvl="1"/>
            <a:endParaRPr lang="en-GB" dirty="0"/>
          </a:p>
          <a:p>
            <a:pPr lvl="1"/>
            <a:endParaRPr lang="en-GB" dirty="0"/>
          </a:p>
          <a:p>
            <a:pPr lvl="1"/>
            <a:r>
              <a:rPr lang="en-GB" sz="2400" dirty="0"/>
              <a:t>Why adaptations have been made</a:t>
            </a:r>
          </a:p>
          <a:p>
            <a:pPr lvl="1"/>
            <a:r>
              <a:rPr lang="en-GB" sz="2400" dirty="0"/>
              <a:t>Qualifications we will be looking at in this presentation</a:t>
            </a:r>
          </a:p>
        </p:txBody>
      </p:sp>
    </p:spTree>
    <p:extLst>
      <p:ext uri="{BB962C8B-B14F-4D97-AF65-F5344CB8AC3E}">
        <p14:creationId xmlns:p14="http://schemas.microsoft.com/office/powerpoint/2010/main" val="320553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a:t>
            </a:r>
          </a:p>
        </p:txBody>
      </p:sp>
      <p:sp>
        <p:nvSpPr>
          <p:cNvPr id="8" name="Text Placeholder 7"/>
          <p:cNvSpPr>
            <a:spLocks noGrp="1"/>
          </p:cNvSpPr>
          <p:nvPr>
            <p:ph type="body" sz="quarter" idx="11"/>
          </p:nvPr>
        </p:nvSpPr>
        <p:spPr>
          <a:xfrm>
            <a:off x="628650" y="1995715"/>
            <a:ext cx="3681413" cy="3962174"/>
          </a:xfrm>
        </p:spPr>
        <p:txBody>
          <a:bodyPr>
            <a:normAutofit/>
          </a:bodyPr>
          <a:lstStyle/>
          <a:p>
            <a:r>
              <a:rPr lang="cy-GB" sz="2000" dirty="0"/>
              <a:t>Sut mae’r cymhwyster craidd yn cael ei asesu?</a:t>
            </a:r>
          </a:p>
          <a:p>
            <a:r>
              <a:rPr lang="cy-GB" sz="2000" dirty="0"/>
              <a:t>3 astudiaeth achos </a:t>
            </a:r>
          </a:p>
          <a:p>
            <a:r>
              <a:rPr lang="cy-GB" sz="2000" dirty="0"/>
              <a:t>Prawf cwestiynau aml ddewis (</a:t>
            </a:r>
            <a:r>
              <a:rPr lang="cy-GB" sz="2000" dirty="0" err="1"/>
              <a:t>MCQ</a:t>
            </a:r>
            <a:r>
              <a:rPr lang="cy-GB" sz="2000" dirty="0"/>
              <a:t>)</a:t>
            </a:r>
          </a:p>
          <a:p>
            <a:r>
              <a:rPr lang="cy-GB" sz="2000" dirty="0"/>
              <a:t>Amgylchiadau dan reolaeth</a:t>
            </a:r>
          </a:p>
        </p:txBody>
      </p:sp>
      <p:sp>
        <p:nvSpPr>
          <p:cNvPr id="9" name="Text Placeholder 8"/>
          <p:cNvSpPr>
            <a:spLocks noGrp="1"/>
          </p:cNvSpPr>
          <p:nvPr>
            <p:ph type="body" sz="quarter" idx="12"/>
          </p:nvPr>
        </p:nvSpPr>
        <p:spPr>
          <a:xfrm>
            <a:off x="4161473" y="1938973"/>
            <a:ext cx="3690495" cy="3851275"/>
          </a:xfrm>
        </p:spPr>
        <p:txBody>
          <a:bodyPr>
            <a:normAutofit/>
          </a:bodyPr>
          <a:lstStyle/>
          <a:p>
            <a:pPr lvl="1"/>
            <a:r>
              <a:rPr lang="en-GB" dirty="0"/>
              <a:t>How is the Core qualification assessed?</a:t>
            </a:r>
          </a:p>
          <a:p>
            <a:pPr lvl="1"/>
            <a:r>
              <a:rPr lang="en-GB" dirty="0"/>
              <a:t>3 case studies</a:t>
            </a:r>
          </a:p>
          <a:p>
            <a:pPr lvl="1"/>
            <a:r>
              <a:rPr lang="en-GB" dirty="0"/>
              <a:t>Multi choice question test (MCQ)</a:t>
            </a:r>
          </a:p>
          <a:p>
            <a:pPr lvl="1"/>
            <a:r>
              <a:rPr lang="en-GB" dirty="0"/>
              <a:t>Controlled conditions</a:t>
            </a:r>
          </a:p>
          <a:p>
            <a:pPr lvl="1"/>
            <a:endParaRPr lang="en-GB" dirty="0"/>
          </a:p>
          <a:p>
            <a:pPr marL="457200" lvl="1" indent="0">
              <a:buNone/>
            </a:pPr>
            <a:endParaRPr lang="en-GB" dirty="0"/>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241416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a:t>
            </a:r>
          </a:p>
        </p:txBody>
      </p:sp>
      <p:sp>
        <p:nvSpPr>
          <p:cNvPr id="8" name="Text Placeholder 7"/>
          <p:cNvSpPr>
            <a:spLocks noGrp="1"/>
          </p:cNvSpPr>
          <p:nvPr>
            <p:ph type="body" sz="quarter" idx="11"/>
          </p:nvPr>
        </p:nvSpPr>
        <p:spPr>
          <a:xfrm>
            <a:off x="600075" y="1954213"/>
            <a:ext cx="3681413" cy="3851275"/>
          </a:xfrm>
        </p:spPr>
        <p:txBody>
          <a:bodyPr>
            <a:normAutofit/>
          </a:bodyPr>
          <a:lstStyle/>
          <a:p>
            <a:r>
              <a:rPr lang="cy-GB" sz="2000" dirty="0"/>
              <a:t>Beth sydd wedi newid?</a:t>
            </a:r>
          </a:p>
          <a:p>
            <a:r>
              <a:rPr lang="cy-GB" sz="2000" dirty="0"/>
              <a:t>Mae angen i ddysgwyr sydd wedi cofrestru cyn 31/08/20 fydd yn cwblhau’r cymhwyster cyn 18/12/20, gwblhau:</a:t>
            </a:r>
          </a:p>
          <a:p>
            <a:pPr>
              <a:buFont typeface="Wingdings" panose="05000000000000000000" pitchFamily="2" charset="2"/>
              <a:buChar char="Ø"/>
            </a:pPr>
            <a:r>
              <a:rPr lang="cy-GB" sz="2000" dirty="0"/>
              <a:t>	1 astudiaeth achos a’r 	MCQ</a:t>
            </a:r>
          </a:p>
          <a:p>
            <a:pPr>
              <a:buFont typeface="Wingdings" panose="05000000000000000000" pitchFamily="2" charset="2"/>
              <a:buChar char="Ø"/>
            </a:pPr>
            <a:r>
              <a:rPr lang="cy-GB" sz="2000" dirty="0"/>
              <a:t>	Mewn achosion 	eithriadol 2 astudiaeth 	achos a dim MCQ</a:t>
            </a:r>
          </a:p>
          <a:p>
            <a:pPr marL="0" lvl="0" indent="0">
              <a:buNone/>
            </a:pPr>
            <a:endParaRPr lang="en-GB" sz="2000" dirty="0"/>
          </a:p>
        </p:txBody>
      </p:sp>
      <p:sp>
        <p:nvSpPr>
          <p:cNvPr id="9" name="Text Placeholder 8"/>
          <p:cNvSpPr>
            <a:spLocks noGrp="1"/>
          </p:cNvSpPr>
          <p:nvPr>
            <p:ph type="body" sz="quarter" idx="12"/>
          </p:nvPr>
        </p:nvSpPr>
        <p:spPr/>
        <p:txBody>
          <a:bodyPr>
            <a:normAutofit/>
          </a:bodyPr>
          <a:lstStyle/>
          <a:p>
            <a:pPr marL="457200" lvl="1" indent="0">
              <a:buNone/>
            </a:pPr>
            <a:endParaRPr lang="en-GB" dirty="0"/>
          </a:p>
          <a:p>
            <a:pPr lvl="1"/>
            <a:r>
              <a:rPr lang="en-GB" dirty="0"/>
              <a:t>What has changed?</a:t>
            </a:r>
          </a:p>
          <a:p>
            <a:pPr lvl="1"/>
            <a:r>
              <a:rPr lang="en-GB" dirty="0"/>
              <a:t>Learners registered before 31/08/20 who will complete qualification by 18/12/20 need to complete:</a:t>
            </a:r>
          </a:p>
          <a:p>
            <a:pPr lvl="1">
              <a:buFont typeface="Wingdings" panose="05000000000000000000" pitchFamily="2" charset="2"/>
              <a:buChar char="Ø"/>
            </a:pPr>
            <a:r>
              <a:rPr lang="en-GB" dirty="0"/>
              <a:t>	1 case study and 	MCQ</a:t>
            </a:r>
          </a:p>
          <a:p>
            <a:pPr lvl="1">
              <a:buFont typeface="Wingdings" panose="05000000000000000000" pitchFamily="2" charset="2"/>
              <a:buChar char="Ø"/>
            </a:pPr>
            <a:r>
              <a:rPr lang="en-GB" dirty="0"/>
              <a:t>	In exceptional 	circumstances 2 case 	studies and no MCQ</a:t>
            </a:r>
          </a:p>
          <a:p>
            <a:pPr lvl="1"/>
            <a:endParaRPr lang="en-GB" dirty="0"/>
          </a:p>
          <a:p>
            <a:pPr lvl="1"/>
            <a:endParaRPr lang="en-GB" dirty="0"/>
          </a:p>
          <a:p>
            <a:pPr marL="457200" lvl="1" indent="0">
              <a:buNone/>
            </a:pPr>
            <a:endParaRPr lang="en-GB" dirty="0"/>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251497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a:t>
            </a:r>
          </a:p>
        </p:txBody>
      </p:sp>
      <p:sp>
        <p:nvSpPr>
          <p:cNvPr id="8" name="Text Placeholder 7"/>
          <p:cNvSpPr>
            <a:spLocks noGrp="1"/>
          </p:cNvSpPr>
          <p:nvPr>
            <p:ph type="body" sz="quarter" idx="11"/>
          </p:nvPr>
        </p:nvSpPr>
        <p:spPr>
          <a:xfrm>
            <a:off x="679450" y="1968727"/>
            <a:ext cx="3681413" cy="3851275"/>
          </a:xfrm>
        </p:spPr>
        <p:txBody>
          <a:bodyPr>
            <a:normAutofit/>
          </a:bodyPr>
          <a:lstStyle/>
          <a:p>
            <a:r>
              <a:rPr lang="cy-GB" sz="2000" dirty="0"/>
              <a:t>Beth am ddysgwyr sydd wedi cofrestru ar ôl 31/08/20?</a:t>
            </a:r>
          </a:p>
          <a:p>
            <a:r>
              <a:rPr lang="cy-GB" sz="2000" dirty="0"/>
              <a:t>3 astudiaeth achos</a:t>
            </a:r>
          </a:p>
          <a:p>
            <a:r>
              <a:rPr lang="cy-GB" sz="2000" dirty="0"/>
              <a:t>MCQ</a:t>
            </a:r>
          </a:p>
          <a:p>
            <a:endParaRPr lang="en-GB" sz="2000" dirty="0"/>
          </a:p>
        </p:txBody>
      </p:sp>
      <p:sp>
        <p:nvSpPr>
          <p:cNvPr id="9" name="Text Placeholder 8"/>
          <p:cNvSpPr>
            <a:spLocks noGrp="1"/>
          </p:cNvSpPr>
          <p:nvPr>
            <p:ph type="body" sz="quarter" idx="12"/>
          </p:nvPr>
        </p:nvSpPr>
        <p:spPr>
          <a:xfrm>
            <a:off x="4360863" y="1649413"/>
            <a:ext cx="4192145" cy="3851275"/>
          </a:xfrm>
        </p:spPr>
        <p:txBody>
          <a:bodyPr>
            <a:normAutofit/>
          </a:bodyPr>
          <a:lstStyle/>
          <a:p>
            <a:pPr marL="457200" lvl="1" indent="0">
              <a:buNone/>
            </a:pPr>
            <a:endParaRPr lang="en-GB" dirty="0"/>
          </a:p>
          <a:p>
            <a:pPr lvl="1"/>
            <a:r>
              <a:rPr lang="en-GB" dirty="0"/>
              <a:t>What about learners who have registered for the qualification after 31/08/20?</a:t>
            </a:r>
          </a:p>
          <a:p>
            <a:pPr lvl="1"/>
            <a:r>
              <a:rPr lang="en-GB" dirty="0"/>
              <a:t>3 case studies</a:t>
            </a:r>
          </a:p>
          <a:p>
            <a:pPr lvl="1"/>
            <a:r>
              <a:rPr lang="en-GB" dirty="0"/>
              <a:t>MCQ</a:t>
            </a:r>
          </a:p>
          <a:p>
            <a:pPr lvl="1"/>
            <a:endParaRPr lang="en-GB" dirty="0"/>
          </a:p>
          <a:p>
            <a:pPr marL="457200" lvl="1" indent="0">
              <a:buNone/>
            </a:pPr>
            <a:endParaRPr lang="en-GB" dirty="0"/>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299993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cy-GB" dirty="0"/>
              <a:t>Cymhwyster craidd </a:t>
            </a:r>
            <a:br>
              <a:rPr lang="cy-GB" dirty="0"/>
            </a:br>
            <a:r>
              <a:rPr lang="cy-GB" dirty="0"/>
              <a:t>Lefel 2</a:t>
            </a: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a:t>
            </a:r>
          </a:p>
        </p:txBody>
      </p:sp>
      <p:sp>
        <p:nvSpPr>
          <p:cNvPr id="8" name="Text Placeholder 7"/>
          <p:cNvSpPr>
            <a:spLocks noGrp="1"/>
          </p:cNvSpPr>
          <p:nvPr>
            <p:ph type="body" sz="quarter" idx="11"/>
          </p:nvPr>
        </p:nvSpPr>
        <p:spPr/>
        <p:txBody>
          <a:bodyPr>
            <a:normAutofit/>
          </a:bodyPr>
          <a:lstStyle/>
          <a:p>
            <a:pPr marL="342900" lvl="1" indent="-342900">
              <a:buFont typeface="Arial" panose="020B0604020202020204" pitchFamily="34" charset="0"/>
              <a:buChar char="•"/>
            </a:pPr>
            <a:r>
              <a:rPr lang="cy-GB" sz="2400" dirty="0"/>
              <a:t>Beth os oes cyfyngiadau pellach?</a:t>
            </a:r>
          </a:p>
          <a:p>
            <a:pPr marL="342900" lvl="1" indent="-342900">
              <a:buFont typeface="Arial" panose="020B0604020202020204" pitchFamily="34" charset="0"/>
              <a:buChar char="•"/>
            </a:pPr>
            <a:r>
              <a:rPr lang="cy-GB" sz="2400" dirty="0"/>
              <a:t>Aildrefnu</a:t>
            </a:r>
          </a:p>
          <a:p>
            <a:pPr marL="342900" lvl="1" indent="-342900">
              <a:buFont typeface="Arial" panose="020B0604020202020204" pitchFamily="34" charset="0"/>
              <a:buChar char="•"/>
            </a:pPr>
            <a:r>
              <a:rPr lang="cy-GB" sz="2400" dirty="0"/>
              <a:t>Holi ac ateb ar lafar, o bell, ar gyfer yr astudiaethau achos</a:t>
            </a:r>
          </a:p>
          <a:p>
            <a:pPr marL="342900" lvl="1" indent="-342900">
              <a:buFont typeface="Arial" panose="020B0604020202020204" pitchFamily="34" charset="0"/>
              <a:buChar char="•"/>
            </a:pPr>
            <a:r>
              <a:rPr lang="cy-GB" sz="2400" dirty="0"/>
              <a:t>Arolygu o bell – beth mae hyn yn ei olygu?</a:t>
            </a:r>
          </a:p>
          <a:p>
            <a:pPr marL="0" lvl="1" indent="0">
              <a:buFont typeface="Arial" charset="0"/>
              <a:buNone/>
            </a:pPr>
            <a:endParaRPr lang="en-GB" dirty="0"/>
          </a:p>
        </p:txBody>
      </p:sp>
      <p:sp>
        <p:nvSpPr>
          <p:cNvPr id="9" name="Text Placeholder 8"/>
          <p:cNvSpPr>
            <a:spLocks noGrp="1"/>
          </p:cNvSpPr>
          <p:nvPr>
            <p:ph type="body" sz="quarter" idx="12"/>
          </p:nvPr>
        </p:nvSpPr>
        <p:spPr/>
        <p:txBody>
          <a:bodyPr>
            <a:normAutofit lnSpcReduction="10000"/>
          </a:bodyPr>
          <a:lstStyle/>
          <a:p>
            <a:pPr lvl="1"/>
            <a:r>
              <a:rPr lang="en-GB" sz="2600" dirty="0">
                <a:latin typeface="+mj-lt"/>
              </a:rPr>
              <a:t>What if there are further restrictions?</a:t>
            </a:r>
          </a:p>
          <a:p>
            <a:pPr lvl="1"/>
            <a:r>
              <a:rPr lang="en-GB" sz="2600" dirty="0">
                <a:latin typeface="+mj-lt"/>
              </a:rPr>
              <a:t>Reschedule </a:t>
            </a:r>
          </a:p>
          <a:p>
            <a:pPr lvl="1"/>
            <a:r>
              <a:rPr lang="en-GB" sz="2600" dirty="0">
                <a:latin typeface="+mj-lt"/>
              </a:rPr>
              <a:t>Remote verbal question and answer for case study</a:t>
            </a:r>
          </a:p>
          <a:p>
            <a:pPr lvl="1"/>
            <a:r>
              <a:rPr lang="en-GB" sz="2600" dirty="0">
                <a:latin typeface="+mj-lt"/>
              </a:rPr>
              <a:t>Remote invigilation – what does this mean?</a:t>
            </a:r>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343482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a:t>
            </a:r>
          </a:p>
        </p:txBody>
      </p:sp>
      <p:sp>
        <p:nvSpPr>
          <p:cNvPr id="8" name="Text Placeholder 7"/>
          <p:cNvSpPr>
            <a:spLocks noGrp="1"/>
          </p:cNvSpPr>
          <p:nvPr>
            <p:ph type="body" sz="quarter" idx="11"/>
          </p:nvPr>
        </p:nvSpPr>
        <p:spPr/>
        <p:txBody>
          <a:bodyPr>
            <a:normAutofit/>
          </a:bodyPr>
          <a:lstStyle/>
          <a:p>
            <a:pPr marL="457200" lvl="1" indent="0">
              <a:buNone/>
            </a:pPr>
            <a:r>
              <a:rPr lang="cy-GB" dirty="0"/>
              <a:t>Cadw uniondeb</a:t>
            </a:r>
          </a:p>
          <a:p>
            <a:pPr lvl="1"/>
            <a:r>
              <a:rPr lang="cy-GB" dirty="0"/>
              <a:t>Dysgu ac addysgu wedi’i  gwblhau ar draws ehangder a dyfnder LLAWN cynnwys y cymhwyster </a:t>
            </a:r>
          </a:p>
          <a:p>
            <a:pPr lvl="1"/>
            <a:r>
              <a:rPr lang="cy-GB" dirty="0"/>
              <a:t>Asesiad ffurfiannol cadarn wedi’i gwblhau i gadarnhau gwybodaeth a dealltwriaeth ar draws ehangder a dyfnder llawn cynnwys y cymhwyster </a:t>
            </a:r>
          </a:p>
          <a:p>
            <a:pPr lvl="1"/>
            <a:endParaRPr lang="en-GB" dirty="0"/>
          </a:p>
        </p:txBody>
      </p:sp>
      <p:sp>
        <p:nvSpPr>
          <p:cNvPr id="9" name="Text Placeholder 8"/>
          <p:cNvSpPr>
            <a:spLocks noGrp="1"/>
          </p:cNvSpPr>
          <p:nvPr>
            <p:ph type="body" sz="quarter" idx="12"/>
          </p:nvPr>
        </p:nvSpPr>
        <p:spPr>
          <a:xfrm>
            <a:off x="4455887" y="1649413"/>
            <a:ext cx="4097122" cy="3851275"/>
          </a:xfrm>
        </p:spPr>
        <p:txBody>
          <a:bodyPr>
            <a:normAutofit/>
          </a:bodyPr>
          <a:lstStyle/>
          <a:p>
            <a:pPr marL="457200" lvl="1" indent="0">
              <a:buNone/>
            </a:pPr>
            <a:r>
              <a:rPr lang="en-GB" dirty="0"/>
              <a:t>Retaining integrity</a:t>
            </a:r>
          </a:p>
          <a:p>
            <a:pPr lvl="1"/>
            <a:r>
              <a:rPr lang="en-GB" dirty="0"/>
              <a:t>Teaching and learning completed across the FULL breadth and depth of the qualification content</a:t>
            </a:r>
          </a:p>
          <a:p>
            <a:pPr lvl="1"/>
            <a:r>
              <a:rPr lang="en-GB" dirty="0"/>
              <a:t>Robust formative assessment completed to confirm knowledge and understanding across full breadth and depth of the qualification content</a:t>
            </a:r>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304824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28F6-9A6A-4519-9AE3-F83A52130AD8}"/>
              </a:ext>
            </a:extLst>
          </p:cNvPr>
          <p:cNvSpPr>
            <a:spLocks noGrp="1"/>
          </p:cNvSpPr>
          <p:nvPr>
            <p:ph type="title"/>
          </p:nvPr>
        </p:nvSpPr>
        <p:spPr/>
        <p:txBody>
          <a:bodyPr>
            <a:normAutofit/>
          </a:bodyPr>
          <a:lstStyle/>
          <a:p>
            <a:r>
              <a:rPr lang="cy-GB" dirty="0"/>
              <a:t>Cymwysterau ymarfer Lefel 2 a 3</a:t>
            </a:r>
            <a:endParaRPr lang="en-GB" dirty="0"/>
          </a:p>
        </p:txBody>
      </p:sp>
      <p:sp>
        <p:nvSpPr>
          <p:cNvPr id="3" name="Text Placeholder 2">
            <a:extLst>
              <a:ext uri="{FF2B5EF4-FFF2-40B4-BE49-F238E27FC236}">
                <a16:creationId xmlns:a16="http://schemas.microsoft.com/office/drawing/2014/main" id="{454D8CFC-28BC-4A98-86BC-87A2D0A671C2}"/>
              </a:ext>
            </a:extLst>
          </p:cNvPr>
          <p:cNvSpPr>
            <a:spLocks noGrp="1"/>
          </p:cNvSpPr>
          <p:nvPr>
            <p:ph type="body" sz="quarter" idx="10"/>
          </p:nvPr>
        </p:nvSpPr>
        <p:spPr/>
        <p:txBody>
          <a:bodyPr/>
          <a:lstStyle/>
          <a:p>
            <a:r>
              <a:rPr lang="en-GB" dirty="0"/>
              <a:t>Level 2 &amp; 3 practice qualifications</a:t>
            </a:r>
          </a:p>
        </p:txBody>
      </p:sp>
      <p:sp>
        <p:nvSpPr>
          <p:cNvPr id="4" name="Text Placeholder 3">
            <a:extLst>
              <a:ext uri="{FF2B5EF4-FFF2-40B4-BE49-F238E27FC236}">
                <a16:creationId xmlns:a16="http://schemas.microsoft.com/office/drawing/2014/main" id="{7B251E98-A427-4D50-97DC-FCDEBDBF6778}"/>
              </a:ext>
            </a:extLst>
          </p:cNvPr>
          <p:cNvSpPr>
            <a:spLocks noGrp="1"/>
          </p:cNvSpPr>
          <p:nvPr>
            <p:ph type="body" sz="quarter" idx="11"/>
          </p:nvPr>
        </p:nvSpPr>
        <p:spPr/>
        <p:txBody>
          <a:bodyPr/>
          <a:lstStyle/>
          <a:p>
            <a:r>
              <a:rPr lang="en-GB" dirty="0"/>
              <a:t>Sut </a:t>
            </a:r>
            <a:r>
              <a:rPr lang="en-GB" dirty="0" err="1"/>
              <a:t>mae</a:t>
            </a:r>
            <a:r>
              <a:rPr lang="en-GB" dirty="0"/>
              <a:t> cymwysterau ymarfer L2 a L3 yn cael eu hasesu?</a:t>
            </a:r>
          </a:p>
          <a:p>
            <a:r>
              <a:rPr lang="en-GB" dirty="0" err="1"/>
              <a:t>Tasgau</a:t>
            </a:r>
            <a:r>
              <a:rPr lang="en-GB" dirty="0"/>
              <a:t> </a:t>
            </a:r>
            <a:r>
              <a:rPr lang="en-GB" dirty="0" err="1"/>
              <a:t>strwythuredig</a:t>
            </a:r>
            <a:endParaRPr lang="en-GB" dirty="0"/>
          </a:p>
          <a:p>
            <a:r>
              <a:rPr lang="en-GB" dirty="0" err="1"/>
              <a:t>Cofnod</a:t>
            </a:r>
            <a:r>
              <a:rPr lang="en-GB" dirty="0"/>
              <a:t> adlewyrchol</a:t>
            </a:r>
          </a:p>
          <a:p>
            <a:r>
              <a:rPr lang="en-GB" dirty="0"/>
              <a:t>Portffolio</a:t>
            </a:r>
          </a:p>
          <a:p>
            <a:r>
              <a:rPr lang="en-GB" dirty="0" err="1"/>
              <a:t>Trafodaeth</a:t>
            </a:r>
            <a:endParaRPr lang="en-GB" dirty="0"/>
          </a:p>
        </p:txBody>
      </p:sp>
      <p:sp>
        <p:nvSpPr>
          <p:cNvPr id="5" name="Text Placeholder 4">
            <a:extLst>
              <a:ext uri="{FF2B5EF4-FFF2-40B4-BE49-F238E27FC236}">
                <a16:creationId xmlns:a16="http://schemas.microsoft.com/office/drawing/2014/main" id="{7AAEC9C2-CD0D-44DA-ADA4-854050DFE84A}"/>
              </a:ext>
            </a:extLst>
          </p:cNvPr>
          <p:cNvSpPr>
            <a:spLocks noGrp="1"/>
          </p:cNvSpPr>
          <p:nvPr>
            <p:ph type="body" sz="quarter" idx="12"/>
          </p:nvPr>
        </p:nvSpPr>
        <p:spPr/>
        <p:txBody>
          <a:bodyPr/>
          <a:lstStyle/>
          <a:p>
            <a:r>
              <a:rPr lang="en-GB" dirty="0"/>
              <a:t>How are the level 2 and 3 practice qualifications assessed?</a:t>
            </a:r>
          </a:p>
          <a:p>
            <a:r>
              <a:rPr lang="en-GB" dirty="0"/>
              <a:t>Structured tasks</a:t>
            </a:r>
          </a:p>
          <a:p>
            <a:r>
              <a:rPr lang="en-GB" dirty="0"/>
              <a:t>Reflective log</a:t>
            </a:r>
          </a:p>
          <a:p>
            <a:r>
              <a:rPr lang="en-GB" dirty="0"/>
              <a:t>Portfolio</a:t>
            </a:r>
          </a:p>
          <a:p>
            <a:r>
              <a:rPr lang="en-GB" dirty="0"/>
              <a:t>Discussion</a:t>
            </a:r>
          </a:p>
        </p:txBody>
      </p:sp>
    </p:spTree>
    <p:extLst>
      <p:ext uri="{BB962C8B-B14F-4D97-AF65-F5344CB8AC3E}">
        <p14:creationId xmlns:p14="http://schemas.microsoft.com/office/powerpoint/2010/main" val="236392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8FAF-007E-4C6A-879F-570B90E37996}"/>
              </a:ext>
            </a:extLst>
          </p:cNvPr>
          <p:cNvSpPr>
            <a:spLocks noGrp="1"/>
          </p:cNvSpPr>
          <p:nvPr>
            <p:ph type="title"/>
          </p:nvPr>
        </p:nvSpPr>
        <p:spPr/>
        <p:txBody>
          <a:bodyPr>
            <a:normAutofit/>
          </a:bodyPr>
          <a:lstStyle/>
          <a:p>
            <a:r>
              <a:rPr lang="cy-GB" dirty="0"/>
              <a:t>Cymwysterau ymarfer Lefel 2 a 3</a:t>
            </a:r>
            <a:endParaRPr lang="en-GB" dirty="0"/>
          </a:p>
        </p:txBody>
      </p:sp>
      <p:sp>
        <p:nvSpPr>
          <p:cNvPr id="3" name="Text Placeholder 2">
            <a:extLst>
              <a:ext uri="{FF2B5EF4-FFF2-40B4-BE49-F238E27FC236}">
                <a16:creationId xmlns:a16="http://schemas.microsoft.com/office/drawing/2014/main" id="{2A26FADF-AAEC-427F-BB05-4E4367C700CD}"/>
              </a:ext>
            </a:extLst>
          </p:cNvPr>
          <p:cNvSpPr>
            <a:spLocks noGrp="1"/>
          </p:cNvSpPr>
          <p:nvPr>
            <p:ph type="body" sz="quarter" idx="10"/>
          </p:nvPr>
        </p:nvSpPr>
        <p:spPr/>
        <p:txBody>
          <a:bodyPr/>
          <a:lstStyle/>
          <a:p>
            <a:r>
              <a:rPr lang="en-GB" dirty="0"/>
              <a:t>Level 2 &amp; 3 practice qualifications</a:t>
            </a:r>
          </a:p>
          <a:p>
            <a:endParaRPr lang="en-GB" dirty="0"/>
          </a:p>
        </p:txBody>
      </p:sp>
      <p:sp>
        <p:nvSpPr>
          <p:cNvPr id="4" name="Text Placeholder 3">
            <a:extLst>
              <a:ext uri="{FF2B5EF4-FFF2-40B4-BE49-F238E27FC236}">
                <a16:creationId xmlns:a16="http://schemas.microsoft.com/office/drawing/2014/main" id="{9B0A068B-C093-4A19-A066-16416D194A1E}"/>
              </a:ext>
            </a:extLst>
          </p:cNvPr>
          <p:cNvSpPr>
            <a:spLocks noGrp="1"/>
          </p:cNvSpPr>
          <p:nvPr>
            <p:ph type="body" sz="quarter" idx="11"/>
          </p:nvPr>
        </p:nvSpPr>
        <p:spPr/>
        <p:txBody>
          <a:bodyPr>
            <a:normAutofit lnSpcReduction="10000"/>
          </a:bodyPr>
          <a:lstStyle/>
          <a:p>
            <a:r>
              <a:rPr lang="en-GB" dirty="0"/>
              <a:t>Beth sydd wedi newid?</a:t>
            </a:r>
          </a:p>
          <a:p>
            <a:r>
              <a:rPr lang="en-GB" dirty="0"/>
              <a:t>Mae arsylwadau yn gallu cael eu gwneud gan ‘Dyst Arbenigol’</a:t>
            </a:r>
          </a:p>
          <a:p>
            <a:r>
              <a:rPr lang="en-GB" dirty="0"/>
              <a:t>Pwy fydd y </a:t>
            </a:r>
            <a:r>
              <a:rPr lang="en-GB" dirty="0" err="1"/>
              <a:t>Tystion</a:t>
            </a:r>
            <a:r>
              <a:rPr lang="en-GB" dirty="0"/>
              <a:t> </a:t>
            </a:r>
            <a:r>
              <a:rPr lang="en-GB" dirty="0" err="1"/>
              <a:t>Arbenigol</a:t>
            </a:r>
            <a:r>
              <a:rPr lang="en-GB" dirty="0"/>
              <a:t>?</a:t>
            </a:r>
          </a:p>
          <a:p>
            <a:r>
              <a:rPr lang="en-GB" dirty="0" err="1"/>
              <a:t>Sut</a:t>
            </a:r>
            <a:r>
              <a:rPr lang="en-GB" dirty="0"/>
              <a:t> fydd Tystion Arbenigol yn gallu cael eu cefnogi?</a:t>
            </a:r>
          </a:p>
          <a:p>
            <a:r>
              <a:rPr lang="en-GB" dirty="0"/>
              <a:t>Pwy sy’n gwneud y </a:t>
            </a:r>
            <a:r>
              <a:rPr lang="en-GB" dirty="0" err="1"/>
              <a:t>dyfarniad</a:t>
            </a:r>
            <a:r>
              <a:rPr lang="en-GB" dirty="0"/>
              <a:t> terfynol?</a:t>
            </a:r>
          </a:p>
          <a:p>
            <a:endParaRPr lang="en-GB" dirty="0"/>
          </a:p>
        </p:txBody>
      </p:sp>
      <p:sp>
        <p:nvSpPr>
          <p:cNvPr id="5" name="Text Placeholder 4">
            <a:extLst>
              <a:ext uri="{FF2B5EF4-FFF2-40B4-BE49-F238E27FC236}">
                <a16:creationId xmlns:a16="http://schemas.microsoft.com/office/drawing/2014/main" id="{21D68BD1-8BDD-4A70-825A-46B60CA75C3A}"/>
              </a:ext>
            </a:extLst>
          </p:cNvPr>
          <p:cNvSpPr>
            <a:spLocks noGrp="1"/>
          </p:cNvSpPr>
          <p:nvPr>
            <p:ph type="body" sz="quarter" idx="12"/>
          </p:nvPr>
        </p:nvSpPr>
        <p:spPr/>
        <p:txBody>
          <a:bodyPr>
            <a:normAutofit lnSpcReduction="10000"/>
          </a:bodyPr>
          <a:lstStyle/>
          <a:p>
            <a:r>
              <a:rPr lang="en-GB" dirty="0"/>
              <a:t>What has changed?</a:t>
            </a:r>
          </a:p>
          <a:p>
            <a:r>
              <a:rPr lang="en-GB" dirty="0"/>
              <a:t>Observations can be carried out by ‘Expert Witnesses’</a:t>
            </a:r>
          </a:p>
          <a:p>
            <a:r>
              <a:rPr lang="en-GB" dirty="0"/>
              <a:t>Who will be the expert witnesses be?</a:t>
            </a:r>
          </a:p>
          <a:p>
            <a:r>
              <a:rPr lang="en-GB" dirty="0"/>
              <a:t>How will Expert Witnesses be supported?</a:t>
            </a:r>
          </a:p>
          <a:p>
            <a:r>
              <a:rPr lang="en-GB" dirty="0"/>
              <a:t>Who makes the final judgement?</a:t>
            </a:r>
          </a:p>
        </p:txBody>
      </p:sp>
    </p:spTree>
    <p:extLst>
      <p:ext uri="{BB962C8B-B14F-4D97-AF65-F5344CB8AC3E}">
        <p14:creationId xmlns:p14="http://schemas.microsoft.com/office/powerpoint/2010/main" val="4029899562"/>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D6E4690749D246ABF816AFBAF7F574" ma:contentTypeVersion="11" ma:contentTypeDescription="Create a new document." ma:contentTypeScope="" ma:versionID="252d4e6030f32861a6fa36ae21464782">
  <xsd:schema xmlns:xsd="http://www.w3.org/2001/XMLSchema" xmlns:xs="http://www.w3.org/2001/XMLSchema" xmlns:p="http://schemas.microsoft.com/office/2006/metadata/properties" xmlns:ns2="6573c7cb-c389-4e3e-ad3a-d71029d3e8b6" targetNamespace="http://schemas.microsoft.com/office/2006/metadata/properties" ma:root="true" ma:fieldsID="7af0cb414d34f9c8ce7030979ea8d0e9"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1 xmlns="6573c7cb-c389-4e3e-ad3a-d71029d3e8b6">2020-11-09T00:00:00+00:00</Date1>
    <RKYVDocId xmlns="6573c7cb-c389-4e3e-ad3a-d71029d3e8b6" xsi:nil="true"/>
    <RKYVDocumentType xmlns="6573c7cb-c389-4e3e-ad3a-d71029d3e8b6">PRESENTATION</RKYVDocument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4293B0-42BE-4FE1-AB07-8FF2F73BE5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265B80-FDE5-4559-893D-B9319A7645B3}">
  <ds:schemaRefs>
    <ds:schemaRef ds:uri="http://schemas.microsoft.com/office/2006/metadata/properties"/>
    <ds:schemaRef ds:uri="http://schemas.microsoft.com/office/infopath/2007/PartnerControls"/>
    <ds:schemaRef ds:uri="6573c7cb-c389-4e3e-ad3a-d71029d3e8b6"/>
  </ds:schemaRefs>
</ds:datastoreItem>
</file>

<file path=customXml/itemProps3.xml><?xml version="1.0" encoding="utf-8"?>
<ds:datastoreItem xmlns:ds="http://schemas.openxmlformats.org/officeDocument/2006/customXml" ds:itemID="{4330AEC3-75D2-4703-867E-589D93BBC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5537</TotalTime>
  <Words>4860</Words>
  <Application>Microsoft Office PowerPoint</Application>
  <PresentationFormat>On-screen Show (4:3)</PresentationFormat>
  <Paragraphs>432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SCW Slide Templates Bilingual0417 (2)</vt:lpstr>
      <vt:lpstr>PowerPoint Presentation</vt:lpstr>
      <vt:lpstr>Newidiadau i’r ffordd y mae cymwysterau yn cael eu hasesu</vt:lpstr>
      <vt:lpstr>Cymhwyster craidd  Lefel 2 </vt:lpstr>
      <vt:lpstr>Cymhwyster craidd  Lefel 2 </vt:lpstr>
      <vt:lpstr>Cymhwyster craidd  Lefel 2 </vt:lpstr>
      <vt:lpstr>Cymhwyster craidd  Lefel 2</vt:lpstr>
      <vt:lpstr>Cymhwyster craidd  Lefel 2 </vt:lpstr>
      <vt:lpstr>Cymwysterau ymarfer Lefel 2 a 3</vt:lpstr>
      <vt:lpstr>Cymwysterau ymarfer Lefel 2 a 3</vt:lpstr>
      <vt:lpstr>Trafodaeth </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White</cp:lastModifiedBy>
  <cp:revision>257</cp:revision>
  <cp:lastPrinted>2019-11-04T16:16:08Z</cp:lastPrinted>
  <dcterms:created xsi:type="dcterms:W3CDTF">2017-04-11T14:08:19Z</dcterms:created>
  <dcterms:modified xsi:type="dcterms:W3CDTF">2020-11-16T09:24:29Z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0x010100EDD6E4690749D246ABF816AFBAF7F574</vt:lpwstr>
  </property>
</Properties>
</file>