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3" r:id="rId2"/>
    <p:sldId id="259" r:id="rId3"/>
    <p:sldId id="257" r:id="rId4"/>
    <p:sldId id="322" r:id="rId5"/>
    <p:sldId id="261" r:id="rId6"/>
    <p:sldId id="346" r:id="rId7"/>
    <p:sldId id="267" r:id="rId8"/>
    <p:sldId id="364" r:id="rId9"/>
    <p:sldId id="316" r:id="rId10"/>
    <p:sldId id="365" r:id="rId11"/>
    <p:sldId id="347" r:id="rId12"/>
    <p:sldId id="372" r:id="rId13"/>
    <p:sldId id="366" r:id="rId14"/>
    <p:sldId id="367" r:id="rId15"/>
    <p:sldId id="334" r:id="rId16"/>
    <p:sldId id="348" r:id="rId17"/>
    <p:sldId id="368" r:id="rId18"/>
    <p:sldId id="350" r:id="rId19"/>
    <p:sldId id="263" r:id="rId20"/>
    <p:sldId id="264" r:id="rId21"/>
    <p:sldId id="299" r:id="rId22"/>
    <p:sldId id="378" r:id="rId23"/>
    <p:sldId id="349" r:id="rId24"/>
    <p:sldId id="351" r:id="rId25"/>
    <p:sldId id="321" r:id="rId26"/>
    <p:sldId id="324" r:id="rId27"/>
    <p:sldId id="325" r:id="rId28"/>
    <p:sldId id="326" r:id="rId29"/>
    <p:sldId id="374" r:id="rId30"/>
    <p:sldId id="327" r:id="rId31"/>
    <p:sldId id="328" r:id="rId32"/>
    <p:sldId id="359" r:id="rId33"/>
    <p:sldId id="329" r:id="rId34"/>
    <p:sldId id="358" r:id="rId35"/>
    <p:sldId id="330" r:id="rId36"/>
    <p:sldId id="331" r:id="rId37"/>
    <p:sldId id="333" r:id="rId38"/>
    <p:sldId id="335" r:id="rId39"/>
    <p:sldId id="336" r:id="rId40"/>
    <p:sldId id="376" r:id="rId41"/>
    <p:sldId id="338" r:id="rId42"/>
    <p:sldId id="377" r:id="rId43"/>
    <p:sldId id="337" r:id="rId44"/>
    <p:sldId id="375" r:id="rId45"/>
    <p:sldId id="342" r:id="rId46"/>
    <p:sldId id="344" r:id="rId47"/>
    <p:sldId id="34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3"/>
    <a:srgbClr val="00464F"/>
    <a:srgbClr val="DCEAF0"/>
    <a:srgbClr val="D6E7EE"/>
    <a:srgbClr val="BAD7E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1" autoAdjust="0"/>
    <p:restoredTop sz="79561" autoAdjust="0"/>
  </p:normalViewPr>
  <p:slideViewPr>
    <p:cSldViewPr>
      <p:cViewPr varScale="1">
        <p:scale>
          <a:sx n="31" d="100"/>
          <a:sy n="31" d="100"/>
        </p:scale>
        <p:origin x="96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B90CD-DFEF-4470-8AD2-9011A0E251F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EDE290A-8219-4931-A282-B4A1569F5267}">
      <dgm:prSet phldrT="[Text]"/>
      <dgm:spPr>
        <a:solidFill>
          <a:srgbClr val="004C53"/>
        </a:solidFill>
      </dgm:spPr>
      <dgm:t>
        <a:bodyPr/>
        <a:lstStyle/>
        <a:p>
          <a:r>
            <a:rPr lang="en-GB" dirty="0">
              <a:latin typeface="Arial" panose="020B0604020202020204" pitchFamily="34" charset="0"/>
              <a:cs typeface="Arial" panose="020B0604020202020204" pitchFamily="34" charset="0"/>
            </a:rPr>
            <a:t>ensuring the provision of safe and effective care</a:t>
          </a:r>
          <a:endParaRPr lang="en-US" dirty="0">
            <a:latin typeface="Arial" panose="020B0604020202020204" pitchFamily="34" charset="0"/>
            <a:cs typeface="Arial" panose="020B0604020202020204" pitchFamily="34" charset="0"/>
          </a:endParaRPr>
        </a:p>
      </dgm:t>
    </dgm:pt>
    <dgm:pt modelId="{36B114AA-89E4-499C-9FB9-807957E6552D}" type="parTrans" cxnId="{79C06BCA-BC5B-4BE5-AE7E-F050562F3E0E}">
      <dgm:prSet/>
      <dgm:spPr/>
      <dgm:t>
        <a:bodyPr/>
        <a:lstStyle/>
        <a:p>
          <a:endParaRPr lang="en-US"/>
        </a:p>
      </dgm:t>
    </dgm:pt>
    <dgm:pt modelId="{72FD3A41-48A9-41EB-B19C-F6BCFD0A13C9}" type="sibTrans" cxnId="{79C06BCA-BC5B-4BE5-AE7E-F050562F3E0E}">
      <dgm:prSet/>
      <dgm:spPr/>
      <dgm:t>
        <a:bodyPr/>
        <a:lstStyle/>
        <a:p>
          <a:endParaRPr lang="en-US"/>
        </a:p>
      </dgm:t>
    </dgm:pt>
    <dgm:pt modelId="{B520CAED-5FD9-4831-B452-EB0273492F54}">
      <dgm:prSet phldrT="[Text]"/>
      <dgm:spPr>
        <a:solidFill>
          <a:srgbClr val="004C53"/>
        </a:solidFill>
      </dgm:spPr>
      <dgm:t>
        <a:bodyPr/>
        <a:lstStyle/>
        <a:p>
          <a:r>
            <a:rPr lang="en-US" dirty="0">
              <a:latin typeface="Arial" panose="020B0604020202020204" pitchFamily="34" charset="0"/>
              <a:cs typeface="Arial" panose="020B0604020202020204" pitchFamily="34" charset="0"/>
            </a:rPr>
            <a:t>optimising well-being, voice, choice and control</a:t>
          </a:r>
        </a:p>
      </dgm:t>
    </dgm:pt>
    <dgm:pt modelId="{7E4D75AF-2563-4590-AE9E-164C407E4B04}" type="parTrans" cxnId="{5D5F345C-5FC1-4C86-B933-D64B846546EB}">
      <dgm:prSet/>
      <dgm:spPr/>
      <dgm:t>
        <a:bodyPr/>
        <a:lstStyle/>
        <a:p>
          <a:endParaRPr lang="en-US"/>
        </a:p>
      </dgm:t>
    </dgm:pt>
    <dgm:pt modelId="{BCB3CB65-9D1F-4D22-B307-A84C638BC17F}" type="sibTrans" cxnId="{5D5F345C-5FC1-4C86-B933-D64B846546EB}">
      <dgm:prSet/>
      <dgm:spPr/>
      <dgm:t>
        <a:bodyPr/>
        <a:lstStyle/>
        <a:p>
          <a:endParaRPr lang="en-US"/>
        </a:p>
      </dgm:t>
    </dgm:pt>
    <dgm:pt modelId="{1BD9FA84-2317-4257-962A-1E6F06CACCD6}">
      <dgm:prSet/>
      <dgm:spPr>
        <a:solidFill>
          <a:srgbClr val="004C53"/>
        </a:solidFill>
      </dgm:spPr>
      <dgm:t>
        <a:bodyPr/>
        <a:lstStyle/>
        <a:p>
          <a:r>
            <a:rPr lang="en-GB" dirty="0">
              <a:latin typeface="Arial" panose="020B0604020202020204" pitchFamily="34" charset="0"/>
              <a:cs typeface="Arial" panose="020B0604020202020204" pitchFamily="34" charset="0"/>
            </a:rPr>
            <a:t>protecting from abuse, neglect and harm</a:t>
          </a:r>
          <a:endParaRPr lang="en-US" dirty="0">
            <a:latin typeface="Arial" panose="020B0604020202020204" pitchFamily="34" charset="0"/>
            <a:cs typeface="Arial" panose="020B0604020202020204" pitchFamily="34" charset="0"/>
          </a:endParaRPr>
        </a:p>
      </dgm:t>
    </dgm:pt>
    <dgm:pt modelId="{F21997F3-7425-4713-B335-8465805A79C5}" type="parTrans" cxnId="{0A1E43EC-92C2-4207-BFE8-5D58E9A091A6}">
      <dgm:prSet/>
      <dgm:spPr/>
      <dgm:t>
        <a:bodyPr/>
        <a:lstStyle/>
        <a:p>
          <a:endParaRPr lang="en-US"/>
        </a:p>
      </dgm:t>
    </dgm:pt>
    <dgm:pt modelId="{19531B85-5D3C-4AC4-8FC4-60851A6BE7BF}" type="sibTrans" cxnId="{0A1E43EC-92C2-4207-BFE8-5D58E9A091A6}">
      <dgm:prSet/>
      <dgm:spPr/>
      <dgm:t>
        <a:bodyPr/>
        <a:lstStyle/>
        <a:p>
          <a:endParaRPr lang="en-US"/>
        </a:p>
      </dgm:t>
    </dgm:pt>
    <dgm:pt modelId="{D5803B60-6311-4461-9969-ACE64F9B932A}">
      <dgm:prSet phldrT="[Text]" phldr="1"/>
      <dgm:spPr/>
      <dgm:t>
        <a:bodyPr/>
        <a:lstStyle/>
        <a:p>
          <a:endParaRPr lang="en-US"/>
        </a:p>
      </dgm:t>
    </dgm:pt>
    <dgm:pt modelId="{83C0797A-43BA-4DC8-A977-B56FF75B4180}" type="sibTrans" cxnId="{8B4F3373-739C-42AC-A952-C401B246D4A3}">
      <dgm:prSet/>
      <dgm:spPr/>
      <dgm:t>
        <a:bodyPr/>
        <a:lstStyle/>
        <a:p>
          <a:endParaRPr lang="en-US"/>
        </a:p>
      </dgm:t>
    </dgm:pt>
    <dgm:pt modelId="{7D18FA06-8F61-45A0-A52F-D0CED2373906}" type="parTrans" cxnId="{8B4F3373-739C-42AC-A952-C401B246D4A3}">
      <dgm:prSet/>
      <dgm:spPr/>
      <dgm:t>
        <a:bodyPr/>
        <a:lstStyle/>
        <a:p>
          <a:endParaRPr lang="en-US"/>
        </a:p>
      </dgm:t>
    </dgm:pt>
    <dgm:pt modelId="{63A4D66D-6808-4F50-9C23-705B142A619C}">
      <dgm:prSet phldrT="[Text]"/>
      <dgm:spPr>
        <a:solidFill>
          <a:srgbClr val="004C53"/>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preventing impairment of health or development</a:t>
          </a:r>
          <a:endParaRPr lang="en-US" dirty="0">
            <a:latin typeface="Arial" panose="020B0604020202020204" pitchFamily="34" charset="0"/>
            <a:cs typeface="Arial" panose="020B0604020202020204" pitchFamily="34" charset="0"/>
          </a:endParaRPr>
        </a:p>
        <a:p>
          <a:pPr defTabSz="800100">
            <a:lnSpc>
              <a:spcPct val="90000"/>
            </a:lnSpc>
            <a:spcBef>
              <a:spcPct val="0"/>
            </a:spcBef>
            <a:spcAft>
              <a:spcPct val="35000"/>
            </a:spcAft>
          </a:pPr>
          <a:endParaRPr lang="en-US" dirty="0"/>
        </a:p>
      </dgm:t>
    </dgm:pt>
    <dgm:pt modelId="{D7924AB5-E312-4B61-BEB1-678351FCEA36}" type="sibTrans" cxnId="{E36F7334-BE83-4937-BC9D-582D3CA0E052}">
      <dgm:prSet/>
      <dgm:spPr/>
      <dgm:t>
        <a:bodyPr/>
        <a:lstStyle/>
        <a:p>
          <a:endParaRPr lang="en-US"/>
        </a:p>
      </dgm:t>
    </dgm:pt>
    <dgm:pt modelId="{86C20EA2-D719-4339-B116-982CDC04AEDA}" type="parTrans" cxnId="{E36F7334-BE83-4937-BC9D-582D3CA0E052}">
      <dgm:prSet/>
      <dgm:spPr/>
      <dgm:t>
        <a:bodyPr/>
        <a:lstStyle/>
        <a:p>
          <a:endParaRPr lang="en-US"/>
        </a:p>
      </dgm:t>
    </dgm:pt>
    <dgm:pt modelId="{F2575A88-AF74-42F7-9AA6-F5BDFC815CCE}" type="pres">
      <dgm:prSet presAssocID="{8D1B90CD-DFEF-4470-8AD2-9011A0E251F3}" presName="matrix" presStyleCnt="0">
        <dgm:presLayoutVars>
          <dgm:chMax val="1"/>
          <dgm:dir/>
          <dgm:resizeHandles val="exact"/>
        </dgm:presLayoutVars>
      </dgm:prSet>
      <dgm:spPr/>
    </dgm:pt>
    <dgm:pt modelId="{5D21FBEB-871C-4F38-A857-03DEEEC2A7F0}" type="pres">
      <dgm:prSet presAssocID="{8D1B90CD-DFEF-4470-8AD2-9011A0E251F3}" presName="diamond" presStyleLbl="bgShp" presStyleIdx="0" presStyleCnt="1" custLinFactNeighborY="-625"/>
      <dgm:spPr>
        <a:solidFill>
          <a:srgbClr val="004C53">
            <a:alpha val="30000"/>
          </a:srgbClr>
        </a:solidFill>
      </dgm:spPr>
    </dgm:pt>
    <dgm:pt modelId="{27AFB4DD-8CB5-4913-B8D7-8DCC97AF6B18}" type="pres">
      <dgm:prSet presAssocID="{8D1B90CD-DFEF-4470-8AD2-9011A0E251F3}" presName="quad1" presStyleLbl="node1" presStyleIdx="0" presStyleCnt="4" custLinFactNeighborX="3896" custLinFactNeighborY="4720">
        <dgm:presLayoutVars>
          <dgm:chMax val="0"/>
          <dgm:chPref val="0"/>
          <dgm:bulletEnabled val="1"/>
        </dgm:presLayoutVars>
      </dgm:prSet>
      <dgm:spPr/>
    </dgm:pt>
    <dgm:pt modelId="{B857C187-527B-4D91-A3B5-40101D4667E4}" type="pres">
      <dgm:prSet presAssocID="{8D1B90CD-DFEF-4470-8AD2-9011A0E251F3}" presName="quad2" presStyleLbl="node1" presStyleIdx="1" presStyleCnt="4" custLinFactNeighborY="4720">
        <dgm:presLayoutVars>
          <dgm:chMax val="0"/>
          <dgm:chPref val="0"/>
          <dgm:bulletEnabled val="1"/>
        </dgm:presLayoutVars>
      </dgm:prSet>
      <dgm:spPr/>
    </dgm:pt>
    <dgm:pt modelId="{3077DBF2-C564-47DB-8631-47371CE78D6C}" type="pres">
      <dgm:prSet presAssocID="{8D1B90CD-DFEF-4470-8AD2-9011A0E251F3}" presName="quad3" presStyleLbl="node1" presStyleIdx="2" presStyleCnt="4" custLinFactNeighborX="3846" custLinFactNeighborY="1472">
        <dgm:presLayoutVars>
          <dgm:chMax val="0"/>
          <dgm:chPref val="0"/>
          <dgm:bulletEnabled val="1"/>
        </dgm:presLayoutVars>
      </dgm:prSet>
      <dgm:spPr/>
    </dgm:pt>
    <dgm:pt modelId="{80994DE4-7FD6-4A40-A081-3076D95D52D1}" type="pres">
      <dgm:prSet presAssocID="{8D1B90CD-DFEF-4470-8AD2-9011A0E251F3}" presName="quad4" presStyleLbl="node1" presStyleIdx="3" presStyleCnt="4" custLinFactNeighborY="1522">
        <dgm:presLayoutVars>
          <dgm:chMax val="0"/>
          <dgm:chPref val="0"/>
          <dgm:bulletEnabled val="1"/>
        </dgm:presLayoutVars>
      </dgm:prSet>
      <dgm:spPr/>
    </dgm:pt>
  </dgm:ptLst>
  <dgm:cxnLst>
    <dgm:cxn modelId="{E36F7334-BE83-4937-BC9D-582D3CA0E052}" srcId="{8D1B90CD-DFEF-4470-8AD2-9011A0E251F3}" destId="{63A4D66D-6808-4F50-9C23-705B142A619C}" srcOrd="3" destOrd="0" parTransId="{86C20EA2-D719-4339-B116-982CDC04AEDA}" sibTransId="{D7924AB5-E312-4B61-BEB1-678351FCEA36}"/>
    <dgm:cxn modelId="{5D5F345C-5FC1-4C86-B933-D64B846546EB}" srcId="{8D1B90CD-DFEF-4470-8AD2-9011A0E251F3}" destId="{B520CAED-5FD9-4831-B452-EB0273492F54}" srcOrd="2" destOrd="0" parTransId="{7E4D75AF-2563-4590-AE9E-164C407E4B04}" sibTransId="{BCB3CB65-9D1F-4D22-B307-A84C638BC17F}"/>
    <dgm:cxn modelId="{D8050D44-90E4-440F-AD58-A0D0ADF1FD68}" type="presOf" srcId="{B520CAED-5FD9-4831-B452-EB0273492F54}" destId="{3077DBF2-C564-47DB-8631-47371CE78D6C}" srcOrd="0" destOrd="0" presId="urn:microsoft.com/office/officeart/2005/8/layout/matrix3"/>
    <dgm:cxn modelId="{8B4F3373-739C-42AC-A952-C401B246D4A3}" srcId="{8D1B90CD-DFEF-4470-8AD2-9011A0E251F3}" destId="{D5803B60-6311-4461-9969-ACE64F9B932A}" srcOrd="4" destOrd="0" parTransId="{7D18FA06-8F61-45A0-A52F-D0CED2373906}" sibTransId="{83C0797A-43BA-4DC8-A977-B56FF75B4180}"/>
    <dgm:cxn modelId="{D24F3C53-7DBF-4010-9732-61C06CDDC20E}" type="presOf" srcId="{63A4D66D-6808-4F50-9C23-705B142A619C}" destId="{80994DE4-7FD6-4A40-A081-3076D95D52D1}" srcOrd="0" destOrd="0" presId="urn:microsoft.com/office/officeart/2005/8/layout/matrix3"/>
    <dgm:cxn modelId="{69517579-350F-4A8F-9C89-9A6D841917F7}" type="presOf" srcId="{9EDE290A-8219-4931-A282-B4A1569F5267}" destId="{27AFB4DD-8CB5-4913-B8D7-8DCC97AF6B18}" srcOrd="0" destOrd="0" presId="urn:microsoft.com/office/officeart/2005/8/layout/matrix3"/>
    <dgm:cxn modelId="{D5D37C7B-7DB0-4A84-9634-CEBF22926713}" type="presOf" srcId="{1BD9FA84-2317-4257-962A-1E6F06CACCD6}" destId="{B857C187-527B-4D91-A3B5-40101D4667E4}" srcOrd="0" destOrd="0" presId="urn:microsoft.com/office/officeart/2005/8/layout/matrix3"/>
    <dgm:cxn modelId="{9D5126C5-071D-4E12-9B78-B3DD2D199D64}" type="presOf" srcId="{8D1B90CD-DFEF-4470-8AD2-9011A0E251F3}" destId="{F2575A88-AF74-42F7-9AA6-F5BDFC815CCE}" srcOrd="0" destOrd="0" presId="urn:microsoft.com/office/officeart/2005/8/layout/matrix3"/>
    <dgm:cxn modelId="{79C06BCA-BC5B-4BE5-AE7E-F050562F3E0E}" srcId="{8D1B90CD-DFEF-4470-8AD2-9011A0E251F3}" destId="{9EDE290A-8219-4931-A282-B4A1569F5267}" srcOrd="0" destOrd="0" parTransId="{36B114AA-89E4-499C-9FB9-807957E6552D}" sibTransId="{72FD3A41-48A9-41EB-B19C-F6BCFD0A13C9}"/>
    <dgm:cxn modelId="{0A1E43EC-92C2-4207-BFE8-5D58E9A091A6}" srcId="{8D1B90CD-DFEF-4470-8AD2-9011A0E251F3}" destId="{1BD9FA84-2317-4257-962A-1E6F06CACCD6}" srcOrd="1" destOrd="0" parTransId="{F21997F3-7425-4713-B335-8465805A79C5}" sibTransId="{19531B85-5D3C-4AC4-8FC4-60851A6BE7BF}"/>
    <dgm:cxn modelId="{2D01FD1D-7221-4F7F-9FA9-B8EA878D0941}" type="presParOf" srcId="{F2575A88-AF74-42F7-9AA6-F5BDFC815CCE}" destId="{5D21FBEB-871C-4F38-A857-03DEEEC2A7F0}" srcOrd="0" destOrd="0" presId="urn:microsoft.com/office/officeart/2005/8/layout/matrix3"/>
    <dgm:cxn modelId="{35BCF669-F016-4EC7-A699-AC9AC132DDCC}" type="presParOf" srcId="{F2575A88-AF74-42F7-9AA6-F5BDFC815CCE}" destId="{27AFB4DD-8CB5-4913-B8D7-8DCC97AF6B18}" srcOrd="1" destOrd="0" presId="urn:microsoft.com/office/officeart/2005/8/layout/matrix3"/>
    <dgm:cxn modelId="{62A1C704-C194-4B89-A0C7-338A4C818053}" type="presParOf" srcId="{F2575A88-AF74-42F7-9AA6-F5BDFC815CCE}" destId="{B857C187-527B-4D91-A3B5-40101D4667E4}" srcOrd="2" destOrd="0" presId="urn:microsoft.com/office/officeart/2005/8/layout/matrix3"/>
    <dgm:cxn modelId="{3817537D-DBF9-4738-9DE4-F5E131DBC7E7}" type="presParOf" srcId="{F2575A88-AF74-42F7-9AA6-F5BDFC815CCE}" destId="{3077DBF2-C564-47DB-8631-47371CE78D6C}" srcOrd="3" destOrd="0" presId="urn:microsoft.com/office/officeart/2005/8/layout/matrix3"/>
    <dgm:cxn modelId="{85B155DB-17AA-4E39-BE87-45D3D4873E8C}" type="presParOf" srcId="{F2575A88-AF74-42F7-9AA6-F5BDFC815CCE}" destId="{80994DE4-7FD6-4A40-A081-3076D95D52D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FE70B-787E-46F0-BACD-0794C53B0B2F}" type="doc">
      <dgm:prSet loTypeId="urn:microsoft.com/office/officeart/2005/8/layout/venn2" loCatId="relationship" qsTypeId="urn:microsoft.com/office/officeart/2005/8/quickstyle/simple1" qsCatId="simple" csTypeId="urn:microsoft.com/office/officeart/2005/8/colors/accent5_4" csCatId="accent5" phldr="1"/>
      <dgm:spPr/>
      <dgm:t>
        <a:bodyPr/>
        <a:lstStyle/>
        <a:p>
          <a:endParaRPr lang="en-US"/>
        </a:p>
      </dgm:t>
    </dgm:pt>
    <dgm:pt modelId="{562485F5-23BF-468A-98DB-BBCAE3F1E72C}">
      <dgm:prSet phldrT="[Text]"/>
      <dgm:spPr/>
      <dgm:t>
        <a:bodyPr/>
        <a:lstStyle/>
        <a:p>
          <a:r>
            <a:rPr lang="en-GB" dirty="0">
              <a:latin typeface="Arial" panose="020B0604020202020204" pitchFamily="34" charset="0"/>
              <a:cs typeface="Arial" panose="020B0604020202020204" pitchFamily="34" charset="0"/>
            </a:rPr>
            <a:t>Well-being</a:t>
          </a:r>
          <a:endParaRPr lang="en-US" dirty="0">
            <a:latin typeface="Arial" panose="020B0604020202020204" pitchFamily="34" charset="0"/>
            <a:cs typeface="Arial" panose="020B0604020202020204" pitchFamily="34" charset="0"/>
          </a:endParaRPr>
        </a:p>
      </dgm:t>
    </dgm:pt>
    <dgm:pt modelId="{E7699891-2711-4785-8C9C-D41B21E7990F}" type="parTrans" cxnId="{01862E5B-7C23-4EA5-B3D9-715EDCA39917}">
      <dgm:prSet/>
      <dgm:spPr/>
      <dgm:t>
        <a:bodyPr/>
        <a:lstStyle/>
        <a:p>
          <a:endParaRPr lang="en-US"/>
        </a:p>
      </dgm:t>
    </dgm:pt>
    <dgm:pt modelId="{BFF28ADB-BF6A-4675-AF05-F1DC8F8645BC}" type="sibTrans" cxnId="{01862E5B-7C23-4EA5-B3D9-715EDCA39917}">
      <dgm:prSet/>
      <dgm:spPr/>
      <dgm:t>
        <a:bodyPr/>
        <a:lstStyle/>
        <a:p>
          <a:endParaRPr lang="en-US"/>
        </a:p>
      </dgm:t>
    </dgm:pt>
    <dgm:pt modelId="{D4831804-81B2-4F26-842D-A80108220C6C}">
      <dgm:prSet phldrT="[Text]"/>
      <dgm:spPr>
        <a:solidFill>
          <a:srgbClr val="DCEAF0"/>
        </a:solidFill>
      </dgm:spPr>
      <dgm:t>
        <a:bodyPr/>
        <a:lstStyle/>
        <a:p>
          <a:r>
            <a:rPr lang="en-GB" dirty="0">
              <a:solidFill>
                <a:schemeClr val="tx1"/>
              </a:solidFill>
              <a:latin typeface="Arial" panose="020B0604020202020204" pitchFamily="34" charset="0"/>
              <a:cs typeface="Arial" panose="020B0604020202020204" pitchFamily="34" charset="0"/>
            </a:rPr>
            <a:t>Welfare and risk</a:t>
          </a:r>
          <a:endParaRPr lang="en-US" dirty="0">
            <a:solidFill>
              <a:schemeClr val="tx1"/>
            </a:solidFill>
            <a:latin typeface="Arial" panose="020B0604020202020204" pitchFamily="34" charset="0"/>
            <a:cs typeface="Arial" panose="020B0604020202020204" pitchFamily="34" charset="0"/>
          </a:endParaRPr>
        </a:p>
      </dgm:t>
    </dgm:pt>
    <dgm:pt modelId="{3A236FFF-97DF-432A-9CCE-ED07367CAF17}" type="sibTrans" cxnId="{97ECEFFA-F8DF-4258-BE68-3A38F5935159}">
      <dgm:prSet/>
      <dgm:spPr/>
      <dgm:t>
        <a:bodyPr/>
        <a:lstStyle/>
        <a:p>
          <a:endParaRPr lang="en-US"/>
        </a:p>
      </dgm:t>
    </dgm:pt>
    <dgm:pt modelId="{3DBD4200-4250-4D27-8C7E-72AFFF5BBCE0}" type="parTrans" cxnId="{97ECEFFA-F8DF-4258-BE68-3A38F5935159}">
      <dgm:prSet/>
      <dgm:spPr/>
      <dgm:t>
        <a:bodyPr/>
        <a:lstStyle/>
        <a:p>
          <a:endParaRPr lang="en-US"/>
        </a:p>
      </dgm:t>
    </dgm:pt>
    <dgm:pt modelId="{8ABE1493-3E0E-420E-9D65-C7115CD997A1}" type="pres">
      <dgm:prSet presAssocID="{BD6FE70B-787E-46F0-BACD-0794C53B0B2F}" presName="Name0" presStyleCnt="0">
        <dgm:presLayoutVars>
          <dgm:chMax val="7"/>
          <dgm:resizeHandles val="exact"/>
        </dgm:presLayoutVars>
      </dgm:prSet>
      <dgm:spPr/>
    </dgm:pt>
    <dgm:pt modelId="{0E551044-77E4-43CA-AB42-CDA777A9A47C}" type="pres">
      <dgm:prSet presAssocID="{BD6FE70B-787E-46F0-BACD-0794C53B0B2F}" presName="comp1" presStyleCnt="0"/>
      <dgm:spPr/>
    </dgm:pt>
    <dgm:pt modelId="{99734899-B624-4AF5-9478-9B0D4135B779}" type="pres">
      <dgm:prSet presAssocID="{BD6FE70B-787E-46F0-BACD-0794C53B0B2F}" presName="circle1" presStyleLbl="node1" presStyleIdx="0" presStyleCnt="2" custLinFactNeighborX="0" custLinFactNeighborY="6996"/>
      <dgm:spPr/>
    </dgm:pt>
    <dgm:pt modelId="{10D4A47A-062B-479C-97F2-B8F1D9B48142}" type="pres">
      <dgm:prSet presAssocID="{BD6FE70B-787E-46F0-BACD-0794C53B0B2F}" presName="c1text" presStyleLbl="node1" presStyleIdx="0" presStyleCnt="2">
        <dgm:presLayoutVars>
          <dgm:bulletEnabled val="1"/>
        </dgm:presLayoutVars>
      </dgm:prSet>
      <dgm:spPr/>
    </dgm:pt>
    <dgm:pt modelId="{7B8E753A-CCE0-4292-B54B-17AF2749EE93}" type="pres">
      <dgm:prSet presAssocID="{BD6FE70B-787E-46F0-BACD-0794C53B0B2F}" presName="comp2" presStyleCnt="0"/>
      <dgm:spPr/>
    </dgm:pt>
    <dgm:pt modelId="{98FB6F49-B05B-4D69-B6DD-EADF75A1FE6E}" type="pres">
      <dgm:prSet presAssocID="{BD6FE70B-787E-46F0-BACD-0794C53B0B2F}" presName="circle2" presStyleLbl="node1" presStyleIdx="1" presStyleCnt="2" custScaleX="61222" custScaleY="57573" custLinFactNeighborX="912" custLinFactNeighborY="-13399"/>
      <dgm:spPr/>
    </dgm:pt>
    <dgm:pt modelId="{000432C4-6854-431A-98A1-1BA198CD34DB}" type="pres">
      <dgm:prSet presAssocID="{BD6FE70B-787E-46F0-BACD-0794C53B0B2F}" presName="c2text" presStyleLbl="node1" presStyleIdx="1" presStyleCnt="2">
        <dgm:presLayoutVars>
          <dgm:bulletEnabled val="1"/>
        </dgm:presLayoutVars>
      </dgm:prSet>
      <dgm:spPr/>
    </dgm:pt>
  </dgm:ptLst>
  <dgm:cxnLst>
    <dgm:cxn modelId="{31D12408-B3C5-4719-9141-B854A6CD9D0C}" type="presOf" srcId="{D4831804-81B2-4F26-842D-A80108220C6C}" destId="{000432C4-6854-431A-98A1-1BA198CD34DB}" srcOrd="1" destOrd="0" presId="urn:microsoft.com/office/officeart/2005/8/layout/venn2"/>
    <dgm:cxn modelId="{01862E5B-7C23-4EA5-B3D9-715EDCA39917}" srcId="{BD6FE70B-787E-46F0-BACD-0794C53B0B2F}" destId="{562485F5-23BF-468A-98DB-BBCAE3F1E72C}" srcOrd="0" destOrd="0" parTransId="{E7699891-2711-4785-8C9C-D41B21E7990F}" sibTransId="{BFF28ADB-BF6A-4675-AF05-F1DC8F8645BC}"/>
    <dgm:cxn modelId="{65049150-3D88-4F0D-A845-61DFEC9BDE85}" type="presOf" srcId="{D4831804-81B2-4F26-842D-A80108220C6C}" destId="{98FB6F49-B05B-4D69-B6DD-EADF75A1FE6E}" srcOrd="0" destOrd="0" presId="urn:microsoft.com/office/officeart/2005/8/layout/venn2"/>
    <dgm:cxn modelId="{02BF0E72-5839-4CCD-9852-BF7E7AC2AFDA}" type="presOf" srcId="{BD6FE70B-787E-46F0-BACD-0794C53B0B2F}" destId="{8ABE1493-3E0E-420E-9D65-C7115CD997A1}" srcOrd="0" destOrd="0" presId="urn:microsoft.com/office/officeart/2005/8/layout/venn2"/>
    <dgm:cxn modelId="{FAC4A09E-963E-4DAC-8963-5FB7AED37F10}" type="presOf" srcId="{562485F5-23BF-468A-98DB-BBCAE3F1E72C}" destId="{99734899-B624-4AF5-9478-9B0D4135B779}" srcOrd="0" destOrd="0" presId="urn:microsoft.com/office/officeart/2005/8/layout/venn2"/>
    <dgm:cxn modelId="{9A11FBBC-95F3-4D93-929E-E8EBCD408E3D}" type="presOf" srcId="{562485F5-23BF-468A-98DB-BBCAE3F1E72C}" destId="{10D4A47A-062B-479C-97F2-B8F1D9B48142}" srcOrd="1" destOrd="0" presId="urn:microsoft.com/office/officeart/2005/8/layout/venn2"/>
    <dgm:cxn modelId="{97ECEFFA-F8DF-4258-BE68-3A38F5935159}" srcId="{BD6FE70B-787E-46F0-BACD-0794C53B0B2F}" destId="{D4831804-81B2-4F26-842D-A80108220C6C}" srcOrd="1" destOrd="0" parTransId="{3DBD4200-4250-4D27-8C7E-72AFFF5BBCE0}" sibTransId="{3A236FFF-97DF-432A-9CCE-ED07367CAF17}"/>
    <dgm:cxn modelId="{A089FB93-2024-444E-B030-781AE876C60C}" type="presParOf" srcId="{8ABE1493-3E0E-420E-9D65-C7115CD997A1}" destId="{0E551044-77E4-43CA-AB42-CDA777A9A47C}" srcOrd="0" destOrd="0" presId="urn:microsoft.com/office/officeart/2005/8/layout/venn2"/>
    <dgm:cxn modelId="{ED1DBB7D-A854-4B08-8FA8-88B73298F849}" type="presParOf" srcId="{0E551044-77E4-43CA-AB42-CDA777A9A47C}" destId="{99734899-B624-4AF5-9478-9B0D4135B779}" srcOrd="0" destOrd="0" presId="urn:microsoft.com/office/officeart/2005/8/layout/venn2"/>
    <dgm:cxn modelId="{1716F2C4-A8CB-4F08-B126-A120D64DFC7E}" type="presParOf" srcId="{0E551044-77E4-43CA-AB42-CDA777A9A47C}" destId="{10D4A47A-062B-479C-97F2-B8F1D9B48142}" srcOrd="1" destOrd="0" presId="urn:microsoft.com/office/officeart/2005/8/layout/venn2"/>
    <dgm:cxn modelId="{07536611-5538-455D-A806-7804F184CE0C}" type="presParOf" srcId="{8ABE1493-3E0E-420E-9D65-C7115CD997A1}" destId="{7B8E753A-CCE0-4292-B54B-17AF2749EE93}" srcOrd="1" destOrd="0" presId="urn:microsoft.com/office/officeart/2005/8/layout/venn2"/>
    <dgm:cxn modelId="{C5BA45A6-428F-4D11-81DE-FFE65DC473F4}" type="presParOf" srcId="{7B8E753A-CCE0-4292-B54B-17AF2749EE93}" destId="{98FB6F49-B05B-4D69-B6DD-EADF75A1FE6E}" srcOrd="0" destOrd="0" presId="urn:microsoft.com/office/officeart/2005/8/layout/venn2"/>
    <dgm:cxn modelId="{61CB1868-338B-4AF5-83F0-4C2CF8A52343}" type="presParOf" srcId="{7B8E753A-CCE0-4292-B54B-17AF2749EE93}" destId="{000432C4-6854-431A-98A1-1BA198CD34D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516CD-178D-4182-9F99-F2A9CA56805A}"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DCEAF0"/>
        </a:solidFill>
        <a:ln>
          <a:noFill/>
        </a:ln>
      </dgm:spPr>
      <dgm:t>
        <a:bodyPr/>
        <a:lstStyle/>
        <a:p>
          <a:endParaRPr lang="en-GB" sz="500" kern="120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DCEAF0"/>
        </a:solidFill>
      </dgm:spPr>
      <dgm:t>
        <a:bodyPr/>
        <a:lstStyle/>
        <a:p>
          <a:endParaRPr lang="en-GB" sz="2000" kern="1200" dirty="0">
            <a:solidFill>
              <a:schemeClr val="tx1"/>
            </a:solidFill>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DCEAF0"/>
        </a:solidFill>
      </dgm:spPr>
      <dgm:t>
        <a:bodyPr/>
        <a:lstStyle/>
        <a:p>
          <a:r>
            <a:rPr lang="en-GB" sz="2000" kern="1200" dirty="0">
              <a:solidFill>
                <a:schemeClr val="tx1"/>
              </a:solidFill>
              <a:latin typeface="Arial" panose="020B0604020202020204" pitchFamily="34" charset="0"/>
              <a:ea typeface="+mn-ea"/>
              <a:cs typeface="Arial" panose="020B0604020202020204" pitchFamily="34" charset="0"/>
            </a:rPr>
            <a:t>adults best placed to judge their own well-being</a:t>
          </a: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DCEAF0"/>
        </a:solidFill>
      </dgm:spPr>
      <dgm:t>
        <a:bodyPr/>
        <a:lstStyle/>
        <a:p>
          <a:pPr>
            <a:spcAft>
              <a:spcPts val="600"/>
            </a:spcAft>
          </a:pPr>
          <a:endParaRPr lang="en-GB" sz="2000" kern="120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BAB8698F-96B6-4F80-A937-918D9DEBC473}">
      <dgm:prSet custT="1"/>
      <dgm:spPr>
        <a:solidFill>
          <a:srgbClr val="DCEAF0"/>
        </a:solidFill>
      </dgm:spPr>
      <dgm:t>
        <a:bodyPr/>
        <a:lstStyle/>
        <a:p>
          <a:pPr>
            <a:spcAft>
              <a:spcPct val="15000"/>
            </a:spcAft>
          </a:pPr>
          <a:r>
            <a:rPr lang="en-GB" sz="2000" kern="1200" dirty="0">
              <a:solidFill>
                <a:schemeClr val="tx1"/>
              </a:solidFill>
              <a:latin typeface="Arial" panose="020B0604020202020204" pitchFamily="34" charset="0"/>
              <a:ea typeface="+mn-ea"/>
              <a:cs typeface="Arial" panose="020B0604020202020204" pitchFamily="34" charset="0"/>
            </a:rPr>
            <a:t>views, wishes and feelings of those with </a:t>
          </a:r>
          <a:br>
            <a:rPr lang="en-GB" sz="2000" kern="1200" dirty="0">
              <a:solidFill>
                <a:schemeClr val="tx1"/>
              </a:solidFill>
              <a:latin typeface="Arial" panose="020B0604020202020204" pitchFamily="34" charset="0"/>
              <a:ea typeface="+mn-ea"/>
              <a:cs typeface="Arial" panose="020B0604020202020204" pitchFamily="34" charset="0"/>
            </a:rPr>
          </a:br>
          <a:r>
            <a:rPr lang="en-GB" sz="2000" kern="1200" dirty="0">
              <a:solidFill>
                <a:schemeClr val="tx1"/>
              </a:solidFill>
              <a:latin typeface="Arial" panose="020B0604020202020204" pitchFamily="34" charset="0"/>
              <a:ea typeface="+mn-ea"/>
              <a:cs typeface="Arial" panose="020B0604020202020204" pitchFamily="34" charset="0"/>
            </a:rPr>
            <a:t>parental responsibility.</a:t>
          </a:r>
        </a:p>
      </dgm:t>
    </dgm:pt>
    <dgm:pt modelId="{D81F1221-263C-4F98-A026-99EFC5B26A87}" type="parTrans" cxnId="{FC1F0550-8589-46DF-AFDB-2AC3C90CB5B9}">
      <dgm:prSet/>
      <dgm:spPr/>
      <dgm:t>
        <a:bodyPr/>
        <a:lstStyle/>
        <a:p>
          <a:endParaRPr lang="en-GB"/>
        </a:p>
      </dgm:t>
    </dgm:pt>
    <dgm:pt modelId="{838BB41F-2F74-4844-B633-0EBEEF0897CF}" type="sibTrans" cxnId="{FC1F0550-8589-46DF-AFDB-2AC3C90CB5B9}">
      <dgm:prSet/>
      <dgm:spPr/>
      <dgm:t>
        <a:bodyPr/>
        <a:lstStyle/>
        <a:p>
          <a:endParaRPr lang="en-GB"/>
        </a:p>
      </dgm:t>
    </dgm:pt>
    <dgm:pt modelId="{9F30D619-EBCB-4018-8850-3DE069C0A546}">
      <dgm:prSet custT="1"/>
      <dgm:spPr>
        <a:solidFill>
          <a:srgbClr val="DCEAF0"/>
        </a:solidFill>
      </dgm:spPr>
      <dgm:t>
        <a:bodyPr/>
        <a:lstStyle/>
        <a:p>
          <a:r>
            <a:rPr lang="en-GB" sz="2000" kern="1200" dirty="0">
              <a:solidFill>
                <a:schemeClr val="tx1"/>
              </a:solidFill>
              <a:latin typeface="Arial" panose="020B0604020202020204" pitchFamily="34" charset="0"/>
              <a:ea typeface="+mn-ea"/>
              <a:cs typeface="Arial" panose="020B0604020202020204" pitchFamily="34" charset="0"/>
            </a:rPr>
            <a:t>promoting independence.</a:t>
          </a:r>
        </a:p>
      </dgm:t>
    </dgm:pt>
    <dgm:pt modelId="{C09F3861-6A88-4DC9-AC00-DAAC17E253F0}" type="parTrans" cxnId="{125814B1-752C-42A1-848E-CD5D11D13D4A}">
      <dgm:prSet/>
      <dgm:spPr/>
      <dgm:t>
        <a:bodyPr/>
        <a:lstStyle/>
        <a:p>
          <a:endParaRPr lang="en-GB"/>
        </a:p>
      </dgm:t>
    </dgm:pt>
    <dgm:pt modelId="{14A8E399-43EE-4089-B57E-3C8E2AE1F57E}" type="sibTrans" cxnId="{125814B1-752C-42A1-848E-CD5D11D13D4A}">
      <dgm:prSet/>
      <dgm:spPr/>
      <dgm:t>
        <a:bodyPr/>
        <a:lstStyle/>
        <a:p>
          <a:endParaRPr lang="en-GB"/>
        </a:p>
      </dgm:t>
    </dgm:pt>
    <dgm:pt modelId="{BC64F64D-B2A0-4A4E-9165-FA96196D7785}">
      <dgm:prSet custT="1"/>
      <dgm:spPr>
        <a:solidFill>
          <a:srgbClr val="DCEAF0"/>
        </a:solidFill>
        <a:ln>
          <a:noFill/>
        </a:ln>
      </dgm:spPr>
      <dgm:t>
        <a:bodyPr/>
        <a:lstStyle/>
        <a:p>
          <a:pPr marL="265113" indent="-179388"/>
          <a:r>
            <a:rPr lang="en-GB" sz="2000" kern="1200" dirty="0">
              <a:solidFill>
                <a:schemeClr val="tx1"/>
              </a:solidFill>
              <a:latin typeface="Arial" panose="020B0604020202020204" pitchFamily="34" charset="0"/>
              <a:ea typeface="+mn-ea"/>
              <a:cs typeface="Arial" panose="020B0604020202020204" pitchFamily="34" charset="0"/>
            </a:rPr>
            <a:t>respecting dignity</a:t>
          </a:r>
        </a:p>
      </dgm:t>
    </dgm:pt>
    <dgm:pt modelId="{365AB360-A320-4106-8329-4C2F93F48D2B}" type="parTrans" cxnId="{9233B40D-6B9F-4408-8E71-9E0A785D2B76}">
      <dgm:prSet/>
      <dgm:spPr/>
      <dgm:t>
        <a:bodyPr/>
        <a:lstStyle/>
        <a:p>
          <a:endParaRPr lang="en-GB"/>
        </a:p>
      </dgm:t>
    </dgm:pt>
    <dgm:pt modelId="{84C905EA-CB25-44DC-8BFF-7E2618733B5B}" type="sibTrans" cxnId="{9233B40D-6B9F-4408-8E71-9E0A785D2B76}">
      <dgm:prSet/>
      <dgm:spPr/>
      <dgm:t>
        <a:bodyPr/>
        <a:lstStyle/>
        <a:p>
          <a:endParaRPr lang="en-GB"/>
        </a:p>
      </dgm:t>
    </dgm:pt>
    <dgm:pt modelId="{674DF011-E4BA-45B5-9110-68DF3513244D}">
      <dgm:prSet custT="1"/>
      <dgm:spPr>
        <a:solidFill>
          <a:srgbClr val="DCEAF0"/>
        </a:solidFill>
        <a:ln>
          <a:noFill/>
        </a:ln>
      </dgm:spPr>
      <dgm:t>
        <a:bodyPr/>
        <a:lstStyle/>
        <a:p>
          <a:pPr marL="265113" indent="-179388"/>
          <a:r>
            <a:rPr lang="en-GB" sz="2000" kern="1200" dirty="0">
              <a:solidFill>
                <a:schemeClr val="tx1"/>
              </a:solidFill>
              <a:latin typeface="Arial" panose="020B0604020202020204" pitchFamily="34" charset="0"/>
              <a:ea typeface="+mn-ea"/>
              <a:cs typeface="Arial" panose="020B0604020202020204" pitchFamily="34" charset="0"/>
            </a:rPr>
            <a:t>participation</a:t>
          </a:r>
        </a:p>
      </dgm:t>
    </dgm:pt>
    <dgm:pt modelId="{AD25C742-28DC-4845-98D3-137C3F66A604}" type="parTrans" cxnId="{18E1B463-D269-4B6B-943C-1A7AB01DFC69}">
      <dgm:prSet/>
      <dgm:spPr/>
      <dgm:t>
        <a:bodyPr/>
        <a:lstStyle/>
        <a:p>
          <a:endParaRPr lang="en-GB"/>
        </a:p>
      </dgm:t>
    </dgm:pt>
    <dgm:pt modelId="{3DA69498-0211-4817-BD23-7A1EE96E42A3}" type="sibTrans" cxnId="{18E1B463-D269-4B6B-943C-1A7AB01DFC69}">
      <dgm:prSet/>
      <dgm:spPr/>
      <dgm:t>
        <a:bodyPr/>
        <a:lstStyle/>
        <a:p>
          <a:endParaRPr lang="en-GB"/>
        </a:p>
      </dgm:t>
    </dgm:pt>
    <dgm:pt modelId="{202382B4-EB9B-4DA8-9008-4644B701DDD2}">
      <dgm:prSet custT="1"/>
      <dgm:spPr>
        <a:solidFill>
          <a:srgbClr val="DCEAF0"/>
        </a:solidFill>
        <a:ln>
          <a:noFill/>
        </a:ln>
      </dgm:spPr>
      <dgm:t>
        <a:bodyPr/>
        <a:lstStyle/>
        <a:p>
          <a:pPr marL="265113" indent="-179388"/>
          <a:r>
            <a:rPr lang="en-GB" sz="2000" kern="1200" dirty="0">
              <a:solidFill>
                <a:schemeClr val="tx1"/>
              </a:solidFill>
              <a:latin typeface="Arial" panose="020B0604020202020204" pitchFamily="34" charset="0"/>
              <a:ea typeface="+mn-ea"/>
              <a:cs typeface="Arial" panose="020B0604020202020204" pitchFamily="34" charset="0"/>
            </a:rPr>
            <a:t>characteristics, culture and belief.</a:t>
          </a:r>
        </a:p>
      </dgm:t>
    </dgm:pt>
    <dgm:pt modelId="{30D0A0A4-CEEA-4EAE-A772-C2014F31BE1E}" type="parTrans" cxnId="{69CB65D1-14B4-4826-B991-BEA51E3DF3F4}">
      <dgm:prSet/>
      <dgm:spPr/>
      <dgm:t>
        <a:bodyPr/>
        <a:lstStyle/>
        <a:p>
          <a:endParaRPr lang="en-GB"/>
        </a:p>
      </dgm:t>
    </dgm:pt>
    <dgm:pt modelId="{B7D82F28-6E30-45D5-815D-90818527996F}" type="sibTrans" cxnId="{69CB65D1-14B4-4826-B991-BEA51E3DF3F4}">
      <dgm:prSet/>
      <dgm:spPr/>
      <dgm:t>
        <a:bodyPr/>
        <a:lstStyle/>
        <a:p>
          <a:endParaRPr lang="en-GB"/>
        </a:p>
      </dgm:t>
    </dgm:pt>
    <dgm:pt modelId="{549E15AD-1938-4614-AA48-95A8A1204912}">
      <dgm:prSet phldrT="[Text]" custT="1"/>
      <dgm:spPr>
        <a:solidFill>
          <a:srgbClr val="DCEAF0"/>
        </a:solidFill>
        <a:ln>
          <a:noFill/>
        </a:ln>
      </dgm:spPr>
      <dgm:t>
        <a:bodyPr/>
        <a:lstStyle/>
        <a:p>
          <a:pPr marL="265113" indent="-179388"/>
          <a:r>
            <a:rPr lang="en-GB" sz="2000" kern="1200" dirty="0">
              <a:solidFill>
                <a:schemeClr val="tx1"/>
              </a:solidFill>
              <a:latin typeface="Arial" panose="020B0604020202020204" pitchFamily="34" charset="0"/>
              <a:ea typeface="+mn-ea"/>
              <a:cs typeface="Arial" panose="020B0604020202020204" pitchFamily="34" charset="0"/>
            </a:rPr>
            <a:t>views, wishes and feelings of the individual</a:t>
          </a: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DCEAF0"/>
        </a:solidFill>
      </dgm:spPr>
      <dgm:t>
        <a:bodyPr/>
        <a:lstStyle/>
        <a:p>
          <a:pPr>
            <a:spcAft>
              <a:spcPct val="15000"/>
            </a:spcAft>
          </a:pPr>
          <a:r>
            <a:rPr lang="en-GB" sz="2000" kern="1200" dirty="0">
              <a:solidFill>
                <a:schemeClr val="tx1"/>
              </a:solidFill>
              <a:latin typeface="Arial" panose="020B0604020202020204" pitchFamily="34" charset="0"/>
              <a:ea typeface="+mn-ea"/>
              <a:cs typeface="Arial" panose="020B0604020202020204" pitchFamily="34" charset="0"/>
            </a:rPr>
            <a:t>upbringing of the child by the child’s family</a:t>
          </a: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dgm:spPr/>
    </dgm:pt>
    <dgm:pt modelId="{579A0130-7366-417D-9D5E-723E25456BA1}" type="pres">
      <dgm:prSet presAssocID="{583A16AD-8E6A-4C43-B246-81FC1D43A036}" presName="img" presStyleLbl="fgImgPlace1" presStyleIdx="0" presStyleCnt="3" custLinFactNeighborX="219" custLinFactNeighborY="-568"/>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Picture of a group of people, including adults and children" title="People"/>
        </a:ext>
      </dgm:extLst>
    </dgm:pt>
    <dgm:pt modelId="{1C0CDE0C-801C-492F-891B-2F36270A827A}" type="pres">
      <dgm:prSet presAssocID="{583A16AD-8E6A-4C43-B246-81FC1D43A036}" presName="text" presStyleLbl="node1" presStyleIdx="0" presStyleCnt="3">
        <dgm:presLayoutVars>
          <dgm:bulletEnabled val="1"/>
        </dgm:presLayoutVars>
      </dgm:prSet>
      <dgm:spPr/>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pt>
    <dgm:pt modelId="{AB9DB32D-50C8-47D8-ADF2-8E34AA161765}" type="pres">
      <dgm:prSet presAssocID="{86F1733D-2FDF-4465-84D0-3127A80DFFEB}" presName="img" presStyleLbl="fgImgPlace1" presStyleIdx="1" presStyleCnt="3" custLinFactNeighborX="219" custLinFactNeighborY="-751"/>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Picture of a group of adults" title="Adults"/>
        </a:ext>
      </dgm:extLst>
    </dgm:pt>
    <dgm:pt modelId="{83E9956D-9C31-4F9B-B31C-A903A067D4C8}" type="pres">
      <dgm:prSet presAssocID="{86F1733D-2FDF-4465-84D0-3127A80DFFEB}" presName="text" presStyleLbl="node1" presStyleIdx="1" presStyleCnt="3">
        <dgm:presLayoutVars>
          <dgm:bulletEnabled val="1"/>
        </dgm:presLayoutVars>
      </dgm:prSet>
      <dgm:spPr/>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dgm:spPr/>
    </dgm:pt>
    <dgm:pt modelId="{B22C0496-DDFB-4862-AF2E-AD99A8E47D9B}" type="pres">
      <dgm:prSet presAssocID="{BCD585DE-BAB6-49F3-BAA4-0E80BB3B207B}" presName="img" presStyleLbl="fgImgPlace1" presStyleIdx="2" presStyleCnt="3" custLinFactNeighborX="219" custLinFactNeighborY="-935"/>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Picture of a group of children" title="Children"/>
        </a:ext>
      </dgm:extLst>
    </dgm:pt>
    <dgm:pt modelId="{B6DA1403-8B4F-4B27-8BAC-9A1461A6B7A7}" type="pres">
      <dgm:prSet presAssocID="{BCD585DE-BAB6-49F3-BAA4-0E80BB3B207B}" presName="text" presStyleLbl="node1" presStyleIdx="2" presStyleCnt="3">
        <dgm:presLayoutVars>
          <dgm:bulletEnabled val="1"/>
        </dgm:presLayoutVars>
      </dgm:prSet>
      <dgm:spPr/>
    </dgm:pt>
  </dgm:ptLst>
  <dgm:cxnLst>
    <dgm:cxn modelId="{E11B5C05-A4DB-46E0-8818-39ADBEED201F}" srcId="{583A16AD-8E6A-4C43-B246-81FC1D43A036}" destId="{549E15AD-1938-4614-AA48-95A8A1204912}" srcOrd="0" destOrd="0" parTransId="{79C0EB10-4B52-4287-AA63-4300328837A3}" sibTransId="{A3A69F13-5565-42DC-BC8C-D89D6FD52C55}"/>
    <dgm:cxn modelId="{B93FFE09-6BC5-48A4-8763-E4B2F21B16BE}" type="presOf" srcId="{4C741EC1-6BCD-479A-84BB-742536D8F02C}" destId="{83D4EC67-E3FC-48AA-83EE-BA7F15DE1E1D}" srcOrd="0" destOrd="1" presId="urn:microsoft.com/office/officeart/2005/8/layout/vList4#1"/>
    <dgm:cxn modelId="{6C97B40B-D6F2-42F4-B694-FDB1832F12B0}" srcId="{CB6516CD-178D-4182-9F99-F2A9CA56805A}" destId="{86F1733D-2FDF-4465-84D0-3127A80DFFEB}" srcOrd="1" destOrd="0" parTransId="{BEAF90E9-0ED2-44A0-A42D-BD36A097CA8D}" sibTransId="{AD12208E-E472-40BE-8E8D-C309B244E985}"/>
    <dgm:cxn modelId="{9233B40D-6B9F-4408-8E71-9E0A785D2B76}" srcId="{583A16AD-8E6A-4C43-B246-81FC1D43A036}" destId="{BC64F64D-B2A0-4A4E-9165-FA96196D7785}" srcOrd="1" destOrd="0" parTransId="{365AB360-A320-4106-8329-4C2F93F48D2B}" sibTransId="{84C905EA-CB25-44DC-8BFF-7E2618733B5B}"/>
    <dgm:cxn modelId="{E8E3D00F-2546-4C09-A71C-7F9C073B49C7}" type="presOf" srcId="{86F1733D-2FDF-4465-84D0-3127A80DFFEB}" destId="{83E9956D-9C31-4F9B-B31C-A903A067D4C8}" srcOrd="1" destOrd="0" presId="urn:microsoft.com/office/officeart/2005/8/layout/vList4#1"/>
    <dgm:cxn modelId="{52B9C712-4843-4544-8170-2056AD4847EE}" type="presOf" srcId="{748A7B0F-31B4-4C2B-BF4C-B0AAA6738303}" destId="{83E9956D-9C31-4F9B-B31C-A903A067D4C8}" srcOrd="1" destOrd="1" presId="urn:microsoft.com/office/officeart/2005/8/layout/vList4#1"/>
    <dgm:cxn modelId="{55B1F712-D386-495F-BE4E-8C4345B33B5B}" type="presOf" srcId="{BCD585DE-BAB6-49F3-BAA4-0E80BB3B207B}" destId="{B6DA1403-8B4F-4B27-8BAC-9A1461A6B7A7}" srcOrd="1" destOrd="0" presId="urn:microsoft.com/office/officeart/2005/8/layout/vList4#1"/>
    <dgm:cxn modelId="{2E086C27-1AB0-451D-A891-CE2C49F83E53}" srcId="{86F1733D-2FDF-4465-84D0-3127A80DFFEB}" destId="{748A7B0F-31B4-4C2B-BF4C-B0AAA6738303}" srcOrd="0" destOrd="0" parTransId="{A9F735D7-5BAF-4CF7-BD50-B8AF6698235A}" sibTransId="{77D47A06-944D-4DC9-8042-1F7853E265BD}"/>
    <dgm:cxn modelId="{432EAF2A-19DF-4B8E-A1E7-207078931A93}" type="presOf" srcId="{748A7B0F-31B4-4C2B-BF4C-B0AAA6738303}" destId="{D7C2B9CD-5F54-4460-A1A4-2B101D9A45BF}" srcOrd="0" destOrd="1" presId="urn:microsoft.com/office/officeart/2005/8/layout/vList4#1"/>
    <dgm:cxn modelId="{D2CAC034-CE42-4EF1-9E38-E6A252B0BD70}" type="presOf" srcId="{202382B4-EB9B-4DA8-9008-4644B701DDD2}" destId="{1C0CDE0C-801C-492F-891B-2F36270A827A}" srcOrd="1" destOrd="4" presId="urn:microsoft.com/office/officeart/2005/8/layout/vList4#1"/>
    <dgm:cxn modelId="{F5A9B83C-0C25-483E-B0BB-8FBF69502B78}" type="presOf" srcId="{BCD585DE-BAB6-49F3-BAA4-0E80BB3B207B}" destId="{83D4EC67-E3FC-48AA-83EE-BA7F15DE1E1D}" srcOrd="0" destOrd="0" presId="urn:microsoft.com/office/officeart/2005/8/layout/vList4#1"/>
    <dgm:cxn modelId="{18E1B463-D269-4B6B-943C-1A7AB01DFC69}" srcId="{583A16AD-8E6A-4C43-B246-81FC1D43A036}" destId="{674DF011-E4BA-45B5-9110-68DF3513244D}" srcOrd="2" destOrd="0" parTransId="{AD25C742-28DC-4845-98D3-137C3F66A604}" sibTransId="{3DA69498-0211-4817-BD23-7A1EE96E42A3}"/>
    <dgm:cxn modelId="{EC1CBB49-E798-47AC-8AD7-7A04CA96DA99}" type="presOf" srcId="{CB6516CD-178D-4182-9F99-F2A9CA56805A}" destId="{E4173FFF-B176-4B1F-A0A9-5BDC70483F36}" srcOrd="0" destOrd="0" presId="urn:microsoft.com/office/officeart/2005/8/layout/vList4#1"/>
    <dgm:cxn modelId="{FC1F0550-8589-46DF-AFDB-2AC3C90CB5B9}" srcId="{BCD585DE-BAB6-49F3-BAA4-0E80BB3B207B}" destId="{BAB8698F-96B6-4F80-A937-918D9DEBC473}" srcOrd="1" destOrd="0" parTransId="{D81F1221-263C-4F98-A026-99EFC5B26A87}" sibTransId="{838BB41F-2F74-4844-B633-0EBEEF0897CF}"/>
    <dgm:cxn modelId="{7AD5A954-1ACE-4059-98C9-958583FAB51D}" type="presOf" srcId="{549E15AD-1938-4614-AA48-95A8A1204912}" destId="{1C0CDE0C-801C-492F-891B-2F36270A827A}" srcOrd="1" destOrd="1" presId="urn:microsoft.com/office/officeart/2005/8/layout/vList4#1"/>
    <dgm:cxn modelId="{B6776C55-C89A-4C4A-A942-AD9F58FF690E}" type="presOf" srcId="{9F30D619-EBCB-4018-8850-3DE069C0A546}" destId="{D7C2B9CD-5F54-4460-A1A4-2B101D9A45BF}" srcOrd="0" destOrd="2" presId="urn:microsoft.com/office/officeart/2005/8/layout/vList4#1"/>
    <dgm:cxn modelId="{A0729356-C4E7-4336-B274-364E4FE7CDE2}" type="presOf" srcId="{BC64F64D-B2A0-4A4E-9165-FA96196D7785}" destId="{5DA34908-6CF2-4160-AB7A-12387E8E09D1}" srcOrd="0" destOrd="2" presId="urn:microsoft.com/office/officeart/2005/8/layout/vList4#1"/>
    <dgm:cxn modelId="{ADA5D97D-6791-4888-9D4B-6206D586E3BE}" type="presOf" srcId="{674DF011-E4BA-45B5-9110-68DF3513244D}" destId="{1C0CDE0C-801C-492F-891B-2F36270A827A}" srcOrd="1" destOrd="3" presId="urn:microsoft.com/office/officeart/2005/8/layout/vList4#1"/>
    <dgm:cxn modelId="{BD674081-B7ED-4CB3-A5D6-B497A1D207FF}" type="presOf" srcId="{583A16AD-8E6A-4C43-B246-81FC1D43A036}" destId="{5DA34908-6CF2-4160-AB7A-12387E8E09D1}" srcOrd="0" destOrd="0" presId="urn:microsoft.com/office/officeart/2005/8/layout/vList4#1"/>
    <dgm:cxn modelId="{3B54CC86-ADEC-493F-AA8D-1C327C39F604}" type="presOf" srcId="{BAB8698F-96B6-4F80-A937-918D9DEBC473}" destId="{B6DA1403-8B4F-4B27-8BAC-9A1461A6B7A7}" srcOrd="1" destOrd="2" presId="urn:microsoft.com/office/officeart/2005/8/layout/vList4#1"/>
    <dgm:cxn modelId="{DBD5CD8C-9BF3-4F16-8DBA-F26A868A35C7}" type="presOf" srcId="{674DF011-E4BA-45B5-9110-68DF3513244D}" destId="{5DA34908-6CF2-4160-AB7A-12387E8E09D1}" srcOrd="0" destOrd="3" presId="urn:microsoft.com/office/officeart/2005/8/layout/vList4#1"/>
    <dgm:cxn modelId="{4543219D-DFAB-4C5B-A3BC-1FBDDFC592CB}" type="presOf" srcId="{202382B4-EB9B-4DA8-9008-4644B701DDD2}" destId="{5DA34908-6CF2-4160-AB7A-12387E8E09D1}" srcOrd="0" destOrd="4" presId="urn:microsoft.com/office/officeart/2005/8/layout/vList4#1"/>
    <dgm:cxn modelId="{6C9420AB-1706-4F21-865D-46D06750E007}" type="presOf" srcId="{9F30D619-EBCB-4018-8850-3DE069C0A546}" destId="{83E9956D-9C31-4F9B-B31C-A903A067D4C8}" srcOrd="1" destOrd="2" presId="urn:microsoft.com/office/officeart/2005/8/layout/vList4#1"/>
    <dgm:cxn modelId="{125814B1-752C-42A1-848E-CD5D11D13D4A}" srcId="{86F1733D-2FDF-4465-84D0-3127A80DFFEB}" destId="{9F30D619-EBCB-4018-8850-3DE069C0A546}" srcOrd="1" destOrd="0" parTransId="{C09F3861-6A88-4DC9-AC00-DAAC17E253F0}" sibTransId="{14A8E399-43EE-4089-B57E-3C8E2AE1F57E}"/>
    <dgm:cxn modelId="{0F978EB1-A018-4986-9333-DFF8B4A3B9EA}" srcId="{CB6516CD-178D-4182-9F99-F2A9CA56805A}" destId="{BCD585DE-BAB6-49F3-BAA4-0E80BB3B207B}" srcOrd="2" destOrd="0" parTransId="{59CDEB5A-3462-431E-B77E-A1F41B261A27}" sibTransId="{2B6D02C3-DF0D-4767-9F34-5864B925180F}"/>
    <dgm:cxn modelId="{E9E984B3-AB2D-4F3B-81B4-FF881CABA117}" type="presOf" srcId="{86F1733D-2FDF-4465-84D0-3127A80DFFEB}" destId="{D7C2B9CD-5F54-4460-A1A4-2B101D9A45BF}" srcOrd="0" destOrd="0" presId="urn:microsoft.com/office/officeart/2005/8/layout/vList4#1"/>
    <dgm:cxn modelId="{69B9ADC5-39FE-482F-B4D3-E406D275141A}" type="presOf" srcId="{BC64F64D-B2A0-4A4E-9165-FA96196D7785}" destId="{1C0CDE0C-801C-492F-891B-2F36270A827A}" srcOrd="1" destOrd="2" presId="urn:microsoft.com/office/officeart/2005/8/layout/vList4#1"/>
    <dgm:cxn modelId="{968C83CC-2720-4C8B-9B1C-DF1C33508054}" type="presOf" srcId="{4C741EC1-6BCD-479A-84BB-742536D8F02C}" destId="{B6DA1403-8B4F-4B27-8BAC-9A1461A6B7A7}" srcOrd="1" destOrd="1" presId="urn:microsoft.com/office/officeart/2005/8/layout/vList4#1"/>
    <dgm:cxn modelId="{69CB65D1-14B4-4826-B991-BEA51E3DF3F4}" srcId="{583A16AD-8E6A-4C43-B246-81FC1D43A036}" destId="{202382B4-EB9B-4DA8-9008-4644B701DDD2}" srcOrd="3" destOrd="0" parTransId="{30D0A0A4-CEEA-4EAE-A772-C2014F31BE1E}" sibTransId="{B7D82F28-6E30-45D5-815D-90818527996F}"/>
    <dgm:cxn modelId="{48FB6ED1-606D-46B7-A88E-A308CA56D9DD}" srcId="{BCD585DE-BAB6-49F3-BAA4-0E80BB3B207B}" destId="{4C741EC1-6BCD-479A-84BB-742536D8F02C}" srcOrd="0" destOrd="0" parTransId="{2EE1CD7F-E4E9-45BD-B812-0A9A540E28ED}" sibTransId="{7031115D-0B80-4D50-B3C7-C73C14FB4ADB}"/>
    <dgm:cxn modelId="{2C30E5DA-98AD-478E-97CD-2332EF1FE97B}" type="presOf" srcId="{549E15AD-1938-4614-AA48-95A8A1204912}" destId="{5DA34908-6CF2-4160-AB7A-12387E8E09D1}" srcOrd="0" destOrd="1" presId="urn:microsoft.com/office/officeart/2005/8/layout/vList4#1"/>
    <dgm:cxn modelId="{F281DCE2-CC41-41AC-8DF8-91E82B6AC00F}" type="presOf" srcId="{583A16AD-8E6A-4C43-B246-81FC1D43A036}" destId="{1C0CDE0C-801C-492F-891B-2F36270A827A}" srcOrd="1" destOrd="0" presId="urn:microsoft.com/office/officeart/2005/8/layout/vList4#1"/>
    <dgm:cxn modelId="{24CF7BEC-7AB7-4DF0-A29D-AEB979A6DE10}" type="presOf" srcId="{BAB8698F-96B6-4F80-A937-918D9DEBC473}" destId="{83D4EC67-E3FC-48AA-83EE-BA7F15DE1E1D}" srcOrd="0" destOrd="2" presId="urn:microsoft.com/office/officeart/2005/8/layout/vList4#1"/>
    <dgm:cxn modelId="{D92393F5-B43B-4BDE-8EAD-F073BF6463E6}" srcId="{CB6516CD-178D-4182-9F99-F2A9CA56805A}" destId="{583A16AD-8E6A-4C43-B246-81FC1D43A036}" srcOrd="0" destOrd="0" parTransId="{0CF26660-5D51-46A7-BEFE-5E88B3BE0545}" sibTransId="{15BA3AB8-26E3-4723-8C48-4AF7598EA8F9}"/>
    <dgm:cxn modelId="{6C6C7F55-3774-46F0-A5C0-559D306943CC}" type="presParOf" srcId="{E4173FFF-B176-4B1F-A0A9-5BDC70483F36}" destId="{69903097-07F0-4D8D-9A13-3AE820EBEE86}" srcOrd="0" destOrd="0" presId="urn:microsoft.com/office/officeart/2005/8/layout/vList4#1"/>
    <dgm:cxn modelId="{547FE1B6-30E7-4E5D-B722-C122C991D02F}" type="presParOf" srcId="{69903097-07F0-4D8D-9A13-3AE820EBEE86}" destId="{5DA34908-6CF2-4160-AB7A-12387E8E09D1}" srcOrd="0" destOrd="0" presId="urn:microsoft.com/office/officeart/2005/8/layout/vList4#1"/>
    <dgm:cxn modelId="{533CECEE-18F8-4025-AD07-5B248EA2BA3C}" type="presParOf" srcId="{69903097-07F0-4D8D-9A13-3AE820EBEE86}" destId="{579A0130-7366-417D-9D5E-723E25456BA1}" srcOrd="1" destOrd="0" presId="urn:microsoft.com/office/officeart/2005/8/layout/vList4#1"/>
    <dgm:cxn modelId="{5FF86666-E491-49FC-B0EF-739A8DE8C69B}" type="presParOf" srcId="{69903097-07F0-4D8D-9A13-3AE820EBEE86}" destId="{1C0CDE0C-801C-492F-891B-2F36270A827A}" srcOrd="2" destOrd="0" presId="urn:microsoft.com/office/officeart/2005/8/layout/vList4#1"/>
    <dgm:cxn modelId="{A4CF574D-AE2C-4B39-B9F7-2740117562C8}" type="presParOf" srcId="{E4173FFF-B176-4B1F-A0A9-5BDC70483F36}" destId="{CE1A1C8B-DE16-4FB0-A69D-A18834B19E27}" srcOrd="1" destOrd="0" presId="urn:microsoft.com/office/officeart/2005/8/layout/vList4#1"/>
    <dgm:cxn modelId="{98991262-E39C-44A3-BC2A-74DC63CFBEDB}" type="presParOf" srcId="{E4173FFF-B176-4B1F-A0A9-5BDC70483F36}" destId="{C89F0B12-0406-4AC9-A77E-4CFF1458CA57}" srcOrd="2" destOrd="0" presId="urn:microsoft.com/office/officeart/2005/8/layout/vList4#1"/>
    <dgm:cxn modelId="{62F77BDF-F3E1-46BB-8C85-32F4213D865F}" type="presParOf" srcId="{C89F0B12-0406-4AC9-A77E-4CFF1458CA57}" destId="{D7C2B9CD-5F54-4460-A1A4-2B101D9A45BF}" srcOrd="0" destOrd="0" presId="urn:microsoft.com/office/officeart/2005/8/layout/vList4#1"/>
    <dgm:cxn modelId="{02CC63EC-F0F3-40BE-B8D8-A20DF68711DD}" type="presParOf" srcId="{C89F0B12-0406-4AC9-A77E-4CFF1458CA57}" destId="{AB9DB32D-50C8-47D8-ADF2-8E34AA161765}" srcOrd="1" destOrd="0" presId="urn:microsoft.com/office/officeart/2005/8/layout/vList4#1"/>
    <dgm:cxn modelId="{2E02D96F-8F7A-4C54-B668-E2B22B137ECA}" type="presParOf" srcId="{C89F0B12-0406-4AC9-A77E-4CFF1458CA57}" destId="{83E9956D-9C31-4F9B-B31C-A903A067D4C8}" srcOrd="2" destOrd="0" presId="urn:microsoft.com/office/officeart/2005/8/layout/vList4#1"/>
    <dgm:cxn modelId="{72C52359-2106-4F4C-BFEE-0B1070EE7026}" type="presParOf" srcId="{E4173FFF-B176-4B1F-A0A9-5BDC70483F36}" destId="{10972610-E3DD-466A-823A-9E469D25A20D}" srcOrd="3" destOrd="0" presId="urn:microsoft.com/office/officeart/2005/8/layout/vList4#1"/>
    <dgm:cxn modelId="{E4458E80-0BC9-4D89-B7B6-23696BF90575}" type="presParOf" srcId="{E4173FFF-B176-4B1F-A0A9-5BDC70483F36}" destId="{6F0FCEB8-9874-4913-B1F7-D22A0576A7BF}" srcOrd="4" destOrd="0" presId="urn:microsoft.com/office/officeart/2005/8/layout/vList4#1"/>
    <dgm:cxn modelId="{A56B61B9-FEFE-4064-8555-36D9B76ED609}" type="presParOf" srcId="{6F0FCEB8-9874-4913-B1F7-D22A0576A7BF}" destId="{83D4EC67-E3FC-48AA-83EE-BA7F15DE1E1D}" srcOrd="0" destOrd="0" presId="urn:microsoft.com/office/officeart/2005/8/layout/vList4#1"/>
    <dgm:cxn modelId="{00C8F6F2-5B73-4E59-AFE6-560019A12BCB}" type="presParOf" srcId="{6F0FCEB8-9874-4913-B1F7-D22A0576A7BF}" destId="{B22C0496-DDFB-4862-AF2E-AD99A8E47D9B}" srcOrd="1" destOrd="0" presId="urn:microsoft.com/office/officeart/2005/8/layout/vList4#1"/>
    <dgm:cxn modelId="{02C5A51E-171B-4512-98E6-6727139F1A1E}" type="presParOf" srcId="{6F0FCEB8-9874-4913-B1F7-D22A0576A7BF}" destId="{B6DA1403-8B4F-4B27-8BAC-9A1461A6B7A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5F04E-7BB2-4C95-842D-583C216F4EFF}" type="doc">
      <dgm:prSet loTypeId="urn:microsoft.com/office/officeart/2005/8/layout/chevron1" loCatId="process" qsTypeId="urn:microsoft.com/office/officeart/2005/8/quickstyle/simple5" qsCatId="simple" csTypeId="urn:microsoft.com/office/officeart/2005/8/colors/colorful3" csCatId="colorful" phldr="1"/>
      <dgm:spPr/>
    </dgm:pt>
    <dgm:pt modelId="{6C009BF7-57C1-442F-B398-3EE975633BF5}">
      <dgm:prSet phldrT="[Text]"/>
      <dgm:spPr/>
      <dgm:t>
        <a:bodyPr/>
        <a:lstStyle/>
        <a:p>
          <a:r>
            <a:rPr lang="en-GB" b="1" dirty="0"/>
            <a:t>Prevention</a:t>
          </a:r>
        </a:p>
      </dgm:t>
    </dgm:pt>
    <dgm:pt modelId="{3B06226D-8090-45D4-B514-62DDDD479FE3}" type="parTrans" cxnId="{2F21031B-9147-4BB0-BF2A-9E4400C02FA8}">
      <dgm:prSet/>
      <dgm:spPr/>
      <dgm:t>
        <a:bodyPr/>
        <a:lstStyle/>
        <a:p>
          <a:endParaRPr lang="en-GB"/>
        </a:p>
      </dgm:t>
    </dgm:pt>
    <dgm:pt modelId="{FEF645BD-135D-4400-9D25-CD7E1C8F8FA0}" type="sibTrans" cxnId="{2F21031B-9147-4BB0-BF2A-9E4400C02FA8}">
      <dgm:prSet/>
      <dgm:spPr/>
      <dgm:t>
        <a:bodyPr/>
        <a:lstStyle/>
        <a:p>
          <a:endParaRPr lang="en-GB"/>
        </a:p>
      </dgm:t>
    </dgm:pt>
    <dgm:pt modelId="{DEC470E2-E52A-4BB6-AB50-D9DCFD8530D1}">
      <dgm:prSet phldrT="[Text]"/>
      <dgm:spPr/>
      <dgm:t>
        <a:bodyPr/>
        <a:lstStyle/>
        <a:p>
          <a:r>
            <a:rPr lang="en-GB" b="1" dirty="0"/>
            <a:t>Support / Legislative Processes</a:t>
          </a:r>
        </a:p>
      </dgm:t>
    </dgm:pt>
    <dgm:pt modelId="{34FAA355-1BB2-496D-A88C-8CB0AF5D2741}" type="parTrans" cxnId="{F3A323A0-B717-412D-A174-25BAC019CA69}">
      <dgm:prSet/>
      <dgm:spPr/>
      <dgm:t>
        <a:bodyPr/>
        <a:lstStyle/>
        <a:p>
          <a:endParaRPr lang="en-GB"/>
        </a:p>
      </dgm:t>
    </dgm:pt>
    <dgm:pt modelId="{3A02088A-B8A7-4461-8215-580F104FCA19}" type="sibTrans" cxnId="{F3A323A0-B717-412D-A174-25BAC019CA69}">
      <dgm:prSet/>
      <dgm:spPr/>
      <dgm:t>
        <a:bodyPr/>
        <a:lstStyle/>
        <a:p>
          <a:endParaRPr lang="en-GB"/>
        </a:p>
      </dgm:t>
    </dgm:pt>
    <dgm:pt modelId="{2AA6CB9E-2186-4146-B546-F6F705DC120B}">
      <dgm:prSet phldrT="[Text]"/>
      <dgm:spPr/>
      <dgm:t>
        <a:bodyPr/>
        <a:lstStyle/>
        <a:p>
          <a:r>
            <a:rPr lang="en-GB" b="1" dirty="0"/>
            <a:t>Outcomes</a:t>
          </a:r>
        </a:p>
      </dgm:t>
    </dgm:pt>
    <dgm:pt modelId="{2A3B8D49-CE88-47E6-A7CE-1113430F7730}" type="parTrans" cxnId="{8980D5E9-7A89-4A55-B306-FC4A2F3A7A0B}">
      <dgm:prSet/>
      <dgm:spPr/>
      <dgm:t>
        <a:bodyPr/>
        <a:lstStyle/>
        <a:p>
          <a:endParaRPr lang="en-GB"/>
        </a:p>
      </dgm:t>
    </dgm:pt>
    <dgm:pt modelId="{90008A30-B7B8-4F00-B3B6-D5B19B6F0F28}" type="sibTrans" cxnId="{8980D5E9-7A89-4A55-B306-FC4A2F3A7A0B}">
      <dgm:prSet/>
      <dgm:spPr/>
      <dgm:t>
        <a:bodyPr/>
        <a:lstStyle/>
        <a:p>
          <a:endParaRPr lang="en-GB"/>
        </a:p>
      </dgm:t>
    </dgm:pt>
    <dgm:pt modelId="{BCE27DC2-31D7-40EB-BFA2-A37E3684FFFA}">
      <dgm:prSet/>
      <dgm:spPr/>
      <dgm:t>
        <a:bodyPr/>
        <a:lstStyle/>
        <a:p>
          <a:r>
            <a:rPr lang="en-GB" b="1" dirty="0"/>
            <a:t>Recording</a:t>
          </a:r>
        </a:p>
      </dgm:t>
    </dgm:pt>
    <dgm:pt modelId="{3ECC0A6C-AE20-4D64-9A26-948488CCCAC4}" type="parTrans" cxnId="{B8CDB8C9-3493-4572-8A60-E833D6E7CD83}">
      <dgm:prSet/>
      <dgm:spPr/>
      <dgm:t>
        <a:bodyPr/>
        <a:lstStyle/>
        <a:p>
          <a:endParaRPr lang="en-GB"/>
        </a:p>
      </dgm:t>
    </dgm:pt>
    <dgm:pt modelId="{1505C330-80BF-473B-9FF9-C46181D7D1B1}" type="sibTrans" cxnId="{B8CDB8C9-3493-4572-8A60-E833D6E7CD83}">
      <dgm:prSet/>
      <dgm:spPr/>
      <dgm:t>
        <a:bodyPr/>
        <a:lstStyle/>
        <a:p>
          <a:endParaRPr lang="en-GB"/>
        </a:p>
      </dgm:t>
    </dgm:pt>
    <dgm:pt modelId="{3AF7FEDA-CBC3-4913-B444-7AD6B305C4C9}">
      <dgm:prSet/>
      <dgm:spPr/>
      <dgm:t>
        <a:bodyPr/>
        <a:lstStyle/>
        <a:p>
          <a:r>
            <a:rPr lang="en-GB" b="1" dirty="0">
              <a:solidFill>
                <a:schemeClr val="bg1"/>
              </a:solidFill>
            </a:rPr>
            <a:t>Identification</a:t>
          </a:r>
        </a:p>
      </dgm:t>
    </dgm:pt>
    <dgm:pt modelId="{35C66CBB-0FBE-4B76-B672-6BD1708FDF9C}" type="parTrans" cxnId="{17D470AC-40C1-4ACC-B11D-43D7C27C65AF}">
      <dgm:prSet/>
      <dgm:spPr/>
      <dgm:t>
        <a:bodyPr/>
        <a:lstStyle/>
        <a:p>
          <a:endParaRPr lang="en-GB"/>
        </a:p>
      </dgm:t>
    </dgm:pt>
    <dgm:pt modelId="{6BEA7232-9043-41E7-B8EE-E609D424EECC}" type="sibTrans" cxnId="{17D470AC-40C1-4ACC-B11D-43D7C27C65AF}">
      <dgm:prSet/>
      <dgm:spPr/>
      <dgm:t>
        <a:bodyPr/>
        <a:lstStyle/>
        <a:p>
          <a:endParaRPr lang="en-GB"/>
        </a:p>
      </dgm:t>
    </dgm:pt>
    <dgm:pt modelId="{2B1E5618-5BF6-4C41-B7DF-0310A57D8ED1}">
      <dgm:prSet/>
      <dgm:spPr/>
      <dgm:t>
        <a:bodyPr/>
        <a:lstStyle/>
        <a:p>
          <a:r>
            <a:rPr lang="en-GB" b="1" dirty="0"/>
            <a:t>Reporting</a:t>
          </a:r>
        </a:p>
      </dgm:t>
    </dgm:pt>
    <dgm:pt modelId="{31C0749A-9AAE-4E56-B8B6-89FF294D4742}" type="parTrans" cxnId="{41D9AE76-5235-4DE0-AB8D-9B3FB254F5E9}">
      <dgm:prSet/>
      <dgm:spPr/>
      <dgm:t>
        <a:bodyPr/>
        <a:lstStyle/>
        <a:p>
          <a:endParaRPr lang="en-GB"/>
        </a:p>
      </dgm:t>
    </dgm:pt>
    <dgm:pt modelId="{3D7CABEE-004B-4B56-9854-0630ECD7B39B}" type="sibTrans" cxnId="{41D9AE76-5235-4DE0-AB8D-9B3FB254F5E9}">
      <dgm:prSet/>
      <dgm:spPr/>
      <dgm:t>
        <a:bodyPr/>
        <a:lstStyle/>
        <a:p>
          <a:endParaRPr lang="en-GB"/>
        </a:p>
      </dgm:t>
    </dgm:pt>
    <dgm:pt modelId="{4009D9FD-EB03-4653-8E9D-508F575C4D40}" type="pres">
      <dgm:prSet presAssocID="{1455F04E-7BB2-4C95-842D-583C216F4EFF}" presName="Name0" presStyleCnt="0">
        <dgm:presLayoutVars>
          <dgm:dir/>
          <dgm:animLvl val="lvl"/>
          <dgm:resizeHandles val="exact"/>
        </dgm:presLayoutVars>
      </dgm:prSet>
      <dgm:spPr/>
    </dgm:pt>
    <dgm:pt modelId="{A8004D4D-8B5E-494C-926D-F1FB1EB0C60D}" type="pres">
      <dgm:prSet presAssocID="{6C009BF7-57C1-442F-B398-3EE975633BF5}" presName="parTxOnly" presStyleLbl="node1" presStyleIdx="0" presStyleCnt="6" custLinFactNeighborY="10593">
        <dgm:presLayoutVars>
          <dgm:chMax val="0"/>
          <dgm:chPref val="0"/>
          <dgm:bulletEnabled val="1"/>
        </dgm:presLayoutVars>
      </dgm:prSet>
      <dgm:spPr/>
    </dgm:pt>
    <dgm:pt modelId="{2CB9AD2B-27D7-4098-BB32-EA8F45D385A8}" type="pres">
      <dgm:prSet presAssocID="{FEF645BD-135D-4400-9D25-CD7E1C8F8FA0}" presName="parTxOnlySpace" presStyleCnt="0"/>
      <dgm:spPr/>
    </dgm:pt>
    <dgm:pt modelId="{4EC7B152-6D9D-4B3F-AF65-991C7E8A0DA7}" type="pres">
      <dgm:prSet presAssocID="{3AF7FEDA-CBC3-4913-B444-7AD6B305C4C9}" presName="parTxOnly" presStyleLbl="node1" presStyleIdx="1" presStyleCnt="6" custLinFactNeighborY="10593">
        <dgm:presLayoutVars>
          <dgm:chMax val="0"/>
          <dgm:chPref val="0"/>
          <dgm:bulletEnabled val="1"/>
        </dgm:presLayoutVars>
      </dgm:prSet>
      <dgm:spPr/>
    </dgm:pt>
    <dgm:pt modelId="{466B9261-104F-424B-90F2-BAA3A7641281}" type="pres">
      <dgm:prSet presAssocID="{6BEA7232-9043-41E7-B8EE-E609D424EECC}" presName="parTxOnlySpace" presStyleCnt="0"/>
      <dgm:spPr/>
    </dgm:pt>
    <dgm:pt modelId="{95BA9EF6-276E-4995-8D82-26B999107662}" type="pres">
      <dgm:prSet presAssocID="{2B1E5618-5BF6-4C41-B7DF-0310A57D8ED1}" presName="parTxOnly" presStyleLbl="node1" presStyleIdx="2" presStyleCnt="6" custLinFactNeighborY="10593">
        <dgm:presLayoutVars>
          <dgm:chMax val="0"/>
          <dgm:chPref val="0"/>
          <dgm:bulletEnabled val="1"/>
        </dgm:presLayoutVars>
      </dgm:prSet>
      <dgm:spPr/>
    </dgm:pt>
    <dgm:pt modelId="{8E5E9E97-4DF3-4240-AE10-D16E0920891A}" type="pres">
      <dgm:prSet presAssocID="{3D7CABEE-004B-4B56-9854-0630ECD7B39B}" presName="parTxOnlySpace" presStyleCnt="0"/>
      <dgm:spPr/>
    </dgm:pt>
    <dgm:pt modelId="{5183B4CA-CE22-4385-B8D7-FC71817FF496}" type="pres">
      <dgm:prSet presAssocID="{BCE27DC2-31D7-40EB-BFA2-A37E3684FFFA}" presName="parTxOnly" presStyleLbl="node1" presStyleIdx="3" presStyleCnt="6" custLinFactNeighborY="10593">
        <dgm:presLayoutVars>
          <dgm:chMax val="0"/>
          <dgm:chPref val="0"/>
          <dgm:bulletEnabled val="1"/>
        </dgm:presLayoutVars>
      </dgm:prSet>
      <dgm:spPr/>
    </dgm:pt>
    <dgm:pt modelId="{04083068-546B-438B-BAC8-CEDB63A944E5}" type="pres">
      <dgm:prSet presAssocID="{1505C330-80BF-473B-9FF9-C46181D7D1B1}" presName="parTxOnlySpace" presStyleCnt="0"/>
      <dgm:spPr/>
    </dgm:pt>
    <dgm:pt modelId="{B7525CA6-0E80-4A68-AF0F-0830E3B56ED1}" type="pres">
      <dgm:prSet presAssocID="{DEC470E2-E52A-4BB6-AB50-D9DCFD8530D1}" presName="parTxOnly" presStyleLbl="node1" presStyleIdx="4" presStyleCnt="6" custLinFactNeighborY="10593">
        <dgm:presLayoutVars>
          <dgm:chMax val="0"/>
          <dgm:chPref val="0"/>
          <dgm:bulletEnabled val="1"/>
        </dgm:presLayoutVars>
      </dgm:prSet>
      <dgm:spPr/>
    </dgm:pt>
    <dgm:pt modelId="{5ED74B8B-9389-4F17-B176-54871F63E217}" type="pres">
      <dgm:prSet presAssocID="{3A02088A-B8A7-4461-8215-580F104FCA19}" presName="parTxOnlySpace" presStyleCnt="0"/>
      <dgm:spPr/>
    </dgm:pt>
    <dgm:pt modelId="{E3FD3669-C180-4D22-AE2A-DA12744BEC64}" type="pres">
      <dgm:prSet presAssocID="{2AA6CB9E-2186-4146-B546-F6F705DC120B}" presName="parTxOnly" presStyleLbl="node1" presStyleIdx="5" presStyleCnt="6" custLinFactNeighborY="10593">
        <dgm:presLayoutVars>
          <dgm:chMax val="0"/>
          <dgm:chPref val="0"/>
          <dgm:bulletEnabled val="1"/>
        </dgm:presLayoutVars>
      </dgm:prSet>
      <dgm:spPr/>
    </dgm:pt>
  </dgm:ptLst>
  <dgm:cxnLst>
    <dgm:cxn modelId="{2F21031B-9147-4BB0-BF2A-9E4400C02FA8}" srcId="{1455F04E-7BB2-4C95-842D-583C216F4EFF}" destId="{6C009BF7-57C1-442F-B398-3EE975633BF5}" srcOrd="0" destOrd="0" parTransId="{3B06226D-8090-45D4-B514-62DDDD479FE3}" sibTransId="{FEF645BD-135D-4400-9D25-CD7E1C8F8FA0}"/>
    <dgm:cxn modelId="{7910E11B-55EC-4B5D-A13D-F13C673E93A7}" type="presOf" srcId="{DEC470E2-E52A-4BB6-AB50-D9DCFD8530D1}" destId="{B7525CA6-0E80-4A68-AF0F-0830E3B56ED1}" srcOrd="0" destOrd="0" presId="urn:microsoft.com/office/officeart/2005/8/layout/chevron1"/>
    <dgm:cxn modelId="{B4F90C20-9171-4F11-8ED7-4EB68ACE8643}" type="presOf" srcId="{3AF7FEDA-CBC3-4913-B444-7AD6B305C4C9}" destId="{4EC7B152-6D9D-4B3F-AF65-991C7E8A0DA7}" srcOrd="0" destOrd="0" presId="urn:microsoft.com/office/officeart/2005/8/layout/chevron1"/>
    <dgm:cxn modelId="{764B2A61-D924-4007-96C3-3B05D4F0A6F7}" type="presOf" srcId="{1455F04E-7BB2-4C95-842D-583C216F4EFF}" destId="{4009D9FD-EB03-4653-8E9D-508F575C4D40}" srcOrd="0" destOrd="0" presId="urn:microsoft.com/office/officeart/2005/8/layout/chevron1"/>
    <dgm:cxn modelId="{DEB8A56F-E39D-4AA5-A120-38E022CA96FD}" type="presOf" srcId="{BCE27DC2-31D7-40EB-BFA2-A37E3684FFFA}" destId="{5183B4CA-CE22-4385-B8D7-FC71817FF496}" srcOrd="0" destOrd="0" presId="urn:microsoft.com/office/officeart/2005/8/layout/chevron1"/>
    <dgm:cxn modelId="{41D9AE76-5235-4DE0-AB8D-9B3FB254F5E9}" srcId="{1455F04E-7BB2-4C95-842D-583C216F4EFF}" destId="{2B1E5618-5BF6-4C41-B7DF-0310A57D8ED1}" srcOrd="2" destOrd="0" parTransId="{31C0749A-9AAE-4E56-B8B6-89FF294D4742}" sibTransId="{3D7CABEE-004B-4B56-9854-0630ECD7B39B}"/>
    <dgm:cxn modelId="{2F14D894-DC64-47EF-AC45-EE5131EEAFC9}" type="presOf" srcId="{6C009BF7-57C1-442F-B398-3EE975633BF5}" destId="{A8004D4D-8B5E-494C-926D-F1FB1EB0C60D}" srcOrd="0" destOrd="0" presId="urn:microsoft.com/office/officeart/2005/8/layout/chevron1"/>
    <dgm:cxn modelId="{F3A323A0-B717-412D-A174-25BAC019CA69}" srcId="{1455F04E-7BB2-4C95-842D-583C216F4EFF}" destId="{DEC470E2-E52A-4BB6-AB50-D9DCFD8530D1}" srcOrd="4" destOrd="0" parTransId="{34FAA355-1BB2-496D-A88C-8CB0AF5D2741}" sibTransId="{3A02088A-B8A7-4461-8215-580F104FCA19}"/>
    <dgm:cxn modelId="{17D470AC-40C1-4ACC-B11D-43D7C27C65AF}" srcId="{1455F04E-7BB2-4C95-842D-583C216F4EFF}" destId="{3AF7FEDA-CBC3-4913-B444-7AD6B305C4C9}" srcOrd="1" destOrd="0" parTransId="{35C66CBB-0FBE-4B76-B672-6BD1708FDF9C}" sibTransId="{6BEA7232-9043-41E7-B8EE-E609D424EECC}"/>
    <dgm:cxn modelId="{B8CDB8C9-3493-4572-8A60-E833D6E7CD83}" srcId="{1455F04E-7BB2-4C95-842D-583C216F4EFF}" destId="{BCE27DC2-31D7-40EB-BFA2-A37E3684FFFA}" srcOrd="3" destOrd="0" parTransId="{3ECC0A6C-AE20-4D64-9A26-948488CCCAC4}" sibTransId="{1505C330-80BF-473B-9FF9-C46181D7D1B1}"/>
    <dgm:cxn modelId="{C5B363D3-65C4-418B-B499-C8F011DA4DE3}" type="presOf" srcId="{2B1E5618-5BF6-4C41-B7DF-0310A57D8ED1}" destId="{95BA9EF6-276E-4995-8D82-26B999107662}" srcOrd="0" destOrd="0" presId="urn:microsoft.com/office/officeart/2005/8/layout/chevron1"/>
    <dgm:cxn modelId="{8980D5E9-7A89-4A55-B306-FC4A2F3A7A0B}" srcId="{1455F04E-7BB2-4C95-842D-583C216F4EFF}" destId="{2AA6CB9E-2186-4146-B546-F6F705DC120B}" srcOrd="5" destOrd="0" parTransId="{2A3B8D49-CE88-47E6-A7CE-1113430F7730}" sibTransId="{90008A30-B7B8-4F00-B3B6-D5B19B6F0F28}"/>
    <dgm:cxn modelId="{9582A0ED-259C-40F1-A139-7B27A6373A6F}" type="presOf" srcId="{2AA6CB9E-2186-4146-B546-F6F705DC120B}" destId="{E3FD3669-C180-4D22-AE2A-DA12744BEC64}" srcOrd="0" destOrd="0" presId="urn:microsoft.com/office/officeart/2005/8/layout/chevron1"/>
    <dgm:cxn modelId="{73BC0C5B-4CB8-4697-8A8F-99EF077E4109}" type="presParOf" srcId="{4009D9FD-EB03-4653-8E9D-508F575C4D40}" destId="{A8004D4D-8B5E-494C-926D-F1FB1EB0C60D}" srcOrd="0" destOrd="0" presId="urn:microsoft.com/office/officeart/2005/8/layout/chevron1"/>
    <dgm:cxn modelId="{6114EB09-5DF8-42C2-99DC-A7FF43580455}" type="presParOf" srcId="{4009D9FD-EB03-4653-8E9D-508F575C4D40}" destId="{2CB9AD2B-27D7-4098-BB32-EA8F45D385A8}" srcOrd="1" destOrd="0" presId="urn:microsoft.com/office/officeart/2005/8/layout/chevron1"/>
    <dgm:cxn modelId="{0683CF42-7E0D-40A0-9389-AD91E5CB71B4}" type="presParOf" srcId="{4009D9FD-EB03-4653-8E9D-508F575C4D40}" destId="{4EC7B152-6D9D-4B3F-AF65-991C7E8A0DA7}" srcOrd="2" destOrd="0" presId="urn:microsoft.com/office/officeart/2005/8/layout/chevron1"/>
    <dgm:cxn modelId="{7DF49E5B-8E73-42E9-839D-643AED66B6F4}" type="presParOf" srcId="{4009D9FD-EB03-4653-8E9D-508F575C4D40}" destId="{466B9261-104F-424B-90F2-BAA3A7641281}" srcOrd="3" destOrd="0" presId="urn:microsoft.com/office/officeart/2005/8/layout/chevron1"/>
    <dgm:cxn modelId="{151BB7CB-0EA8-403F-A879-6A47335D22B1}" type="presParOf" srcId="{4009D9FD-EB03-4653-8E9D-508F575C4D40}" destId="{95BA9EF6-276E-4995-8D82-26B999107662}" srcOrd="4" destOrd="0" presId="urn:microsoft.com/office/officeart/2005/8/layout/chevron1"/>
    <dgm:cxn modelId="{BEDC5F0F-8CEC-489D-AE48-B95AA12412CC}" type="presParOf" srcId="{4009D9FD-EB03-4653-8E9D-508F575C4D40}" destId="{8E5E9E97-4DF3-4240-AE10-D16E0920891A}" srcOrd="5" destOrd="0" presId="urn:microsoft.com/office/officeart/2005/8/layout/chevron1"/>
    <dgm:cxn modelId="{382946CC-F5A7-4B28-A61E-5B929E16589D}" type="presParOf" srcId="{4009D9FD-EB03-4653-8E9D-508F575C4D40}" destId="{5183B4CA-CE22-4385-B8D7-FC71817FF496}" srcOrd="6" destOrd="0" presId="urn:microsoft.com/office/officeart/2005/8/layout/chevron1"/>
    <dgm:cxn modelId="{D22FD9E3-2F59-42A1-8FC9-16B48D88574D}" type="presParOf" srcId="{4009D9FD-EB03-4653-8E9D-508F575C4D40}" destId="{04083068-546B-438B-BAC8-CEDB63A944E5}" srcOrd="7" destOrd="0" presId="urn:microsoft.com/office/officeart/2005/8/layout/chevron1"/>
    <dgm:cxn modelId="{38B0FB29-B2F0-4FB2-9053-CF0D63ECCC43}" type="presParOf" srcId="{4009D9FD-EB03-4653-8E9D-508F575C4D40}" destId="{B7525CA6-0E80-4A68-AF0F-0830E3B56ED1}" srcOrd="8" destOrd="0" presId="urn:microsoft.com/office/officeart/2005/8/layout/chevron1"/>
    <dgm:cxn modelId="{A11DA8E6-1EE9-43C2-B4AA-1A2D1DECCB0F}" type="presParOf" srcId="{4009D9FD-EB03-4653-8E9D-508F575C4D40}" destId="{5ED74B8B-9389-4F17-B176-54871F63E217}" srcOrd="9" destOrd="0" presId="urn:microsoft.com/office/officeart/2005/8/layout/chevron1"/>
    <dgm:cxn modelId="{BE15A040-FEA5-49B1-8350-43D2C65017D7}" type="presParOf" srcId="{4009D9FD-EB03-4653-8E9D-508F575C4D40}" destId="{E3FD3669-C180-4D22-AE2A-DA12744BEC64}"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27AFF2-AD21-4AF6-A893-669512BBC6F2}" type="doc">
      <dgm:prSet loTypeId="urn:microsoft.com/office/officeart/2005/8/layout/hProcess9" loCatId="process" qsTypeId="urn:microsoft.com/office/officeart/2005/8/quickstyle/3d1" qsCatId="3D" csTypeId="urn:microsoft.com/office/officeart/2005/8/colors/colorful3" csCatId="colorful" phldr="1"/>
      <dgm:spPr/>
    </dgm:pt>
    <dgm:pt modelId="{D620B4E1-61FC-4E34-8829-D1D057AA6037}">
      <dgm:prSet phldrT="[Text]"/>
      <dgm:spPr/>
      <dgm:t>
        <a:bodyPr/>
        <a:lstStyle/>
        <a:p>
          <a:r>
            <a:rPr lang="en-GB" dirty="0"/>
            <a:t>Ask and act:</a:t>
          </a:r>
        </a:p>
        <a:p>
          <a:r>
            <a:rPr lang="en-GB" dirty="0"/>
            <a:t>Older people and domestic violence</a:t>
          </a:r>
        </a:p>
      </dgm:t>
    </dgm:pt>
    <dgm:pt modelId="{80280DD5-40BC-494D-A3C6-61953AE34422}" type="parTrans" cxnId="{68B7B62D-AF39-4F6F-AC25-62306F590213}">
      <dgm:prSet/>
      <dgm:spPr/>
      <dgm:t>
        <a:bodyPr/>
        <a:lstStyle/>
        <a:p>
          <a:endParaRPr lang="en-GB"/>
        </a:p>
      </dgm:t>
    </dgm:pt>
    <dgm:pt modelId="{7C423062-37B1-4412-A7AC-526D0091C2FE}" type="sibTrans" cxnId="{68B7B62D-AF39-4F6F-AC25-62306F590213}">
      <dgm:prSet/>
      <dgm:spPr/>
      <dgm:t>
        <a:bodyPr/>
        <a:lstStyle/>
        <a:p>
          <a:endParaRPr lang="en-GB"/>
        </a:p>
      </dgm:t>
    </dgm:pt>
    <dgm:pt modelId="{8ECD4A9F-7FD5-4B6C-8163-2DBFA9DA136E}">
      <dgm:prSet phldrT="[Text]"/>
      <dgm:spPr/>
      <dgm:t>
        <a:bodyPr/>
        <a:lstStyle/>
        <a:p>
          <a:r>
            <a:rPr lang="en-GB" dirty="0"/>
            <a:t>DBS duty to report</a:t>
          </a:r>
        </a:p>
      </dgm:t>
    </dgm:pt>
    <dgm:pt modelId="{F86B3992-EB72-4995-8B24-DD015B8DD17B}" type="parTrans" cxnId="{5792AF49-D363-4D41-9986-7DB2DCA4A2C9}">
      <dgm:prSet/>
      <dgm:spPr/>
      <dgm:t>
        <a:bodyPr/>
        <a:lstStyle/>
        <a:p>
          <a:endParaRPr lang="en-GB"/>
        </a:p>
      </dgm:t>
    </dgm:pt>
    <dgm:pt modelId="{59F7371F-3403-43D4-A271-8ADFF6086D9B}" type="sibTrans" cxnId="{5792AF49-D363-4D41-9986-7DB2DCA4A2C9}">
      <dgm:prSet/>
      <dgm:spPr/>
      <dgm:t>
        <a:bodyPr/>
        <a:lstStyle/>
        <a:p>
          <a:endParaRPr lang="en-GB"/>
        </a:p>
      </dgm:t>
    </dgm:pt>
    <dgm:pt modelId="{69DAAC73-926E-447F-B156-174865EA7BBD}">
      <dgm:prSet phldrT="[Text]"/>
      <dgm:spPr/>
      <dgm:t>
        <a:bodyPr/>
        <a:lstStyle/>
        <a:p>
          <a:r>
            <a:rPr lang="en-GB" dirty="0"/>
            <a:t>What is best for the individual</a:t>
          </a:r>
        </a:p>
      </dgm:t>
    </dgm:pt>
    <dgm:pt modelId="{3BD7F638-104C-4290-9FF2-2B249CA7DACB}" type="parTrans" cxnId="{0690B087-A4DB-4517-8CA8-50336686374B}">
      <dgm:prSet/>
      <dgm:spPr/>
      <dgm:t>
        <a:bodyPr/>
        <a:lstStyle/>
        <a:p>
          <a:endParaRPr lang="en-GB"/>
        </a:p>
      </dgm:t>
    </dgm:pt>
    <dgm:pt modelId="{75A01351-B574-411A-9683-4483525D15EB}" type="sibTrans" cxnId="{0690B087-A4DB-4517-8CA8-50336686374B}">
      <dgm:prSet/>
      <dgm:spPr/>
      <dgm:t>
        <a:bodyPr/>
        <a:lstStyle/>
        <a:p>
          <a:endParaRPr lang="en-GB"/>
        </a:p>
      </dgm:t>
    </dgm:pt>
    <dgm:pt modelId="{82C47AB1-070F-431E-8AC6-CE5A500B1ACD}">
      <dgm:prSet/>
      <dgm:spPr/>
      <dgm:t>
        <a:bodyPr/>
        <a:lstStyle/>
        <a:p>
          <a:r>
            <a:rPr lang="en-GB" dirty="0"/>
            <a:t>Legislation underpinning / SSWbA / flowchart</a:t>
          </a:r>
        </a:p>
      </dgm:t>
    </dgm:pt>
    <dgm:pt modelId="{C9783725-A34E-4AB4-A27D-E98205818886}" type="parTrans" cxnId="{F1F8CCB9-210E-487A-9F66-AE3706221CE2}">
      <dgm:prSet/>
      <dgm:spPr/>
      <dgm:t>
        <a:bodyPr/>
        <a:lstStyle/>
        <a:p>
          <a:endParaRPr lang="en-GB"/>
        </a:p>
      </dgm:t>
    </dgm:pt>
    <dgm:pt modelId="{7B0D8FCE-593F-4A33-AF55-F7BE8409A347}" type="sibTrans" cxnId="{F1F8CCB9-210E-487A-9F66-AE3706221CE2}">
      <dgm:prSet/>
      <dgm:spPr/>
      <dgm:t>
        <a:bodyPr/>
        <a:lstStyle/>
        <a:p>
          <a:endParaRPr lang="en-GB"/>
        </a:p>
      </dgm:t>
    </dgm:pt>
    <dgm:pt modelId="{76D90781-1F30-4B99-8C85-D789911F59BE}">
      <dgm:prSet/>
      <dgm:spPr/>
      <dgm:t>
        <a:bodyPr/>
        <a:lstStyle/>
        <a:p>
          <a:r>
            <a:rPr lang="en-GB" dirty="0"/>
            <a:t>Whistleblowing  / legislation / local flowchart</a:t>
          </a:r>
        </a:p>
      </dgm:t>
    </dgm:pt>
    <dgm:pt modelId="{EC0B9C7E-F6C1-46CF-9562-83310DD4A591}" type="parTrans" cxnId="{CD9AF960-6EF6-4F7B-9EC5-E95986D12634}">
      <dgm:prSet/>
      <dgm:spPr/>
      <dgm:t>
        <a:bodyPr/>
        <a:lstStyle/>
        <a:p>
          <a:endParaRPr lang="en-GB"/>
        </a:p>
      </dgm:t>
    </dgm:pt>
    <dgm:pt modelId="{FE3E6FDE-044D-4F75-BA7E-26FC7300CAC1}" type="sibTrans" cxnId="{CD9AF960-6EF6-4F7B-9EC5-E95986D12634}">
      <dgm:prSet/>
      <dgm:spPr/>
      <dgm:t>
        <a:bodyPr/>
        <a:lstStyle/>
        <a:p>
          <a:endParaRPr lang="en-GB"/>
        </a:p>
      </dgm:t>
    </dgm:pt>
    <dgm:pt modelId="{C8358C50-E2BD-4383-9608-39230EE57264}">
      <dgm:prSet/>
      <dgm:spPr/>
      <dgm:t>
        <a:bodyPr/>
        <a:lstStyle/>
        <a:p>
          <a:r>
            <a:rPr lang="en-GB" dirty="0"/>
            <a:t>Local recording process</a:t>
          </a:r>
        </a:p>
      </dgm:t>
    </dgm:pt>
    <dgm:pt modelId="{32782C4B-E5FB-45BA-B71B-C84DCDBD3ACF}" type="parTrans" cxnId="{4C8015A5-4D09-425C-AA1D-90B2E6D70962}">
      <dgm:prSet/>
      <dgm:spPr/>
      <dgm:t>
        <a:bodyPr/>
        <a:lstStyle/>
        <a:p>
          <a:endParaRPr lang="en-GB"/>
        </a:p>
      </dgm:t>
    </dgm:pt>
    <dgm:pt modelId="{040443FE-A5C3-4204-BA57-CC0A51A03432}" type="sibTrans" cxnId="{4C8015A5-4D09-425C-AA1D-90B2E6D70962}">
      <dgm:prSet/>
      <dgm:spPr/>
      <dgm:t>
        <a:bodyPr/>
        <a:lstStyle/>
        <a:p>
          <a:endParaRPr lang="en-GB"/>
        </a:p>
      </dgm:t>
    </dgm:pt>
    <dgm:pt modelId="{5A749C25-905E-44A0-82C0-D17A9ECEB116}" type="pres">
      <dgm:prSet presAssocID="{F527AFF2-AD21-4AF6-A893-669512BBC6F2}" presName="CompostProcess" presStyleCnt="0">
        <dgm:presLayoutVars>
          <dgm:dir/>
          <dgm:resizeHandles val="exact"/>
        </dgm:presLayoutVars>
      </dgm:prSet>
      <dgm:spPr/>
    </dgm:pt>
    <dgm:pt modelId="{41A4FA9C-92FF-4F19-9623-9D4920AD31E8}" type="pres">
      <dgm:prSet presAssocID="{F527AFF2-AD21-4AF6-A893-669512BBC6F2}" presName="arrow" presStyleLbl="bgShp" presStyleIdx="0" presStyleCnt="1" custLinFactY="43270" custLinFactNeighborX="-6914" custLinFactNeighborY="100000"/>
      <dgm:spPr/>
    </dgm:pt>
    <dgm:pt modelId="{1A03C90B-1EFE-4919-8F36-E2A73A2E1CBA}" type="pres">
      <dgm:prSet presAssocID="{F527AFF2-AD21-4AF6-A893-669512BBC6F2}" presName="linearProcess" presStyleCnt="0"/>
      <dgm:spPr/>
    </dgm:pt>
    <dgm:pt modelId="{D3707594-4635-4BF5-80A6-4A9EC6F62153}" type="pres">
      <dgm:prSet presAssocID="{D620B4E1-61FC-4E34-8829-D1D057AA6037}" presName="textNode" presStyleLbl="node1" presStyleIdx="0" presStyleCnt="6">
        <dgm:presLayoutVars>
          <dgm:bulletEnabled val="1"/>
        </dgm:presLayoutVars>
      </dgm:prSet>
      <dgm:spPr/>
    </dgm:pt>
    <dgm:pt modelId="{6948F432-0592-4EA7-9F06-15CC7BEF3EC1}" type="pres">
      <dgm:prSet presAssocID="{7C423062-37B1-4412-A7AC-526D0091C2FE}" presName="sibTrans" presStyleCnt="0"/>
      <dgm:spPr/>
    </dgm:pt>
    <dgm:pt modelId="{4BC0AAC6-2636-4DDC-9190-FC7DCB9D32F9}" type="pres">
      <dgm:prSet presAssocID="{82C47AB1-070F-431E-8AC6-CE5A500B1ACD}" presName="textNode" presStyleLbl="node1" presStyleIdx="1" presStyleCnt="6">
        <dgm:presLayoutVars>
          <dgm:bulletEnabled val="1"/>
        </dgm:presLayoutVars>
      </dgm:prSet>
      <dgm:spPr/>
    </dgm:pt>
    <dgm:pt modelId="{3A729C40-4882-47E8-9D27-7A14362F3547}" type="pres">
      <dgm:prSet presAssocID="{7B0D8FCE-593F-4A33-AF55-F7BE8409A347}" presName="sibTrans" presStyleCnt="0"/>
      <dgm:spPr/>
    </dgm:pt>
    <dgm:pt modelId="{C8689A64-F95C-447F-90AC-2588D16ED87D}" type="pres">
      <dgm:prSet presAssocID="{76D90781-1F30-4B99-8C85-D789911F59BE}" presName="textNode" presStyleLbl="node1" presStyleIdx="2" presStyleCnt="6">
        <dgm:presLayoutVars>
          <dgm:bulletEnabled val="1"/>
        </dgm:presLayoutVars>
      </dgm:prSet>
      <dgm:spPr/>
    </dgm:pt>
    <dgm:pt modelId="{082ED669-473C-46DC-AFBD-6E15B56EF1FC}" type="pres">
      <dgm:prSet presAssocID="{FE3E6FDE-044D-4F75-BA7E-26FC7300CAC1}" presName="sibTrans" presStyleCnt="0"/>
      <dgm:spPr/>
    </dgm:pt>
    <dgm:pt modelId="{B14F7CB3-6098-455D-A2E9-4F59DCB80ACE}" type="pres">
      <dgm:prSet presAssocID="{C8358C50-E2BD-4383-9608-39230EE57264}" presName="textNode" presStyleLbl="node1" presStyleIdx="3" presStyleCnt="6">
        <dgm:presLayoutVars>
          <dgm:bulletEnabled val="1"/>
        </dgm:presLayoutVars>
      </dgm:prSet>
      <dgm:spPr/>
    </dgm:pt>
    <dgm:pt modelId="{A2066639-F271-49A0-9FF1-6C172A4621DB}" type="pres">
      <dgm:prSet presAssocID="{040443FE-A5C3-4204-BA57-CC0A51A03432}" presName="sibTrans" presStyleCnt="0"/>
      <dgm:spPr/>
    </dgm:pt>
    <dgm:pt modelId="{336ED5E9-CBAA-4C94-97D3-5FF2DDF99712}" type="pres">
      <dgm:prSet presAssocID="{8ECD4A9F-7FD5-4B6C-8163-2DBFA9DA136E}" presName="textNode" presStyleLbl="node1" presStyleIdx="4" presStyleCnt="6">
        <dgm:presLayoutVars>
          <dgm:bulletEnabled val="1"/>
        </dgm:presLayoutVars>
      </dgm:prSet>
      <dgm:spPr/>
    </dgm:pt>
    <dgm:pt modelId="{843C3C42-1BF7-488B-A820-4283F7DFD0E5}" type="pres">
      <dgm:prSet presAssocID="{59F7371F-3403-43D4-A271-8ADFF6086D9B}" presName="sibTrans" presStyleCnt="0"/>
      <dgm:spPr/>
    </dgm:pt>
    <dgm:pt modelId="{BF715915-12A7-4748-A098-1F307DEE200F}" type="pres">
      <dgm:prSet presAssocID="{69DAAC73-926E-447F-B156-174865EA7BBD}" presName="textNode" presStyleLbl="node1" presStyleIdx="5" presStyleCnt="6">
        <dgm:presLayoutVars>
          <dgm:bulletEnabled val="1"/>
        </dgm:presLayoutVars>
      </dgm:prSet>
      <dgm:spPr/>
    </dgm:pt>
  </dgm:ptLst>
  <dgm:cxnLst>
    <dgm:cxn modelId="{5A650309-F46B-4236-AD23-E4F6625AE6D6}" type="presOf" srcId="{69DAAC73-926E-447F-B156-174865EA7BBD}" destId="{BF715915-12A7-4748-A098-1F307DEE200F}" srcOrd="0" destOrd="0" presId="urn:microsoft.com/office/officeart/2005/8/layout/hProcess9"/>
    <dgm:cxn modelId="{68B7B62D-AF39-4F6F-AC25-62306F590213}" srcId="{F527AFF2-AD21-4AF6-A893-669512BBC6F2}" destId="{D620B4E1-61FC-4E34-8829-D1D057AA6037}" srcOrd="0" destOrd="0" parTransId="{80280DD5-40BC-494D-A3C6-61953AE34422}" sibTransId="{7C423062-37B1-4412-A7AC-526D0091C2FE}"/>
    <dgm:cxn modelId="{BA9CFD5F-205D-4A14-A54C-E120F94CD686}" type="presOf" srcId="{8ECD4A9F-7FD5-4B6C-8163-2DBFA9DA136E}" destId="{336ED5E9-CBAA-4C94-97D3-5FF2DDF99712}" srcOrd="0" destOrd="0" presId="urn:microsoft.com/office/officeart/2005/8/layout/hProcess9"/>
    <dgm:cxn modelId="{CD9AF960-6EF6-4F7B-9EC5-E95986D12634}" srcId="{F527AFF2-AD21-4AF6-A893-669512BBC6F2}" destId="{76D90781-1F30-4B99-8C85-D789911F59BE}" srcOrd="2" destOrd="0" parTransId="{EC0B9C7E-F6C1-46CF-9562-83310DD4A591}" sibTransId="{FE3E6FDE-044D-4F75-BA7E-26FC7300CAC1}"/>
    <dgm:cxn modelId="{5792AF49-D363-4D41-9986-7DB2DCA4A2C9}" srcId="{F527AFF2-AD21-4AF6-A893-669512BBC6F2}" destId="{8ECD4A9F-7FD5-4B6C-8163-2DBFA9DA136E}" srcOrd="4" destOrd="0" parTransId="{F86B3992-EB72-4995-8B24-DD015B8DD17B}" sibTransId="{59F7371F-3403-43D4-A271-8ADFF6086D9B}"/>
    <dgm:cxn modelId="{07C6EA6B-F546-4386-8B7A-E915065B84AD}" type="presOf" srcId="{C8358C50-E2BD-4383-9608-39230EE57264}" destId="{B14F7CB3-6098-455D-A2E9-4F59DCB80ACE}" srcOrd="0" destOrd="0" presId="urn:microsoft.com/office/officeart/2005/8/layout/hProcess9"/>
    <dgm:cxn modelId="{B2CD0B52-FDA9-4557-9C20-6697E05BE244}" type="presOf" srcId="{76D90781-1F30-4B99-8C85-D789911F59BE}" destId="{C8689A64-F95C-447F-90AC-2588D16ED87D}" srcOrd="0" destOrd="0" presId="urn:microsoft.com/office/officeart/2005/8/layout/hProcess9"/>
    <dgm:cxn modelId="{3B125D7F-0D3A-4C52-B86D-FD942DBB162E}" type="presOf" srcId="{82C47AB1-070F-431E-8AC6-CE5A500B1ACD}" destId="{4BC0AAC6-2636-4DDC-9190-FC7DCB9D32F9}" srcOrd="0" destOrd="0" presId="urn:microsoft.com/office/officeart/2005/8/layout/hProcess9"/>
    <dgm:cxn modelId="{0690B087-A4DB-4517-8CA8-50336686374B}" srcId="{F527AFF2-AD21-4AF6-A893-669512BBC6F2}" destId="{69DAAC73-926E-447F-B156-174865EA7BBD}" srcOrd="5" destOrd="0" parTransId="{3BD7F638-104C-4290-9FF2-2B249CA7DACB}" sibTransId="{75A01351-B574-411A-9683-4483525D15EB}"/>
    <dgm:cxn modelId="{E0CCFE89-CA51-4313-AA38-92352B3363C2}" type="presOf" srcId="{D620B4E1-61FC-4E34-8829-D1D057AA6037}" destId="{D3707594-4635-4BF5-80A6-4A9EC6F62153}" srcOrd="0" destOrd="0" presId="urn:microsoft.com/office/officeart/2005/8/layout/hProcess9"/>
    <dgm:cxn modelId="{4C8015A5-4D09-425C-AA1D-90B2E6D70962}" srcId="{F527AFF2-AD21-4AF6-A893-669512BBC6F2}" destId="{C8358C50-E2BD-4383-9608-39230EE57264}" srcOrd="3" destOrd="0" parTransId="{32782C4B-E5FB-45BA-B71B-C84DCDBD3ACF}" sibTransId="{040443FE-A5C3-4204-BA57-CC0A51A03432}"/>
    <dgm:cxn modelId="{3F2AFBB5-6E1C-4A08-B287-C2BA2F80FFEA}" type="presOf" srcId="{F527AFF2-AD21-4AF6-A893-669512BBC6F2}" destId="{5A749C25-905E-44A0-82C0-D17A9ECEB116}" srcOrd="0" destOrd="0" presId="urn:microsoft.com/office/officeart/2005/8/layout/hProcess9"/>
    <dgm:cxn modelId="{F1F8CCB9-210E-487A-9F66-AE3706221CE2}" srcId="{F527AFF2-AD21-4AF6-A893-669512BBC6F2}" destId="{82C47AB1-070F-431E-8AC6-CE5A500B1ACD}" srcOrd="1" destOrd="0" parTransId="{C9783725-A34E-4AB4-A27D-E98205818886}" sibTransId="{7B0D8FCE-593F-4A33-AF55-F7BE8409A347}"/>
    <dgm:cxn modelId="{997DBCE5-7D15-4C5F-B604-2CBF5E42B35A}" type="presParOf" srcId="{5A749C25-905E-44A0-82C0-D17A9ECEB116}" destId="{41A4FA9C-92FF-4F19-9623-9D4920AD31E8}" srcOrd="0" destOrd="0" presId="urn:microsoft.com/office/officeart/2005/8/layout/hProcess9"/>
    <dgm:cxn modelId="{A40A5360-D89C-44E9-87DB-03945D4A6189}" type="presParOf" srcId="{5A749C25-905E-44A0-82C0-D17A9ECEB116}" destId="{1A03C90B-1EFE-4919-8F36-E2A73A2E1CBA}" srcOrd="1" destOrd="0" presId="urn:microsoft.com/office/officeart/2005/8/layout/hProcess9"/>
    <dgm:cxn modelId="{5EB45140-1A68-4A34-B1D0-AC9BFAE9C674}" type="presParOf" srcId="{1A03C90B-1EFE-4919-8F36-E2A73A2E1CBA}" destId="{D3707594-4635-4BF5-80A6-4A9EC6F62153}" srcOrd="0" destOrd="0" presId="urn:microsoft.com/office/officeart/2005/8/layout/hProcess9"/>
    <dgm:cxn modelId="{ADC5349F-4EFA-4332-95EC-4650D5A36739}" type="presParOf" srcId="{1A03C90B-1EFE-4919-8F36-E2A73A2E1CBA}" destId="{6948F432-0592-4EA7-9F06-15CC7BEF3EC1}" srcOrd="1" destOrd="0" presId="urn:microsoft.com/office/officeart/2005/8/layout/hProcess9"/>
    <dgm:cxn modelId="{AFF6978C-413E-48F7-920A-4635E573FAE3}" type="presParOf" srcId="{1A03C90B-1EFE-4919-8F36-E2A73A2E1CBA}" destId="{4BC0AAC6-2636-4DDC-9190-FC7DCB9D32F9}" srcOrd="2" destOrd="0" presId="urn:microsoft.com/office/officeart/2005/8/layout/hProcess9"/>
    <dgm:cxn modelId="{20D0E472-720C-4419-A82C-84FB91E41C3D}" type="presParOf" srcId="{1A03C90B-1EFE-4919-8F36-E2A73A2E1CBA}" destId="{3A729C40-4882-47E8-9D27-7A14362F3547}" srcOrd="3" destOrd="0" presId="urn:microsoft.com/office/officeart/2005/8/layout/hProcess9"/>
    <dgm:cxn modelId="{2ECE5444-A65C-4684-A873-8CC349269197}" type="presParOf" srcId="{1A03C90B-1EFE-4919-8F36-E2A73A2E1CBA}" destId="{C8689A64-F95C-447F-90AC-2588D16ED87D}" srcOrd="4" destOrd="0" presId="urn:microsoft.com/office/officeart/2005/8/layout/hProcess9"/>
    <dgm:cxn modelId="{CD7ED338-4D5B-48AA-832E-53793EBBCAB8}" type="presParOf" srcId="{1A03C90B-1EFE-4919-8F36-E2A73A2E1CBA}" destId="{082ED669-473C-46DC-AFBD-6E15B56EF1FC}" srcOrd="5" destOrd="0" presId="urn:microsoft.com/office/officeart/2005/8/layout/hProcess9"/>
    <dgm:cxn modelId="{29AF69AC-0FEE-4A32-8603-D31F7422FD54}" type="presParOf" srcId="{1A03C90B-1EFE-4919-8F36-E2A73A2E1CBA}" destId="{B14F7CB3-6098-455D-A2E9-4F59DCB80ACE}" srcOrd="6" destOrd="0" presId="urn:microsoft.com/office/officeart/2005/8/layout/hProcess9"/>
    <dgm:cxn modelId="{A4608F23-4B04-4E73-A1C8-91AF3E69D822}" type="presParOf" srcId="{1A03C90B-1EFE-4919-8F36-E2A73A2E1CBA}" destId="{A2066639-F271-49A0-9FF1-6C172A4621DB}" srcOrd="7" destOrd="0" presId="urn:microsoft.com/office/officeart/2005/8/layout/hProcess9"/>
    <dgm:cxn modelId="{4D67F0F7-B4CB-4094-AB44-42C3E93FD9C9}" type="presParOf" srcId="{1A03C90B-1EFE-4919-8F36-E2A73A2E1CBA}" destId="{336ED5E9-CBAA-4C94-97D3-5FF2DDF99712}" srcOrd="8" destOrd="0" presId="urn:microsoft.com/office/officeart/2005/8/layout/hProcess9"/>
    <dgm:cxn modelId="{81E9B138-3A6F-4B63-B6DE-BE70324187C6}" type="presParOf" srcId="{1A03C90B-1EFE-4919-8F36-E2A73A2E1CBA}" destId="{843C3C42-1BF7-488B-A820-4283F7DFD0E5}" srcOrd="9" destOrd="0" presId="urn:microsoft.com/office/officeart/2005/8/layout/hProcess9"/>
    <dgm:cxn modelId="{29306209-2491-4037-A592-C94141E50A2B}" type="presParOf" srcId="{1A03C90B-1EFE-4919-8F36-E2A73A2E1CBA}" destId="{BF715915-12A7-4748-A098-1F307DEE200F}" srcOrd="1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C4953B-B2C9-4E53-92A8-5C66302B989B}"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dgm:spPr/>
      <dgm:t>
        <a:bodyPr/>
        <a:lstStyle/>
        <a:p>
          <a:r>
            <a:rPr lang="en-GB" dirty="0">
              <a:latin typeface="Arial" panose="020B0604020202020204" pitchFamily="34" charset="0"/>
              <a:cs typeface="Arial" panose="020B0604020202020204" pitchFamily="34" charset="0"/>
            </a:rPr>
            <a:t>Believe that abuse can </a:t>
          </a:r>
          <a:r>
            <a:rPr lang="en-GB" dirty="0">
              <a:solidFill>
                <a:schemeClr val="bg1"/>
              </a:solidFill>
              <a:latin typeface="Arial" panose="020B0604020202020204" pitchFamily="34" charset="0"/>
              <a:cs typeface="Arial" panose="020B0604020202020204" pitchFamily="34" charset="0"/>
            </a:rPr>
            <a:t>happen and never </a:t>
          </a:r>
          <a:r>
            <a:rPr lang="en-GB" dirty="0">
              <a:latin typeface="Arial" panose="020B0604020202020204" pitchFamily="34" charset="0"/>
              <a:cs typeface="Arial" panose="020B0604020202020204" pitchFamily="34" charset="0"/>
            </a:rPr>
            <a:t>ignore a hunch</a:t>
          </a:r>
          <a:endParaRPr lang="en-US" dirty="0">
            <a:latin typeface="Arial" panose="020B0604020202020204" pitchFamily="34" charset="0"/>
            <a:cs typeface="Arial" panose="020B0604020202020204" pitchFamily="34" charset="0"/>
          </a:endParaRPr>
        </a:p>
      </dgm:t>
    </dgm:pt>
    <dgm:pt modelId="{4AD84BE7-48E9-4C37-A3D2-5D0CBAEB99B8}" type="parTrans" cxnId="{B1B56CA7-905A-4DA9-92CB-0DBEF015A7C6}">
      <dgm:prSet/>
      <dgm:spPr/>
      <dgm:t>
        <a:bodyPr/>
        <a:lstStyle/>
        <a:p>
          <a:endParaRPr lang="en-US"/>
        </a:p>
      </dgm:t>
    </dgm:pt>
    <dgm:pt modelId="{57D7CF19-C380-43E2-AB8D-97DA1B5D0EDE}" type="sibTrans" cxnId="{B1B56CA7-905A-4DA9-92CB-0DBEF015A7C6}">
      <dgm:prSet/>
      <dgm:spPr/>
      <dgm:t>
        <a:bodyPr/>
        <a:lstStyle/>
        <a:p>
          <a:endParaRPr lang="en-US"/>
        </a:p>
      </dgm:t>
    </dgm:pt>
    <dgm:pt modelId="{4773B43A-F3B1-4CE9-8B48-5ED518BADF6F}">
      <dgm:prSet phldrT="[Text]"/>
      <dgm:spPr/>
      <dgm:t>
        <a:bodyPr/>
        <a:lstStyle/>
        <a:p>
          <a:r>
            <a:rPr lang="en-GB" dirty="0">
              <a:latin typeface="Arial" panose="020B0604020202020204" pitchFamily="34" charset="0"/>
              <a:cs typeface="Arial" panose="020B0604020202020204" pitchFamily="34" charset="0"/>
            </a:rPr>
            <a:t>Share your concerns with </a:t>
          </a:r>
          <a:r>
            <a:rPr lang="en-US" dirty="0">
              <a:latin typeface="Arial" panose="020B0604020202020204" pitchFamily="34" charset="0"/>
              <a:cs typeface="Arial" panose="020B0604020202020204" pitchFamily="34" charset="0"/>
            </a:rPr>
            <a:t>your manager or other appropriate person</a:t>
          </a:r>
        </a:p>
      </dgm:t>
    </dgm:pt>
    <dgm:pt modelId="{229E5399-A910-4571-AF5C-4032CC2086D0}" type="parTrans" cxnId="{A9F60CE4-C6E1-49B0-A4CC-FA7B553A505E}">
      <dgm:prSet/>
      <dgm:spPr/>
      <dgm:t>
        <a:bodyPr/>
        <a:lstStyle/>
        <a:p>
          <a:endParaRPr lang="en-US"/>
        </a:p>
      </dgm:t>
    </dgm:pt>
    <dgm:pt modelId="{C7F9647F-514E-40E3-B90F-67CD99D3C751}" type="sibTrans" cxnId="{A9F60CE4-C6E1-49B0-A4CC-FA7B553A505E}">
      <dgm:prSet/>
      <dgm:spPr/>
      <dgm:t>
        <a:bodyPr/>
        <a:lstStyle/>
        <a:p>
          <a:endParaRPr lang="en-US"/>
        </a:p>
      </dgm:t>
    </dgm:pt>
    <dgm:pt modelId="{104DB9AF-EDE6-40F1-B0C9-3CF9F69CEFAF}">
      <dgm:prSet phldrT="[Text]"/>
      <dgm:spPr/>
      <dgm:t>
        <a:bodyPr/>
        <a:lstStyle/>
        <a:p>
          <a:r>
            <a:rPr lang="en-GB" dirty="0">
              <a:latin typeface="Arial" panose="020B0604020202020204" pitchFamily="34" charset="0"/>
              <a:cs typeface="Arial" panose="020B0604020202020204" pitchFamily="34" charset="0"/>
            </a:rPr>
            <a:t>Do not cover up for others</a:t>
          </a:r>
          <a:endParaRPr lang="en-US" dirty="0">
            <a:latin typeface="Arial" panose="020B0604020202020204" pitchFamily="34" charset="0"/>
            <a:cs typeface="Arial" panose="020B0604020202020204" pitchFamily="34" charset="0"/>
          </a:endParaRPr>
        </a:p>
      </dgm:t>
    </dgm:pt>
    <dgm:pt modelId="{56F62B37-7ECD-49F7-B2E5-8E47885E99A5}" type="parTrans" cxnId="{63966023-5F05-43A1-936A-4FA37825BF10}">
      <dgm:prSet/>
      <dgm:spPr/>
      <dgm:t>
        <a:bodyPr/>
        <a:lstStyle/>
        <a:p>
          <a:endParaRPr lang="en-US"/>
        </a:p>
      </dgm:t>
    </dgm:pt>
    <dgm:pt modelId="{FBB1D1C6-24FF-43BC-962D-0EF8CC6067F0}" type="sibTrans" cxnId="{63966023-5F05-43A1-936A-4FA37825BF10}">
      <dgm:prSet/>
      <dgm:spPr/>
      <dgm:t>
        <a:bodyPr/>
        <a:lstStyle/>
        <a:p>
          <a:endParaRPr lang="en-US"/>
        </a:p>
      </dgm:t>
    </dgm:pt>
    <dgm:pt modelId="{79C494AF-5398-4408-A523-AABE36857286}">
      <dgm:prSet phldrT="[Text]"/>
      <dgm:spPr/>
      <dgm:t>
        <a:bodyPr/>
        <a:lstStyle/>
        <a:p>
          <a:r>
            <a:rPr lang="en-GB" dirty="0">
              <a:latin typeface="Arial" panose="020B0604020202020204" pitchFamily="34" charset="0"/>
              <a:cs typeface="Arial" panose="020B0604020202020204" pitchFamily="34" charset="0"/>
            </a:rPr>
            <a:t>Ensure that you know </a:t>
          </a:r>
          <a:r>
            <a:rPr lang="en-GB" dirty="0">
              <a:solidFill>
                <a:schemeClr val="bg1"/>
              </a:solidFill>
              <a:latin typeface="Arial" panose="020B0604020202020204" pitchFamily="34" charset="0"/>
              <a:cs typeface="Arial" panose="020B0604020202020204" pitchFamily="34" charset="0"/>
            </a:rPr>
            <a:t>the policy and procedures</a:t>
          </a:r>
          <a:endParaRPr lang="en-US" dirty="0">
            <a:solidFill>
              <a:schemeClr val="bg1"/>
            </a:solidFill>
            <a:latin typeface="Arial" panose="020B0604020202020204" pitchFamily="34" charset="0"/>
            <a:cs typeface="Arial" panose="020B0604020202020204" pitchFamily="34" charset="0"/>
          </a:endParaRPr>
        </a:p>
      </dgm:t>
    </dgm:pt>
    <dgm:pt modelId="{A89DD790-A6D8-4EF6-82A7-F383BE287B0A}" type="parTrans" cxnId="{89440984-FDD9-4010-9AE4-25A949EAB7B4}">
      <dgm:prSet/>
      <dgm:spPr/>
      <dgm:t>
        <a:bodyPr/>
        <a:lstStyle/>
        <a:p>
          <a:endParaRPr lang="en-US"/>
        </a:p>
      </dgm:t>
    </dgm:pt>
    <dgm:pt modelId="{952BEE4E-3AF6-46A3-81A0-1E50527DA83D}" type="sibTrans" cxnId="{89440984-FDD9-4010-9AE4-25A949EAB7B4}">
      <dgm:prSet/>
      <dgm:spPr/>
      <dgm:t>
        <a:bodyPr/>
        <a:lstStyle/>
        <a:p>
          <a:endParaRPr lang="en-US"/>
        </a:p>
      </dgm:t>
    </dgm:pt>
    <dgm:pt modelId="{8C28D72D-74FF-44F8-8810-F8B90FD7B0BC}">
      <dgm:prSet phldrT="[Text]"/>
      <dgm:spPr/>
      <dgm:t>
        <a:bodyPr/>
        <a:lstStyle/>
        <a:p>
          <a:r>
            <a:rPr lang="en-GB" dirty="0">
              <a:latin typeface="Arial" panose="020B0604020202020204" pitchFamily="34" charset="0"/>
              <a:cs typeface="Arial" panose="020B0604020202020204" pitchFamily="34" charset="0"/>
            </a:rPr>
            <a:t>Know the limits of your responsibility</a:t>
          </a:r>
          <a:endParaRPr lang="en-US" dirty="0">
            <a:latin typeface="Arial" panose="020B0604020202020204" pitchFamily="34" charset="0"/>
            <a:cs typeface="Arial" panose="020B0604020202020204" pitchFamily="34" charset="0"/>
          </a:endParaRPr>
        </a:p>
      </dgm:t>
    </dgm:pt>
    <dgm:pt modelId="{C5A1D04A-30DA-4536-AF77-01C576377D95}" type="parTrans" cxnId="{AB4AB007-D23E-4ADF-93A2-5730F99F43C6}">
      <dgm:prSet/>
      <dgm:spPr/>
      <dgm:t>
        <a:bodyPr/>
        <a:lstStyle/>
        <a:p>
          <a:endParaRPr lang="en-US"/>
        </a:p>
      </dgm:t>
    </dgm:pt>
    <dgm:pt modelId="{F190CEAC-4A1F-429C-BFCC-8B7E8D19CAAA}" type="sibTrans" cxnId="{AB4AB007-D23E-4ADF-93A2-5730F99F43C6}">
      <dgm:prSet/>
      <dgm:spPr/>
      <dgm:t>
        <a:bodyPr/>
        <a:lstStyle/>
        <a:p>
          <a:endParaRPr lang="en-US"/>
        </a:p>
      </dgm:t>
    </dgm:pt>
    <dgm:pt modelId="{ED0343B7-2921-47C3-B200-50B45665A47E}">
      <dgm:prSet phldrT="[Text]"/>
      <dgm:spPr/>
      <dgm:t>
        <a:bodyPr/>
        <a:lstStyle/>
        <a:p>
          <a:r>
            <a:rPr lang="en-GB" dirty="0">
              <a:latin typeface="Arial" panose="020B0604020202020204" pitchFamily="34" charset="0"/>
              <a:cs typeface="Arial" panose="020B0604020202020204" pitchFamily="34" charset="0"/>
            </a:rPr>
            <a:t>Report and record your suspicions as soon as possible</a:t>
          </a:r>
          <a:endParaRPr lang="en-US" dirty="0">
            <a:latin typeface="Arial" panose="020B0604020202020204" pitchFamily="34" charset="0"/>
            <a:cs typeface="Arial" panose="020B0604020202020204" pitchFamily="34" charset="0"/>
          </a:endParaRPr>
        </a:p>
      </dgm:t>
    </dgm:pt>
    <dgm:pt modelId="{E24FFF2C-3C1C-49C3-8186-29D145BA3982}" type="parTrans" cxnId="{3BD65A5F-FB01-4D4F-9673-6EE04E5F807B}">
      <dgm:prSet/>
      <dgm:spPr/>
      <dgm:t>
        <a:bodyPr/>
        <a:lstStyle/>
        <a:p>
          <a:endParaRPr lang="en-US"/>
        </a:p>
      </dgm:t>
    </dgm:pt>
    <dgm:pt modelId="{40E4841E-9DFF-4DDF-B28E-E05A84914D12}" type="sibTrans" cxnId="{3BD65A5F-FB01-4D4F-9673-6EE04E5F807B}">
      <dgm:prSet/>
      <dgm:spPr/>
      <dgm:t>
        <a:bodyPr/>
        <a:lstStyle/>
        <a:p>
          <a:endParaRPr lang="en-US"/>
        </a:p>
      </dgm:t>
    </dgm:pt>
    <dgm:pt modelId="{631C0FB9-E42A-4E96-AF64-D7651CD783A8}">
      <dgm:prSet phldrT="[Text]"/>
      <dgm:spPr/>
      <dgm:t>
        <a:bodyPr/>
        <a:lstStyle/>
        <a:p>
          <a:r>
            <a:rPr lang="en-GB" dirty="0">
              <a:latin typeface="Arial" panose="020B0604020202020204" pitchFamily="34" charset="0"/>
              <a:cs typeface="Arial" panose="020B0604020202020204" pitchFamily="34" charset="0"/>
            </a:rPr>
            <a:t>Do not tackle an alleged perpetrator yourself</a:t>
          </a:r>
          <a:endParaRPr lang="en-US" dirty="0">
            <a:latin typeface="Arial" panose="020B0604020202020204" pitchFamily="34" charset="0"/>
            <a:cs typeface="Arial" panose="020B0604020202020204" pitchFamily="34" charset="0"/>
          </a:endParaRPr>
        </a:p>
      </dgm:t>
    </dgm:pt>
    <dgm:pt modelId="{E4A27753-1714-4235-A4B3-376076BE7714}" type="parTrans" cxnId="{7D69F300-9157-4781-822D-17F679DAA240}">
      <dgm:prSet/>
      <dgm:spPr/>
      <dgm:t>
        <a:bodyPr/>
        <a:lstStyle/>
        <a:p>
          <a:endParaRPr lang="en-US"/>
        </a:p>
      </dgm:t>
    </dgm:pt>
    <dgm:pt modelId="{799480E1-FE1A-4A8C-930F-3F87F4FE6F9B}" type="sibTrans" cxnId="{7D69F300-9157-4781-822D-17F679DAA240}">
      <dgm:prSet/>
      <dgm:spPr/>
      <dgm:t>
        <a:bodyPr/>
        <a:lstStyle/>
        <a:p>
          <a:endParaRPr lang="en-US"/>
        </a:p>
      </dgm:t>
    </dgm:pt>
    <dgm:pt modelId="{DB2A3F7D-326C-4268-9BC3-2BD4E2A851FF}">
      <dgm:prSet phldrT="[Text]"/>
      <dgm:spPr/>
      <dgm:t>
        <a:bodyPr/>
        <a:lstStyle/>
        <a:p>
          <a:r>
            <a:rPr lang="en-GB" dirty="0">
              <a:solidFill>
                <a:schemeClr val="bg1"/>
              </a:solidFill>
              <a:latin typeface="Arial" panose="020B0604020202020204" pitchFamily="34" charset="0"/>
              <a:cs typeface="Arial" panose="020B0604020202020204" pitchFamily="34" charset="0"/>
            </a:rPr>
            <a:t>If possible, inform the individual you are concerned about what the process and next steps will be</a:t>
          </a:r>
          <a:endParaRPr lang="en-US" dirty="0">
            <a:solidFill>
              <a:schemeClr val="bg1"/>
            </a:solidFill>
            <a:latin typeface="Arial" panose="020B0604020202020204" pitchFamily="34" charset="0"/>
            <a:cs typeface="Arial" panose="020B0604020202020204" pitchFamily="34" charset="0"/>
          </a:endParaRPr>
        </a:p>
      </dgm:t>
    </dgm:pt>
    <dgm:pt modelId="{75DA71DB-F82C-4801-9980-9CEB7C4B33C7}" type="parTrans" cxnId="{2F8B4CEE-BCEC-4ACD-AF6F-19D50D9B12DB}">
      <dgm:prSet/>
      <dgm:spPr/>
      <dgm:t>
        <a:bodyPr/>
        <a:lstStyle/>
        <a:p>
          <a:endParaRPr lang="en-US"/>
        </a:p>
      </dgm:t>
    </dgm:pt>
    <dgm:pt modelId="{C3E10A5E-02F4-4ABE-AC1D-853EF6B22989}" type="sibTrans" cxnId="{2F8B4CEE-BCEC-4ACD-AF6F-19D50D9B12DB}">
      <dgm:prSet/>
      <dgm:spPr/>
      <dgm:t>
        <a:bodyPr/>
        <a:lstStyle/>
        <a:p>
          <a:endParaRPr lang="en-US"/>
        </a:p>
      </dgm:t>
    </dgm:pt>
    <dgm:pt modelId="{A6134D97-4992-484D-B9DE-7148B703FBE8}">
      <dgm:prSet phldrT="[Text]"/>
      <dgm:spPr/>
      <dgm:t>
        <a:bodyPr/>
        <a:lstStyle/>
        <a:p>
          <a:r>
            <a:rPr lang="en-GB" dirty="0">
              <a:latin typeface="Arial" panose="020B0604020202020204" pitchFamily="34" charset="0"/>
              <a:cs typeface="Arial" panose="020B0604020202020204" pitchFamily="34" charset="0"/>
            </a:rPr>
            <a:t>Keep up-to-date</a:t>
          </a:r>
          <a:endParaRPr lang="en-US" dirty="0">
            <a:latin typeface="Arial" panose="020B0604020202020204" pitchFamily="34" charset="0"/>
            <a:cs typeface="Arial" panose="020B0604020202020204" pitchFamily="34" charset="0"/>
          </a:endParaRPr>
        </a:p>
      </dgm:t>
    </dgm:pt>
    <dgm:pt modelId="{4A0FB084-6EC7-4950-B13C-C872A431CAB9}" type="parTrans" cxnId="{ACD4E826-D359-4160-BFF1-8971BA6F34AC}">
      <dgm:prSet/>
      <dgm:spPr/>
      <dgm:t>
        <a:bodyPr/>
        <a:lstStyle/>
        <a:p>
          <a:endParaRPr lang="en-US"/>
        </a:p>
      </dgm:t>
    </dgm:pt>
    <dgm:pt modelId="{0C0C3A30-C52B-4AB4-98B2-3DF977B54036}" type="sibTrans" cxnId="{ACD4E826-D359-4160-BFF1-8971BA6F34AC}">
      <dgm:prSet/>
      <dgm:spPr/>
      <dgm:t>
        <a:bodyPr/>
        <a:lstStyle/>
        <a:p>
          <a:endParaRPr lang="en-US"/>
        </a:p>
      </dgm:t>
    </dgm:pt>
    <dgm:pt modelId="{D20B584B-67E0-4514-B610-DF0063AE7AA5}" type="pres">
      <dgm:prSet presAssocID="{93C4953B-B2C9-4E53-92A8-5C66302B989B}" presName="Name0" presStyleCnt="0">
        <dgm:presLayoutVars>
          <dgm:dir/>
          <dgm:resizeHandles/>
        </dgm:presLayoutVars>
      </dgm:prSet>
      <dgm:spPr/>
    </dgm:pt>
    <dgm:pt modelId="{AB3467C9-26D8-40CF-BE18-DCDA9F8A2FD6}" type="pres">
      <dgm:prSet presAssocID="{691026AE-BFCB-4BBF-9BF4-05C93EAB1E5D}" presName="compNode" presStyleCnt="0"/>
      <dgm:spPr/>
    </dgm:pt>
    <dgm:pt modelId="{92843505-9AF4-415F-ADA6-C48FB6D1CC47}" type="pres">
      <dgm:prSet presAssocID="{691026AE-BFCB-4BBF-9BF4-05C93EAB1E5D}" presName="dummyConnPt" presStyleCnt="0"/>
      <dgm:spPr/>
    </dgm:pt>
    <dgm:pt modelId="{3F5F224E-D738-4BF3-9375-62AF441B2127}" type="pres">
      <dgm:prSet presAssocID="{691026AE-BFCB-4BBF-9BF4-05C93EAB1E5D}" presName="node" presStyleLbl="node1" presStyleIdx="0" presStyleCnt="9">
        <dgm:presLayoutVars>
          <dgm:bulletEnabled val="1"/>
        </dgm:presLayoutVars>
      </dgm:prSet>
      <dgm:spPr/>
    </dgm:pt>
    <dgm:pt modelId="{FA07204C-8453-45F3-BC37-299AE46CE7E6}" type="pres">
      <dgm:prSet presAssocID="{57D7CF19-C380-43E2-AB8D-97DA1B5D0EDE}" presName="sibTrans" presStyleLbl="bgSibTrans2D1" presStyleIdx="0" presStyleCnt="8"/>
      <dgm:spPr/>
    </dgm:pt>
    <dgm:pt modelId="{432DC36B-EF88-4847-BD3D-706CE7860231}" type="pres">
      <dgm:prSet presAssocID="{4773B43A-F3B1-4CE9-8B48-5ED518BADF6F}" presName="compNode" presStyleCnt="0"/>
      <dgm:spPr/>
    </dgm:pt>
    <dgm:pt modelId="{296310DF-1D6F-4E2E-BB18-EEF7EE022199}" type="pres">
      <dgm:prSet presAssocID="{4773B43A-F3B1-4CE9-8B48-5ED518BADF6F}" presName="dummyConnPt" presStyleCnt="0"/>
      <dgm:spPr/>
    </dgm:pt>
    <dgm:pt modelId="{E919A6DD-F21F-4301-ACC6-E2D4B8A6E7A1}" type="pres">
      <dgm:prSet presAssocID="{4773B43A-F3B1-4CE9-8B48-5ED518BADF6F}" presName="node" presStyleLbl="node1" presStyleIdx="1" presStyleCnt="9">
        <dgm:presLayoutVars>
          <dgm:bulletEnabled val="1"/>
        </dgm:presLayoutVars>
      </dgm:prSet>
      <dgm:spPr/>
    </dgm:pt>
    <dgm:pt modelId="{F8C90321-42BB-4379-9D6E-1827A2D98161}" type="pres">
      <dgm:prSet presAssocID="{C7F9647F-514E-40E3-B90F-67CD99D3C751}" presName="sibTrans" presStyleLbl="bgSibTrans2D1" presStyleIdx="1" presStyleCnt="8"/>
      <dgm:spPr/>
    </dgm:pt>
    <dgm:pt modelId="{852FA01F-49C2-4F42-882F-5910253E44B7}" type="pres">
      <dgm:prSet presAssocID="{104DB9AF-EDE6-40F1-B0C9-3CF9F69CEFAF}" presName="compNode" presStyleCnt="0"/>
      <dgm:spPr/>
    </dgm:pt>
    <dgm:pt modelId="{E851092D-FE34-4B36-8362-BC0C8588F01D}" type="pres">
      <dgm:prSet presAssocID="{104DB9AF-EDE6-40F1-B0C9-3CF9F69CEFAF}" presName="dummyConnPt" presStyleCnt="0"/>
      <dgm:spPr/>
    </dgm:pt>
    <dgm:pt modelId="{B5BC2E13-4AF3-45F6-9266-2F27F4EBAEA4}" type="pres">
      <dgm:prSet presAssocID="{104DB9AF-EDE6-40F1-B0C9-3CF9F69CEFAF}" presName="node" presStyleLbl="node1" presStyleIdx="2" presStyleCnt="9">
        <dgm:presLayoutVars>
          <dgm:bulletEnabled val="1"/>
        </dgm:presLayoutVars>
      </dgm:prSet>
      <dgm:spPr/>
    </dgm:pt>
    <dgm:pt modelId="{4F659BB9-C39A-4051-9E65-155C34977A1E}" type="pres">
      <dgm:prSet presAssocID="{FBB1D1C6-24FF-43BC-962D-0EF8CC6067F0}" presName="sibTrans" presStyleLbl="bgSibTrans2D1" presStyleIdx="2" presStyleCnt="8"/>
      <dgm:spPr/>
    </dgm:pt>
    <dgm:pt modelId="{8EB09C52-546B-4AC1-8DA8-F0BFFBEA8EC2}" type="pres">
      <dgm:prSet presAssocID="{79C494AF-5398-4408-A523-AABE36857286}" presName="compNode" presStyleCnt="0"/>
      <dgm:spPr/>
    </dgm:pt>
    <dgm:pt modelId="{C3830241-231F-46AB-B61B-3136F683E517}" type="pres">
      <dgm:prSet presAssocID="{79C494AF-5398-4408-A523-AABE36857286}" presName="dummyConnPt" presStyleCnt="0"/>
      <dgm:spPr/>
    </dgm:pt>
    <dgm:pt modelId="{5AD94431-ECF9-48EF-B6BD-630910F651BC}" type="pres">
      <dgm:prSet presAssocID="{79C494AF-5398-4408-A523-AABE36857286}" presName="node" presStyleLbl="node1" presStyleIdx="3" presStyleCnt="9">
        <dgm:presLayoutVars>
          <dgm:bulletEnabled val="1"/>
        </dgm:presLayoutVars>
      </dgm:prSet>
      <dgm:spPr/>
    </dgm:pt>
    <dgm:pt modelId="{DE917E87-3429-46F8-AB23-5836822DF115}" type="pres">
      <dgm:prSet presAssocID="{952BEE4E-3AF6-46A3-81A0-1E50527DA83D}" presName="sibTrans" presStyleLbl="bgSibTrans2D1" presStyleIdx="3" presStyleCnt="8"/>
      <dgm:spPr/>
    </dgm:pt>
    <dgm:pt modelId="{3940C47E-8E24-41BD-8EBE-FAE04FA257EE}" type="pres">
      <dgm:prSet presAssocID="{8C28D72D-74FF-44F8-8810-F8B90FD7B0BC}" presName="compNode" presStyleCnt="0"/>
      <dgm:spPr/>
    </dgm:pt>
    <dgm:pt modelId="{74CEC7A8-1F8F-48C3-9E02-264F68A060AE}" type="pres">
      <dgm:prSet presAssocID="{8C28D72D-74FF-44F8-8810-F8B90FD7B0BC}" presName="dummyConnPt" presStyleCnt="0"/>
      <dgm:spPr/>
    </dgm:pt>
    <dgm:pt modelId="{D03368E6-AB33-41A9-9FB8-934EC64BB57F}" type="pres">
      <dgm:prSet presAssocID="{8C28D72D-74FF-44F8-8810-F8B90FD7B0BC}" presName="node" presStyleLbl="node1" presStyleIdx="4" presStyleCnt="9">
        <dgm:presLayoutVars>
          <dgm:bulletEnabled val="1"/>
        </dgm:presLayoutVars>
      </dgm:prSet>
      <dgm:spPr/>
    </dgm:pt>
    <dgm:pt modelId="{252B04F3-B9B9-4D42-B696-22056126EA3E}" type="pres">
      <dgm:prSet presAssocID="{F190CEAC-4A1F-429C-BFCC-8B7E8D19CAAA}" presName="sibTrans" presStyleLbl="bgSibTrans2D1" presStyleIdx="4" presStyleCnt="8"/>
      <dgm:spPr/>
    </dgm:pt>
    <dgm:pt modelId="{595CF8BA-C440-4478-BC06-E51A3FABAF74}" type="pres">
      <dgm:prSet presAssocID="{ED0343B7-2921-47C3-B200-50B45665A47E}" presName="compNode" presStyleCnt="0"/>
      <dgm:spPr/>
    </dgm:pt>
    <dgm:pt modelId="{52D7F532-966D-44CC-90E0-151B70E2056A}" type="pres">
      <dgm:prSet presAssocID="{ED0343B7-2921-47C3-B200-50B45665A47E}" presName="dummyConnPt" presStyleCnt="0"/>
      <dgm:spPr/>
    </dgm:pt>
    <dgm:pt modelId="{69B319AB-4E79-4C7C-AC36-3F58EC89743B}" type="pres">
      <dgm:prSet presAssocID="{ED0343B7-2921-47C3-B200-50B45665A47E}" presName="node" presStyleLbl="node1" presStyleIdx="5" presStyleCnt="9">
        <dgm:presLayoutVars>
          <dgm:bulletEnabled val="1"/>
        </dgm:presLayoutVars>
      </dgm:prSet>
      <dgm:spPr/>
    </dgm:pt>
    <dgm:pt modelId="{9F00BA2E-769E-47F4-ADF2-42E1813B481D}" type="pres">
      <dgm:prSet presAssocID="{40E4841E-9DFF-4DDF-B28E-E05A84914D12}" presName="sibTrans" presStyleLbl="bgSibTrans2D1" presStyleIdx="5" presStyleCnt="8"/>
      <dgm:spPr/>
    </dgm:pt>
    <dgm:pt modelId="{F4B85209-3CD4-41AE-9F68-2F552E0CD043}" type="pres">
      <dgm:prSet presAssocID="{631C0FB9-E42A-4E96-AF64-D7651CD783A8}" presName="compNode" presStyleCnt="0"/>
      <dgm:spPr/>
    </dgm:pt>
    <dgm:pt modelId="{5809A0B2-F0B7-4E88-8ED0-7EA1FB77DEAA}" type="pres">
      <dgm:prSet presAssocID="{631C0FB9-E42A-4E96-AF64-D7651CD783A8}" presName="dummyConnPt" presStyleCnt="0"/>
      <dgm:spPr/>
    </dgm:pt>
    <dgm:pt modelId="{85213CC6-F74D-455E-ABFB-E7FCD15645D3}" type="pres">
      <dgm:prSet presAssocID="{631C0FB9-E42A-4E96-AF64-D7651CD783A8}" presName="node" presStyleLbl="node1" presStyleIdx="6" presStyleCnt="9">
        <dgm:presLayoutVars>
          <dgm:bulletEnabled val="1"/>
        </dgm:presLayoutVars>
      </dgm:prSet>
      <dgm:spPr/>
    </dgm:pt>
    <dgm:pt modelId="{79D79E5C-6F01-482C-8EF6-A8226DEBD0C1}" type="pres">
      <dgm:prSet presAssocID="{799480E1-FE1A-4A8C-930F-3F87F4FE6F9B}" presName="sibTrans" presStyleLbl="bgSibTrans2D1" presStyleIdx="6" presStyleCnt="8"/>
      <dgm:spPr/>
    </dgm:pt>
    <dgm:pt modelId="{E3CF5F2C-B0D5-4CAD-85CF-021CFDAD292B}" type="pres">
      <dgm:prSet presAssocID="{DB2A3F7D-326C-4268-9BC3-2BD4E2A851FF}" presName="compNode" presStyleCnt="0"/>
      <dgm:spPr/>
    </dgm:pt>
    <dgm:pt modelId="{F37D886C-46B0-44FB-B9F9-883B5FD5CA9D}" type="pres">
      <dgm:prSet presAssocID="{DB2A3F7D-326C-4268-9BC3-2BD4E2A851FF}" presName="dummyConnPt" presStyleCnt="0"/>
      <dgm:spPr/>
    </dgm:pt>
    <dgm:pt modelId="{71B418E7-9FE3-437B-8919-5154C6195199}" type="pres">
      <dgm:prSet presAssocID="{DB2A3F7D-326C-4268-9BC3-2BD4E2A851FF}" presName="node" presStyleLbl="node1" presStyleIdx="7" presStyleCnt="9">
        <dgm:presLayoutVars>
          <dgm:bulletEnabled val="1"/>
        </dgm:presLayoutVars>
      </dgm:prSet>
      <dgm:spPr/>
    </dgm:pt>
    <dgm:pt modelId="{42BF6927-C18A-438A-8F7F-A55224944BD7}" type="pres">
      <dgm:prSet presAssocID="{C3E10A5E-02F4-4ABE-AC1D-853EF6B22989}" presName="sibTrans" presStyleLbl="bgSibTrans2D1" presStyleIdx="7" presStyleCnt="8"/>
      <dgm:spPr/>
    </dgm:pt>
    <dgm:pt modelId="{34AFBE20-399C-47FF-A564-B030F21E716B}" type="pres">
      <dgm:prSet presAssocID="{A6134D97-4992-484D-B9DE-7148B703FBE8}" presName="compNode" presStyleCnt="0"/>
      <dgm:spPr/>
    </dgm:pt>
    <dgm:pt modelId="{90EDCB02-ED28-4D6C-8F39-0BE12DEEBD0F}" type="pres">
      <dgm:prSet presAssocID="{A6134D97-4992-484D-B9DE-7148B703FBE8}" presName="dummyConnPt" presStyleCnt="0"/>
      <dgm:spPr/>
    </dgm:pt>
    <dgm:pt modelId="{350443FE-61D9-45FE-A699-57868915B8BA}"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63966023-5F05-43A1-936A-4FA37825BF10}" srcId="{93C4953B-B2C9-4E53-92A8-5C66302B989B}" destId="{104DB9AF-EDE6-40F1-B0C9-3CF9F69CEFAF}" srcOrd="2" destOrd="0" parTransId="{56F62B37-7ECD-49F7-B2E5-8E47885E99A5}" sibTransId="{FBB1D1C6-24FF-43BC-962D-0EF8CC6067F0}"/>
    <dgm:cxn modelId="{4DA9B424-99D6-48AF-83B9-B664EAA97729}" type="presOf" srcId="{952BEE4E-3AF6-46A3-81A0-1E50527DA83D}" destId="{DE917E87-3429-46F8-AB23-5836822DF115}" srcOrd="0" destOrd="0" presId="urn:microsoft.com/office/officeart/2005/8/layout/bProcess4"/>
    <dgm:cxn modelId="{ACD4E826-D359-4160-BFF1-8971BA6F34AC}" srcId="{93C4953B-B2C9-4E53-92A8-5C66302B989B}" destId="{A6134D97-4992-484D-B9DE-7148B703FBE8}" srcOrd="8" destOrd="0" parTransId="{4A0FB084-6EC7-4950-B13C-C872A431CAB9}" sibTransId="{0C0C3A30-C52B-4AB4-98B2-3DF977B54036}"/>
    <dgm:cxn modelId="{E250832D-5B82-4B62-8191-CEF9BFF09DA5}" type="presOf" srcId="{40E4841E-9DFF-4DDF-B28E-E05A84914D12}" destId="{9F00BA2E-769E-47F4-ADF2-42E1813B481D}" srcOrd="0" destOrd="0" presId="urn:microsoft.com/office/officeart/2005/8/layout/bProcess4"/>
    <dgm:cxn modelId="{2D7FB03C-ACF4-456A-B7C1-0277FE07E9C1}" type="presOf" srcId="{8C28D72D-74FF-44F8-8810-F8B90FD7B0BC}" destId="{D03368E6-AB33-41A9-9FB8-934EC64BB57F}" srcOrd="0" destOrd="0" presId="urn:microsoft.com/office/officeart/2005/8/layout/bProcess4"/>
    <dgm:cxn modelId="{FA1A813F-8355-43B8-80A4-D3B708B662C1}" type="presOf" srcId="{C7F9647F-514E-40E3-B90F-67CD99D3C751}" destId="{F8C90321-42BB-4379-9D6E-1827A2D98161}" srcOrd="0" destOrd="0" presId="urn:microsoft.com/office/officeart/2005/8/layout/bProcess4"/>
    <dgm:cxn modelId="{3BD65A5F-FB01-4D4F-9673-6EE04E5F807B}" srcId="{93C4953B-B2C9-4E53-92A8-5C66302B989B}" destId="{ED0343B7-2921-47C3-B200-50B45665A47E}" srcOrd="5" destOrd="0" parTransId="{E24FFF2C-3C1C-49C3-8186-29D145BA3982}" sibTransId="{40E4841E-9DFF-4DDF-B28E-E05A84914D12}"/>
    <dgm:cxn modelId="{2B8BA849-22BF-47B5-96E9-BFB2BDA44700}" type="presOf" srcId="{57D7CF19-C380-43E2-AB8D-97DA1B5D0EDE}" destId="{FA07204C-8453-45F3-BC37-299AE46CE7E6}" srcOrd="0" destOrd="0" presId="urn:microsoft.com/office/officeart/2005/8/layout/bProcess4"/>
    <dgm:cxn modelId="{A5244B73-692D-4CCE-85E9-9358E96062CE}" type="presOf" srcId="{C3E10A5E-02F4-4ABE-AC1D-853EF6B22989}" destId="{42BF6927-C18A-438A-8F7F-A55224944BD7}" srcOrd="0" destOrd="0" presId="urn:microsoft.com/office/officeart/2005/8/layout/bProcess4"/>
    <dgm:cxn modelId="{13EB187C-FAD7-40EC-A8FE-2DC3CF8A61E0}" type="presOf" srcId="{799480E1-FE1A-4A8C-930F-3F87F4FE6F9B}" destId="{79D79E5C-6F01-482C-8EF6-A8226DEBD0C1}" srcOrd="0" destOrd="0" presId="urn:microsoft.com/office/officeart/2005/8/layout/bProcess4"/>
    <dgm:cxn modelId="{89440984-FDD9-4010-9AE4-25A949EAB7B4}" srcId="{93C4953B-B2C9-4E53-92A8-5C66302B989B}" destId="{79C494AF-5398-4408-A523-AABE36857286}" srcOrd="3" destOrd="0" parTransId="{A89DD790-A6D8-4EF6-82A7-F383BE287B0A}" sibTransId="{952BEE4E-3AF6-46A3-81A0-1E50527DA83D}"/>
    <dgm:cxn modelId="{87881A8F-BEC4-4CCF-AB7D-8CE562C08E14}" type="presOf" srcId="{93C4953B-B2C9-4E53-92A8-5C66302B989B}" destId="{D20B584B-67E0-4514-B610-DF0063AE7AA5}" srcOrd="0" destOrd="0" presId="urn:microsoft.com/office/officeart/2005/8/layout/bProcess4"/>
    <dgm:cxn modelId="{8EB62194-81B9-477A-A5A7-6119B689DACB}" type="presOf" srcId="{4773B43A-F3B1-4CE9-8B48-5ED518BADF6F}" destId="{E919A6DD-F21F-4301-ACC6-E2D4B8A6E7A1}" srcOrd="0" destOrd="0" presId="urn:microsoft.com/office/officeart/2005/8/layout/bProcess4"/>
    <dgm:cxn modelId="{923AD796-C6AF-46A8-A206-95F6A655C9E4}" type="presOf" srcId="{F190CEAC-4A1F-429C-BFCC-8B7E8D19CAAA}" destId="{252B04F3-B9B9-4D42-B696-22056126EA3E}" srcOrd="0" destOrd="0" presId="urn:microsoft.com/office/officeart/2005/8/layout/bProcess4"/>
    <dgm:cxn modelId="{B1B56CA7-905A-4DA9-92CB-0DBEF015A7C6}" srcId="{93C4953B-B2C9-4E53-92A8-5C66302B989B}" destId="{691026AE-BFCB-4BBF-9BF4-05C93EAB1E5D}" srcOrd="0" destOrd="0" parTransId="{4AD84BE7-48E9-4C37-A3D2-5D0CBAEB99B8}" sibTransId="{57D7CF19-C380-43E2-AB8D-97DA1B5D0EDE}"/>
    <dgm:cxn modelId="{855389AD-B3E9-484A-93D5-43484F6A52CE}" type="presOf" srcId="{104DB9AF-EDE6-40F1-B0C9-3CF9F69CEFAF}" destId="{B5BC2E13-4AF3-45F6-9266-2F27F4EBAEA4}" srcOrd="0" destOrd="0" presId="urn:microsoft.com/office/officeart/2005/8/layout/bProcess4"/>
    <dgm:cxn modelId="{2CBB18B4-D993-48C8-B549-EC6C8622C3A0}" type="presOf" srcId="{DB2A3F7D-326C-4268-9BC3-2BD4E2A851FF}" destId="{71B418E7-9FE3-437B-8919-5154C6195199}" srcOrd="0" destOrd="0" presId="urn:microsoft.com/office/officeart/2005/8/layout/bProcess4"/>
    <dgm:cxn modelId="{BAC870D0-8206-4397-82C3-A5CA6AEA66C3}" type="presOf" srcId="{ED0343B7-2921-47C3-B200-50B45665A47E}" destId="{69B319AB-4E79-4C7C-AC36-3F58EC89743B}" srcOrd="0" destOrd="0" presId="urn:microsoft.com/office/officeart/2005/8/layout/bProcess4"/>
    <dgm:cxn modelId="{96AAD9D9-0F47-4CE0-AAE4-16D46B1B7F58}" type="presOf" srcId="{79C494AF-5398-4408-A523-AABE36857286}" destId="{5AD94431-ECF9-48EF-B6BD-630910F651BC}" srcOrd="0" destOrd="0" presId="urn:microsoft.com/office/officeart/2005/8/layout/bProcess4"/>
    <dgm:cxn modelId="{A9F60CE4-C6E1-49B0-A4CC-FA7B553A505E}" srcId="{93C4953B-B2C9-4E53-92A8-5C66302B989B}" destId="{4773B43A-F3B1-4CE9-8B48-5ED518BADF6F}" srcOrd="1" destOrd="0" parTransId="{229E5399-A910-4571-AF5C-4032CC2086D0}" sibTransId="{C7F9647F-514E-40E3-B90F-67CD99D3C751}"/>
    <dgm:cxn modelId="{EEC0AAEA-8B0F-42E7-8FA9-E8181B57575C}" type="presOf" srcId="{691026AE-BFCB-4BBF-9BF4-05C93EAB1E5D}" destId="{3F5F224E-D738-4BF3-9375-62AF441B2127}" srcOrd="0" destOrd="0" presId="urn:microsoft.com/office/officeart/2005/8/layout/bProcess4"/>
    <dgm:cxn modelId="{2F8B4CEE-BCEC-4ACD-AF6F-19D50D9B12DB}" srcId="{93C4953B-B2C9-4E53-92A8-5C66302B989B}" destId="{DB2A3F7D-326C-4268-9BC3-2BD4E2A851FF}" srcOrd="7" destOrd="0" parTransId="{75DA71DB-F82C-4801-9980-9CEB7C4B33C7}" sibTransId="{C3E10A5E-02F4-4ABE-AC1D-853EF6B22989}"/>
    <dgm:cxn modelId="{326E39F0-6E2D-4254-A0C8-0B89CC88376B}" type="presOf" srcId="{A6134D97-4992-484D-B9DE-7148B703FBE8}" destId="{350443FE-61D9-45FE-A699-57868915B8BA}" srcOrd="0" destOrd="0" presId="urn:microsoft.com/office/officeart/2005/8/layout/bProcess4"/>
    <dgm:cxn modelId="{455F5DF0-D729-4370-8711-88EB07C2DE64}" type="presOf" srcId="{FBB1D1C6-24FF-43BC-962D-0EF8CC6067F0}" destId="{4F659BB9-C39A-4051-9E65-155C34977A1E}" srcOrd="0" destOrd="0" presId="urn:microsoft.com/office/officeart/2005/8/layout/bProcess4"/>
    <dgm:cxn modelId="{761E45F1-6188-41A1-B0CD-B3C23E02045E}" type="presOf" srcId="{631C0FB9-E42A-4E96-AF64-D7651CD783A8}" destId="{85213CC6-F74D-455E-ABFB-E7FCD15645D3}" srcOrd="0" destOrd="0" presId="urn:microsoft.com/office/officeart/2005/8/layout/bProcess4"/>
    <dgm:cxn modelId="{7DA0D179-A51F-4714-8479-5F7E5926273A}" type="presParOf" srcId="{D20B584B-67E0-4514-B610-DF0063AE7AA5}" destId="{AB3467C9-26D8-40CF-BE18-DCDA9F8A2FD6}" srcOrd="0" destOrd="0" presId="urn:microsoft.com/office/officeart/2005/8/layout/bProcess4"/>
    <dgm:cxn modelId="{D7C16F2C-D720-49B3-AE94-246BD7A7D23E}" type="presParOf" srcId="{AB3467C9-26D8-40CF-BE18-DCDA9F8A2FD6}" destId="{92843505-9AF4-415F-ADA6-C48FB6D1CC47}" srcOrd="0" destOrd="0" presId="urn:microsoft.com/office/officeart/2005/8/layout/bProcess4"/>
    <dgm:cxn modelId="{3C8A8744-7404-4BBF-A5B0-7317FD34A7DC}" type="presParOf" srcId="{AB3467C9-26D8-40CF-BE18-DCDA9F8A2FD6}" destId="{3F5F224E-D738-4BF3-9375-62AF441B2127}" srcOrd="1" destOrd="0" presId="urn:microsoft.com/office/officeart/2005/8/layout/bProcess4"/>
    <dgm:cxn modelId="{8C28BCAA-3C52-4F92-8DFE-5CE450316FD9}" type="presParOf" srcId="{D20B584B-67E0-4514-B610-DF0063AE7AA5}" destId="{FA07204C-8453-45F3-BC37-299AE46CE7E6}" srcOrd="1" destOrd="0" presId="urn:microsoft.com/office/officeart/2005/8/layout/bProcess4"/>
    <dgm:cxn modelId="{52FA5899-F9BA-4424-84C7-DC12561C947D}" type="presParOf" srcId="{D20B584B-67E0-4514-B610-DF0063AE7AA5}" destId="{432DC36B-EF88-4847-BD3D-706CE7860231}" srcOrd="2" destOrd="0" presId="urn:microsoft.com/office/officeart/2005/8/layout/bProcess4"/>
    <dgm:cxn modelId="{088C6AD9-0BEF-4AAB-9250-689C28332826}" type="presParOf" srcId="{432DC36B-EF88-4847-BD3D-706CE7860231}" destId="{296310DF-1D6F-4E2E-BB18-EEF7EE022199}" srcOrd="0" destOrd="0" presId="urn:microsoft.com/office/officeart/2005/8/layout/bProcess4"/>
    <dgm:cxn modelId="{41BDCDBC-351D-46B7-91A7-2DD7A8597D3B}" type="presParOf" srcId="{432DC36B-EF88-4847-BD3D-706CE7860231}" destId="{E919A6DD-F21F-4301-ACC6-E2D4B8A6E7A1}" srcOrd="1" destOrd="0" presId="urn:microsoft.com/office/officeart/2005/8/layout/bProcess4"/>
    <dgm:cxn modelId="{B8823E7B-B393-4173-AAB8-25771EF396C5}" type="presParOf" srcId="{D20B584B-67E0-4514-B610-DF0063AE7AA5}" destId="{F8C90321-42BB-4379-9D6E-1827A2D98161}" srcOrd="3" destOrd="0" presId="urn:microsoft.com/office/officeart/2005/8/layout/bProcess4"/>
    <dgm:cxn modelId="{531D8533-436F-4791-9A98-C44B222184C4}" type="presParOf" srcId="{D20B584B-67E0-4514-B610-DF0063AE7AA5}" destId="{852FA01F-49C2-4F42-882F-5910253E44B7}" srcOrd="4" destOrd="0" presId="urn:microsoft.com/office/officeart/2005/8/layout/bProcess4"/>
    <dgm:cxn modelId="{DAB49474-9E93-4B99-B875-0F8384E2F5BC}" type="presParOf" srcId="{852FA01F-49C2-4F42-882F-5910253E44B7}" destId="{E851092D-FE34-4B36-8362-BC0C8588F01D}" srcOrd="0" destOrd="0" presId="urn:microsoft.com/office/officeart/2005/8/layout/bProcess4"/>
    <dgm:cxn modelId="{4155D1D9-09BB-4004-A2E3-F0FC2296696C}" type="presParOf" srcId="{852FA01F-49C2-4F42-882F-5910253E44B7}" destId="{B5BC2E13-4AF3-45F6-9266-2F27F4EBAEA4}" srcOrd="1" destOrd="0" presId="urn:microsoft.com/office/officeart/2005/8/layout/bProcess4"/>
    <dgm:cxn modelId="{5D36DC4D-FDF1-4311-9753-2FC684C213F5}" type="presParOf" srcId="{D20B584B-67E0-4514-B610-DF0063AE7AA5}" destId="{4F659BB9-C39A-4051-9E65-155C34977A1E}" srcOrd="5" destOrd="0" presId="urn:microsoft.com/office/officeart/2005/8/layout/bProcess4"/>
    <dgm:cxn modelId="{BC4E03AB-FFE7-40E6-A3CC-1FD8BA629E9E}" type="presParOf" srcId="{D20B584B-67E0-4514-B610-DF0063AE7AA5}" destId="{8EB09C52-546B-4AC1-8DA8-F0BFFBEA8EC2}" srcOrd="6" destOrd="0" presId="urn:microsoft.com/office/officeart/2005/8/layout/bProcess4"/>
    <dgm:cxn modelId="{35C33558-374B-4D8D-A577-E7088264EF8F}" type="presParOf" srcId="{8EB09C52-546B-4AC1-8DA8-F0BFFBEA8EC2}" destId="{C3830241-231F-46AB-B61B-3136F683E517}" srcOrd="0" destOrd="0" presId="urn:microsoft.com/office/officeart/2005/8/layout/bProcess4"/>
    <dgm:cxn modelId="{2A988D39-38F0-4CA5-BF38-6E9F6CA108CD}" type="presParOf" srcId="{8EB09C52-546B-4AC1-8DA8-F0BFFBEA8EC2}" destId="{5AD94431-ECF9-48EF-B6BD-630910F651BC}" srcOrd="1" destOrd="0" presId="urn:microsoft.com/office/officeart/2005/8/layout/bProcess4"/>
    <dgm:cxn modelId="{C7FBC0DD-2D72-45EA-95EA-17A863E389A7}" type="presParOf" srcId="{D20B584B-67E0-4514-B610-DF0063AE7AA5}" destId="{DE917E87-3429-46F8-AB23-5836822DF115}" srcOrd="7" destOrd="0" presId="urn:microsoft.com/office/officeart/2005/8/layout/bProcess4"/>
    <dgm:cxn modelId="{B5C4841A-FC86-4C1D-B8D0-9096EAD12FB5}" type="presParOf" srcId="{D20B584B-67E0-4514-B610-DF0063AE7AA5}" destId="{3940C47E-8E24-41BD-8EBE-FAE04FA257EE}" srcOrd="8" destOrd="0" presId="urn:microsoft.com/office/officeart/2005/8/layout/bProcess4"/>
    <dgm:cxn modelId="{8B5379B5-EE7D-4AC2-82E4-D67053D6A4F8}" type="presParOf" srcId="{3940C47E-8E24-41BD-8EBE-FAE04FA257EE}" destId="{74CEC7A8-1F8F-48C3-9E02-264F68A060AE}" srcOrd="0" destOrd="0" presId="urn:microsoft.com/office/officeart/2005/8/layout/bProcess4"/>
    <dgm:cxn modelId="{C6429283-1FDD-4A96-9F2E-F141F2F65149}" type="presParOf" srcId="{3940C47E-8E24-41BD-8EBE-FAE04FA257EE}" destId="{D03368E6-AB33-41A9-9FB8-934EC64BB57F}" srcOrd="1" destOrd="0" presId="urn:microsoft.com/office/officeart/2005/8/layout/bProcess4"/>
    <dgm:cxn modelId="{FB621F73-29B7-4099-B33A-DD60A1415F5F}" type="presParOf" srcId="{D20B584B-67E0-4514-B610-DF0063AE7AA5}" destId="{252B04F3-B9B9-4D42-B696-22056126EA3E}" srcOrd="9" destOrd="0" presId="urn:microsoft.com/office/officeart/2005/8/layout/bProcess4"/>
    <dgm:cxn modelId="{C998ABFC-4785-468B-A6FF-A6F8096A989C}" type="presParOf" srcId="{D20B584B-67E0-4514-B610-DF0063AE7AA5}" destId="{595CF8BA-C440-4478-BC06-E51A3FABAF74}" srcOrd="10" destOrd="0" presId="urn:microsoft.com/office/officeart/2005/8/layout/bProcess4"/>
    <dgm:cxn modelId="{4CE909BB-CC32-4433-8095-9C6A1E15FC97}" type="presParOf" srcId="{595CF8BA-C440-4478-BC06-E51A3FABAF74}" destId="{52D7F532-966D-44CC-90E0-151B70E2056A}" srcOrd="0" destOrd="0" presId="urn:microsoft.com/office/officeart/2005/8/layout/bProcess4"/>
    <dgm:cxn modelId="{0211029F-5C02-4462-AF48-12A2E2B0CC18}" type="presParOf" srcId="{595CF8BA-C440-4478-BC06-E51A3FABAF74}" destId="{69B319AB-4E79-4C7C-AC36-3F58EC89743B}" srcOrd="1" destOrd="0" presId="urn:microsoft.com/office/officeart/2005/8/layout/bProcess4"/>
    <dgm:cxn modelId="{733CB87A-4C3B-4F1C-AA84-18C964C53B88}" type="presParOf" srcId="{D20B584B-67E0-4514-B610-DF0063AE7AA5}" destId="{9F00BA2E-769E-47F4-ADF2-42E1813B481D}" srcOrd="11" destOrd="0" presId="urn:microsoft.com/office/officeart/2005/8/layout/bProcess4"/>
    <dgm:cxn modelId="{B34D9182-D365-4AB9-B2A3-F386E466100E}" type="presParOf" srcId="{D20B584B-67E0-4514-B610-DF0063AE7AA5}" destId="{F4B85209-3CD4-41AE-9F68-2F552E0CD043}" srcOrd="12" destOrd="0" presId="urn:microsoft.com/office/officeart/2005/8/layout/bProcess4"/>
    <dgm:cxn modelId="{11D45318-3419-49F5-9C1E-8FF951A361A6}" type="presParOf" srcId="{F4B85209-3CD4-41AE-9F68-2F552E0CD043}" destId="{5809A0B2-F0B7-4E88-8ED0-7EA1FB77DEAA}" srcOrd="0" destOrd="0" presId="urn:microsoft.com/office/officeart/2005/8/layout/bProcess4"/>
    <dgm:cxn modelId="{23083B9D-FF69-43FD-848A-C4C568135C40}" type="presParOf" srcId="{F4B85209-3CD4-41AE-9F68-2F552E0CD043}" destId="{85213CC6-F74D-455E-ABFB-E7FCD15645D3}" srcOrd="1" destOrd="0" presId="urn:microsoft.com/office/officeart/2005/8/layout/bProcess4"/>
    <dgm:cxn modelId="{007E1FC3-C596-4472-B229-C1170E1674BC}" type="presParOf" srcId="{D20B584B-67E0-4514-B610-DF0063AE7AA5}" destId="{79D79E5C-6F01-482C-8EF6-A8226DEBD0C1}" srcOrd="13" destOrd="0" presId="urn:microsoft.com/office/officeart/2005/8/layout/bProcess4"/>
    <dgm:cxn modelId="{BBA9E05F-CCA1-4731-BAA6-58C8682A84D5}" type="presParOf" srcId="{D20B584B-67E0-4514-B610-DF0063AE7AA5}" destId="{E3CF5F2C-B0D5-4CAD-85CF-021CFDAD292B}" srcOrd="14" destOrd="0" presId="urn:microsoft.com/office/officeart/2005/8/layout/bProcess4"/>
    <dgm:cxn modelId="{94A7AB97-6CD8-4C2C-8EB4-967DDA5B1E18}" type="presParOf" srcId="{E3CF5F2C-B0D5-4CAD-85CF-021CFDAD292B}" destId="{F37D886C-46B0-44FB-B9F9-883B5FD5CA9D}" srcOrd="0" destOrd="0" presId="urn:microsoft.com/office/officeart/2005/8/layout/bProcess4"/>
    <dgm:cxn modelId="{006922AA-D314-4AD3-996E-BA279350BB86}" type="presParOf" srcId="{E3CF5F2C-B0D5-4CAD-85CF-021CFDAD292B}" destId="{71B418E7-9FE3-437B-8919-5154C6195199}" srcOrd="1" destOrd="0" presId="urn:microsoft.com/office/officeart/2005/8/layout/bProcess4"/>
    <dgm:cxn modelId="{67D4CB1F-147A-402F-B624-3ABF38F7FAF0}" type="presParOf" srcId="{D20B584B-67E0-4514-B610-DF0063AE7AA5}" destId="{42BF6927-C18A-438A-8F7F-A55224944BD7}" srcOrd="15" destOrd="0" presId="urn:microsoft.com/office/officeart/2005/8/layout/bProcess4"/>
    <dgm:cxn modelId="{042244D2-DB74-4A46-8DB6-74D0FFDBEB25}" type="presParOf" srcId="{D20B584B-67E0-4514-B610-DF0063AE7AA5}" destId="{34AFBE20-399C-47FF-A564-B030F21E716B}" srcOrd="16" destOrd="0" presId="urn:microsoft.com/office/officeart/2005/8/layout/bProcess4"/>
    <dgm:cxn modelId="{55FC9A77-6449-4E28-AD10-EB17488F1AA8}" type="presParOf" srcId="{34AFBE20-399C-47FF-A564-B030F21E716B}" destId="{90EDCB02-ED28-4D6C-8F39-0BE12DEEBD0F}" srcOrd="0" destOrd="0" presId="urn:microsoft.com/office/officeart/2005/8/layout/bProcess4"/>
    <dgm:cxn modelId="{44BE0A75-4483-4071-ADBC-F4C4B79A0A7A}" type="presParOf" srcId="{34AFBE20-399C-47FF-A564-B030F21E716B}" destId="{350443FE-61D9-45FE-A699-57868915B8BA}"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73D1A-2D4D-4D58-971A-E88403E702F6}" type="doc">
      <dgm:prSet loTypeId="urn:microsoft.com/office/officeart/2005/8/layout/hList6" loCatId="list" qsTypeId="urn:microsoft.com/office/officeart/2005/8/quickstyle/simple1" qsCatId="simple" csTypeId="urn:microsoft.com/office/officeart/2005/8/colors/accent2_3" csCatId="accent2" phldr="1"/>
      <dgm:spPr/>
      <dgm:t>
        <a:bodyPr/>
        <a:lstStyle/>
        <a:p>
          <a:endParaRPr lang="en-US"/>
        </a:p>
      </dgm:t>
    </dgm:pt>
    <dgm:pt modelId="{BB0066DF-3A86-4B1B-BA63-D41836D5CD94}">
      <dgm:prSet phldrT="[Text]" custT="1"/>
      <dgm:spPr>
        <a:solidFill>
          <a:srgbClr val="DCEAF0"/>
        </a:solidFill>
      </dgm:spPr>
      <dgm:t>
        <a:bodyPr/>
        <a:lstStyle/>
        <a:p>
          <a:r>
            <a:rPr lang="en-US" sz="2200" dirty="0">
              <a:solidFill>
                <a:schemeClr val="tx1"/>
              </a:solidFill>
              <a:latin typeface="Arial" panose="020B0604020202020204" pitchFamily="34" charset="0"/>
              <a:cs typeface="Arial" panose="020B0604020202020204" pitchFamily="34" charset="0"/>
            </a:rPr>
            <a:t>Make an immediate written record of your concerns noting all relevant details such as dates, names and times</a:t>
          </a:r>
        </a:p>
      </dgm:t>
    </dgm:pt>
    <dgm:pt modelId="{9C6F90FE-C031-4232-80E4-F11A53808823}" type="parTrans" cxnId="{F146C4B5-5114-48A4-897D-35479F6425CE}">
      <dgm:prSet/>
      <dgm:spPr/>
      <dgm:t>
        <a:bodyPr/>
        <a:lstStyle/>
        <a:p>
          <a:endParaRPr lang="en-US"/>
        </a:p>
      </dgm:t>
    </dgm:pt>
    <dgm:pt modelId="{42FC187F-A832-4037-BFD9-9E677B6153A9}" type="sibTrans" cxnId="{F146C4B5-5114-48A4-897D-35479F6425CE}">
      <dgm:prSet/>
      <dgm:spPr/>
      <dgm:t>
        <a:bodyPr/>
        <a:lstStyle/>
        <a:p>
          <a:endParaRPr lang="en-US"/>
        </a:p>
      </dgm:t>
    </dgm:pt>
    <dgm:pt modelId="{F86CC39F-8F50-4CAD-8FFF-556227C457F2}">
      <dgm:prSet phldrT="[Text]" custT="1"/>
      <dgm:spPr>
        <a:solidFill>
          <a:srgbClr val="DCEAF0"/>
        </a:solidFill>
      </dgm:spPr>
      <dgm:t>
        <a:bodyPr/>
        <a:lstStyle/>
        <a:p>
          <a:r>
            <a:rPr lang="en-US" sz="2100" dirty="0">
              <a:solidFill>
                <a:schemeClr val="tx1"/>
              </a:solidFill>
              <a:latin typeface="Arial" panose="020B0604020202020204" pitchFamily="34" charset="0"/>
              <a:cs typeface="Arial" panose="020B0604020202020204" pitchFamily="34" charset="0"/>
            </a:rPr>
            <a:t>Check whether </a:t>
          </a:r>
          <a:br>
            <a:rPr lang="en-US" sz="2100" dirty="0">
              <a:solidFill>
                <a:schemeClr val="tx1"/>
              </a:solidFill>
              <a:latin typeface="Arial" panose="020B0604020202020204" pitchFamily="34" charset="0"/>
              <a:cs typeface="Arial" panose="020B0604020202020204" pitchFamily="34" charset="0"/>
            </a:rPr>
          </a:br>
          <a:r>
            <a:rPr lang="en-US" sz="2100" dirty="0">
              <a:solidFill>
                <a:schemeClr val="tx1"/>
              </a:solidFill>
              <a:latin typeface="Arial" panose="020B0604020202020204" pitchFamily="34" charset="0"/>
              <a:cs typeface="Arial" panose="020B0604020202020204" pitchFamily="34" charset="0"/>
            </a:rPr>
            <a:t>your employer has policies and procedures in place for whistle blowing and follow them. Pass on your suspicions to someone with the appropriate authority and experience</a:t>
          </a:r>
        </a:p>
      </dgm:t>
    </dgm:pt>
    <dgm:pt modelId="{27142DB1-2ADF-4E1F-988A-CF1180C47768}" type="parTrans" cxnId="{71FF8A87-1CAA-42D8-85B6-AC0C1725A406}">
      <dgm:prSet/>
      <dgm:spPr/>
      <dgm:t>
        <a:bodyPr/>
        <a:lstStyle/>
        <a:p>
          <a:endParaRPr lang="en-US"/>
        </a:p>
      </dgm:t>
    </dgm:pt>
    <dgm:pt modelId="{C591DACE-5D36-49FB-927F-FDF9499DA573}" type="sibTrans" cxnId="{71FF8A87-1CAA-42D8-85B6-AC0C1725A406}">
      <dgm:prSet/>
      <dgm:spPr/>
      <dgm:t>
        <a:bodyPr/>
        <a:lstStyle/>
        <a:p>
          <a:endParaRPr lang="en-US"/>
        </a:p>
      </dgm:t>
    </dgm:pt>
    <dgm:pt modelId="{70ED67A3-2834-493E-8DA8-D04560518A72}">
      <dgm:prSet phldrT="[Text]" custT="1"/>
      <dgm:spPr>
        <a:solidFill>
          <a:srgbClr val="DCEAF0"/>
        </a:solidFill>
      </dgm:spPr>
      <dgm:t>
        <a:bodyPr/>
        <a:lstStyle/>
        <a:p>
          <a:r>
            <a:rPr lang="en-US" sz="2200" dirty="0">
              <a:solidFill>
                <a:schemeClr val="tx1"/>
              </a:solidFill>
              <a:latin typeface="Arial" panose="020B0604020202020204" pitchFamily="34" charset="0"/>
              <a:cs typeface="Arial" panose="020B0604020202020204" pitchFamily="34" charset="0"/>
            </a:rPr>
            <a:t>Deal with the matter promptly if you feel your concerns are justified</a:t>
          </a:r>
        </a:p>
      </dgm:t>
    </dgm:pt>
    <dgm:pt modelId="{7E252132-CEF5-4A5F-93E3-27B7308D5A60}" type="parTrans" cxnId="{3710B223-848E-4B39-B787-72222DE48FA2}">
      <dgm:prSet/>
      <dgm:spPr/>
      <dgm:t>
        <a:bodyPr/>
        <a:lstStyle/>
        <a:p>
          <a:endParaRPr lang="en-US"/>
        </a:p>
      </dgm:t>
    </dgm:pt>
    <dgm:pt modelId="{9BE3A399-B89A-4A9C-A51D-DBA09CD6A669}" type="sibTrans" cxnId="{3710B223-848E-4B39-B787-72222DE48FA2}">
      <dgm:prSet/>
      <dgm:spPr/>
      <dgm:t>
        <a:bodyPr/>
        <a:lstStyle/>
        <a:p>
          <a:endParaRPr lang="en-US"/>
        </a:p>
      </dgm:t>
    </dgm:pt>
    <dgm:pt modelId="{0049290C-BEED-4366-83D6-7B37208BB5CE}" type="pres">
      <dgm:prSet presAssocID="{B4B73D1A-2D4D-4D58-971A-E88403E702F6}" presName="Name0" presStyleCnt="0">
        <dgm:presLayoutVars>
          <dgm:dir/>
          <dgm:resizeHandles val="exact"/>
        </dgm:presLayoutVars>
      </dgm:prSet>
      <dgm:spPr/>
    </dgm:pt>
    <dgm:pt modelId="{D990779E-51DD-4844-AEA7-87E6CB18BE3F}" type="pres">
      <dgm:prSet presAssocID="{BB0066DF-3A86-4B1B-BA63-D41836D5CD94}" presName="node" presStyleLbl="node1" presStyleIdx="0" presStyleCnt="3" custLinFactNeighborX="6822" custLinFactNeighborY="887">
        <dgm:presLayoutVars>
          <dgm:bulletEnabled val="1"/>
        </dgm:presLayoutVars>
      </dgm:prSet>
      <dgm:spPr/>
    </dgm:pt>
    <dgm:pt modelId="{3148B2BF-76CA-4893-8564-845BE7868695}" type="pres">
      <dgm:prSet presAssocID="{42FC187F-A832-4037-BFD9-9E677B6153A9}" presName="sibTrans" presStyleCnt="0"/>
      <dgm:spPr/>
    </dgm:pt>
    <dgm:pt modelId="{0696D0C1-F0A3-46F9-9132-90F52C96B94E}" type="pres">
      <dgm:prSet presAssocID="{F86CC39F-8F50-4CAD-8FFF-556227C457F2}" presName="node" presStyleLbl="node1" presStyleIdx="1" presStyleCnt="3" custScaleX="117341">
        <dgm:presLayoutVars>
          <dgm:bulletEnabled val="1"/>
        </dgm:presLayoutVars>
      </dgm:prSet>
      <dgm:spPr/>
    </dgm:pt>
    <dgm:pt modelId="{C2F596FC-408D-44A1-92C3-6AC48FF943C2}" type="pres">
      <dgm:prSet presAssocID="{C591DACE-5D36-49FB-927F-FDF9499DA573}" presName="sibTrans" presStyleCnt="0"/>
      <dgm:spPr/>
    </dgm:pt>
    <dgm:pt modelId="{A950F6D1-A914-4988-AD81-97AB8D596496}" type="pres">
      <dgm:prSet presAssocID="{70ED67A3-2834-493E-8DA8-D04560518A72}" presName="node" presStyleLbl="node1" presStyleIdx="2" presStyleCnt="3">
        <dgm:presLayoutVars>
          <dgm:bulletEnabled val="1"/>
        </dgm:presLayoutVars>
      </dgm:prSet>
      <dgm:spPr/>
    </dgm:pt>
  </dgm:ptLst>
  <dgm:cxnLst>
    <dgm:cxn modelId="{12DE8B17-1EBF-447E-B128-D17CB4E06337}" type="presOf" srcId="{70ED67A3-2834-493E-8DA8-D04560518A72}" destId="{A950F6D1-A914-4988-AD81-97AB8D596496}" srcOrd="0" destOrd="0" presId="urn:microsoft.com/office/officeart/2005/8/layout/hList6"/>
    <dgm:cxn modelId="{3710B223-848E-4B39-B787-72222DE48FA2}" srcId="{B4B73D1A-2D4D-4D58-971A-E88403E702F6}" destId="{70ED67A3-2834-493E-8DA8-D04560518A72}" srcOrd="2" destOrd="0" parTransId="{7E252132-CEF5-4A5F-93E3-27B7308D5A60}" sibTransId="{9BE3A399-B89A-4A9C-A51D-DBA09CD6A669}"/>
    <dgm:cxn modelId="{9DFABC67-B8BB-4EE2-8DB6-774220580EBD}" type="presOf" srcId="{F86CC39F-8F50-4CAD-8FFF-556227C457F2}" destId="{0696D0C1-F0A3-46F9-9132-90F52C96B94E}" srcOrd="0" destOrd="0" presId="urn:microsoft.com/office/officeart/2005/8/layout/hList6"/>
    <dgm:cxn modelId="{71FF8A87-1CAA-42D8-85B6-AC0C1725A406}" srcId="{B4B73D1A-2D4D-4D58-971A-E88403E702F6}" destId="{F86CC39F-8F50-4CAD-8FFF-556227C457F2}" srcOrd="1" destOrd="0" parTransId="{27142DB1-2ADF-4E1F-988A-CF1180C47768}" sibTransId="{C591DACE-5D36-49FB-927F-FDF9499DA573}"/>
    <dgm:cxn modelId="{F146C4B5-5114-48A4-897D-35479F6425CE}" srcId="{B4B73D1A-2D4D-4D58-971A-E88403E702F6}" destId="{BB0066DF-3A86-4B1B-BA63-D41836D5CD94}" srcOrd="0" destOrd="0" parTransId="{9C6F90FE-C031-4232-80E4-F11A53808823}" sibTransId="{42FC187F-A832-4037-BFD9-9E677B6153A9}"/>
    <dgm:cxn modelId="{CAF216C1-845D-4830-B176-4CE701752D36}" type="presOf" srcId="{BB0066DF-3A86-4B1B-BA63-D41836D5CD94}" destId="{D990779E-51DD-4844-AEA7-87E6CB18BE3F}" srcOrd="0" destOrd="0" presId="urn:microsoft.com/office/officeart/2005/8/layout/hList6"/>
    <dgm:cxn modelId="{93D63FEF-5012-44A4-B333-C6B25D7F5EDF}" type="presOf" srcId="{B4B73D1A-2D4D-4D58-971A-E88403E702F6}" destId="{0049290C-BEED-4366-83D6-7B37208BB5CE}" srcOrd="0" destOrd="0" presId="urn:microsoft.com/office/officeart/2005/8/layout/hList6"/>
    <dgm:cxn modelId="{328418BF-7829-4455-BA8F-89E6100AAF60}" type="presParOf" srcId="{0049290C-BEED-4366-83D6-7B37208BB5CE}" destId="{D990779E-51DD-4844-AEA7-87E6CB18BE3F}" srcOrd="0" destOrd="0" presId="urn:microsoft.com/office/officeart/2005/8/layout/hList6"/>
    <dgm:cxn modelId="{EBD8479B-0C01-484D-8878-F9D35B8753C1}" type="presParOf" srcId="{0049290C-BEED-4366-83D6-7B37208BB5CE}" destId="{3148B2BF-76CA-4893-8564-845BE7868695}" srcOrd="1" destOrd="0" presId="urn:microsoft.com/office/officeart/2005/8/layout/hList6"/>
    <dgm:cxn modelId="{B02C0B03-A4C8-490B-B766-FED56AB2A7D4}" type="presParOf" srcId="{0049290C-BEED-4366-83D6-7B37208BB5CE}" destId="{0696D0C1-F0A3-46F9-9132-90F52C96B94E}" srcOrd="2" destOrd="0" presId="urn:microsoft.com/office/officeart/2005/8/layout/hList6"/>
    <dgm:cxn modelId="{32FF3AFB-E7A8-4976-8285-D6F88D854E39}" type="presParOf" srcId="{0049290C-BEED-4366-83D6-7B37208BB5CE}" destId="{C2F596FC-408D-44A1-92C3-6AC48FF943C2}" srcOrd="3" destOrd="0" presId="urn:microsoft.com/office/officeart/2005/8/layout/hList6"/>
    <dgm:cxn modelId="{B8E9153C-8B50-4DCE-8079-1390949077A5}" type="presParOf" srcId="{0049290C-BEED-4366-83D6-7B37208BB5CE}" destId="{A950F6D1-A914-4988-AD81-97AB8D59649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1FBEB-871C-4F38-A857-03DEEEC2A7F0}">
      <dsp:nvSpPr>
        <dsp:cNvPr id="0" name=""/>
        <dsp:cNvSpPr/>
      </dsp:nvSpPr>
      <dsp:spPr>
        <a:xfrm>
          <a:off x="1016000" y="0"/>
          <a:ext cx="4064000" cy="4064000"/>
        </a:xfrm>
        <a:prstGeom prst="diamond">
          <a:avLst/>
        </a:prstGeom>
        <a:solidFill>
          <a:srgbClr val="004C53">
            <a:alpha val="30000"/>
          </a:srgbClr>
        </a:solidFill>
        <a:ln>
          <a:noFill/>
        </a:ln>
        <a:effectLst/>
      </dsp:spPr>
      <dsp:style>
        <a:lnRef idx="0">
          <a:scrgbClr r="0" g="0" b="0"/>
        </a:lnRef>
        <a:fillRef idx="1">
          <a:scrgbClr r="0" g="0" b="0"/>
        </a:fillRef>
        <a:effectRef idx="0">
          <a:scrgbClr r="0" g="0" b="0"/>
        </a:effectRef>
        <a:fontRef idx="minor"/>
      </dsp:style>
    </dsp:sp>
    <dsp:sp modelId="{27AFB4DD-8CB5-4913-B8D7-8DCC97AF6B18}">
      <dsp:nvSpPr>
        <dsp:cNvPr id="0" name=""/>
        <dsp:cNvSpPr/>
      </dsp:nvSpPr>
      <dsp:spPr>
        <a:xfrm>
          <a:off x="1463830" y="46089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ensuring the provision of safe and effective care</a:t>
          </a:r>
          <a:endParaRPr lang="en-US" sz="1700" kern="1200" dirty="0">
            <a:latin typeface="Arial" panose="020B0604020202020204" pitchFamily="34" charset="0"/>
            <a:cs typeface="Arial" panose="020B0604020202020204" pitchFamily="34" charset="0"/>
          </a:endParaRPr>
        </a:p>
      </dsp:txBody>
      <dsp:txXfrm>
        <a:off x="1541201" y="538261"/>
        <a:ext cx="1430218" cy="1430218"/>
      </dsp:txXfrm>
    </dsp:sp>
    <dsp:sp modelId="{B857C187-527B-4D91-A3B5-40101D4667E4}">
      <dsp:nvSpPr>
        <dsp:cNvPr id="0" name=""/>
        <dsp:cNvSpPr/>
      </dsp:nvSpPr>
      <dsp:spPr>
        <a:xfrm>
          <a:off x="3108960" y="46089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protecting from abuse, neglect and harm</a:t>
          </a:r>
          <a:endParaRPr lang="en-US" sz="1700" kern="1200" dirty="0">
            <a:latin typeface="Arial" panose="020B0604020202020204" pitchFamily="34" charset="0"/>
            <a:cs typeface="Arial" panose="020B0604020202020204" pitchFamily="34" charset="0"/>
          </a:endParaRPr>
        </a:p>
      </dsp:txBody>
      <dsp:txXfrm>
        <a:off x="3186331" y="538261"/>
        <a:ext cx="1430218" cy="1430218"/>
      </dsp:txXfrm>
    </dsp:sp>
    <dsp:sp modelId="{3077DBF2-C564-47DB-8631-47371CE78D6C}">
      <dsp:nvSpPr>
        <dsp:cNvPr id="0" name=""/>
        <dsp:cNvSpPr/>
      </dsp:nvSpPr>
      <dsp:spPr>
        <a:xfrm>
          <a:off x="1463037" y="2116290"/>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optimising well-being, voice, choice and control</a:t>
          </a:r>
        </a:p>
      </dsp:txBody>
      <dsp:txXfrm>
        <a:off x="1540408" y="2193661"/>
        <a:ext cx="1430218" cy="1430218"/>
      </dsp:txXfrm>
    </dsp:sp>
    <dsp:sp modelId="{80994DE4-7FD6-4A40-A081-3076D95D52D1}">
      <dsp:nvSpPr>
        <dsp:cNvPr id="0" name=""/>
        <dsp:cNvSpPr/>
      </dsp:nvSpPr>
      <dsp:spPr>
        <a:xfrm>
          <a:off x="3108960" y="2117083"/>
          <a:ext cx="1584960" cy="1584960"/>
        </a:xfrm>
        <a:prstGeom prst="roundRect">
          <a:avLst/>
        </a:prstGeom>
        <a:solidFill>
          <a:srgbClr val="004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kern="1200" dirty="0">
              <a:latin typeface="Arial" panose="020B0604020202020204" pitchFamily="34" charset="0"/>
              <a:cs typeface="Arial" panose="020B0604020202020204" pitchFamily="34" charset="0"/>
            </a:rPr>
            <a:t>preventing impairment of health or development</a:t>
          </a:r>
          <a:endParaRPr lang="en-US" sz="17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buNone/>
          </a:pPr>
          <a:endParaRPr lang="en-US" sz="1700" kern="1200" dirty="0"/>
        </a:p>
      </dsp:txBody>
      <dsp:txXfrm>
        <a:off x="3186331" y="2194454"/>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34899-B624-4AF5-9478-9B0D4135B779}">
      <dsp:nvSpPr>
        <dsp:cNvPr id="0" name=""/>
        <dsp:cNvSpPr/>
      </dsp:nvSpPr>
      <dsp:spPr>
        <a:xfrm>
          <a:off x="1851818" y="0"/>
          <a:ext cx="4525963" cy="4525963"/>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Well-being</a:t>
          </a:r>
          <a:endParaRPr lang="en-US" sz="2400" kern="1200" dirty="0">
            <a:latin typeface="Arial" panose="020B0604020202020204" pitchFamily="34" charset="0"/>
            <a:cs typeface="Arial" panose="020B0604020202020204" pitchFamily="34" charset="0"/>
          </a:endParaRPr>
        </a:p>
      </dsp:txBody>
      <dsp:txXfrm>
        <a:off x="2926734" y="339447"/>
        <a:ext cx="2376130" cy="769413"/>
      </dsp:txXfrm>
    </dsp:sp>
    <dsp:sp modelId="{98FB6F49-B05B-4D69-B6DD-EADF75A1FE6E}">
      <dsp:nvSpPr>
        <dsp:cNvPr id="0" name=""/>
        <dsp:cNvSpPr/>
      </dsp:nvSpPr>
      <dsp:spPr>
        <a:xfrm>
          <a:off x="3106675" y="1396751"/>
          <a:ext cx="2078163" cy="1954299"/>
        </a:xfrm>
        <a:prstGeom prst="ellipse">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Welfare and risk</a:t>
          </a:r>
          <a:endParaRPr lang="en-US" sz="2400" kern="1200" dirty="0">
            <a:solidFill>
              <a:schemeClr val="tx1"/>
            </a:solidFill>
            <a:latin typeface="Arial" panose="020B0604020202020204" pitchFamily="34" charset="0"/>
            <a:cs typeface="Arial" panose="020B0604020202020204" pitchFamily="34" charset="0"/>
          </a:endParaRPr>
        </a:p>
      </dsp:txBody>
      <dsp:txXfrm>
        <a:off x="3411015" y="1885326"/>
        <a:ext cx="1469483" cy="977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0"/>
          <a:ext cx="8229600" cy="1462662"/>
        </a:xfrm>
        <a:prstGeom prst="roundRect">
          <a:avLst>
            <a:gd name="adj" fmla="val 10000"/>
          </a:avLst>
        </a:prstGeom>
        <a:solidFill>
          <a:srgbClr val="DCEA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views, wishes and feelings of the individual</a:t>
          </a:r>
        </a:p>
        <a:p>
          <a:pPr marL="265113" lvl="1" indent="-179388"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respecting dignity</a:t>
          </a:r>
        </a:p>
        <a:p>
          <a:pPr marL="265113" lvl="1" indent="-179388"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participation</a:t>
          </a:r>
        </a:p>
        <a:p>
          <a:pPr marL="265113" lvl="1" indent="-179388"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characteristics, culture and belief.</a:t>
          </a:r>
        </a:p>
      </dsp:txBody>
      <dsp:txXfrm>
        <a:off x="1792186" y="0"/>
        <a:ext cx="6437413" cy="1462662"/>
      </dsp:txXfrm>
    </dsp:sp>
    <dsp:sp modelId="{579A0130-7366-417D-9D5E-723E25456BA1}">
      <dsp:nvSpPr>
        <dsp:cNvPr id="0" name=""/>
        <dsp:cNvSpPr/>
      </dsp:nvSpPr>
      <dsp:spPr>
        <a:xfrm>
          <a:off x="149870" y="139619"/>
          <a:ext cx="1645920" cy="11701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08928"/>
          <a:ext cx="8229600" cy="1462662"/>
        </a:xfrm>
        <a:prstGeom prst="roundRect">
          <a:avLst>
            <a:gd name="adj" fmla="val 10000"/>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adults best placed to judge their own well-being</a:t>
          </a: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promoting independence.</a:t>
          </a:r>
        </a:p>
      </dsp:txBody>
      <dsp:txXfrm>
        <a:off x="1792186" y="1608928"/>
        <a:ext cx="6437413" cy="1462662"/>
      </dsp:txXfrm>
    </dsp:sp>
    <dsp:sp modelId="{AB9DB32D-50C8-47D8-ADF2-8E34AA161765}">
      <dsp:nvSpPr>
        <dsp:cNvPr id="0" name=""/>
        <dsp:cNvSpPr/>
      </dsp:nvSpPr>
      <dsp:spPr>
        <a:xfrm>
          <a:off x="149870" y="1746407"/>
          <a:ext cx="1645920" cy="11701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217857"/>
          <a:ext cx="8229600" cy="1462662"/>
        </a:xfrm>
        <a:prstGeom prst="roundRect">
          <a:avLst>
            <a:gd name="adj" fmla="val 10000"/>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upbringing of the child by the child’s family</a:t>
          </a:r>
        </a:p>
        <a:p>
          <a:pPr marL="228600" lvl="1" indent="-228600" algn="l" defTabSz="889000">
            <a:lnSpc>
              <a:spcPct val="90000"/>
            </a:lnSpc>
            <a:spcBef>
              <a:spcPct val="0"/>
            </a:spcBef>
            <a:spcAft>
              <a:spcPct val="15000"/>
            </a:spcAft>
            <a:buChar char="•"/>
          </a:pPr>
          <a:r>
            <a:rPr lang="en-GB" sz="2000" kern="1200" dirty="0">
              <a:solidFill>
                <a:schemeClr val="tx1"/>
              </a:solidFill>
              <a:latin typeface="Arial" panose="020B0604020202020204" pitchFamily="34" charset="0"/>
              <a:ea typeface="+mn-ea"/>
              <a:cs typeface="Arial" panose="020B0604020202020204" pitchFamily="34" charset="0"/>
            </a:rPr>
            <a:t>views, wishes and feelings of those with </a:t>
          </a:r>
          <a:br>
            <a:rPr lang="en-GB" sz="2000" kern="1200" dirty="0">
              <a:solidFill>
                <a:schemeClr val="tx1"/>
              </a:solidFill>
              <a:latin typeface="Arial" panose="020B0604020202020204" pitchFamily="34" charset="0"/>
              <a:ea typeface="+mn-ea"/>
              <a:cs typeface="Arial" panose="020B0604020202020204" pitchFamily="34" charset="0"/>
            </a:rPr>
          </a:br>
          <a:r>
            <a:rPr lang="en-GB" sz="2000" kern="1200" dirty="0">
              <a:solidFill>
                <a:schemeClr val="tx1"/>
              </a:solidFill>
              <a:latin typeface="Arial" panose="020B0604020202020204" pitchFamily="34" charset="0"/>
              <a:ea typeface="+mn-ea"/>
              <a:cs typeface="Arial" panose="020B0604020202020204" pitchFamily="34" charset="0"/>
            </a:rPr>
            <a:t>parental responsibility.</a:t>
          </a:r>
        </a:p>
      </dsp:txBody>
      <dsp:txXfrm>
        <a:off x="1792186" y="3217857"/>
        <a:ext cx="6437413" cy="1462662"/>
      </dsp:txXfrm>
    </dsp:sp>
    <dsp:sp modelId="{B22C0496-DDFB-4862-AF2E-AD99A8E47D9B}">
      <dsp:nvSpPr>
        <dsp:cNvPr id="0" name=""/>
        <dsp:cNvSpPr/>
      </dsp:nvSpPr>
      <dsp:spPr>
        <a:xfrm>
          <a:off x="149870" y="3353183"/>
          <a:ext cx="1645920" cy="11701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04D4D-8B5E-494C-926D-F1FB1EB0C60D}">
      <dsp:nvSpPr>
        <dsp:cNvPr id="0" name=""/>
        <dsp:cNvSpPr/>
      </dsp:nvSpPr>
      <dsp:spPr>
        <a:xfrm>
          <a:off x="4289" y="216523"/>
          <a:ext cx="1595708" cy="63828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t>Prevention</a:t>
          </a:r>
        </a:p>
      </dsp:txBody>
      <dsp:txXfrm>
        <a:off x="323431" y="216523"/>
        <a:ext cx="957425" cy="638283"/>
      </dsp:txXfrm>
    </dsp:sp>
    <dsp:sp modelId="{4EC7B152-6D9D-4B3F-AF65-991C7E8A0DA7}">
      <dsp:nvSpPr>
        <dsp:cNvPr id="0" name=""/>
        <dsp:cNvSpPr/>
      </dsp:nvSpPr>
      <dsp:spPr>
        <a:xfrm>
          <a:off x="1440427" y="216523"/>
          <a:ext cx="1595708" cy="638283"/>
        </a:xfrm>
        <a:prstGeom prst="chevron">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Identification</a:t>
          </a:r>
        </a:p>
      </dsp:txBody>
      <dsp:txXfrm>
        <a:off x="1759569" y="216523"/>
        <a:ext cx="957425" cy="638283"/>
      </dsp:txXfrm>
    </dsp:sp>
    <dsp:sp modelId="{95BA9EF6-276E-4995-8D82-26B999107662}">
      <dsp:nvSpPr>
        <dsp:cNvPr id="0" name=""/>
        <dsp:cNvSpPr/>
      </dsp:nvSpPr>
      <dsp:spPr>
        <a:xfrm>
          <a:off x="2876564" y="216523"/>
          <a:ext cx="1595708" cy="638283"/>
        </a:xfrm>
        <a:prstGeom prst="chevron">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t>Reporting</a:t>
          </a:r>
        </a:p>
      </dsp:txBody>
      <dsp:txXfrm>
        <a:off x="3195706" y="216523"/>
        <a:ext cx="957425" cy="638283"/>
      </dsp:txXfrm>
    </dsp:sp>
    <dsp:sp modelId="{5183B4CA-CE22-4385-B8D7-FC71817FF496}">
      <dsp:nvSpPr>
        <dsp:cNvPr id="0" name=""/>
        <dsp:cNvSpPr/>
      </dsp:nvSpPr>
      <dsp:spPr>
        <a:xfrm>
          <a:off x="4312702" y="216523"/>
          <a:ext cx="1595708" cy="638283"/>
        </a:xfrm>
        <a:prstGeom prst="chevron">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t>Recording</a:t>
          </a:r>
        </a:p>
      </dsp:txBody>
      <dsp:txXfrm>
        <a:off x="4631844" y="216523"/>
        <a:ext cx="957425" cy="638283"/>
      </dsp:txXfrm>
    </dsp:sp>
    <dsp:sp modelId="{B7525CA6-0E80-4A68-AF0F-0830E3B56ED1}">
      <dsp:nvSpPr>
        <dsp:cNvPr id="0" name=""/>
        <dsp:cNvSpPr/>
      </dsp:nvSpPr>
      <dsp:spPr>
        <a:xfrm>
          <a:off x="5748840" y="216523"/>
          <a:ext cx="1595708" cy="638283"/>
        </a:xfrm>
        <a:prstGeom prst="chevron">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t>Support / Legislative Processes</a:t>
          </a:r>
        </a:p>
      </dsp:txBody>
      <dsp:txXfrm>
        <a:off x="6067982" y="216523"/>
        <a:ext cx="957425" cy="638283"/>
      </dsp:txXfrm>
    </dsp:sp>
    <dsp:sp modelId="{E3FD3669-C180-4D22-AE2A-DA12744BEC64}">
      <dsp:nvSpPr>
        <dsp:cNvPr id="0" name=""/>
        <dsp:cNvSpPr/>
      </dsp:nvSpPr>
      <dsp:spPr>
        <a:xfrm>
          <a:off x="7184977" y="216523"/>
          <a:ext cx="1595708" cy="638283"/>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kern="1200" dirty="0"/>
            <a:t>Outcomes</a:t>
          </a:r>
        </a:p>
      </dsp:txBody>
      <dsp:txXfrm>
        <a:off x="7504119" y="216523"/>
        <a:ext cx="957425" cy="638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4FA9C-92FF-4F19-9623-9D4920AD31E8}">
      <dsp:nvSpPr>
        <dsp:cNvPr id="0" name=""/>
        <dsp:cNvSpPr/>
      </dsp:nvSpPr>
      <dsp:spPr>
        <a:xfrm>
          <a:off x="139492" y="0"/>
          <a:ext cx="7305083" cy="1554913"/>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3707594-4635-4BF5-80A6-4A9EC6F62153}">
      <dsp:nvSpPr>
        <dsp:cNvPr id="0" name=""/>
        <dsp:cNvSpPr/>
      </dsp:nvSpPr>
      <dsp:spPr>
        <a:xfrm>
          <a:off x="2360" y="466473"/>
          <a:ext cx="1374319" cy="62196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Ask and act:</a:t>
          </a:r>
        </a:p>
        <a:p>
          <a:pPr marL="0" lvl="0" indent="0" algn="ctr" defTabSz="444500">
            <a:lnSpc>
              <a:spcPct val="90000"/>
            </a:lnSpc>
            <a:spcBef>
              <a:spcPct val="0"/>
            </a:spcBef>
            <a:spcAft>
              <a:spcPct val="35000"/>
            </a:spcAft>
            <a:buNone/>
          </a:pPr>
          <a:r>
            <a:rPr lang="en-GB" sz="1000" kern="1200" dirty="0"/>
            <a:t>Older people and domestic violence</a:t>
          </a:r>
        </a:p>
      </dsp:txBody>
      <dsp:txXfrm>
        <a:off x="32722" y="496835"/>
        <a:ext cx="1313595" cy="561241"/>
      </dsp:txXfrm>
    </dsp:sp>
    <dsp:sp modelId="{4BC0AAC6-2636-4DDC-9190-FC7DCB9D32F9}">
      <dsp:nvSpPr>
        <dsp:cNvPr id="0" name=""/>
        <dsp:cNvSpPr/>
      </dsp:nvSpPr>
      <dsp:spPr>
        <a:xfrm>
          <a:off x="1445395" y="466473"/>
          <a:ext cx="1374319" cy="621965"/>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Legislation underpinning / SSWbA / flowchart</a:t>
          </a:r>
        </a:p>
      </dsp:txBody>
      <dsp:txXfrm>
        <a:off x="1475757" y="496835"/>
        <a:ext cx="1313595" cy="561241"/>
      </dsp:txXfrm>
    </dsp:sp>
    <dsp:sp modelId="{C8689A64-F95C-447F-90AC-2588D16ED87D}">
      <dsp:nvSpPr>
        <dsp:cNvPr id="0" name=""/>
        <dsp:cNvSpPr/>
      </dsp:nvSpPr>
      <dsp:spPr>
        <a:xfrm>
          <a:off x="2888430" y="466473"/>
          <a:ext cx="1374319" cy="621965"/>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Whistleblowing  / legislation / local flowchart</a:t>
          </a:r>
        </a:p>
      </dsp:txBody>
      <dsp:txXfrm>
        <a:off x="2918792" y="496835"/>
        <a:ext cx="1313595" cy="561241"/>
      </dsp:txXfrm>
    </dsp:sp>
    <dsp:sp modelId="{B14F7CB3-6098-455D-A2E9-4F59DCB80ACE}">
      <dsp:nvSpPr>
        <dsp:cNvPr id="0" name=""/>
        <dsp:cNvSpPr/>
      </dsp:nvSpPr>
      <dsp:spPr>
        <a:xfrm>
          <a:off x="4331465" y="466473"/>
          <a:ext cx="1374319" cy="621965"/>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Local recording process</a:t>
          </a:r>
        </a:p>
      </dsp:txBody>
      <dsp:txXfrm>
        <a:off x="4361827" y="496835"/>
        <a:ext cx="1313595" cy="561241"/>
      </dsp:txXfrm>
    </dsp:sp>
    <dsp:sp modelId="{336ED5E9-CBAA-4C94-97D3-5FF2DDF99712}">
      <dsp:nvSpPr>
        <dsp:cNvPr id="0" name=""/>
        <dsp:cNvSpPr/>
      </dsp:nvSpPr>
      <dsp:spPr>
        <a:xfrm>
          <a:off x="5774501" y="466473"/>
          <a:ext cx="1374319" cy="621965"/>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DBS duty to report</a:t>
          </a:r>
        </a:p>
      </dsp:txBody>
      <dsp:txXfrm>
        <a:off x="5804863" y="496835"/>
        <a:ext cx="1313595" cy="561241"/>
      </dsp:txXfrm>
    </dsp:sp>
    <dsp:sp modelId="{BF715915-12A7-4748-A098-1F307DEE200F}">
      <dsp:nvSpPr>
        <dsp:cNvPr id="0" name=""/>
        <dsp:cNvSpPr/>
      </dsp:nvSpPr>
      <dsp:spPr>
        <a:xfrm>
          <a:off x="7217536" y="466473"/>
          <a:ext cx="1374319" cy="62196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What is best for the individual</a:t>
          </a:r>
        </a:p>
      </dsp:txBody>
      <dsp:txXfrm>
        <a:off x="7247898" y="496835"/>
        <a:ext cx="1313595" cy="561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204C-8453-45F3-BC37-299AE46CE7E6}">
      <dsp:nvSpPr>
        <dsp:cNvPr id="0" name=""/>
        <dsp:cNvSpPr/>
      </dsp:nvSpPr>
      <dsp:spPr>
        <a:xfrm rot="5400000">
          <a:off x="-333473" y="967183"/>
          <a:ext cx="1505787" cy="18187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5F224E-D738-4BF3-9375-62AF441B2127}">
      <dsp:nvSpPr>
        <dsp:cNvPr id="0" name=""/>
        <dsp:cNvSpPr/>
      </dsp:nvSpPr>
      <dsp:spPr>
        <a:xfrm>
          <a:off x="10357" y="2401"/>
          <a:ext cx="2020794" cy="12124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Believe that abuse can </a:t>
          </a:r>
          <a:r>
            <a:rPr lang="en-GB" sz="1500" kern="1200" dirty="0">
              <a:solidFill>
                <a:schemeClr val="bg1"/>
              </a:solidFill>
              <a:latin typeface="Arial" panose="020B0604020202020204" pitchFamily="34" charset="0"/>
              <a:cs typeface="Arial" panose="020B0604020202020204" pitchFamily="34" charset="0"/>
            </a:rPr>
            <a:t>happen and never </a:t>
          </a:r>
          <a:r>
            <a:rPr lang="en-GB" sz="1500" kern="1200" dirty="0">
              <a:latin typeface="Arial" panose="020B0604020202020204" pitchFamily="34" charset="0"/>
              <a:cs typeface="Arial" panose="020B0604020202020204" pitchFamily="34" charset="0"/>
            </a:rPr>
            <a:t>ignore a hunch</a:t>
          </a:r>
          <a:endParaRPr lang="en-US" sz="1500" kern="1200" dirty="0">
            <a:latin typeface="Arial" panose="020B0604020202020204" pitchFamily="34" charset="0"/>
            <a:cs typeface="Arial" panose="020B0604020202020204" pitchFamily="34" charset="0"/>
          </a:endParaRPr>
        </a:p>
      </dsp:txBody>
      <dsp:txXfrm>
        <a:off x="45869" y="37913"/>
        <a:ext cx="1949770" cy="1141452"/>
      </dsp:txXfrm>
    </dsp:sp>
    <dsp:sp modelId="{F8C90321-42BB-4379-9D6E-1827A2D98161}">
      <dsp:nvSpPr>
        <dsp:cNvPr id="0" name=""/>
        <dsp:cNvSpPr/>
      </dsp:nvSpPr>
      <dsp:spPr>
        <a:xfrm rot="5400000">
          <a:off x="-333473" y="2482779"/>
          <a:ext cx="1505787" cy="181871"/>
        </a:xfrm>
        <a:prstGeom prst="rect">
          <a:avLst/>
        </a:prstGeom>
        <a:solidFill>
          <a:schemeClr val="accent4">
            <a:hueOff val="-637824"/>
            <a:satOff val="3843"/>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9A6DD-F21F-4301-ACC6-E2D4B8A6E7A1}">
      <dsp:nvSpPr>
        <dsp:cNvPr id="0" name=""/>
        <dsp:cNvSpPr/>
      </dsp:nvSpPr>
      <dsp:spPr>
        <a:xfrm>
          <a:off x="10357" y="1517997"/>
          <a:ext cx="2020794" cy="1212476"/>
        </a:xfrm>
        <a:prstGeom prst="roundRect">
          <a:avLst>
            <a:gd name="adj" fmla="val 10000"/>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Share your concerns with </a:t>
          </a:r>
          <a:r>
            <a:rPr lang="en-US" sz="1500" kern="1200" dirty="0">
              <a:latin typeface="Arial" panose="020B0604020202020204" pitchFamily="34" charset="0"/>
              <a:cs typeface="Arial" panose="020B0604020202020204" pitchFamily="34" charset="0"/>
            </a:rPr>
            <a:t>your manager or other appropriate person</a:t>
          </a:r>
        </a:p>
      </dsp:txBody>
      <dsp:txXfrm>
        <a:off x="45869" y="1553509"/>
        <a:ext cx="1949770" cy="1141452"/>
      </dsp:txXfrm>
    </dsp:sp>
    <dsp:sp modelId="{4F659BB9-C39A-4051-9E65-155C34977A1E}">
      <dsp:nvSpPr>
        <dsp:cNvPr id="0" name=""/>
        <dsp:cNvSpPr/>
      </dsp:nvSpPr>
      <dsp:spPr>
        <a:xfrm>
          <a:off x="424325" y="3240577"/>
          <a:ext cx="2677848" cy="181871"/>
        </a:xfrm>
        <a:prstGeom prst="rect">
          <a:avLst/>
        </a:prstGeom>
        <a:solidFill>
          <a:schemeClr val="accent4">
            <a:hueOff val="-1275649"/>
            <a:satOff val="7685"/>
            <a:lumOff val="6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C2E13-4AF3-45F6-9266-2F27F4EBAEA4}">
      <dsp:nvSpPr>
        <dsp:cNvPr id="0" name=""/>
        <dsp:cNvSpPr/>
      </dsp:nvSpPr>
      <dsp:spPr>
        <a:xfrm>
          <a:off x="10357" y="3033593"/>
          <a:ext cx="2020794" cy="1212476"/>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Do not cover up for others</a:t>
          </a:r>
          <a:endParaRPr lang="en-US" sz="1500" kern="1200" dirty="0">
            <a:latin typeface="Arial" panose="020B0604020202020204" pitchFamily="34" charset="0"/>
            <a:cs typeface="Arial" panose="020B0604020202020204" pitchFamily="34" charset="0"/>
          </a:endParaRPr>
        </a:p>
      </dsp:txBody>
      <dsp:txXfrm>
        <a:off x="45869" y="3069105"/>
        <a:ext cx="1949770" cy="1141452"/>
      </dsp:txXfrm>
    </dsp:sp>
    <dsp:sp modelId="{DE917E87-3429-46F8-AB23-5836822DF115}">
      <dsp:nvSpPr>
        <dsp:cNvPr id="0" name=""/>
        <dsp:cNvSpPr/>
      </dsp:nvSpPr>
      <dsp:spPr>
        <a:xfrm rot="16200000">
          <a:off x="2354184" y="2482779"/>
          <a:ext cx="1505787" cy="181871"/>
        </a:xfrm>
        <a:prstGeom prst="rect">
          <a:avLst/>
        </a:prstGeom>
        <a:solidFill>
          <a:schemeClr val="accent4">
            <a:hueOff val="-1913473"/>
            <a:satOff val="11528"/>
            <a:lumOff val="9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94431-ECF9-48EF-B6BD-630910F651BC}">
      <dsp:nvSpPr>
        <dsp:cNvPr id="0" name=""/>
        <dsp:cNvSpPr/>
      </dsp:nvSpPr>
      <dsp:spPr>
        <a:xfrm>
          <a:off x="2698014" y="3033593"/>
          <a:ext cx="2020794" cy="1212476"/>
        </a:xfrm>
        <a:prstGeom prst="roundRect">
          <a:avLst>
            <a:gd name="adj" fmla="val 10000"/>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Ensure that you know </a:t>
          </a:r>
          <a:r>
            <a:rPr lang="en-GB" sz="1500" kern="1200" dirty="0">
              <a:solidFill>
                <a:schemeClr val="bg1"/>
              </a:solidFill>
              <a:latin typeface="Arial" panose="020B0604020202020204" pitchFamily="34" charset="0"/>
              <a:cs typeface="Arial" panose="020B0604020202020204" pitchFamily="34" charset="0"/>
            </a:rPr>
            <a:t>the policy and procedures</a:t>
          </a:r>
          <a:endParaRPr lang="en-US" sz="1500" kern="1200" dirty="0">
            <a:solidFill>
              <a:schemeClr val="bg1"/>
            </a:solidFill>
            <a:latin typeface="Arial" panose="020B0604020202020204" pitchFamily="34" charset="0"/>
            <a:cs typeface="Arial" panose="020B0604020202020204" pitchFamily="34" charset="0"/>
          </a:endParaRPr>
        </a:p>
      </dsp:txBody>
      <dsp:txXfrm>
        <a:off x="2733526" y="3069105"/>
        <a:ext cx="1949770" cy="1141452"/>
      </dsp:txXfrm>
    </dsp:sp>
    <dsp:sp modelId="{252B04F3-B9B9-4D42-B696-22056126EA3E}">
      <dsp:nvSpPr>
        <dsp:cNvPr id="0" name=""/>
        <dsp:cNvSpPr/>
      </dsp:nvSpPr>
      <dsp:spPr>
        <a:xfrm rot="16200000">
          <a:off x="2354184" y="967183"/>
          <a:ext cx="1505787" cy="181871"/>
        </a:xfrm>
        <a:prstGeom prst="rect">
          <a:avLst/>
        </a:prstGeom>
        <a:solidFill>
          <a:schemeClr val="accent4">
            <a:hueOff val="-2551297"/>
            <a:satOff val="15371"/>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368E6-AB33-41A9-9FB8-934EC64BB57F}">
      <dsp:nvSpPr>
        <dsp:cNvPr id="0" name=""/>
        <dsp:cNvSpPr/>
      </dsp:nvSpPr>
      <dsp:spPr>
        <a:xfrm>
          <a:off x="2698014" y="1517997"/>
          <a:ext cx="2020794" cy="1212476"/>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Know the limits of your responsibility</a:t>
          </a:r>
          <a:endParaRPr lang="en-US" sz="1500" kern="1200" dirty="0">
            <a:latin typeface="Arial" panose="020B0604020202020204" pitchFamily="34" charset="0"/>
            <a:cs typeface="Arial" panose="020B0604020202020204" pitchFamily="34" charset="0"/>
          </a:endParaRPr>
        </a:p>
      </dsp:txBody>
      <dsp:txXfrm>
        <a:off x="2733526" y="1553509"/>
        <a:ext cx="1949770" cy="1141452"/>
      </dsp:txXfrm>
    </dsp:sp>
    <dsp:sp modelId="{9F00BA2E-769E-47F4-ADF2-42E1813B481D}">
      <dsp:nvSpPr>
        <dsp:cNvPr id="0" name=""/>
        <dsp:cNvSpPr/>
      </dsp:nvSpPr>
      <dsp:spPr>
        <a:xfrm>
          <a:off x="3111982" y="209385"/>
          <a:ext cx="2677848" cy="181871"/>
        </a:xfrm>
        <a:prstGeom prst="rect">
          <a:avLst/>
        </a:prstGeom>
        <a:solidFill>
          <a:schemeClr val="accent4">
            <a:hueOff val="-3189121"/>
            <a:satOff val="19214"/>
            <a:lumOff val="15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B319AB-4E79-4C7C-AC36-3F58EC89743B}">
      <dsp:nvSpPr>
        <dsp:cNvPr id="0" name=""/>
        <dsp:cNvSpPr/>
      </dsp:nvSpPr>
      <dsp:spPr>
        <a:xfrm>
          <a:off x="2698014" y="2401"/>
          <a:ext cx="2020794" cy="1212476"/>
        </a:xfrm>
        <a:prstGeom prst="roundRect">
          <a:avLst>
            <a:gd name="adj" fmla="val 10000"/>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Report and record your suspicions as soon as possible</a:t>
          </a:r>
          <a:endParaRPr lang="en-US" sz="1500" kern="1200" dirty="0">
            <a:latin typeface="Arial" panose="020B0604020202020204" pitchFamily="34" charset="0"/>
            <a:cs typeface="Arial" panose="020B0604020202020204" pitchFamily="34" charset="0"/>
          </a:endParaRPr>
        </a:p>
      </dsp:txBody>
      <dsp:txXfrm>
        <a:off x="2733526" y="37913"/>
        <a:ext cx="1949770" cy="1141452"/>
      </dsp:txXfrm>
    </dsp:sp>
    <dsp:sp modelId="{79D79E5C-6F01-482C-8EF6-A8226DEBD0C1}">
      <dsp:nvSpPr>
        <dsp:cNvPr id="0" name=""/>
        <dsp:cNvSpPr/>
      </dsp:nvSpPr>
      <dsp:spPr>
        <a:xfrm rot="5400000">
          <a:off x="5041841" y="967183"/>
          <a:ext cx="1505787" cy="181871"/>
        </a:xfrm>
        <a:prstGeom prst="rect">
          <a:avLst/>
        </a:prstGeom>
        <a:solidFill>
          <a:schemeClr val="accent4">
            <a:hueOff val="-3826945"/>
            <a:satOff val="23056"/>
            <a:lumOff val="1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13CC6-F74D-455E-ABFB-E7FCD15645D3}">
      <dsp:nvSpPr>
        <dsp:cNvPr id="0" name=""/>
        <dsp:cNvSpPr/>
      </dsp:nvSpPr>
      <dsp:spPr>
        <a:xfrm>
          <a:off x="5385671" y="2401"/>
          <a:ext cx="2020794" cy="1212476"/>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Do not tackle an alleged perpetrator yourself</a:t>
          </a:r>
          <a:endParaRPr lang="en-US" sz="1500" kern="1200" dirty="0">
            <a:latin typeface="Arial" panose="020B0604020202020204" pitchFamily="34" charset="0"/>
            <a:cs typeface="Arial" panose="020B0604020202020204" pitchFamily="34" charset="0"/>
          </a:endParaRPr>
        </a:p>
      </dsp:txBody>
      <dsp:txXfrm>
        <a:off x="5421183" y="37913"/>
        <a:ext cx="1949770" cy="1141452"/>
      </dsp:txXfrm>
    </dsp:sp>
    <dsp:sp modelId="{42BF6927-C18A-438A-8F7F-A55224944BD7}">
      <dsp:nvSpPr>
        <dsp:cNvPr id="0" name=""/>
        <dsp:cNvSpPr/>
      </dsp:nvSpPr>
      <dsp:spPr>
        <a:xfrm rot="5400000">
          <a:off x="5041841" y="2482779"/>
          <a:ext cx="1505787" cy="181871"/>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418E7-9FE3-437B-8919-5154C6195199}">
      <dsp:nvSpPr>
        <dsp:cNvPr id="0" name=""/>
        <dsp:cNvSpPr/>
      </dsp:nvSpPr>
      <dsp:spPr>
        <a:xfrm>
          <a:off x="5385671" y="1517997"/>
          <a:ext cx="2020794" cy="1212476"/>
        </a:xfrm>
        <a:prstGeom prst="roundRect">
          <a:avLst>
            <a:gd name="adj" fmla="val 10000"/>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If possible, inform the individual you are concerned about what the process and next steps will be</a:t>
          </a:r>
          <a:endParaRPr lang="en-US" sz="1500" kern="1200" dirty="0">
            <a:solidFill>
              <a:schemeClr val="bg1"/>
            </a:solidFill>
            <a:latin typeface="Arial" panose="020B0604020202020204" pitchFamily="34" charset="0"/>
            <a:cs typeface="Arial" panose="020B0604020202020204" pitchFamily="34" charset="0"/>
          </a:endParaRPr>
        </a:p>
      </dsp:txBody>
      <dsp:txXfrm>
        <a:off x="5421183" y="1553509"/>
        <a:ext cx="1949770" cy="1141452"/>
      </dsp:txXfrm>
    </dsp:sp>
    <dsp:sp modelId="{350443FE-61D9-45FE-A699-57868915B8BA}">
      <dsp:nvSpPr>
        <dsp:cNvPr id="0" name=""/>
        <dsp:cNvSpPr/>
      </dsp:nvSpPr>
      <dsp:spPr>
        <a:xfrm>
          <a:off x="5385671" y="3033593"/>
          <a:ext cx="2020794" cy="1212476"/>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Keep up-to-date</a:t>
          </a:r>
          <a:endParaRPr lang="en-US" sz="1500" kern="1200" dirty="0">
            <a:latin typeface="Arial" panose="020B0604020202020204" pitchFamily="34" charset="0"/>
            <a:cs typeface="Arial" panose="020B0604020202020204" pitchFamily="34" charset="0"/>
          </a:endParaRPr>
        </a:p>
      </dsp:txBody>
      <dsp:txXfrm>
        <a:off x="5421183" y="3069105"/>
        <a:ext cx="1949770" cy="1141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779E-51DD-4844-AEA7-87E6CB18BE3F}">
      <dsp:nvSpPr>
        <dsp:cNvPr id="0" name=""/>
        <dsp:cNvSpPr/>
      </dsp:nvSpPr>
      <dsp:spPr>
        <a:xfrm rot="16200000">
          <a:off x="-1099332" y="1113029"/>
          <a:ext cx="4608512" cy="2382452"/>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Make an immediate written record of your concerns noting all relevant details such as dates, names and times</a:t>
          </a:r>
        </a:p>
      </dsp:txBody>
      <dsp:txXfrm rot="5400000">
        <a:off x="13698" y="921701"/>
        <a:ext cx="2382452" cy="2765108"/>
      </dsp:txXfrm>
    </dsp:sp>
    <dsp:sp modelId="{0696D0C1-F0A3-46F9-9132-90F52C96B94E}">
      <dsp:nvSpPr>
        <dsp:cNvPr id="0" name=""/>
        <dsp:cNvSpPr/>
      </dsp:nvSpPr>
      <dsp:spPr>
        <a:xfrm rot="16200000">
          <a:off x="1656184" y="906459"/>
          <a:ext cx="4608512" cy="2795593"/>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Check whether </a:t>
          </a:r>
          <a:br>
            <a:rPr lang="en-US" sz="2100" kern="1200" dirty="0">
              <a:solidFill>
                <a:schemeClr val="tx1"/>
              </a:solidFill>
              <a:latin typeface="Arial" panose="020B0604020202020204" pitchFamily="34" charset="0"/>
              <a:cs typeface="Arial" panose="020B0604020202020204" pitchFamily="34" charset="0"/>
            </a:rPr>
          </a:br>
          <a:r>
            <a:rPr lang="en-US" sz="2100" kern="1200" dirty="0">
              <a:solidFill>
                <a:schemeClr val="tx1"/>
              </a:solidFill>
              <a:latin typeface="Arial" panose="020B0604020202020204" pitchFamily="34" charset="0"/>
              <a:cs typeface="Arial" panose="020B0604020202020204" pitchFamily="34" charset="0"/>
            </a:rPr>
            <a:t>your employer has policies and procedures in place for whistle blowing and follow them. Pass on your suspicions to someone with the appropriate authority and experience</a:t>
          </a:r>
        </a:p>
      </dsp:txBody>
      <dsp:txXfrm rot="5400000">
        <a:off x="2562644" y="921701"/>
        <a:ext cx="2795593" cy="2765108"/>
      </dsp:txXfrm>
    </dsp:sp>
    <dsp:sp modelId="{A950F6D1-A914-4988-AD81-97AB8D596496}">
      <dsp:nvSpPr>
        <dsp:cNvPr id="0" name=""/>
        <dsp:cNvSpPr/>
      </dsp:nvSpPr>
      <dsp:spPr>
        <a:xfrm rot="16200000">
          <a:off x="4423890" y="1113029"/>
          <a:ext cx="4608512" cy="2382452"/>
        </a:xfrm>
        <a:prstGeom prst="flowChartManualOperation">
          <a:avLst/>
        </a:prstGeom>
        <a:solidFill>
          <a:srgbClr val="DCEA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Deal with the matter promptly if you feel your concerns are justified</a:t>
          </a:r>
        </a:p>
      </dsp:txBody>
      <dsp:txXfrm rot="5400000">
        <a:off x="5536920" y="921701"/>
        <a:ext cx="2382452" cy="276510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1C455-CC55-4525-B1F4-10017B65CF4A}" type="datetimeFigureOut">
              <a:rPr lang="en-US" smtClean="0"/>
              <a:pPr/>
              <a:t>10/8/2018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6615A-BDFD-4F93-A786-200AC70AF5C0}" type="slidenum">
              <a:rPr lang="en-US" smtClean="0"/>
              <a:pPr/>
              <a:t>‹#›</a:t>
            </a:fld>
            <a:endParaRPr lang="en-US" dirty="0"/>
          </a:p>
        </p:txBody>
      </p:sp>
    </p:spTree>
    <p:extLst>
      <p:ext uri="{BB962C8B-B14F-4D97-AF65-F5344CB8AC3E}">
        <p14:creationId xmlns:p14="http://schemas.microsoft.com/office/powerpoint/2010/main" val="26820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next slides will introduce key</a:t>
            </a:r>
            <a:r>
              <a:rPr lang="en-GB" baseline="0" dirty="0"/>
              <a:t> concepts for the Act. </a:t>
            </a:r>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5178" y="4174015"/>
            <a:ext cx="6247644" cy="4842143"/>
          </a:xfrm>
        </p:spPr>
        <p:txBody>
          <a:bodyPr>
            <a:normAutofit fontScale="92500"/>
          </a:bodyPr>
          <a:lstStyle/>
          <a:p>
            <a:r>
              <a:rPr lang="en-GB" altLang="en-US" u="none" dirty="0">
                <a:ea typeface="ＭＳ Ｐゴシック" pitchFamily="34" charset="-128"/>
              </a:rPr>
              <a:t>Central</a:t>
            </a:r>
            <a:r>
              <a:rPr lang="en-GB" altLang="en-US" u="none" baseline="0" dirty="0">
                <a:ea typeface="ＭＳ Ｐゴシック" pitchFamily="34" charset="-128"/>
              </a:rPr>
              <a:t> to the Social Services and Well-being (Wales) Act 2014 is the </a:t>
            </a:r>
            <a:r>
              <a:rPr lang="en-GB" altLang="en-US" i="1" u="none" baseline="0" dirty="0">
                <a:ea typeface="ＭＳ Ｐゴシック" pitchFamily="34" charset="-128"/>
              </a:rPr>
              <a:t>well-being</a:t>
            </a:r>
            <a:r>
              <a:rPr lang="en-GB" altLang="en-US" u="none" baseline="0" dirty="0">
                <a:ea typeface="ＭＳ Ｐゴシック" pitchFamily="34" charset="-128"/>
              </a:rPr>
              <a:t> duty. </a:t>
            </a:r>
            <a:r>
              <a:rPr lang="en-GB" u="none" dirty="0"/>
              <a:t>People have a responsibility for their own well-being, supported by their families, friends and communities. Practitioners must look at what people can contribute in achieving their well-being and empower them to contribute to achieving their own well-being, with the appropriate level of support. This will involve building on people’s resources, including people’s strengths, abilities, and families and communities. Professionals and agencies are there to provide some of this support. It is not just the local authority that must promote well-being. </a:t>
            </a:r>
          </a:p>
          <a:p>
            <a:endParaRPr lang="en-GB" b="1" u="none" dirty="0"/>
          </a:p>
          <a:p>
            <a:r>
              <a:rPr lang="en-GB" b="1" u="none" dirty="0"/>
              <a:t>Eight common aspects to well-being </a:t>
            </a:r>
            <a:r>
              <a:rPr lang="en-GB" sz="1200" u="none" kern="1200" dirty="0">
                <a:solidFill>
                  <a:schemeClr val="tx1"/>
                </a:solidFill>
                <a:latin typeface="+mn-lt"/>
                <a:ea typeface="+mn-ea"/>
                <a:cs typeface="+mn-cs"/>
              </a:rPr>
              <a:t>in relation to a person, means well-being in relation to any of the following </a:t>
            </a:r>
            <a:r>
              <a:rPr lang="en-GB" sz="1200" u="none" kern="1200" dirty="0">
                <a:solidFill>
                  <a:schemeClr val="tx1"/>
                </a:solidFill>
                <a:effectLst/>
                <a:latin typeface="+mn-lt"/>
                <a:ea typeface="+mn-ea"/>
                <a:cs typeface="+mn-cs"/>
              </a:rPr>
              <a:t>–</a:t>
            </a:r>
            <a:r>
              <a:rPr lang="en-GB" sz="1200" u="none" kern="1200" dirty="0">
                <a:solidFill>
                  <a:schemeClr val="tx1"/>
                </a:solidFill>
                <a:latin typeface="+mn-lt"/>
                <a:ea typeface="+mn-ea"/>
                <a:cs typeface="+mn-cs"/>
              </a:rPr>
              <a:t> (a) physical and mental health, and emotional well-being; (b) protection from abuse and neglect; (c) education, training and recreation; (d) domestic, family and personal relationships; (e) contribution made to society; (f) securing rights and entitlements; (g) social and economic well-being; (h) suitability of living accommodation.</a:t>
            </a:r>
            <a:endParaRPr lang="en-GB" b="1" u="none" dirty="0"/>
          </a:p>
          <a:p>
            <a:pPr lvl="0"/>
            <a:endParaRPr lang="en-GB" u="none" dirty="0"/>
          </a:p>
          <a:p>
            <a:pPr lvl="0"/>
            <a:r>
              <a:rPr lang="en-GB" u="none" dirty="0"/>
              <a:t>In relation to an adult, well-being also includes: control over day-to-day life; and participation in work.</a:t>
            </a:r>
          </a:p>
          <a:p>
            <a:pPr lvl="0"/>
            <a:endParaRPr lang="en-GB" u="none" dirty="0"/>
          </a:p>
          <a:p>
            <a:pPr lvl="0"/>
            <a:r>
              <a:rPr lang="en-GB" u="none" dirty="0"/>
              <a:t>In relation to a child, well-being also includes: physical, intellectual, emotional, social and behavioural development; and “welfare” as that word is interpreted for the purposes of the Children Act 1989. </a:t>
            </a:r>
            <a:r>
              <a:rPr lang="en-US" u="none" dirty="0"/>
              <a:t>The criteria included in the checklist under s1(3) Children Act 1989: </a:t>
            </a:r>
          </a:p>
          <a:p>
            <a:pPr marL="171450" lvl="0" indent="-171450">
              <a:buFont typeface="Arial" panose="020B0604020202020204" pitchFamily="34" charset="0"/>
              <a:buChar char="•"/>
            </a:pPr>
            <a:r>
              <a:rPr lang="en-US" u="none" dirty="0"/>
              <a:t>the wishes and feelings of the child concerned </a:t>
            </a:r>
          </a:p>
          <a:p>
            <a:pPr marL="171450" lvl="0" indent="-171450">
              <a:buFont typeface="Arial" panose="020B0604020202020204" pitchFamily="34" charset="0"/>
              <a:buChar char="•"/>
            </a:pPr>
            <a:r>
              <a:rPr lang="en-US" u="none" dirty="0"/>
              <a:t>the child’s physical, emotional and educational needs</a:t>
            </a:r>
          </a:p>
          <a:p>
            <a:pPr marL="171450" lvl="0" indent="-171450">
              <a:buFont typeface="Arial" panose="020B0604020202020204" pitchFamily="34" charset="0"/>
              <a:buChar char="•"/>
            </a:pPr>
            <a:r>
              <a:rPr lang="en-US" u="none" dirty="0"/>
              <a:t>the likely effect on the child if circumstances changed as a result of the courts decision</a:t>
            </a:r>
          </a:p>
          <a:p>
            <a:pPr marL="171450" lvl="0" indent="-171450">
              <a:buFont typeface="Arial" panose="020B0604020202020204" pitchFamily="34" charset="0"/>
              <a:buChar char="•"/>
            </a:pPr>
            <a:r>
              <a:rPr lang="en-US" u="none" dirty="0"/>
              <a:t>the child’s age, sex, backgrounds and any other characteristics, which will be relevant to the court’s decision</a:t>
            </a:r>
          </a:p>
          <a:p>
            <a:pPr marL="171450" lvl="0" indent="-171450">
              <a:buFont typeface="Arial" panose="020B0604020202020204" pitchFamily="34" charset="0"/>
              <a:buChar char="•"/>
            </a:pPr>
            <a:r>
              <a:rPr lang="en-US" u="none" dirty="0"/>
              <a:t>any harm the child has suffered or may be at risk of suffering</a:t>
            </a:r>
          </a:p>
          <a:p>
            <a:pPr marL="171450" lvl="0" indent="-171450">
              <a:buFont typeface="Arial" panose="020B0604020202020204" pitchFamily="34" charset="0"/>
              <a:buChar char="•"/>
            </a:pPr>
            <a:r>
              <a:rPr lang="en-US" u="none" dirty="0"/>
              <a:t>capability of the child’s parents (or any other person the courts find relevant) at meeting the child’s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latin typeface="+mn-lt"/>
                <a:ea typeface="+mn-ea"/>
                <a:cs typeface="+mn-cs"/>
              </a:rPr>
              <a:t>the powers available to the court in the given proceedings. </a:t>
            </a:r>
            <a:endParaRPr lang="en-US"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11</a:t>
            </a:fld>
            <a:endParaRPr lang="en-GB" dirty="0"/>
          </a:p>
        </p:txBody>
      </p:sp>
    </p:spTree>
    <p:extLst>
      <p:ext uri="{BB962C8B-B14F-4D97-AF65-F5344CB8AC3E}">
        <p14:creationId xmlns:p14="http://schemas.microsoft.com/office/powerpoint/2010/main" val="148533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none" dirty="0"/>
              <a:t>Relationship between welfare and well-being.</a:t>
            </a:r>
            <a:r>
              <a:rPr lang="en-GB" u="none" baseline="0" dirty="0"/>
              <a:t> Ask the group for ideas about the differences. Welfare or risk are part of well-being, but this is wider and more individual. Well-being focus should not stop people from thinking about risks and acting to safeguard.</a:t>
            </a:r>
            <a:endParaRPr lang="en-US"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9883" y="4171905"/>
            <a:ext cx="6538232" cy="4734468"/>
          </a:xfrm>
        </p:spPr>
        <p:txBody>
          <a:bodyPr>
            <a:normAutofit lnSpcReduction="10000"/>
          </a:bodyPr>
          <a:lstStyle/>
          <a:p>
            <a:pPr lvl="0"/>
            <a:r>
              <a:rPr lang="en-GB" u="none" dirty="0"/>
              <a:t>Four duties apply in all cases. The duty to:</a:t>
            </a:r>
            <a:endParaRPr lang="en-US" u="none" dirty="0"/>
          </a:p>
          <a:p>
            <a:pPr marL="171450" indent="-171450">
              <a:buFont typeface="Arial" panose="020B0604020202020204" pitchFamily="34" charset="0"/>
              <a:buChar char="•"/>
            </a:pPr>
            <a:r>
              <a:rPr lang="en-GB" u="none" dirty="0"/>
              <a:t>ascertain and have regard to the individual’s views, wishes and feelings, in so far as is reasonable practicable</a:t>
            </a:r>
            <a:endParaRPr lang="en-US" u="none" dirty="0"/>
          </a:p>
          <a:p>
            <a:pPr marL="171450" indent="-171450">
              <a:buFont typeface="Arial" panose="020B0604020202020204" pitchFamily="34" charset="0"/>
              <a:buChar char="•"/>
            </a:pPr>
            <a:r>
              <a:rPr lang="en-GB" u="none" dirty="0"/>
              <a:t>have regard to the importance of promoting and respecting the dignity of the individual</a:t>
            </a:r>
            <a:endParaRPr lang="en-US" u="none" dirty="0"/>
          </a:p>
          <a:p>
            <a:pPr marL="171450" indent="-171450">
              <a:buFont typeface="Arial" panose="020B0604020202020204" pitchFamily="34" charset="0"/>
              <a:buChar char="•"/>
            </a:pPr>
            <a:r>
              <a:rPr lang="en-GB" u="none" dirty="0"/>
              <a:t>have regard to the importance of providing appropriate support to enable the individual to participate in decisions that affect them to the extent that it is appropriate in the circumstances, particularly where the individual’s communication is limited for any reason</a:t>
            </a:r>
            <a:endParaRPr lang="en-US" u="none" dirty="0"/>
          </a:p>
          <a:p>
            <a:pPr marL="171450" indent="-171450">
              <a:buFont typeface="Arial" panose="020B0604020202020204" pitchFamily="34" charset="0"/>
              <a:buChar char="•"/>
            </a:pPr>
            <a:r>
              <a:rPr lang="en-GB" u="none" dirty="0"/>
              <a:t>have regard to the characteristics, culture and beliefs of an individual, including language.</a:t>
            </a:r>
          </a:p>
          <a:p>
            <a:pPr lvl="0"/>
            <a:endParaRPr lang="en-GB" u="none" dirty="0"/>
          </a:p>
          <a:p>
            <a:pPr lvl="0"/>
            <a:r>
              <a:rPr lang="en-GB" u="none" dirty="0"/>
              <a:t>Two duties apply specifically to </a:t>
            </a:r>
            <a:r>
              <a:rPr lang="en-GB" b="1" u="none" dirty="0"/>
              <a:t>adults</a:t>
            </a:r>
            <a:r>
              <a:rPr lang="en-GB" u="none" dirty="0"/>
              <a:t>:</a:t>
            </a:r>
            <a:endParaRPr lang="en-US" u="none" dirty="0"/>
          </a:p>
          <a:p>
            <a:pPr marL="171450" indent="-171450">
              <a:buFont typeface="Arial" panose="020B0604020202020204" pitchFamily="34" charset="0"/>
              <a:buChar char="•"/>
            </a:pPr>
            <a:r>
              <a:rPr lang="en-GB" u="none" dirty="0"/>
              <a:t>to </a:t>
            </a:r>
            <a:r>
              <a:rPr lang="en-GB" b="0" u="none" dirty="0"/>
              <a:t>begin with the </a:t>
            </a:r>
            <a:r>
              <a:rPr lang="en-GB" u="none" dirty="0"/>
              <a:t>p</a:t>
            </a:r>
            <a:r>
              <a:rPr lang="en-GB" u="none" dirty="0">
                <a:solidFill>
                  <a:srgbClr val="FF0000"/>
                </a:solidFill>
                <a:effectLst/>
                <a:latin typeface="Aharoni" panose="02010803020104030203" pitchFamily="2" charset="-79"/>
                <a:cs typeface="Aharoni" panose="02010803020104030203" pitchFamily="2" charset="-79"/>
              </a:rPr>
              <a:t>resumption</a:t>
            </a:r>
            <a:r>
              <a:rPr lang="en-GB" u="none" dirty="0"/>
              <a:t> that the adult is best placed to judge their own well-being</a:t>
            </a:r>
            <a:endParaRPr lang="en-US" u="none" dirty="0"/>
          </a:p>
          <a:p>
            <a:pPr marL="171450" indent="-171450">
              <a:buFont typeface="Arial" panose="020B0604020202020204" pitchFamily="34" charset="0"/>
              <a:buChar char="•"/>
            </a:pPr>
            <a:r>
              <a:rPr lang="en-GB" u="none" dirty="0"/>
              <a:t>to have regard to the importance of promoting their independence where possible.</a:t>
            </a:r>
            <a:endParaRPr lang="en-US" u="none" dirty="0"/>
          </a:p>
          <a:p>
            <a:pPr lvl="0"/>
            <a:endParaRPr lang="en-GB" u="none" dirty="0"/>
          </a:p>
          <a:p>
            <a:pPr lvl="0"/>
            <a:r>
              <a:rPr lang="en-GB" u="none" dirty="0"/>
              <a:t>Two duties apply specifically for </a:t>
            </a:r>
            <a:r>
              <a:rPr lang="en-GB" b="1" u="none" dirty="0"/>
              <a:t>children</a:t>
            </a:r>
            <a:r>
              <a:rPr lang="en-GB" u="none" dirty="0"/>
              <a:t>: </a:t>
            </a:r>
            <a:endParaRPr lang="en-US" u="none" dirty="0"/>
          </a:p>
          <a:p>
            <a:pPr marL="171450" indent="-171450">
              <a:buFont typeface="Arial" panose="020B0604020202020204" pitchFamily="34" charset="0"/>
              <a:buChar char="•"/>
            </a:pPr>
            <a:r>
              <a:rPr lang="en-GB" u="none" dirty="0"/>
              <a:t>promote the upbringing of the child by the child’s family, in so far as doing so is consistent with the well-being of the child</a:t>
            </a:r>
            <a:endParaRPr lang="en-US" u="none" dirty="0"/>
          </a:p>
          <a:p>
            <a:pPr marL="171450" indent="-171450">
              <a:buFont typeface="Arial" panose="020B0604020202020204" pitchFamily="34" charset="0"/>
              <a:buChar char="•"/>
            </a:pPr>
            <a:r>
              <a:rPr lang="en-GB" u="none" dirty="0"/>
              <a:t>for under 16s, to ascertain and have regard to the views, wishes and feelings of those with parental responsibility, in so far as is practical and consistent with the child’s well-being.</a:t>
            </a:r>
          </a:p>
          <a:p>
            <a:pPr marL="171450" indent="-171450">
              <a:buFont typeface="Arial" panose="020B0604020202020204" pitchFamily="34" charset="0"/>
              <a:buChar char="•"/>
            </a:pPr>
            <a:endParaRPr lang="en-US" u="none" dirty="0"/>
          </a:p>
          <a:p>
            <a:pPr defTabSz="927293">
              <a:defRPr/>
            </a:pPr>
            <a:r>
              <a:rPr lang="en-GB" u="none" dirty="0"/>
              <a:t>Key to the Act for children is the importance of promoting the child’s upbringing within the child’s family, if this is consistent with the child’s well-being. This means seeking to de-escalate the need for formal intervention in the lives of children and young people, and to strengthen the capacity of families to care for their children wherever it is safe to do so.</a:t>
            </a:r>
          </a:p>
          <a:p>
            <a:pPr defTabSz="927293">
              <a:defRPr/>
            </a:pPr>
            <a:endParaRPr lang="en-US" u="none" dirty="0"/>
          </a:p>
          <a:p>
            <a:r>
              <a:rPr lang="en-GB" b="1" u="none" dirty="0"/>
              <a:t>Safeguarding should form part of helping people to live life to the full, not just stopping abuse, neglect and harm. You must act in a way that ensures people are involved, treated as individuals and have their views at the centre of what happens. </a:t>
            </a:r>
            <a:endParaRPr lang="en-GB"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13</a:t>
            </a:fld>
            <a:endParaRPr lang="en-GB" dirty="0"/>
          </a:p>
        </p:txBody>
      </p:sp>
    </p:spTree>
    <p:extLst>
      <p:ext uri="{BB962C8B-B14F-4D97-AF65-F5344CB8AC3E}">
        <p14:creationId xmlns:p14="http://schemas.microsoft.com/office/powerpoint/2010/main" val="291897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Safeguarding is everyone’s business. However, the Act sets out particular duties for local authorities and relevant partner agencies working with adults. </a:t>
            </a:r>
            <a:r>
              <a:rPr lang="en-GB" sz="1200" kern="1200" dirty="0">
                <a:solidFill>
                  <a:schemeClr val="tx1"/>
                </a:solidFill>
                <a:latin typeface="+mn-lt"/>
                <a:ea typeface="+mn-ea"/>
                <a:cs typeface="+mn-cs"/>
              </a:rPr>
              <a:t>There is a new duty to report an adult at risk for all relevant partners of a local authority. There is a new duty for a local authority to make enquiries if it has reasonable cause to suspect that a person within its area (whether or not ordinarily resident there) is an adult at risk. Look at enquiries later.</a:t>
            </a:r>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There is a new duty to report an adult at risk for all relevant partners of a local authority. There is a new duty for a local authority to make enquiries if it has reasonable cause to suspect that a person within its area (whether or not ordinarily resident there) is an adult at risk.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There is a new duty to report a child at risk for all relevant partners of a local authority. There is a duty for a local authority to make enquiries (linking into section 47 of the Children Act 1989) if they are informed that a child may be at risk; and to take steps to ensure that the child is safe.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062" indent="-329062">
              <a:spcAft>
                <a:spcPts val="575"/>
              </a:spcAft>
            </a:pPr>
            <a:r>
              <a:rPr lang="en-GB" u="none" dirty="0">
                <a:latin typeface="Arial"/>
                <a:ea typeface="Calibri"/>
              </a:rPr>
              <a:t>There is a new definition of an adult at risk from the Social Service and Well-being (Wales)</a:t>
            </a:r>
            <a:r>
              <a:rPr lang="en-GB" u="none" baseline="0" dirty="0">
                <a:latin typeface="Arial"/>
                <a:ea typeface="Calibri"/>
              </a:rPr>
              <a:t> </a:t>
            </a:r>
            <a:r>
              <a:rPr lang="en-GB" u="none" dirty="0">
                <a:latin typeface="Arial"/>
                <a:ea typeface="Calibri"/>
              </a:rPr>
              <a:t>Act 2014. Section 126 </a:t>
            </a:r>
            <a:r>
              <a:rPr lang="en-GB" sz="1200" u="none" kern="1200" dirty="0">
                <a:solidFill>
                  <a:schemeClr val="tx1"/>
                </a:solidFill>
                <a:effectLst/>
                <a:latin typeface="+mn-lt"/>
                <a:ea typeface="+mn-ea"/>
                <a:cs typeface="+mn-cs"/>
              </a:rPr>
              <a:t>–</a:t>
            </a:r>
            <a:r>
              <a:rPr lang="en-GB" u="none" dirty="0">
                <a:latin typeface="Arial"/>
                <a:ea typeface="Calibri"/>
              </a:rPr>
              <a:t> An “adult at risk” is an adult who: is experiencing or is at risk of abuse or neglect and has needs for care and support (whether or not the authority is meeting any of those needs) as a result of those needs is unable to protect himself or herself against the abuse or neglect or the risk of it. The statutory guidance states that the inclusion of ‘at risk’ enables early intervention to protect an adult at risk. The decision to act does not require actual abuse or neglect to have taken place. </a:t>
            </a:r>
            <a:r>
              <a:rPr lang="en-GB" u="none" dirty="0"/>
              <a:t>Safeguarding is preventative as well as protective – you need to consider who might be at risk and act to help them keep safe.</a:t>
            </a:r>
            <a:endParaRPr lang="en-US" u="none" dirty="0"/>
          </a:p>
          <a:p>
            <a:pPr marL="517967" indent="-258983">
              <a:spcAft>
                <a:spcPts val="288"/>
              </a:spcAft>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16</a:t>
            </a:fld>
            <a:endParaRPr lang="en-GB" dirty="0"/>
          </a:p>
        </p:txBody>
      </p:sp>
    </p:spTree>
    <p:extLst>
      <p:ext uri="{BB962C8B-B14F-4D97-AF65-F5344CB8AC3E}">
        <p14:creationId xmlns:p14="http://schemas.microsoft.com/office/powerpoint/2010/main" val="134308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9062" indent="-329062">
              <a:spcAft>
                <a:spcPts val="575"/>
              </a:spcAft>
              <a:buFont typeface="+mj-lt"/>
              <a:buNone/>
            </a:pPr>
            <a:r>
              <a:rPr lang="en-GB" u="none" dirty="0">
                <a:latin typeface="Arial"/>
                <a:ea typeface="Calibri"/>
              </a:rPr>
              <a:t>Safeguarding is everyone’s business. However, the Act sets out particular duties for local authorities and relevant partners working with children and young people. This slide highlights the main elements of the Act for work with children and young people. There is a new definition of a child at risk. There is a new duty for relevant partners of a local authority to report children at risk. This Act then links into the Children Act 1989. The duty for a local authority to investigate is in the Children Act 1989. You will still need to use the Children Act 1989, Section 47, in the same way as you do now when you are responding to safeguarding referrals.</a:t>
            </a:r>
          </a:p>
        </p:txBody>
      </p:sp>
      <p:sp>
        <p:nvSpPr>
          <p:cNvPr id="4" name="Slide Number Placeholder 3"/>
          <p:cNvSpPr>
            <a:spLocks noGrp="1"/>
          </p:cNvSpPr>
          <p:nvPr>
            <p:ph type="sldNum" sz="quarter" idx="10"/>
          </p:nvPr>
        </p:nvSpPr>
        <p:spPr/>
        <p:txBody>
          <a:bodyPr/>
          <a:lstStyle/>
          <a:p>
            <a:fld id="{5B06615A-BDFD-4F93-A786-200AC70AF5C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062" indent="-329062">
              <a:spcAft>
                <a:spcPts val="575"/>
              </a:spcAft>
              <a:buFont typeface="+mj-lt"/>
              <a:buNone/>
            </a:pPr>
            <a:r>
              <a:rPr lang="en-GB" u="none" dirty="0">
                <a:latin typeface="Arial"/>
                <a:ea typeface="Calibri"/>
              </a:rPr>
              <a:t>This slide sets out the new definition of a child at risk in the Social Services and Well-being (Wales)</a:t>
            </a:r>
            <a:r>
              <a:rPr lang="en-GB" u="none" baseline="0" dirty="0">
                <a:latin typeface="Arial"/>
                <a:ea typeface="Calibri"/>
              </a:rPr>
              <a:t> </a:t>
            </a:r>
            <a:r>
              <a:rPr lang="en-GB" u="none" dirty="0">
                <a:latin typeface="Arial"/>
                <a:ea typeface="Calibri"/>
              </a:rPr>
              <a:t>Act 2014. A “child at risk” is a child who: is experiencing or is at risk of abuse, neglect or other kinds of</a:t>
            </a:r>
            <a:r>
              <a:rPr lang="en-GB" u="none" baseline="0" dirty="0">
                <a:latin typeface="Arial"/>
                <a:ea typeface="Calibri"/>
              </a:rPr>
              <a:t> </a:t>
            </a:r>
            <a:r>
              <a:rPr lang="en-GB" u="none" dirty="0">
                <a:latin typeface="Arial"/>
                <a:ea typeface="Calibri"/>
              </a:rPr>
              <a:t>harm and has needs for care and support (whether or not the authority is meeting any of those needs).</a:t>
            </a:r>
            <a:r>
              <a:rPr lang="en-GB" u="none" baseline="0" dirty="0">
                <a:latin typeface="Arial"/>
                <a:ea typeface="Calibri"/>
              </a:rPr>
              <a:t> </a:t>
            </a:r>
            <a:r>
              <a:rPr lang="en-GB" u="none" dirty="0">
                <a:latin typeface="Arial"/>
                <a:ea typeface="Calibri"/>
              </a:rPr>
              <a:t>This definition is the threshold for a child to be reported to a local authority by a relevant partner. </a:t>
            </a:r>
            <a:endParaRPr lang="en-GB"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18</a:t>
            </a:fld>
            <a:endParaRPr lang="en-GB" dirty="0"/>
          </a:p>
        </p:txBody>
      </p:sp>
    </p:spTree>
    <p:extLst>
      <p:ext uri="{BB962C8B-B14F-4D97-AF65-F5344CB8AC3E}">
        <p14:creationId xmlns:p14="http://schemas.microsoft.com/office/powerpoint/2010/main" val="263128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7030A0"/>
                </a:solidFill>
                <a:latin typeface="+mn-lt"/>
                <a:ea typeface="+mn-ea"/>
                <a:cs typeface="+mn-cs"/>
              </a:rPr>
              <a:t>What makes us vulnerable or at risk: in groups or whole group discussion</a:t>
            </a:r>
            <a:r>
              <a:rPr lang="en-GB" sz="1200" kern="1200" dirty="0">
                <a:solidFill>
                  <a:schemeClr val="tx1"/>
                </a:solidFill>
                <a:latin typeface="+mn-lt"/>
                <a:ea typeface="+mn-ea"/>
                <a:cs typeface="+mn-cs"/>
              </a:rPr>
              <a:t>, get ideas and challenge</a:t>
            </a:r>
            <a:r>
              <a:rPr lang="en-GB" sz="1200" kern="1200" baseline="0" dirty="0">
                <a:solidFill>
                  <a:schemeClr val="tx1"/>
                </a:solidFill>
                <a:latin typeface="+mn-lt"/>
                <a:ea typeface="+mn-ea"/>
                <a:cs typeface="+mn-cs"/>
              </a:rPr>
              <a:t> the stereotype that only some people are at risk and vulnerable. Show the next slide while they discuss. Look at</a:t>
            </a:r>
            <a:r>
              <a:rPr lang="en-GB" sz="1200" kern="1200" dirty="0">
                <a:solidFill>
                  <a:schemeClr val="tx1"/>
                </a:solidFill>
                <a:latin typeface="+mn-lt"/>
                <a:ea typeface="+mn-ea"/>
                <a:cs typeface="+mn-cs"/>
              </a:rPr>
              <a:t> the most common factors. Ask why, and if appropriate, complete the workbook 2.2. Activity could be focussed differently if all participants are only involved in children and young people or adults.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t>
            </a:r>
            <a:r>
              <a:rPr lang="en-US" sz="1200" u="none" kern="1200" dirty="0">
                <a:solidFill>
                  <a:schemeClr val="tx1"/>
                </a:solidFill>
                <a:latin typeface="+mn-lt"/>
                <a:ea typeface="+mn-ea"/>
                <a:cs typeface="+mn-cs"/>
              </a:rPr>
              <a:t>Housekeeping, expectations for respect, confidentiality, participation, comfort, safety, caretaking and timekeeping. Clear information about how to deal with </a:t>
            </a:r>
            <a:r>
              <a:rPr lang="en-US" sz="1200" b="0" u="none" kern="1200" dirty="0">
                <a:solidFill>
                  <a:srgbClr val="FF0000"/>
                </a:solidFill>
                <a:latin typeface="+mn-lt"/>
                <a:ea typeface="+mn-ea"/>
                <a:cs typeface="+mn-cs"/>
              </a:rPr>
              <a:t>allegations, suspicions </a:t>
            </a:r>
            <a:r>
              <a:rPr lang="en-US" sz="1200" u="none" kern="1200" dirty="0">
                <a:solidFill>
                  <a:schemeClr val="tx1"/>
                </a:solidFill>
                <a:latin typeface="+mn-lt"/>
                <a:ea typeface="+mn-ea"/>
                <a:cs typeface="+mn-cs"/>
              </a:rPr>
              <a:t>or concerns raised through increased awareness. Group contract could be used here. Registration and awarding organisation induction will need to be included at this point if the workbook and accreditation is being used. </a:t>
            </a:r>
            <a:r>
              <a:rPr lang="en-US" sz="1200" u="none" kern="1200" dirty="0">
                <a:solidFill>
                  <a:srgbClr val="7030A0"/>
                </a:solidFill>
                <a:latin typeface="+mn-lt"/>
                <a:ea typeface="+mn-ea"/>
                <a:cs typeface="+mn-cs"/>
              </a:rPr>
              <a:t>Highlight the implementation of the Social Services and Well-being (Wales) Act 2014.</a:t>
            </a:r>
            <a:endParaRPr lang="en-US" u="none" dirty="0">
              <a:solidFill>
                <a:srgbClr val="7030A0"/>
              </a:solidFill>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Arial" charset="0"/>
                <a:cs typeface="Arial" charset="0"/>
              </a:rPr>
              <a:t>Put this on screen while the groups discuss.</a:t>
            </a:r>
            <a:r>
              <a:rPr lang="en-US" sz="1200" kern="1200" dirty="0">
                <a:solidFill>
                  <a:schemeClr val="tx1"/>
                </a:solidFill>
                <a:latin typeface="+mn-lt"/>
                <a:ea typeface="+mn-ea"/>
                <a:cs typeface="+mn-cs"/>
              </a:rPr>
              <a:t> From the list of at risk and vulnerability factors, which of these could apply to you in the past, now or in the future?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Thinking about what makes us at risk and vulnerable, challenge the idea that only some people are at risk or vulnerable. Look at the most common factors. Ask why, and if appropriate, complete the workbook 2.2. Activity could be focused differently if all participants are only involved in children and young people or adults.</a:t>
            </a:r>
            <a:r>
              <a:rPr lang="en-GB" sz="1200" baseline="0" dirty="0">
                <a:latin typeface="Arial" charset="0"/>
                <a:cs typeface="Arial" charset="0"/>
              </a:rPr>
              <a:t> </a:t>
            </a:r>
          </a:p>
          <a:p>
            <a:endParaRPr lang="en-GB" sz="1200" dirty="0">
              <a:latin typeface="Arial" charset="0"/>
              <a:cs typeface="Arial" charset="0"/>
            </a:endParaRPr>
          </a:p>
          <a:p>
            <a:r>
              <a:rPr lang="en-GB" sz="1200" dirty="0">
                <a:latin typeface="Arial" charset="0"/>
                <a:cs typeface="Arial" charset="0"/>
              </a:rPr>
              <a:t>If participants are working with children and young people, then</a:t>
            </a:r>
            <a:r>
              <a:rPr lang="en-GB" sz="1200" baseline="0" dirty="0">
                <a:latin typeface="Arial" charset="0"/>
                <a:cs typeface="Arial" charset="0"/>
              </a:rPr>
              <a:t> it should be noted all children are vulnerable due to their age and dependence, but there are other factors to consider. </a:t>
            </a:r>
            <a:r>
              <a:rPr lang="en-GB" sz="1200" dirty="0">
                <a:latin typeface="Arial" charset="0"/>
                <a:cs typeface="Arial" charset="0"/>
              </a:rPr>
              <a:t>A person’s vulnerability / risk will depend on his / her circumstances.</a:t>
            </a:r>
            <a:r>
              <a:rPr lang="en-GB"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none" dirty="0"/>
              <a:t>This is a useful and easy reminder, and applies to all age groups and includes</a:t>
            </a:r>
            <a:r>
              <a:rPr lang="en-GB" u="none" baseline="0" dirty="0"/>
              <a:t> people who lack capacity as defined under the </a:t>
            </a:r>
            <a:r>
              <a:rPr lang="en-GB" i="0" u="none" baseline="0" dirty="0"/>
              <a:t>Mental Capacity Act 2005</a:t>
            </a:r>
            <a:r>
              <a:rPr lang="en-GB" i="1" u="none" baseline="0" dirty="0"/>
              <a:t>.</a:t>
            </a:r>
            <a:endParaRPr lang="en-US" i="1"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ea typeface="Calibri"/>
              </a:rPr>
              <a:t>The Social Services and Well-being (Wales)</a:t>
            </a:r>
            <a:r>
              <a:rPr lang="en-GB" baseline="0" dirty="0">
                <a:latin typeface="Arial"/>
                <a:ea typeface="Calibri"/>
              </a:rPr>
              <a:t> </a:t>
            </a:r>
            <a:r>
              <a:rPr lang="en-GB" dirty="0">
                <a:latin typeface="Arial"/>
                <a:ea typeface="Calibri"/>
              </a:rPr>
              <a:t>Act 2014 requires that local authorities support people – children and adults with care and support needs, and carers – to fully participate in safeguarding processes. </a:t>
            </a:r>
          </a:p>
          <a:p>
            <a:endParaRPr lang="en-GB" dirty="0">
              <a:latin typeface="Arial"/>
              <a:ea typeface="Calibri"/>
            </a:endParaRPr>
          </a:p>
          <a:p>
            <a:r>
              <a:rPr lang="en-GB" dirty="0">
                <a:latin typeface="Arial"/>
                <a:ea typeface="Calibri"/>
              </a:rPr>
              <a:t>The Code of Practice for Part 10 of the Act emphasises the importance of advocacy to </a:t>
            </a:r>
            <a:r>
              <a:rPr lang="en-GB" i="1" dirty="0">
                <a:latin typeface="Arial"/>
                <a:ea typeface="Calibri"/>
              </a:rPr>
              <a:t>“safeguard individuals who are vulnerable and discriminated against or whom services find difficult to serve.”</a:t>
            </a:r>
            <a:r>
              <a:rPr lang="en-GB" dirty="0">
                <a:latin typeface="Arial"/>
                <a:ea typeface="Calibri"/>
              </a:rPr>
              <a:t> </a:t>
            </a:r>
          </a:p>
          <a:p>
            <a:endParaRPr lang="en-GB" dirty="0">
              <a:latin typeface="Arial"/>
              <a:ea typeface="Calibri"/>
            </a:endParaRPr>
          </a:p>
          <a:p>
            <a:r>
              <a:rPr lang="en-GB" dirty="0">
                <a:latin typeface="Arial"/>
                <a:ea typeface="Calibri"/>
              </a:rPr>
              <a:t>Advocacy can help prevent abuse and neglect. </a:t>
            </a:r>
            <a:r>
              <a:rPr lang="en-GB" dirty="0"/>
              <a:t>If there is no </a:t>
            </a:r>
            <a:r>
              <a:rPr lang="en-GB" b="1" dirty="0"/>
              <a:t>‘appropriate individual’</a:t>
            </a:r>
            <a:r>
              <a:rPr lang="en-GB" dirty="0"/>
              <a:t> to advocate for the person, then the local authority must </a:t>
            </a:r>
            <a:r>
              <a:rPr lang="en-US" dirty="0"/>
              <a:t>arrange for an </a:t>
            </a:r>
            <a:r>
              <a:rPr lang="en-US" b="1" dirty="0"/>
              <a:t>independent professional advocate</a:t>
            </a:r>
            <a:r>
              <a:rPr lang="en-US" dirty="0"/>
              <a:t> to support and represent an </a:t>
            </a:r>
            <a:r>
              <a:rPr lang="en-GB" dirty="0"/>
              <a:t>individual who is the subject of a safeguarding enquiry under Section 126 of the Act or Section 47 of the Children Act 1989, or who is subject to arrangements for an adult protection and support order under Section 127 of the Act. Where an independent professional advocate has already been arranged then, unless inappropriate, the same advocate may be used.</a:t>
            </a:r>
          </a:p>
          <a:p>
            <a:endParaRPr lang="en-GB" dirty="0"/>
          </a:p>
          <a:p>
            <a:pPr defTabSz="979685">
              <a:defRPr/>
            </a:pPr>
            <a:r>
              <a:rPr lang="en-GB" dirty="0"/>
              <a:t>A local authority must support people to fully participate in safeguarding processes. You must consider capacity as part of safeguarding and, for adults and children aged 16 or over, follow the principles of the Mental Capacity Act 2005.</a:t>
            </a:r>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22</a:t>
            </a:fld>
            <a:endParaRPr lang="en-US" dirty="0"/>
          </a:p>
        </p:txBody>
      </p:sp>
    </p:spTree>
    <p:extLst>
      <p:ext uri="{BB962C8B-B14F-4D97-AF65-F5344CB8AC3E}">
        <p14:creationId xmlns:p14="http://schemas.microsoft.com/office/powerpoint/2010/main" val="3225398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77497">
              <a:defRPr/>
            </a:pPr>
            <a:r>
              <a:rPr lang="en-GB" u="none" dirty="0">
                <a:latin typeface="Arial"/>
                <a:ea typeface="Calibri"/>
              </a:rPr>
              <a:t>The Act provides definitions of abuse and neglect: </a:t>
            </a:r>
          </a:p>
          <a:p>
            <a:pPr defTabSz="877497">
              <a:defRPr/>
            </a:pPr>
            <a:endParaRPr lang="en-GB" u="none" dirty="0">
              <a:latin typeface="Arial"/>
              <a:ea typeface="Calibri"/>
            </a:endParaRPr>
          </a:p>
          <a:p>
            <a:pPr defTabSz="877497">
              <a:defRPr/>
            </a:pPr>
            <a:r>
              <a:rPr lang="en-GB" b="1" u="none" dirty="0">
                <a:latin typeface="Arial"/>
                <a:ea typeface="Calibri"/>
              </a:rPr>
              <a:t>Abuse</a:t>
            </a:r>
            <a:r>
              <a:rPr lang="en-GB" u="none" dirty="0">
                <a:latin typeface="Arial"/>
                <a:ea typeface="Calibri"/>
              </a:rPr>
              <a:t> means physical, sexual, psychological, emotional or financial abuse (and includes abuse taking place in any setting, whether in a private dwelling, an institution or any other place), and “financial abuse” includes theft, fraud, pressure about money, misuse of money. </a:t>
            </a:r>
          </a:p>
          <a:p>
            <a:pPr defTabSz="877497">
              <a:defRPr/>
            </a:pPr>
            <a:r>
              <a:rPr lang="en-GB" b="1" u="none" dirty="0">
                <a:latin typeface="Arial"/>
                <a:ea typeface="Calibri"/>
              </a:rPr>
              <a:t>Neglect</a:t>
            </a:r>
            <a:r>
              <a:rPr lang="en-GB" u="none" dirty="0">
                <a:latin typeface="Arial"/>
                <a:ea typeface="Calibri"/>
              </a:rPr>
              <a:t> means a failure to meet a person’s basic physical, emotional, social or psychological needs, which is likely to result in an impairment of the person’s well-being (for example, an impairment of the person’s health). </a:t>
            </a:r>
            <a:r>
              <a:rPr lang="en-GB" u="none" dirty="0"/>
              <a:t>Guidance explains that the impact of abuse and neglect, and what you do, will be affected by the:</a:t>
            </a:r>
            <a:endParaRPr lang="en-US" u="none" dirty="0"/>
          </a:p>
          <a:p>
            <a:pPr marL="171450" indent="-171450">
              <a:buFont typeface="Arial" panose="020B0604020202020204" pitchFamily="34" charset="0"/>
              <a:buChar char="•"/>
            </a:pPr>
            <a:r>
              <a:rPr lang="en-GB" u="none" dirty="0"/>
              <a:t>frailty or vulnerability of the adult at risk</a:t>
            </a:r>
            <a:endParaRPr lang="en-US" u="none" dirty="0"/>
          </a:p>
          <a:p>
            <a:pPr marL="171450" indent="-171450">
              <a:buFont typeface="Arial" panose="020B0604020202020204" pitchFamily="34" charset="0"/>
              <a:buChar char="•"/>
            </a:pPr>
            <a:r>
              <a:rPr lang="en-GB" u="none" dirty="0"/>
              <a:t>extent of abuse or neglect</a:t>
            </a:r>
            <a:endParaRPr lang="en-US" u="none" dirty="0"/>
          </a:p>
          <a:p>
            <a:pPr marL="171450" indent="-171450">
              <a:buFont typeface="Arial" panose="020B0604020202020204" pitchFamily="34" charset="0"/>
              <a:buChar char="•"/>
            </a:pPr>
            <a:r>
              <a:rPr lang="en-GB" u="none" dirty="0"/>
              <a:t>length of time and frequency of the occurrence</a:t>
            </a:r>
            <a:endParaRPr lang="en-US" u="none" dirty="0"/>
          </a:p>
          <a:p>
            <a:pPr marL="171450" indent="-171450">
              <a:buFont typeface="Arial" panose="020B0604020202020204" pitchFamily="34" charset="0"/>
              <a:buChar char="•"/>
            </a:pPr>
            <a:r>
              <a:rPr lang="en-GB" u="none" dirty="0"/>
              <a:t>impact on the individual</a:t>
            </a:r>
            <a:endParaRPr lang="en-US" u="none" dirty="0"/>
          </a:p>
          <a:p>
            <a:pPr marL="171450" indent="-171450">
              <a:buFont typeface="Arial" panose="020B0604020202020204" pitchFamily="34" charset="0"/>
              <a:buChar char="•"/>
            </a:pPr>
            <a:r>
              <a:rPr lang="en-GB" u="none" dirty="0"/>
              <a:t>risk of repeated or escalating acts involving this or other adults at risk.</a:t>
            </a:r>
          </a:p>
          <a:p>
            <a:pPr marL="171450" indent="-171450">
              <a:buFont typeface="Arial" panose="020B0604020202020204" pitchFamily="34" charset="0"/>
              <a:buChar char="•"/>
            </a:pPr>
            <a:endParaRPr lang="en-US" u="none" dirty="0">
              <a:latin typeface="Arial"/>
              <a:ea typeface="Calibri"/>
            </a:endParaRPr>
          </a:p>
          <a:p>
            <a:r>
              <a:rPr lang="en-GB" u="none" dirty="0">
                <a:latin typeface="Arial"/>
                <a:ea typeface="Calibri"/>
              </a:rPr>
              <a:t>Abuse or neglect may constitute a criminal offence. These include offences against the person (violent offences), sexual offences and property offences such as theft. If abuse or neglect is motivated by someone’s personal characteristic – disability, race and ethnicity, religion and belief, sexual orientation and transgender / gender identity – then this may be a hate crime. </a:t>
            </a:r>
          </a:p>
          <a:p>
            <a:endParaRPr lang="en-GB" sz="1200" u="none" kern="1200" dirty="0">
              <a:solidFill>
                <a:schemeClr val="tx1"/>
              </a:solidFill>
              <a:latin typeface="Arial"/>
              <a:ea typeface="+mn-ea"/>
              <a:cs typeface="+mn-cs"/>
            </a:endParaRPr>
          </a:p>
          <a:p>
            <a:r>
              <a:rPr lang="en-GB" sz="1200" u="none" kern="1200" dirty="0">
                <a:solidFill>
                  <a:schemeClr val="tx1"/>
                </a:solidFill>
                <a:latin typeface="+mn-lt"/>
                <a:ea typeface="+mn-ea"/>
                <a:cs typeface="+mn-cs"/>
              </a:rPr>
              <a:t>A mandatory reporting duty for female genital mutilation (FGM) has been introduced with the </a:t>
            </a:r>
            <a:r>
              <a:rPr lang="en-GB" sz="1200" b="1" u="none" kern="1200" dirty="0">
                <a:solidFill>
                  <a:schemeClr val="tx1"/>
                </a:solidFill>
                <a:latin typeface="+mn-lt"/>
                <a:ea typeface="+mn-ea"/>
                <a:cs typeface="+mn-cs"/>
              </a:rPr>
              <a:t>Serious Crime Act 2015</a:t>
            </a:r>
            <a:r>
              <a:rPr lang="en-GB" sz="1200" u="none" kern="1200" dirty="0">
                <a:solidFill>
                  <a:schemeClr val="tx1"/>
                </a:solidFill>
                <a:latin typeface="+mn-lt"/>
                <a:ea typeface="+mn-ea"/>
                <a:cs typeface="+mn-cs"/>
              </a:rPr>
              <a:t>. The duty requires regulated health and social care professionals, and teachers in Wales to report known cases of FGM in under 18 year olds to the police. The duty came into force on 31 October 2015. It is a personal duty for registered professionals and applies if they are told about FGM by a girl under 18 or observe signs of FGM. Ordinarily reporting should be done within a day. Police and social care should then take immediate action. Suspected FGM should always be reported as a safeguarding concern.</a:t>
            </a:r>
            <a:endParaRPr lang="en-US" sz="1200" u="none" kern="1200" dirty="0">
              <a:solidFill>
                <a:schemeClr val="tx1"/>
              </a:solidFill>
              <a:latin typeface="+mn-lt"/>
              <a:ea typeface="+mn-ea"/>
              <a:cs typeface="+mn-cs"/>
            </a:endParaRPr>
          </a:p>
          <a:p>
            <a:r>
              <a:rPr lang="en-GB" sz="1200" u="none" kern="1200" dirty="0">
                <a:solidFill>
                  <a:schemeClr val="tx1"/>
                </a:solidFill>
                <a:latin typeface="+mn-lt"/>
                <a:ea typeface="+mn-ea"/>
                <a:cs typeface="+mn-cs"/>
              </a:rPr>
              <a:t> </a:t>
            </a:r>
            <a:endParaRPr lang="en-US" sz="1200" u="none" kern="1200" dirty="0">
              <a:solidFill>
                <a:schemeClr val="tx1"/>
              </a:solidFill>
              <a:latin typeface="+mn-lt"/>
              <a:ea typeface="+mn-ea"/>
              <a:cs typeface="+mn-cs"/>
            </a:endParaRPr>
          </a:p>
          <a:p>
            <a:pPr defTabSz="877497">
              <a:defRPr/>
            </a:pPr>
            <a:endParaRPr lang="en-US" u="none" dirty="0">
              <a:latin typeface="Arial"/>
              <a:ea typeface="Calibri"/>
            </a:endParaRPr>
          </a:p>
          <a:p>
            <a:pPr defTabSz="877497">
              <a:defRPr/>
            </a:pPr>
            <a:endParaRPr lang="en-GB"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23</a:t>
            </a:fld>
            <a:endParaRPr lang="en-GB" dirty="0"/>
          </a:p>
        </p:txBody>
      </p:sp>
    </p:spTree>
    <p:extLst>
      <p:ext uri="{BB962C8B-B14F-4D97-AF65-F5344CB8AC3E}">
        <p14:creationId xmlns:p14="http://schemas.microsoft.com/office/powerpoint/2010/main" val="203719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u="none" dirty="0"/>
              <a:t>This slide gives the definitions of abuse, neglect and harm from the statutory guidance under the Social Services and Well-being</a:t>
            </a:r>
            <a:r>
              <a:rPr lang="en-GB" u="none" baseline="0" dirty="0"/>
              <a:t> (Wales)</a:t>
            </a:r>
            <a:r>
              <a:rPr lang="en-GB" u="none" dirty="0"/>
              <a:t> Act 2014 on the left hand side. The Act provides definitions of abuse, neglect and harm: </a:t>
            </a:r>
          </a:p>
          <a:p>
            <a:endParaRPr lang="en-GB" b="1" u="none" dirty="0"/>
          </a:p>
          <a:p>
            <a:pPr marL="171450" indent="-171450">
              <a:buFont typeface="Arial" panose="020B0604020202020204" pitchFamily="34" charset="0"/>
              <a:buChar char="•"/>
            </a:pPr>
            <a:r>
              <a:rPr lang="en-GB" b="1" u="none" dirty="0"/>
              <a:t>abuse</a:t>
            </a:r>
            <a:r>
              <a:rPr lang="en-GB" u="none" dirty="0"/>
              <a:t> means physical, sexual, psychological, emotional or financial abuse (and includes abuse taking place in any setting, whether in a private dwelling, an institution or any other place), and “financial abuse” includes theft, fraud, pressure about money, misuse of money. </a:t>
            </a:r>
          </a:p>
          <a:p>
            <a:pPr marL="171450" indent="-171450">
              <a:buFont typeface="Arial" panose="020B0604020202020204" pitchFamily="34" charset="0"/>
              <a:buChar char="•"/>
            </a:pPr>
            <a:r>
              <a:rPr lang="en-GB" b="1" u="none" dirty="0"/>
              <a:t>neglect</a:t>
            </a:r>
            <a:r>
              <a:rPr lang="en-GB" u="none" dirty="0"/>
              <a:t> means a failure to meet a person’s basic physical, emotional, social or psychological needs, which is likely to result in an impairment of the person’s well-being (for example, an impairment of the person’s health). </a:t>
            </a:r>
          </a:p>
          <a:p>
            <a:pPr marL="171450" indent="-171450">
              <a:buFont typeface="Arial" panose="020B0604020202020204" pitchFamily="34" charset="0"/>
              <a:buChar char="•"/>
            </a:pPr>
            <a:r>
              <a:rPr lang="en-GB" b="1" u="none" dirty="0"/>
              <a:t>harm</a:t>
            </a:r>
            <a:r>
              <a:rPr lang="en-GB" u="none" dirty="0"/>
              <a:t> means abuse or the impairment of (a) physical or mental health, or (b) physical, intellectual, emotional, social or behavioural development. </a:t>
            </a:r>
          </a:p>
          <a:p>
            <a:endParaRPr lang="en-GB" u="none" dirty="0"/>
          </a:p>
          <a:p>
            <a:r>
              <a:rPr lang="en-GB" u="none" dirty="0"/>
              <a:t>Abuse or neglect may constitute a criminal offence. These include offences against the person (violent offences), sexual offences and property offences such as theft. If abuse or neglect is motivated by someone’s personal characteristic – disability, race and ethnicity, religion and belief, sexual orientation and transgender / gender identity – then this may be a hate crime. The definition of harm in the Act is very similar to the one in the Children Act 1989. This means that referrals of children at risk under this Act will be similar to referrals at the moment. </a:t>
            </a:r>
          </a:p>
          <a:p>
            <a:endParaRPr lang="en-GB" sz="1200" u="none" kern="1200" dirty="0">
              <a:solidFill>
                <a:schemeClr val="tx1"/>
              </a:solidFill>
              <a:latin typeface="+mn-lt"/>
              <a:ea typeface="+mn-ea"/>
              <a:cs typeface="+mn-cs"/>
            </a:endParaRPr>
          </a:p>
          <a:p>
            <a:r>
              <a:rPr lang="en-GB" sz="1200" u="none" kern="1200" dirty="0">
                <a:solidFill>
                  <a:schemeClr val="tx1"/>
                </a:solidFill>
                <a:latin typeface="+mn-lt"/>
                <a:ea typeface="+mn-ea"/>
                <a:cs typeface="+mn-cs"/>
              </a:rPr>
              <a:t>A mandatory reporting duty for female genital mutilation (FGM) has been introduced with the </a:t>
            </a:r>
            <a:r>
              <a:rPr lang="en-GB" sz="1200" b="1" u="none" kern="1200" dirty="0">
                <a:solidFill>
                  <a:schemeClr val="tx1"/>
                </a:solidFill>
                <a:latin typeface="+mn-lt"/>
                <a:ea typeface="+mn-ea"/>
                <a:cs typeface="+mn-cs"/>
              </a:rPr>
              <a:t>Serious Crime Act 2015. </a:t>
            </a:r>
            <a:r>
              <a:rPr lang="en-GB" sz="1200" u="none" kern="1200" dirty="0">
                <a:solidFill>
                  <a:schemeClr val="tx1"/>
                </a:solidFill>
                <a:latin typeface="+mn-lt"/>
                <a:ea typeface="+mn-ea"/>
                <a:cs typeface="+mn-cs"/>
              </a:rPr>
              <a:t>The duty requires regulated health and social care professionals, and teachers in Wales to report known cases of FGM in under 18 year olds to the police. It is a personal duty for registered professionals and applies if they are told about FGM by a girl under 18 or observe signs of FGM. Ordinarily reporting should be done within a day. Police and social care should then take immediate action. Suspected FGM should always be reported as a safeguarding concern.</a:t>
            </a:r>
            <a:endParaRPr lang="en-US" sz="1200" u="none" kern="1200" dirty="0">
              <a:solidFill>
                <a:schemeClr val="tx1"/>
              </a:solidFill>
              <a:latin typeface="+mn-lt"/>
              <a:ea typeface="+mn-ea"/>
              <a:cs typeface="+mn-cs"/>
            </a:endParaRPr>
          </a:p>
          <a:p>
            <a:r>
              <a:rPr lang="en-GB" sz="1200" u="none" kern="1200" dirty="0">
                <a:solidFill>
                  <a:schemeClr val="tx1"/>
                </a:solidFill>
                <a:latin typeface="+mn-lt"/>
                <a:ea typeface="+mn-ea"/>
                <a:cs typeface="+mn-cs"/>
              </a:rPr>
              <a:t> </a:t>
            </a:r>
            <a:endParaRPr lang="en-US" sz="1200" u="none" kern="1200" dirty="0">
              <a:solidFill>
                <a:schemeClr val="tx1"/>
              </a:solidFill>
              <a:latin typeface="+mn-lt"/>
              <a:ea typeface="+mn-ea"/>
              <a:cs typeface="+mn-cs"/>
            </a:endParaRPr>
          </a:p>
          <a:p>
            <a:pPr lvl="0"/>
            <a:endParaRPr lang="en-US" u="none" dirty="0"/>
          </a:p>
          <a:p>
            <a:endParaRPr lang="en-GB"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24</a:t>
            </a:fld>
            <a:endParaRPr lang="en-GB" dirty="0"/>
          </a:p>
        </p:txBody>
      </p:sp>
    </p:spTree>
    <p:extLst>
      <p:ext uri="{BB962C8B-B14F-4D97-AF65-F5344CB8AC3E}">
        <p14:creationId xmlns:p14="http://schemas.microsoft.com/office/powerpoint/2010/main" val="391210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latin typeface="+mn-lt"/>
                <a:ea typeface="+mn-ea"/>
                <a:cs typeface="+mn-cs"/>
              </a:rPr>
              <a:t>Each group has one category of abuse (make sure all categories are covered) and identifies indicators/signs and</a:t>
            </a:r>
            <a:r>
              <a:rPr lang="en-GB" sz="1200" u="none" kern="1200" baseline="0" dirty="0">
                <a:solidFill>
                  <a:schemeClr val="tx1"/>
                </a:solidFill>
                <a:latin typeface="+mn-lt"/>
                <a:ea typeface="+mn-ea"/>
                <a:cs typeface="+mn-cs"/>
              </a:rPr>
              <a:t> symptoms </a:t>
            </a:r>
            <a:r>
              <a:rPr lang="en-GB" sz="1200" u="none" kern="1200" dirty="0">
                <a:solidFill>
                  <a:schemeClr val="tx1"/>
                </a:solidFill>
                <a:latin typeface="+mn-lt"/>
                <a:ea typeface="+mn-ea"/>
                <a:cs typeface="+mn-cs"/>
              </a:rPr>
              <a:t>on the form provided or in their workbooks,  section</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2, question 1,</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to feed back to main group. Any gaps, ask the wider group first, then the</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facilitator highlights/fills 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latin typeface="+mn-lt"/>
                <a:ea typeface="+mn-ea"/>
                <a:cs typeface="+mn-cs"/>
              </a:rPr>
              <a:t>Back to the groups to identify where might the abuse/harm occur and who might abuse in this category? Again feedback to whole group looking at the range and any gaps filled in by the facilitator (handout to give agreed definitions</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 information for children and young people,</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and adults). Important to ensure consideration</a:t>
            </a:r>
            <a:r>
              <a:rPr lang="en-GB" sz="1200" u="none" kern="1200" baseline="0" dirty="0">
                <a:solidFill>
                  <a:schemeClr val="tx1"/>
                </a:solidFill>
                <a:latin typeface="+mn-lt"/>
                <a:ea typeface="+mn-ea"/>
                <a:cs typeface="+mn-cs"/>
              </a:rPr>
              <a:t> is given to institutional and organised abuse,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domestic violence, forced marriage, hate crime, mate crime</a:t>
            </a:r>
            <a:r>
              <a:rPr lang="en-US" sz="1200" u="none" kern="1200" baseline="0" dirty="0">
                <a:solidFill>
                  <a:schemeClr val="tx1"/>
                </a:solidFill>
                <a:latin typeface="+mn-lt"/>
                <a:ea typeface="+mn-ea"/>
                <a:cs typeface="+mn-cs"/>
              </a:rPr>
              <a:t> and</a:t>
            </a:r>
            <a:r>
              <a:rPr lang="en-US" sz="1200" u="none" kern="1200" dirty="0">
                <a:solidFill>
                  <a:schemeClr val="tx1"/>
                </a:solidFill>
                <a:latin typeface="+mn-lt"/>
                <a:ea typeface="+mn-ea"/>
                <a:cs typeface="+mn-cs"/>
              </a:rPr>
              <a:t> FGM. </a:t>
            </a:r>
            <a:endParaRPr lang="en-US"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t>Optional slide – add up to date information or create a handout and you could get participants to choose one fact that is significant to them and discuss.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in local safeguarding information – optional slide.</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t>In groups, </a:t>
            </a:r>
            <a:r>
              <a:rPr lang="en-US" b="0" u="none" dirty="0"/>
              <a:t>discuss “why do you think abuse or neglect are not shared or alleged by one of the following: adults who are vulnerable, children and young people; family and friends; staff”. </a:t>
            </a:r>
          </a:p>
          <a:p>
            <a:endParaRPr lang="en-US" b="0" u="none" dirty="0"/>
          </a:p>
          <a:p>
            <a:r>
              <a:rPr lang="en-US" u="none" dirty="0"/>
              <a:t>Ideas recorded and shared. Facilitator to ensure coverage by using the handout with a range of factors. Or if preferred, facilitate a whole group discussion encouraging contributions. Workbook, section 3,</a:t>
            </a:r>
            <a:r>
              <a:rPr lang="en-US" u="none" baseline="0" dirty="0"/>
              <a:t> question </a:t>
            </a:r>
            <a:r>
              <a:rPr lang="en-US" u="none" dirty="0"/>
              <a:t>5, linked here.</a:t>
            </a:r>
          </a:p>
        </p:txBody>
      </p:sp>
      <p:sp>
        <p:nvSpPr>
          <p:cNvPr id="4" name="Slide Number Placeholder 3"/>
          <p:cNvSpPr>
            <a:spLocks noGrp="1"/>
          </p:cNvSpPr>
          <p:nvPr>
            <p:ph type="sldNum" sz="quarter" idx="10"/>
          </p:nvPr>
        </p:nvSpPr>
        <p:spPr/>
        <p:txBody>
          <a:bodyPr/>
          <a:lstStyle/>
          <a:p>
            <a:fld id="{5B06615A-BDFD-4F93-A786-200AC70AF5C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none" dirty="0"/>
              <a:t>This slide can be used to link activities to individual’s contribution and role in safeguarding and can be used as</a:t>
            </a:r>
            <a:r>
              <a:rPr lang="en-GB" u="none" baseline="0" dirty="0"/>
              <a:t> a</a:t>
            </a:r>
            <a:r>
              <a:rPr lang="en-GB" u="none" dirty="0"/>
              <a:t> handout.</a:t>
            </a:r>
          </a:p>
          <a:p>
            <a:endParaRPr lang="en-GB" u="none" dirty="0"/>
          </a:p>
          <a:p>
            <a:r>
              <a:rPr lang="en-GB" u="none" dirty="0"/>
              <a:t>DBS = Disclosure and Barring Service</a:t>
            </a:r>
            <a:r>
              <a:rPr lang="en-US" sz="1200" b="0" i="0" u="none" kern="1200" dirty="0">
                <a:solidFill>
                  <a:schemeClr val="tx1"/>
                </a:solidFill>
                <a:latin typeface="+mn-lt"/>
                <a:ea typeface="+mn-ea"/>
                <a:cs typeface="+mn-cs"/>
              </a:rPr>
              <a:t> helps employers make safer recruitment decisions and prevent unsuitable people from working with vulnerable groups.</a:t>
            </a:r>
            <a:endParaRPr lang="en-GB" u="none" dirty="0"/>
          </a:p>
          <a:p>
            <a:r>
              <a:rPr lang="en-GB" u="none" dirty="0"/>
              <a:t>SSWbA = Social Services and Well-being (Wales) Act 2014.</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APSO = Adult Support and Protection Order from the Social Services and Well-being (Wales) Act 2014.</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latin typeface="+mn-lt"/>
                <a:ea typeface="+mn-ea"/>
                <a:cs typeface="+mn-cs"/>
              </a:rPr>
              <a:t>Learning outcomes/context/information about the </a:t>
            </a:r>
            <a:r>
              <a:rPr lang="en-US" sz="1200" i="1" u="none" kern="1200" dirty="0">
                <a:solidFill>
                  <a:schemeClr val="tx1"/>
                </a:solidFill>
                <a:latin typeface="+mn-lt"/>
                <a:ea typeface="+mn-ea"/>
                <a:cs typeface="+mn-cs"/>
              </a:rPr>
              <a:t>All Wales Induction Framework</a:t>
            </a:r>
            <a:r>
              <a:rPr lang="en-US" sz="1200" u="none" kern="1200" dirty="0">
                <a:solidFill>
                  <a:schemeClr val="tx1"/>
                </a:solidFill>
                <a:latin typeface="+mn-lt"/>
                <a:ea typeface="+mn-ea"/>
                <a:cs typeface="+mn-cs"/>
              </a:rPr>
              <a:t> (the framework) and Level 2 Award for Social Care Induction Wales (or Induction to Safeguarding in Wales unit)</a:t>
            </a:r>
            <a:r>
              <a:rPr lang="en-GB" sz="1200" u="none" kern="1200" dirty="0">
                <a:solidFill>
                  <a:schemeClr val="tx1"/>
                </a:solidFill>
                <a:latin typeface="+mn-lt"/>
                <a:ea typeface="+mn-ea"/>
                <a:cs typeface="+mn-cs"/>
              </a:rPr>
              <a:t> if appropriate</a:t>
            </a:r>
            <a:r>
              <a:rPr lang="en-US" sz="1200" u="none" kern="1200" dirty="0">
                <a:solidFill>
                  <a:schemeClr val="tx1"/>
                </a:solidFill>
                <a:latin typeface="+mn-lt"/>
                <a:ea typeface="+mn-ea"/>
                <a:cs typeface="+mn-cs"/>
              </a:rPr>
              <a:t>. Learning outcomes based on the </a:t>
            </a:r>
            <a:r>
              <a:rPr lang="en-US" sz="1200" i="0" u="none" kern="1200" dirty="0">
                <a:solidFill>
                  <a:schemeClr val="tx1"/>
                </a:solidFill>
                <a:latin typeface="+mn-lt"/>
                <a:ea typeface="+mn-ea"/>
                <a:cs typeface="+mn-cs"/>
              </a:rPr>
              <a:t>framework</a:t>
            </a:r>
            <a:r>
              <a:rPr lang="en-US" sz="1200" u="none" kern="1200" dirty="0">
                <a:solidFill>
                  <a:schemeClr val="tx1"/>
                </a:solidFill>
                <a:latin typeface="+mn-lt"/>
                <a:ea typeface="+mn-ea"/>
                <a:cs typeface="+mn-cs"/>
              </a:rPr>
              <a:t> unit. Highlight the implementation of the Social Services and Well-being (Wales) Act 2014</a:t>
            </a:r>
            <a:r>
              <a:rPr lang="en-GB" sz="1200" u="none" kern="1200" dirty="0">
                <a:solidFill>
                  <a:schemeClr val="tx1"/>
                </a:solidFill>
                <a:latin typeface="+mn-lt"/>
                <a:ea typeface="+mn-ea"/>
                <a:cs typeface="+mn-cs"/>
              </a:rPr>
              <a:t>. It is an</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all-Wales approach,</a:t>
            </a:r>
            <a:r>
              <a:rPr lang="en-GB" sz="1200" u="none" kern="1200" baseline="0" dirty="0">
                <a:solidFill>
                  <a:schemeClr val="tx1"/>
                </a:solidFill>
                <a:latin typeface="+mn-lt"/>
                <a:ea typeface="+mn-ea"/>
                <a:cs typeface="+mn-cs"/>
              </a:rPr>
              <a:t> </a:t>
            </a:r>
            <a:r>
              <a:rPr lang="en-GB" sz="1200" u="none" kern="1200" dirty="0">
                <a:solidFill>
                  <a:schemeClr val="tx1"/>
                </a:solidFill>
                <a:latin typeface="+mn-lt"/>
                <a:ea typeface="+mn-ea"/>
                <a:cs typeface="+mn-cs"/>
              </a:rPr>
              <a:t>at</a:t>
            </a:r>
            <a:r>
              <a:rPr lang="en-GB" sz="1200" u="none" kern="1200" baseline="0" dirty="0">
                <a:solidFill>
                  <a:schemeClr val="tx1"/>
                </a:solidFill>
                <a:latin typeface="+mn-lt"/>
                <a:ea typeface="+mn-ea"/>
                <a:cs typeface="+mn-cs"/>
              </a:rPr>
              <a:t> an introductory level, and useful for volunteers, new workers and as a refresher for workers across many settings and organisations. </a:t>
            </a:r>
            <a:endParaRPr lang="en-US" sz="1200" u="none"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sng" dirty="0"/>
              <a:t>﻿</a:t>
            </a:r>
            <a:r>
              <a:rPr lang="en-GB" sz="1200" b="0" u="none" kern="1200" dirty="0">
                <a:solidFill>
                  <a:srgbClr val="FF0000"/>
                </a:solidFill>
                <a:effectLst/>
                <a:latin typeface="+mn-lt"/>
                <a:ea typeface="+mn-ea"/>
                <a:cs typeface="+mn-cs"/>
              </a:rPr>
              <a:t>These case studies are intended to raise issues in a practical application; bringing together the critical factors, particularity around multi agency working. They will help to contextualise risk factors and raise questions about prevention within situations of known abuse, neglect and harm. They have been summarised to assist in this process, but more information is available in the actual review reports. </a:t>
            </a:r>
          </a:p>
          <a:p>
            <a:endParaRPr lang="en-GB" sz="1200" b="0" u="none" kern="1200" dirty="0">
              <a:solidFill>
                <a:srgbClr val="FF0000"/>
              </a:solidFill>
              <a:effectLst/>
              <a:latin typeface="+mn-lt"/>
              <a:ea typeface="+mn-ea"/>
              <a:cs typeface="+mn-cs"/>
            </a:endParaRPr>
          </a:p>
          <a:p>
            <a:r>
              <a:rPr lang="en-GB" sz="1200" b="0" u="none" kern="1200" dirty="0">
                <a:solidFill>
                  <a:srgbClr val="FF0000"/>
                </a:solidFill>
                <a:effectLst/>
                <a:latin typeface="+mn-lt"/>
                <a:ea typeface="+mn-ea"/>
                <a:cs typeface="+mn-cs"/>
              </a:rPr>
              <a:t>One</a:t>
            </a:r>
            <a:r>
              <a:rPr lang="en-US" b="0" u="none" dirty="0">
                <a:solidFill>
                  <a:srgbClr val="FF0000"/>
                </a:solidFill>
              </a:rPr>
              <a:t> summary given to groups or different examples given to each group (appropriate to the learner group) to include key enquiries such as Winterbourne View Hospital, Rochdale, Keanu Williams, Daniel Pelka, Vanessa George, Bichard enquiry, Steven Hoskin, Operation Jasmine, Child M, Child DS and Victoria Climbie. These should challenge assumptions about who may be an abuser, where abuse might take place and who may be abused. Participants to read a selection of case summaries and asked what they think were key factors that would have made a difference to prevent and to stop the harm, abuse or neglect. Safeguarding, good practice and safe services issues to be highlighted. May be recorded on sheets available. Group asked to outline the case study / or studies they had to the rest of the participants and share their thoughts. Contributions from the rest of the group are sought. Some people may find the reports upsetting particularly Baby P.</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u="none" dirty="0"/>
              <a:t>Groups or pairs to create a list – half the groups representing key things ‘to do’ and other groups key things ‘not to do’ if someone they are working with or supporting begins to share, allege or suspects neglect, harm or abuse. </a:t>
            </a:r>
          </a:p>
          <a:p>
            <a:endParaRPr lang="en-US" u="none" dirty="0"/>
          </a:p>
          <a:p>
            <a:r>
              <a:rPr lang="en-US" u="none" dirty="0"/>
              <a:t>A ‘to do’ group pairs with a ‘not to do’ group and ‘teaches‘ them what they have found out in sharing and developing their list, then change round or ask for key points fed back to whole group if time is short. </a:t>
            </a:r>
          </a:p>
          <a:p>
            <a:endParaRPr lang="en-US" u="none" dirty="0"/>
          </a:p>
          <a:p>
            <a:r>
              <a:rPr lang="en-US" u="none" dirty="0"/>
              <a:t>Facilitator to check what is being covered or missed or this could be backed up with the pre-prepared handout. People could be encouraged to get up and move around to other groups comparing their lists and sharing. Highlight their responsibility in relation to preservation of evidence.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none" dirty="0"/>
              <a:t>Optional slide. Trainer to use this slide if wanted</a:t>
            </a:r>
            <a:r>
              <a:rPr lang="en-GB" u="none" baseline="0" dirty="0"/>
              <a:t> to give information about local expectations and procedures.</a:t>
            </a:r>
            <a:endParaRPr lang="en-US"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poor recording of a safeguarding issue given to individuals, and in pairs, they critique what has been written and how it could be improved. One key point per pair is taken as a ‘good practice’ guide on the flipchart by the trainer and then a ‘good’ record is given in a handout for comparison and modeling. Handout of ‘top tips’ for good recording is given. Section 3,</a:t>
            </a:r>
            <a:r>
              <a:rPr lang="en-US" baseline="0" dirty="0"/>
              <a:t> question </a:t>
            </a:r>
            <a:r>
              <a:rPr lang="en-US" dirty="0"/>
              <a:t>2, in the workbook could be completed. </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 Act sets out what must, and should, be done to safeguard children and adults. Regulations give more detail and must be followed. Statutory guidance (or codes of practice) also provide more information and should be followed. Sitting underneath these statutory documents are policies and procedures. In particular, people who work with children and adults need to be aware of </a:t>
            </a:r>
            <a:r>
              <a:rPr lang="en-GB" b="0" u="none" dirty="0"/>
              <a:t>the Wales Protection Procedures, which will be agreed in 2018</a:t>
            </a:r>
            <a:r>
              <a:rPr lang="en-GB" u="none" dirty="0"/>
              <a:t>. In addition you will have local policies, procedures and information.</a:t>
            </a:r>
          </a:p>
        </p:txBody>
      </p:sp>
      <p:sp>
        <p:nvSpPr>
          <p:cNvPr id="4" name="Slide Number Placeholder 3"/>
          <p:cNvSpPr>
            <a:spLocks noGrp="1"/>
          </p:cNvSpPr>
          <p:nvPr>
            <p:ph type="sldNum" sz="quarter" idx="10"/>
          </p:nvPr>
        </p:nvSpPr>
        <p:spPr/>
        <p:txBody>
          <a:bodyPr/>
          <a:lstStyle/>
          <a:p>
            <a:fld id="{A771E050-A66B-4E11-9C20-135C160BC1C9}" type="slidenum">
              <a:rPr lang="en-GB" smtClean="0"/>
              <a:pPr/>
              <a:t>34</a:t>
            </a:fld>
            <a:endParaRPr lang="en-GB" dirty="0"/>
          </a:p>
        </p:txBody>
      </p:sp>
    </p:spTree>
    <p:extLst>
      <p:ext uri="{BB962C8B-B14F-4D97-AF65-F5344CB8AC3E}">
        <p14:creationId xmlns:p14="http://schemas.microsoft.com/office/powerpoint/2010/main" val="3815127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u="none" kern="1200" dirty="0">
                <a:solidFill>
                  <a:srgbClr val="FF0000"/>
                </a:solidFill>
                <a:effectLst/>
                <a:latin typeface="+mn-lt"/>
                <a:ea typeface="+mn-ea"/>
                <a:cs typeface="+mn-cs"/>
              </a:rPr>
              <a:t>Statutory Guidance on Safeguarding regarding adult and child protection. It sets out the overarching duties, which must be complied with when working under the Social Services and Well-being (Wales) Act 2014 and how these are to be carried out in-line with the well-being principles and personal outcomes. Available on the Social Care Wales Information and Learning Hub. Rights to include the UN Convention on the Rights of Disabled People and UN Principles for Older Persons.</a:t>
            </a:r>
          </a:p>
          <a:p>
            <a:endParaRPr lang="en-US" u="none" dirty="0"/>
          </a:p>
          <a:p>
            <a:r>
              <a:rPr lang="en-US" u="none" dirty="0"/>
              <a:t>﻿Why do you need to know the procedures around safeguarding? Posed as a question to the whole group. Need to gain everyone’s acknowledgment that they do need to know and they have responsibilities as an </a:t>
            </a:r>
            <a:r>
              <a:rPr lang="en-US" i="0" u="none" dirty="0"/>
              <a:t>‘alerter’. </a:t>
            </a:r>
            <a:r>
              <a:rPr lang="en-US" u="none" dirty="0"/>
              <a:t>Input on PowerPoint about background legislation. Key roles of different agencies in safeguarding (with </a:t>
            </a:r>
            <a:r>
              <a:rPr lang="en-US" b="0" u="none" dirty="0"/>
              <a:t>more detail </a:t>
            </a:r>
            <a:r>
              <a:rPr lang="en-US" b="0" u="none" dirty="0">
                <a:solidFill>
                  <a:srgbClr val="FF0000"/>
                </a:solidFill>
              </a:rPr>
              <a:t>in the legislation handouts</a:t>
            </a:r>
            <a:r>
              <a:rPr lang="en-US" b="0" u="none" dirty="0"/>
              <a:t>) and whistle blowing.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kern="1200" dirty="0">
                <a:solidFill>
                  <a:srgbClr val="FF0000"/>
                </a:solidFill>
                <a:effectLst/>
                <a:latin typeface="+mn-lt"/>
                <a:ea typeface="+mn-ea"/>
                <a:cs typeface="+mn-cs"/>
              </a:rPr>
              <a:t>Statutory Guidance on Safeguarding regarding adult and child protection. It sets out the overarching duties, which must be complied with when working under the Social Services and Well-being (Wales) Act 2014 and how these are to be carried out in-line with the well-being principles and personal outcomes. Available on the Social Care Wales Information and Learning Hub. </a:t>
            </a:r>
            <a:endParaRPr lang="en-US" b="0" i="0" u="none" dirty="0">
              <a:solidFill>
                <a:srgbClr val="FF0000"/>
              </a:solidFill>
            </a:endParaRPr>
          </a:p>
          <a:p>
            <a:endParaRPr lang="en-US" u="none" dirty="0"/>
          </a:p>
          <a:p>
            <a:r>
              <a:rPr lang="en-US" u="none" dirty="0"/>
              <a:t>﻿Why do you need to know the procedures around safeguarding? Posed as a question to the whole group. Need to gain everyone’s acknowledgment that they do need to know and they have responsibilities as an ‘alerter’. Input on PowerPoint about background legislation. </a:t>
            </a:r>
            <a:r>
              <a:rPr lang="en-GB" sz="1200" b="0" u="none" kern="1200" dirty="0">
                <a:solidFill>
                  <a:srgbClr val="FF0000"/>
                </a:solidFill>
                <a:effectLst/>
                <a:latin typeface="+mn-lt"/>
                <a:ea typeface="+mn-ea"/>
                <a:cs typeface="+mn-cs"/>
              </a:rPr>
              <a:t>Rights to include the UN Convention on the Rights of Disabled People. </a:t>
            </a:r>
            <a:r>
              <a:rPr lang="en-US" u="none" dirty="0"/>
              <a:t>Key roles of different agencies in safeguarding (with more detail in handouts for children and young people, and adults) and whistle blowing.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t>This legislation would enhance the quality of a worker’s / volunteer’s practice. More can be found out from the Welsh Government </a:t>
            </a:r>
            <a:r>
              <a:rPr lang="en-US" b="0" u="none" dirty="0"/>
              <a:t>website and in the legislation handout. This slide may need updating. Section 1.2 and 1.3 of the workbook can be completed on an individual basis. These are key pieces of legislation but more can be included.</a:t>
            </a:r>
          </a:p>
          <a:p>
            <a:endParaRPr lang="en-US" sz="1200" b="1" u="none" kern="1200" dirty="0">
              <a:solidFill>
                <a:schemeClr val="tx1"/>
              </a:solidFill>
              <a:latin typeface="+mn-lt"/>
              <a:ea typeface="+mn-ea"/>
              <a:cs typeface="+mn-cs"/>
            </a:endParaRPr>
          </a:p>
          <a:p>
            <a:r>
              <a:rPr lang="en-GB" sz="1200" u="none" kern="1200" dirty="0">
                <a:solidFill>
                  <a:schemeClr val="tx1"/>
                </a:solidFill>
                <a:latin typeface="+mn-lt"/>
                <a:ea typeface="+mn-ea"/>
                <a:cs typeface="+mn-cs"/>
              </a:rPr>
              <a:t>Serious Crime Act </a:t>
            </a:r>
            <a:r>
              <a:rPr lang="en-GB" sz="1200" b="0" u="none" kern="1200" dirty="0">
                <a:solidFill>
                  <a:schemeClr val="tx1"/>
                </a:solidFill>
                <a:latin typeface="+mn-lt"/>
                <a:ea typeface="+mn-ea"/>
                <a:cs typeface="+mn-cs"/>
              </a:rPr>
              <a:t>2015. The duty requires you, as a registered social care professional with Social Care Wales, to report known cases of FGM in under 18s, which you may identify in the course of your professional work, to the police. Failure to comply with the duty may be considered through Social Care Wales fitness to practise proceedings. </a:t>
            </a:r>
            <a:endParaRPr lang="en-US" b="0"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“Pulling this all together you are now familiar with safeguarding</a:t>
            </a:r>
            <a:r>
              <a:rPr lang="en-US" dirty="0">
                <a:solidFill>
                  <a:srgbClr val="7030A0"/>
                </a:solidFill>
              </a:rPr>
              <a:t>, at risk and </a:t>
            </a:r>
            <a:r>
              <a:rPr lang="en-US" dirty="0"/>
              <a:t>protection, and what is expected.” </a:t>
            </a:r>
          </a:p>
          <a:p>
            <a:endParaRPr lang="en-US" dirty="0"/>
          </a:p>
          <a:p>
            <a:r>
              <a:rPr lang="en-US" dirty="0"/>
              <a:t>If there is time, this could be undertaken initially as an activity asking participants their views on the different roles and emphasis.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﻿”Pulling this all together you are now familiar with safeguarding, at risk and protection, and what is expected”. </a:t>
            </a:r>
          </a:p>
          <a:p>
            <a:endParaRPr lang="en-US" dirty="0"/>
          </a:p>
          <a:p>
            <a:r>
              <a:rPr lang="en-US" dirty="0"/>
              <a:t>If there is time, this could be undertaken initially as an activity asking participants views on the different roles and emphasis. </a:t>
            </a:r>
          </a:p>
        </p:txBody>
      </p:sp>
      <p:sp>
        <p:nvSpPr>
          <p:cNvPr id="4" name="Slide Number Placeholder 3"/>
          <p:cNvSpPr>
            <a:spLocks noGrp="1"/>
          </p:cNvSpPr>
          <p:nvPr>
            <p:ph type="sldNum" sz="quarter" idx="10"/>
          </p:nvPr>
        </p:nvSpPr>
        <p:spPr/>
        <p:txBody>
          <a:bodyPr/>
          <a:lstStyle/>
          <a:p>
            <a:fld id="{5B06615A-BDFD-4F93-A786-200AC70AF5C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rgbClr val="FF0000"/>
                </a:solidFill>
                <a:latin typeface="+mn-lt"/>
                <a:ea typeface="+mn-ea"/>
                <a:cs typeface="+mn-cs"/>
              </a:rPr>
              <a:t>﻿Words on cards, set on tables. Ask participants to rank as a group: all to negotiate and agree the most important to the least important from their perspective and setting. Facilitator to draw together the principles most and least highly rated, and make the link to this is also how these can be part of how people behave and respond in this session. Links to Codes of Professional Practice for Social Care</a:t>
            </a:r>
            <a:r>
              <a:rPr lang="en-US" sz="1200" kern="1200" baseline="0" dirty="0">
                <a:solidFill>
                  <a:srgbClr val="FF0000"/>
                </a:solidFill>
                <a:latin typeface="+mn-lt"/>
                <a:ea typeface="+mn-ea"/>
                <a:cs typeface="+mn-cs"/>
              </a:rPr>
              <a:t> </a:t>
            </a:r>
            <a:r>
              <a:rPr lang="en-US" sz="1200" kern="1200" dirty="0">
                <a:solidFill>
                  <a:srgbClr val="FF0000"/>
                </a:solidFill>
                <a:latin typeface="+mn-lt"/>
                <a:ea typeface="+mn-ea"/>
                <a:cs typeface="+mn-cs"/>
              </a:rPr>
              <a:t>can be made here. This is used as an icebreaker so get people to introduce themselves during the group work.</a:t>
            </a:r>
          </a:p>
        </p:txBody>
      </p:sp>
      <p:sp>
        <p:nvSpPr>
          <p:cNvPr id="4" name="Slide Number Placeholder 3"/>
          <p:cNvSpPr>
            <a:spLocks noGrp="1"/>
          </p:cNvSpPr>
          <p:nvPr>
            <p:ph type="sldNum" sz="quarter" idx="10"/>
          </p:nvPr>
        </p:nvSpPr>
        <p:spPr/>
        <p:txBody>
          <a:bodyPr/>
          <a:lstStyle/>
          <a:p>
            <a:fld id="{5B06615A-BDFD-4F93-A786-200AC70AF5C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40</a:t>
            </a:fld>
            <a:endParaRPr lang="en-GB"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GB" u="none" dirty="0"/>
              <a:t>(Taken from</a:t>
            </a:r>
            <a:r>
              <a:rPr lang="en-GB" u="none" baseline="0" dirty="0"/>
              <a:t> Wrexham Social Services) Recap of key areas or participants. </a:t>
            </a:r>
            <a:r>
              <a:rPr lang="en-GB" sz="1200" u="none" kern="1200" dirty="0">
                <a:solidFill>
                  <a:schemeClr val="tx1"/>
                </a:solidFill>
                <a:latin typeface="+mn-lt"/>
                <a:ea typeface="+mn-ea"/>
                <a:cs typeface="+mn-cs"/>
              </a:rPr>
              <a:t>Group has a review of the learning outcomes for the day and the key messages about their responsibilities as ‘</a:t>
            </a:r>
            <a:r>
              <a:rPr lang="en-GB" sz="1200" i="1" u="none" kern="1200" dirty="0">
                <a:solidFill>
                  <a:schemeClr val="tx1"/>
                </a:solidFill>
                <a:latin typeface="+mn-lt"/>
                <a:ea typeface="+mn-ea"/>
                <a:cs typeface="+mn-cs"/>
              </a:rPr>
              <a:t>alerter’</a:t>
            </a:r>
            <a:r>
              <a:rPr lang="en-GB" sz="1200" u="none" kern="1200" dirty="0">
                <a:solidFill>
                  <a:schemeClr val="tx1"/>
                </a:solidFill>
                <a:latin typeface="+mn-lt"/>
                <a:ea typeface="+mn-ea"/>
                <a:cs typeface="+mn-cs"/>
              </a:rPr>
              <a:t> with reassurance and clear message about how to access further support and information</a:t>
            </a:r>
            <a:r>
              <a:rPr lang="en-GB" sz="1200" u="none" kern="1200" baseline="0" dirty="0">
                <a:solidFill>
                  <a:schemeClr val="tx1"/>
                </a:solidFill>
                <a:latin typeface="+mn-lt"/>
                <a:ea typeface="+mn-ea"/>
                <a:cs typeface="+mn-cs"/>
              </a:rPr>
              <a:t>. This may make a good handout for participants and can be individualised.</a:t>
            </a:r>
            <a:endParaRPr lang="en-GB" u="non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﻿Participants to consider that their concerns may not be addressed – link back to barriers activity. Get ideas from the whole group. If</a:t>
            </a:r>
            <a:r>
              <a:rPr lang="en-US" baseline="0" dirty="0"/>
              <a:t> appropriate, link to their in-house whistle blowing procedure/policy. </a:t>
            </a:r>
            <a:r>
              <a:rPr lang="en-US" dirty="0"/>
              <a:t>This can be recorded in the workbook. </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Do’s and don’ts taken from the Older People’s Commissioner for Wales </a:t>
            </a:r>
            <a:r>
              <a:rPr lang="en-US" sz="1200" b="0" i="0" u="none" kern="1200" dirty="0">
                <a:solidFill>
                  <a:srgbClr val="FF0000"/>
                </a:solidFill>
                <a:latin typeface="+mn-lt"/>
                <a:ea typeface="+mn-ea"/>
                <a:cs typeface="+mn-cs"/>
              </a:rPr>
              <a:t>website</a:t>
            </a:r>
            <a:r>
              <a:rPr lang="en-US" sz="1200" b="0" i="0" u="none"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The Public Interest Disclosure Act 1998 was introduced to protect employees who are worried about wrongdoing where they work and want to 'blow the whistle'. The Act applies to most employees and includes those employed on a temporary basis or through an agency. An employee who is victimised or discriminated against in any way because they have 'blown the whistle' (known as making a 'protected disclosure') can take their employer to an employment tribunal. </a:t>
            </a:r>
            <a:r>
              <a:rPr lang="en-GB" u="none" dirty="0"/>
              <a:t>Remind participants of their duty to report a child or adult at risk, if a relevant partner under the</a:t>
            </a:r>
            <a:r>
              <a:rPr lang="en-GB" u="none" baseline="0" dirty="0"/>
              <a:t> </a:t>
            </a:r>
            <a:r>
              <a:rPr lang="en-GB" u="none" dirty="0"/>
              <a:t>Social Services and Well-being (Wales) Act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latin typeface="+mn-lt"/>
              <a:ea typeface="+mn-ea"/>
              <a:cs typeface="+mn-cs"/>
            </a:endParaRPr>
          </a:p>
          <a:p>
            <a:r>
              <a:rPr lang="en-US" sz="1200" b="1" i="0" u="none" kern="1200" dirty="0">
                <a:solidFill>
                  <a:schemeClr val="tx1"/>
                </a:solidFill>
                <a:latin typeface="+mn-lt"/>
                <a:ea typeface="+mn-ea"/>
                <a:cs typeface="+mn-cs"/>
              </a:rPr>
              <a:t>What NOT</a:t>
            </a:r>
            <a:r>
              <a:rPr lang="en-US" sz="1200" b="1" i="0" u="none" kern="1200" baseline="0" dirty="0">
                <a:solidFill>
                  <a:schemeClr val="tx1"/>
                </a:solidFill>
                <a:latin typeface="+mn-lt"/>
                <a:ea typeface="+mn-ea"/>
                <a:cs typeface="+mn-cs"/>
              </a:rPr>
              <a:t> to do</a:t>
            </a:r>
            <a:r>
              <a:rPr lang="en-US" sz="1200" b="0" i="0" u="none" kern="1200" baseline="0" dirty="0">
                <a:solidFill>
                  <a:schemeClr val="tx1"/>
                </a:solidFill>
                <a:latin typeface="+mn-lt"/>
                <a:ea typeface="+mn-ea"/>
                <a:cs typeface="+mn-cs"/>
              </a:rPr>
              <a:t>:</a:t>
            </a:r>
          </a:p>
          <a:p>
            <a:pPr marL="228600" indent="-228600">
              <a:buAutoNum type="arabicPeriod"/>
            </a:pPr>
            <a:r>
              <a:rPr lang="en-US" sz="1200" b="0" i="0" u="none" kern="1200" baseline="0" dirty="0">
                <a:solidFill>
                  <a:schemeClr val="tx1"/>
                </a:solidFill>
                <a:latin typeface="+mn-lt"/>
                <a:ea typeface="+mn-ea"/>
                <a:cs typeface="+mn-cs"/>
              </a:rPr>
              <a:t>Do nothing</a:t>
            </a:r>
            <a:endParaRPr lang="en-US" sz="1200" b="0" i="0" u="none" kern="1200" baseline="0" dirty="0">
              <a:solidFill>
                <a:schemeClr val="tx1"/>
              </a:solidFill>
              <a:latin typeface="Times New Roman" pitchFamily="18" charset="0"/>
              <a:ea typeface="+mn-ea"/>
              <a:cs typeface="+mn-cs"/>
            </a:endParaRPr>
          </a:p>
          <a:p>
            <a:pPr marL="228600" indent="-228600">
              <a:buAutoNum type="arabicPeriod"/>
            </a:pPr>
            <a:r>
              <a:rPr lang="en-US" sz="1200" b="0" i="0" u="none" kern="1200" baseline="0" dirty="0">
                <a:solidFill>
                  <a:schemeClr val="tx1"/>
                </a:solidFill>
                <a:latin typeface="Times New Roman" pitchFamily="18" charset="0"/>
                <a:ea typeface="+mn-ea"/>
                <a:cs typeface="+mn-cs"/>
              </a:rPr>
              <a:t>Be afraid of raising your concerns. Your employer must not victimise you if you raise concerns – they must treat any matter you raise sensitively and confidentially.</a:t>
            </a:r>
          </a:p>
          <a:p>
            <a:pPr marL="228600" indent="-228600">
              <a:buAutoNum type="arabicPeriod"/>
            </a:pPr>
            <a:r>
              <a:rPr lang="en-US" sz="1200" b="0" i="0" u="none" kern="1200" baseline="0" dirty="0">
                <a:solidFill>
                  <a:schemeClr val="tx1"/>
                </a:solidFill>
                <a:latin typeface="Times New Roman" pitchFamily="18" charset="0"/>
                <a:ea typeface="+mn-ea"/>
                <a:cs typeface="+mn-cs"/>
              </a:rPr>
              <a:t>Approach or accuse any individuals or try to investigate the matter yourself.</a:t>
            </a:r>
          </a:p>
          <a:p>
            <a:pPr marL="228600" indent="-228600">
              <a:buAutoNum type="arabicPeriod"/>
            </a:pPr>
            <a:r>
              <a:rPr lang="en-US" sz="1200" b="0" i="0" u="none" kern="1200" baseline="0" dirty="0">
                <a:solidFill>
                  <a:schemeClr val="tx1"/>
                </a:solidFill>
                <a:latin typeface="Times New Roman" pitchFamily="18" charset="0"/>
                <a:ea typeface="+mn-ea"/>
                <a:cs typeface="+mn-cs"/>
              </a:rPr>
              <a:t>Pass on your suspicions to anyone who does not have the proper authority.</a:t>
            </a:r>
          </a:p>
          <a:p>
            <a:pPr marL="0" indent="0">
              <a:buNone/>
            </a:pPr>
            <a:endParaRPr lang="en-US" sz="1200" b="0" i="0" u="non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Local flow charts or procedures / requirements should be included. </a:t>
            </a:r>
            <a:r>
              <a:rPr lang="en-US" sz="1200" u="none" kern="1200" dirty="0">
                <a:solidFill>
                  <a:schemeClr val="tx1"/>
                </a:solidFill>
                <a:latin typeface="+mn-lt"/>
                <a:ea typeface="+mn-ea"/>
                <a:cs typeface="+mn-cs"/>
              </a:rPr>
              <a:t>Flow chart showing the safeguarding ‘journey’ can be used to confirm understanding of learners. </a:t>
            </a:r>
            <a:r>
              <a:rPr lang="en-GB" u="none" dirty="0"/>
              <a:t>Remind participants</a:t>
            </a:r>
            <a:r>
              <a:rPr lang="en-GB" u="none" baseline="0" dirty="0"/>
              <a:t> </a:t>
            </a:r>
            <a:r>
              <a:rPr lang="en-GB" u="none" dirty="0"/>
              <a:t>of their duty to report a child or adult at risk if a relevant partner. </a:t>
            </a:r>
            <a:r>
              <a:rPr lang="en-US" u="none" dirty="0"/>
              <a:t>This can be recorded in the workbook, section 3.1, 3.3.</a:t>
            </a:r>
            <a:r>
              <a:rPr lang="en-GB" u="none" dirty="0"/>
              <a:t> </a:t>
            </a:r>
            <a:endParaRPr lang="en-US"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t>Alternative slide / activities if a learner group is inexperienced in</a:t>
            </a:r>
            <a:r>
              <a:rPr lang="en-US" u="none" baseline="0" dirty="0"/>
              <a:t> practice. </a:t>
            </a:r>
            <a:r>
              <a:rPr lang="en-US" u="none" dirty="0"/>
              <a:t>‘What if’ exercise using a range of scenarios for debate. Scenarios to fit learner group and two must be used for the workbook / assessment. Aim to draw out appropriate concerns and actions. Can be in pairs, groups or whole group. Get participants to think about how to respond, what is expected of them, and what should be passed on and why. </a:t>
            </a:r>
            <a:r>
              <a:rPr lang="en-US" sz="1200" u="none" kern="1200" dirty="0">
                <a:solidFill>
                  <a:schemeClr val="tx1"/>
                </a:solidFill>
                <a:latin typeface="+mn-lt"/>
                <a:ea typeface="+mn-ea"/>
                <a:cs typeface="+mn-cs"/>
              </a:rPr>
              <a:t>Link to a duty to report and the flow chart showing the safeguarding ‘journey’. </a:t>
            </a:r>
            <a:r>
              <a:rPr lang="en-US" u="none" dirty="0"/>
              <a:t>Minimum of two examples to be used. </a:t>
            </a:r>
            <a:endParaRPr lang="en-US" sz="120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06615A-BDFD-4F93-A786-200AC70AF5C0}"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t>﻿Each individual is asked to record one thing they have learnt and are more aware of now, and one thing they intend to do to promote safeguarding in their role and setting. Sheets are available or could be Post-Its or completed workbook reflection exercise. </a:t>
            </a:r>
            <a:r>
              <a:rPr lang="en-US" sz="1200" u="none" kern="1200" dirty="0">
                <a:solidFill>
                  <a:schemeClr val="tx1"/>
                </a:solidFill>
                <a:latin typeface="+mn-lt"/>
                <a:ea typeface="+mn-ea"/>
                <a:cs typeface="+mn-cs"/>
              </a:rPr>
              <a:t>Identification of further learning needs or changes linked to the revised Codes of Professional Practice for Social Care and the Social Services and Well-being (Wales) Act 2014 should be highlighted. </a:t>
            </a:r>
            <a:endParaRPr lang="en-US" u="none" dirty="0"/>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﻿Group has a review of the learning outcomes for the day and the key messages about their responsibilities as ‘alerter’ with reassurance and clear message about how to access further support and information. Evaluation / feedback forms are filled in and records of attendance given (could be in exchange for completed evaluation forms).</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﻿Local contacts here.</a:t>
            </a: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﻿Links to </a:t>
            </a:r>
            <a:r>
              <a:rPr lang="en-US" sz="1200" kern="1200" dirty="0">
                <a:solidFill>
                  <a:srgbClr val="FF0000"/>
                </a:solidFill>
                <a:latin typeface="+mn-lt"/>
                <a:ea typeface="+mn-ea"/>
                <a:cs typeface="+mn-cs"/>
              </a:rPr>
              <a:t>the Codes</a:t>
            </a:r>
            <a:r>
              <a:rPr lang="en-US" sz="1200" kern="1200" baseline="0" dirty="0">
                <a:solidFill>
                  <a:srgbClr val="FF0000"/>
                </a:solidFill>
                <a:latin typeface="+mn-lt"/>
                <a:ea typeface="+mn-ea"/>
                <a:cs typeface="+mn-cs"/>
              </a:rPr>
              <a:t> </a:t>
            </a:r>
            <a:r>
              <a:rPr lang="en-US" sz="1200" kern="1200" dirty="0">
                <a:solidFill>
                  <a:srgbClr val="FF0000"/>
                </a:solidFill>
                <a:latin typeface="+mn-lt"/>
                <a:ea typeface="+mn-ea"/>
                <a:cs typeface="+mn-cs"/>
              </a:rPr>
              <a:t>of Professional Practice for Social Care via PowerPoint </a:t>
            </a:r>
            <a:r>
              <a:rPr lang="en-US" sz="1200" kern="1200" dirty="0">
                <a:solidFill>
                  <a:schemeClr val="tx1"/>
                </a:solidFill>
                <a:latin typeface="+mn-lt"/>
                <a:ea typeface="+mn-ea"/>
                <a:cs typeface="+mn-cs"/>
              </a:rPr>
              <a:t>slide, if appropriate to the participants. There are many areas that underpin expectations regarding safeguarding – only a few are highlighted here. On this slide the points are from section 3: </a:t>
            </a:r>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You must promote the well-being, voice and control of individuals and carers while supporting them to stay safe.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Other ‘in-house’ or relevant codes can be used here. Highlight how values are embedded in the expectations of people involved in the sector.</a:t>
            </a:r>
          </a:p>
        </p:txBody>
      </p:sp>
      <p:sp>
        <p:nvSpPr>
          <p:cNvPr id="4" name="Slide Number Placeholder 3"/>
          <p:cNvSpPr>
            <a:spLocks noGrp="1"/>
          </p:cNvSpPr>
          <p:nvPr>
            <p:ph type="sldNum" sz="quarter" idx="10"/>
          </p:nvPr>
        </p:nvSpPr>
        <p:spPr/>
        <p:txBody>
          <a:bodyPr/>
          <a:lstStyle/>
          <a:p>
            <a:fld id="{5B06615A-BDFD-4F93-A786-200AC70AF5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﻿Links to </a:t>
            </a:r>
            <a:r>
              <a:rPr lang="en-US" sz="1200" kern="1200" dirty="0">
                <a:solidFill>
                  <a:srgbClr val="FF0000"/>
                </a:solidFill>
                <a:latin typeface="+mn-lt"/>
                <a:ea typeface="+mn-ea"/>
                <a:cs typeface="+mn-cs"/>
              </a:rPr>
              <a:t>the Codes of Professional Practice for Social Care via PowerPoint </a:t>
            </a:r>
            <a:r>
              <a:rPr lang="en-US" sz="1200" kern="1200" dirty="0">
                <a:solidFill>
                  <a:schemeClr val="tx1"/>
                </a:solidFill>
                <a:latin typeface="+mn-lt"/>
                <a:ea typeface="+mn-ea"/>
                <a:cs typeface="+mn-cs"/>
              </a:rPr>
              <a:t>slide if appropriate to the participants. There are many areas that underpin expectations regarding safeguarding – only a few are highlighted here. These points are from section 4: </a:t>
            </a:r>
            <a:r>
              <a:rPr lang="en-US" sz="1200" b="1" kern="1200" baseline="0" dirty="0">
                <a:solidFill>
                  <a:schemeClr val="tx1"/>
                </a:solidFill>
                <a:latin typeface="+mn-lt"/>
                <a:ea typeface="+mn-ea"/>
                <a:cs typeface="+mn-cs"/>
              </a:rPr>
              <a:t>You must respect the rights of individuals while seeking to ensure that their behaviour does not harm themselves or other people </a:t>
            </a:r>
            <a:r>
              <a:rPr lang="en-US" sz="1200" kern="1200" dirty="0">
                <a:solidFill>
                  <a:schemeClr val="tx1"/>
                </a:solidFill>
                <a:latin typeface="+mn-lt"/>
                <a:ea typeface="+mn-ea"/>
                <a:cs typeface="+mn-cs"/>
              </a:rPr>
              <a:t>and section 5: </a:t>
            </a:r>
            <a:r>
              <a:rPr lang="en-US" sz="1200" b="1" kern="1200" baseline="0" dirty="0">
                <a:solidFill>
                  <a:schemeClr val="tx1"/>
                </a:solidFill>
                <a:latin typeface="+mn-lt"/>
                <a:ea typeface="+mn-ea"/>
                <a:cs typeface="+mn-cs"/>
              </a:rPr>
              <a:t>You must act with integrity and uphold public trust and confidence in the social care profession</a:t>
            </a:r>
            <a:r>
              <a:rPr lang="en-US" sz="1200" b="0" kern="1200" baseline="0" dirty="0">
                <a:solidFill>
                  <a:schemeClr val="tx1"/>
                </a:solidFill>
                <a:latin typeface="+mn-lt"/>
                <a:ea typeface="+mn-ea"/>
                <a:cs typeface="+mn-cs"/>
              </a:rPr>
              <a:t>.</a:t>
            </a:r>
            <a:r>
              <a:rPr lang="en-US" sz="1200" b="1"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Other ‘in-house’ or relevant codes can be used here. Highlight how values are embedded in the expectations of people involved in the sector.</a:t>
            </a:r>
          </a:p>
        </p:txBody>
      </p:sp>
      <p:sp>
        <p:nvSpPr>
          <p:cNvPr id="4" name="Slide Number Placeholder 3"/>
          <p:cNvSpPr>
            <a:spLocks noGrp="1"/>
          </p:cNvSpPr>
          <p:nvPr>
            <p:ph type="sldNum" sz="quarter" idx="10"/>
          </p:nvPr>
        </p:nvSpPr>
        <p:spPr/>
        <p:txBody>
          <a:bodyPr/>
          <a:lstStyle/>
          <a:p>
            <a:fld id="{5B06615A-BDFD-4F93-A786-200AC70AF5C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a:solidFill>
                  <a:schemeClr val="tx1"/>
                </a:solidFill>
                <a:latin typeface="+mn-lt"/>
                <a:ea typeface="+mn-ea"/>
                <a:cs typeface="+mn-cs"/>
              </a:rPr>
              <a:t>Each participant is given </a:t>
            </a:r>
            <a:r>
              <a:rPr lang="en-US" sz="1200" u="none" kern="1200" dirty="0">
                <a:solidFill>
                  <a:srgbClr val="FF0000"/>
                </a:solidFill>
                <a:latin typeface="+mn-lt"/>
                <a:ea typeface="+mn-ea"/>
                <a:cs typeface="+mn-cs"/>
              </a:rPr>
              <a:t>a ‘yes’ and ‘no’ card. Five</a:t>
            </a:r>
            <a:r>
              <a:rPr lang="en-US" sz="1200" u="none" kern="1200" baseline="0" dirty="0">
                <a:solidFill>
                  <a:srgbClr val="FF0000"/>
                </a:solidFill>
                <a:latin typeface="+mn-lt"/>
                <a:ea typeface="+mn-ea"/>
                <a:cs typeface="+mn-cs"/>
              </a:rPr>
              <a:t> to 10</a:t>
            </a:r>
            <a:r>
              <a:rPr lang="en-US" sz="1200" u="none" kern="1200" dirty="0">
                <a:solidFill>
                  <a:srgbClr val="FF0000"/>
                </a:solidFill>
                <a:latin typeface="+mn-lt"/>
                <a:ea typeface="+mn-ea"/>
                <a:cs typeface="+mn-cs"/>
              </a:rPr>
              <a:t> statements </a:t>
            </a:r>
            <a:r>
              <a:rPr lang="en-US" sz="1200" u="none" kern="1200" dirty="0">
                <a:solidFill>
                  <a:schemeClr val="tx1"/>
                </a:solidFill>
                <a:latin typeface="+mn-lt"/>
                <a:ea typeface="+mn-ea"/>
                <a:cs typeface="+mn-cs"/>
              </a:rPr>
              <a:t>are read by the facilitator appropriate for the learner group from the short scenarios resource list and individually people raise either ‘yes’ or ‘no’ to the question “is this acceptable?” or “is this child/adult </a:t>
            </a:r>
            <a:r>
              <a:rPr lang="en-US" sz="1200" i="1" u="none" kern="1200" dirty="0">
                <a:solidFill>
                  <a:schemeClr val="tx1"/>
                </a:solidFill>
                <a:latin typeface="+mn-lt"/>
                <a:ea typeface="+mn-ea"/>
                <a:cs typeface="+mn-cs"/>
              </a:rPr>
              <a:t>at risk’</a:t>
            </a:r>
            <a:r>
              <a:rPr lang="en-US" sz="1200" u="none" kern="1200" dirty="0">
                <a:solidFill>
                  <a:schemeClr val="tx1"/>
                </a:solidFill>
                <a:latin typeface="+mn-lt"/>
                <a:ea typeface="+mn-ea"/>
                <a:cs typeface="+mn-cs"/>
              </a:rPr>
              <a:t>”? This is to encourage debate and awareness of their</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own and others’ opinions and beliefs in these judgements. Some key issues are highlighted in the scenarios. There will need to be guidance for some participants. The theme of </a:t>
            </a:r>
            <a:r>
              <a:rPr lang="en-US" sz="1200" i="1" u="none" kern="1200" dirty="0">
                <a:solidFill>
                  <a:schemeClr val="tx1"/>
                </a:solidFill>
                <a:latin typeface="+mn-lt"/>
                <a:ea typeface="+mn-ea"/>
                <a:cs typeface="+mn-cs"/>
              </a:rPr>
              <a:t>safeguarding </a:t>
            </a:r>
            <a:r>
              <a:rPr lang="en-US" sz="1200" u="none" kern="1200" dirty="0">
                <a:solidFill>
                  <a:schemeClr val="tx1"/>
                </a:solidFill>
                <a:latin typeface="+mn-lt"/>
                <a:ea typeface="+mn-ea"/>
                <a:cs typeface="+mn-cs"/>
              </a:rPr>
              <a:t>and </a:t>
            </a:r>
            <a:r>
              <a:rPr lang="en-US" sz="1200" b="0" u="none" kern="1200" dirty="0">
                <a:solidFill>
                  <a:srgbClr val="FF0000"/>
                </a:solidFill>
                <a:latin typeface="+mn-lt"/>
                <a:ea typeface="+mn-ea"/>
                <a:cs typeface="+mn-cs"/>
              </a:rPr>
              <a:t>suspicions,</a:t>
            </a:r>
            <a:r>
              <a:rPr lang="en-US" sz="1200" u="none" kern="1200" dirty="0">
                <a:solidFill>
                  <a:schemeClr val="tx1"/>
                </a:solidFill>
                <a:latin typeface="+mn-lt"/>
                <a:ea typeface="+mn-ea"/>
                <a:cs typeface="+mn-cs"/>
              </a:rPr>
              <a:t> which may not be as clear as ‘abuse/neglect/harm’ or protection, should be drawn out. Debate is to be encouraged and answers will be subjective but participants should be able to explain their thinking/reasons.</a:t>
            </a:r>
            <a:endParaRPr lang="en-US" u="none"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they are to produce a definition in</a:t>
            </a:r>
            <a:r>
              <a:rPr lang="en-US" baseline="0" dirty="0"/>
              <a:t> </a:t>
            </a:r>
            <a:r>
              <a:rPr lang="en-US" b="1" baseline="0" dirty="0"/>
              <a:t>one or two sentences </a:t>
            </a:r>
            <a:r>
              <a:rPr lang="en-US" baseline="0" dirty="0"/>
              <a:t>for each of these terms. Pull out the differences between the terms and the essential features. </a:t>
            </a:r>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a:solidFill>
                  <a:schemeClr val="tx1"/>
                </a:solidFill>
                <a:latin typeface="+mn-lt"/>
                <a:ea typeface="+mn-ea"/>
                <a:cs typeface="+mn-cs"/>
              </a:rPr>
              <a:t>Draw out the positive responsibilities and intent to create safe practice and services to safeguard. Safeguarding is wider than the essential focus on those most at risk of protection from abuse, neglect and harm. The definition of safeguarding could be written in their workbook, section 1.1, on an individual basis. Definitions from the Social Services and Well-being (Wales) Act 2014 of safeguarding, well-being, abuse, neglect and harm are shared via PowerPoint.</a:t>
            </a:r>
          </a:p>
          <a:p>
            <a:pPr lvl="0"/>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06615A-BDFD-4F93-A786-200AC70AF5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07E4A9-C918-44B6-A10B-73BF50F5F48F}"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6D202-06FE-490E-9DC8-35D180D3951E}"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66A29-7107-47A0-A1DD-D2BF6C91955A}"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51D79-20C2-4F77-9542-0BAC9B40F09F}"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06531-A22F-450B-A9BC-6124F8140BF9}" type="datetime1">
              <a:rPr lang="en-US" smtClean="0"/>
              <a:pPr/>
              <a:t>10/8/2018</a:t>
            </a:fld>
            <a:endParaRPr lang="en-US" dirty="0"/>
          </a:p>
        </p:txBody>
      </p:sp>
      <p:sp>
        <p:nvSpPr>
          <p:cNvPr id="5" name="Footer Placeholder 4"/>
          <p:cNvSpPr>
            <a:spLocks noGrp="1"/>
          </p:cNvSpPr>
          <p:nvPr>
            <p:ph type="ftr" sz="quarter" idx="11"/>
          </p:nvPr>
        </p:nvSpPr>
        <p:spPr/>
        <p:txBody>
          <a:bodyPr/>
          <a:lstStyle/>
          <a:p>
            <a:r>
              <a:rPr lang="en-GB" dirty="0"/>
              <a:t>All Wales basic safeguarding awareness training</a:t>
            </a:r>
            <a:endParaRPr lang="en-US" dirty="0"/>
          </a:p>
        </p:txBody>
      </p:sp>
      <p:sp>
        <p:nvSpPr>
          <p:cNvPr id="6" name="Slide Number Placeholder 5"/>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4BE94-3083-4585-B69F-0F8CCA7344EB}"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E38856-EBFC-471E-AB92-18DAC8E1DE56}" type="datetime1">
              <a:rPr lang="en-US" smtClean="0"/>
              <a:pPr/>
              <a:t>10/8/2018</a:t>
            </a:fld>
            <a:endParaRPr lang="en-US" dirty="0"/>
          </a:p>
        </p:txBody>
      </p:sp>
      <p:sp>
        <p:nvSpPr>
          <p:cNvPr id="8" name="Footer Placeholder 7"/>
          <p:cNvSpPr>
            <a:spLocks noGrp="1"/>
          </p:cNvSpPr>
          <p:nvPr>
            <p:ph type="ftr" sz="quarter" idx="11"/>
          </p:nvPr>
        </p:nvSpPr>
        <p:spPr/>
        <p:txBody>
          <a:bodyPr/>
          <a:lstStyle/>
          <a:p>
            <a:r>
              <a:rPr lang="en-GB" dirty="0"/>
              <a:t>All Wales basic safeguarding awareness training</a:t>
            </a:r>
            <a:endParaRPr lang="en-US" dirty="0"/>
          </a:p>
        </p:txBody>
      </p:sp>
      <p:sp>
        <p:nvSpPr>
          <p:cNvPr id="9" name="Slide Number Placeholder 8"/>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23AC82-AFF4-44B3-96FF-127806A5849A}" type="datetime1">
              <a:rPr lang="en-US" smtClean="0"/>
              <a:pPr/>
              <a:t>10/8/2018</a:t>
            </a:fld>
            <a:endParaRPr lang="en-US" dirty="0"/>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8BD4C-6247-42EE-9945-18C745BDD4F6}" type="datetime1">
              <a:rPr lang="en-US" smtClean="0"/>
              <a:pPr/>
              <a:t>10/8/2018</a:t>
            </a:fld>
            <a:endParaRPr lang="en-US" dirty="0"/>
          </a:p>
        </p:txBody>
      </p:sp>
      <p:sp>
        <p:nvSpPr>
          <p:cNvPr id="3" name="Footer Placeholder 2"/>
          <p:cNvSpPr>
            <a:spLocks noGrp="1"/>
          </p:cNvSpPr>
          <p:nvPr>
            <p:ph type="ftr" sz="quarter" idx="11"/>
          </p:nvPr>
        </p:nvSpPr>
        <p:spPr/>
        <p:txBody>
          <a:bodyPr/>
          <a:lstStyle/>
          <a:p>
            <a:r>
              <a:rPr lang="en-GB" dirty="0"/>
              <a:t>All Wales basic safeguarding awareness training</a:t>
            </a: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58AE4-D4F5-4E0E-AA62-B82413E73829}"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F701A-31F7-43CC-B4BA-AFF17E64666B}" type="datetime1">
              <a:rPr lang="en-US" smtClean="0"/>
              <a:pPr/>
              <a:t>10/8/2018</a:t>
            </a:fld>
            <a:endParaRPr lang="en-US" dirty="0"/>
          </a:p>
        </p:txBody>
      </p:sp>
      <p:sp>
        <p:nvSpPr>
          <p:cNvPr id="6" name="Footer Placeholder 5"/>
          <p:cNvSpPr>
            <a:spLocks noGrp="1"/>
          </p:cNvSpPr>
          <p:nvPr>
            <p:ph type="ftr" sz="quarter" idx="11"/>
          </p:nvPr>
        </p:nvSpPr>
        <p:spPr/>
        <p:txBody>
          <a:bodyPr/>
          <a:lstStyle/>
          <a:p>
            <a:r>
              <a:rPr lang="en-GB" dirty="0"/>
              <a:t>All Wales basic safeguarding awareness training</a:t>
            </a:r>
            <a:endParaRPr lang="en-US" dirty="0"/>
          </a:p>
        </p:txBody>
      </p:sp>
      <p:sp>
        <p:nvSpPr>
          <p:cNvPr id="7" name="Slide Number Placeholder 6"/>
          <p:cNvSpPr>
            <a:spLocks noGrp="1"/>
          </p:cNvSpPr>
          <p:nvPr>
            <p:ph type="sldNum" sz="quarter" idx="12"/>
          </p:nvPr>
        </p:nvSpPr>
        <p:spPr/>
        <p:txBody>
          <a:bodyPr/>
          <a:lstStyle/>
          <a:p>
            <a:fld id="{B19A37A3-FA65-4B99-9FFC-3CCE217C6C5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4DD86-9DB9-4E59-AD37-BEA4AC3DCC6F}" type="datetime1">
              <a:rPr lang="en-US" smtClean="0"/>
              <a:pPr/>
              <a:t>10/8/2018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All Wales basic safeguarding awareness training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A37A3-FA65-4B99-9FFC-3CCE217C6C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7"/>
            <a:ext cx="9143913" cy="6870127"/>
          </a:xfrm>
          <a:prstGeom prst="rect">
            <a:avLst/>
          </a:prstGeom>
        </p:spPr>
      </p:pic>
      <p:sp>
        <p:nvSpPr>
          <p:cNvPr id="2" name="TextBox 1"/>
          <p:cNvSpPr txBox="1"/>
          <p:nvPr/>
        </p:nvSpPr>
        <p:spPr>
          <a:xfrm>
            <a:off x="7575024" y="4005064"/>
            <a:ext cx="1584176" cy="369332"/>
          </a:xfrm>
          <a:prstGeom prst="rect">
            <a:avLst/>
          </a:prstGeom>
          <a:noFill/>
        </p:spPr>
        <p:txBody>
          <a:bodyPr wrap="square" rtlCol="0">
            <a:spAutoFit/>
          </a:bodyPr>
          <a:lstStyle/>
          <a:p>
            <a:r>
              <a:rPr lang="en-US" dirty="0">
                <a:solidFill>
                  <a:schemeClr val="bg1"/>
                </a:solidFill>
              </a:rPr>
              <a:t>Version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2074242"/>
          </a:xfrm>
        </p:spPr>
        <p:txBody>
          <a:bodyPr>
            <a:normAutofit/>
          </a:bodyPr>
          <a:lstStyle/>
          <a:p>
            <a:r>
              <a:rPr lang="en-GB" sz="4000" dirty="0">
                <a:solidFill>
                  <a:srgbClr val="00464F"/>
                </a:solidFill>
                <a:latin typeface="Arial" panose="020B0604020202020204" pitchFamily="34" charset="0"/>
                <a:cs typeface="Arial" panose="020B0604020202020204" pitchFamily="34" charset="0"/>
              </a:rPr>
              <a:t>Social Services</a:t>
            </a:r>
            <a:r>
              <a:rPr lang="en-US" sz="4000" dirty="0">
                <a:solidFill>
                  <a:srgbClr val="00464F"/>
                </a:solidFill>
                <a:latin typeface="Arial" panose="020B0604020202020204" pitchFamily="34" charset="0"/>
                <a:cs typeface="Arial" panose="020B0604020202020204" pitchFamily="34" charset="0"/>
              </a:rPr>
              <a:t> and Well-being (Wales) Act 2014</a:t>
            </a:r>
            <a:r>
              <a:rPr lang="en-GB" sz="4000" dirty="0">
                <a:solidFill>
                  <a:srgbClr val="00464F"/>
                </a:solidFill>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636912"/>
            <a:ext cx="8229600" cy="3489251"/>
          </a:xfrm>
        </p:spPr>
        <p:txBody>
          <a:bodyPr>
            <a:normAutofit/>
          </a:bodyPr>
          <a:lstStyle/>
          <a:p>
            <a:pPr algn="ctr">
              <a:buNone/>
            </a:pPr>
            <a:endParaRPr lang="en-GB" sz="3600" dirty="0">
              <a:solidFill>
                <a:srgbClr val="00464F"/>
              </a:solidFill>
              <a:latin typeface="+mj-lt"/>
              <a:ea typeface="+mj-ea"/>
              <a:cs typeface="+mj-cs"/>
            </a:endParaRPr>
          </a:p>
          <a:p>
            <a:pPr>
              <a:buNone/>
            </a:pPr>
            <a:r>
              <a:rPr lang="en-GB" sz="3600" dirty="0">
                <a:latin typeface="Arial" panose="020B0604020202020204" pitchFamily="34" charset="0"/>
                <a:cs typeface="Arial" panose="020B0604020202020204" pitchFamily="34" charset="0"/>
              </a:rPr>
              <a:t>How does safeguarding fit in?</a:t>
            </a:r>
            <a:endParaRPr lang="en-US"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10</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60" y="415329"/>
            <a:ext cx="8229600" cy="1143000"/>
          </a:xfrm>
        </p:spPr>
        <p:txBody>
          <a:bodyPr>
            <a:normAutofit fontScale="90000"/>
          </a:bodyPr>
          <a:lstStyle/>
          <a:p>
            <a:br>
              <a:rPr lang="en-GB" dirty="0">
                <a:latin typeface="Arial" panose="020B0604020202020204" pitchFamily="34" charset="0"/>
                <a:cs typeface="Arial" panose="020B0604020202020204" pitchFamily="34" charset="0"/>
              </a:rPr>
            </a:br>
            <a:r>
              <a:rPr lang="en-GB" dirty="0">
                <a:solidFill>
                  <a:srgbClr val="00464F"/>
                </a:solidFill>
                <a:latin typeface="Arial" panose="020B0604020202020204" pitchFamily="34" charset="0"/>
                <a:cs typeface="Arial" panose="020B0604020202020204" pitchFamily="34" charset="0"/>
              </a:rPr>
              <a:t>The well-being duty</a:t>
            </a:r>
          </a:p>
        </p:txBody>
      </p:sp>
      <p:sp>
        <p:nvSpPr>
          <p:cNvPr id="4" name="Slide Number Placeholder 3"/>
          <p:cNvSpPr>
            <a:spLocks noGrp="1"/>
          </p:cNvSpPr>
          <p:nvPr>
            <p:ph type="sldNum" sz="quarter" idx="12"/>
          </p:nvPr>
        </p:nvSpPr>
        <p:spPr/>
        <p:txBody>
          <a:bodyPr/>
          <a:lstStyle/>
          <a:p>
            <a:fld id="{259CC62F-30C0-4A15-BEEE-9BC3816535A8}" type="slidenum">
              <a:rPr lang="en-GB" smtClean="0"/>
              <a:pPr/>
              <a:t>11</a:t>
            </a:fld>
            <a:endParaRPr lang="en-GB" dirty="0"/>
          </a:p>
        </p:txBody>
      </p:sp>
      <p:sp>
        <p:nvSpPr>
          <p:cNvPr id="8" name="Rounded Rectangular Callout 7"/>
          <p:cNvSpPr/>
          <p:nvPr/>
        </p:nvSpPr>
        <p:spPr>
          <a:xfrm>
            <a:off x="827584" y="2837437"/>
            <a:ext cx="7776864" cy="3240360"/>
          </a:xfrm>
          <a:prstGeom prst="wedgeRoundRectCallout">
            <a:avLst/>
          </a:prstGeom>
          <a:solidFill>
            <a:srgbClr val="DCEAF0"/>
          </a:solidFill>
          <a:ln>
            <a:solidFill>
              <a:srgbClr val="004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latin typeface="Arial" panose="020B0604020202020204" pitchFamily="34" charset="0"/>
                <a:cs typeface="Arial" panose="020B0604020202020204" pitchFamily="34" charset="0"/>
              </a:rPr>
              <a:t>A person exercising functions under this Act </a:t>
            </a:r>
            <a:r>
              <a:rPr lang="en-GB" sz="3000" b="1" dirty="0">
                <a:solidFill>
                  <a:schemeClr val="tx1"/>
                </a:solidFill>
                <a:latin typeface="Arial" panose="020B0604020202020204" pitchFamily="34" charset="0"/>
                <a:cs typeface="Arial" panose="020B0604020202020204" pitchFamily="34" charset="0"/>
              </a:rPr>
              <a:t>must</a:t>
            </a:r>
            <a:r>
              <a:rPr lang="en-GB" sz="3000" dirty="0">
                <a:solidFill>
                  <a:schemeClr val="tx1"/>
                </a:solidFill>
                <a:latin typeface="Arial" panose="020B0604020202020204" pitchFamily="34" charset="0"/>
                <a:cs typeface="Arial" panose="020B0604020202020204" pitchFamily="34" charset="0"/>
              </a:rPr>
              <a:t> seek to promote the well-being </a:t>
            </a:r>
            <a:br>
              <a:rPr lang="en-GB" sz="3000" dirty="0">
                <a:solidFill>
                  <a:schemeClr val="tx1"/>
                </a:solidFill>
                <a:latin typeface="Arial" panose="020B0604020202020204" pitchFamily="34" charset="0"/>
                <a:cs typeface="Arial" panose="020B0604020202020204" pitchFamily="34" charset="0"/>
              </a:rPr>
            </a:br>
            <a:r>
              <a:rPr lang="en-GB" sz="3000" dirty="0">
                <a:solidFill>
                  <a:schemeClr val="tx1"/>
                </a:solidFill>
                <a:latin typeface="Arial" panose="020B0604020202020204" pitchFamily="34" charset="0"/>
                <a:cs typeface="Arial" panose="020B0604020202020204" pitchFamily="34" charset="0"/>
              </a:rPr>
              <a:t>of people who have needs for care and support, </a:t>
            </a:r>
            <a:r>
              <a:rPr lang="en-GB" sz="3000" b="1" dirty="0">
                <a:solidFill>
                  <a:schemeClr val="tx1"/>
                </a:solidFill>
                <a:latin typeface="Arial" panose="020B0604020202020204" pitchFamily="34" charset="0"/>
                <a:cs typeface="Arial" panose="020B0604020202020204" pitchFamily="34" charset="0"/>
              </a:rPr>
              <a:t>and</a:t>
            </a:r>
            <a:r>
              <a:rPr lang="en-GB" sz="3000" dirty="0">
                <a:solidFill>
                  <a:schemeClr val="tx1"/>
                </a:solidFill>
                <a:latin typeface="Arial" panose="020B0604020202020204" pitchFamily="34" charset="0"/>
                <a:cs typeface="Arial" panose="020B0604020202020204" pitchFamily="34" charset="0"/>
              </a:rPr>
              <a:t> carers who need support. Well-being includes </a:t>
            </a:r>
            <a:r>
              <a:rPr lang="en-GB" sz="3000" b="1" dirty="0">
                <a:solidFill>
                  <a:schemeClr val="tx1"/>
                </a:solidFill>
                <a:latin typeface="Arial" panose="020B0604020202020204" pitchFamily="34" charset="0"/>
                <a:cs typeface="Arial" panose="020B0604020202020204" pitchFamily="34" charset="0"/>
              </a:rPr>
              <a:t>protection from abuse and neglect</a:t>
            </a:r>
            <a:r>
              <a:rPr lang="en-GB" sz="3000" dirty="0">
                <a:solidFill>
                  <a:schemeClr val="tx1"/>
                </a:solidFill>
                <a:latin typeface="Arial" panose="020B0604020202020204" pitchFamily="34" charset="0"/>
                <a:cs typeface="Arial" panose="020B0604020202020204" pitchFamily="34" charset="0"/>
              </a:rPr>
              <a:t>.</a:t>
            </a:r>
          </a:p>
        </p:txBody>
      </p:sp>
      <p:sp>
        <p:nvSpPr>
          <p:cNvPr id="10" name="Content Placeholder 2"/>
          <p:cNvSpPr txBox="1">
            <a:spLocks/>
          </p:cNvSpPr>
          <p:nvPr/>
        </p:nvSpPr>
        <p:spPr>
          <a:xfrm>
            <a:off x="836169" y="1747478"/>
            <a:ext cx="787918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5CC9E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Responsibility for well-being must be shared with people who have needs for care and support.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328772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normAutofit/>
          </a:bodyPr>
          <a:lstStyle/>
          <a:p>
            <a:r>
              <a:rPr lang="en-GB" sz="4000" dirty="0">
                <a:solidFill>
                  <a:srgbClr val="00464F"/>
                </a:solidFill>
                <a:latin typeface="Arial" panose="020B0604020202020204" pitchFamily="34" charset="0"/>
                <a:cs typeface="Arial" panose="020B0604020202020204" pitchFamily="34" charset="0"/>
              </a:rPr>
              <a:t>Welfare and well-being</a:t>
            </a:r>
            <a:endParaRPr lang="en-US" sz="4000" dirty="0">
              <a:solidFill>
                <a:srgbClr val="00464F"/>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967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12</a:t>
            </a:fld>
            <a:endParaRPr lang="en-US" dirty="0"/>
          </a:p>
        </p:txBody>
      </p:sp>
      <p:pic>
        <p:nvPicPr>
          <p:cNvPr id="7" name="Picture 6" descr="Safeguarding PPoint Header.jpg"/>
          <p:cNvPicPr>
            <a:picLocks noChangeAspect="1"/>
          </p:cNvPicPr>
          <p:nvPr/>
        </p:nvPicPr>
        <p:blipFill>
          <a:blip r:embed="rId8" cstate="print"/>
          <a:stretch>
            <a:fillRect/>
          </a:stretch>
        </p:blipFill>
        <p:spPr>
          <a:xfrm>
            <a:off x="0" y="-27384"/>
            <a:ext cx="9144000" cy="8202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1570988"/>
              </p:ext>
            </p:extLst>
          </p:nvPr>
        </p:nvGraphicFramePr>
        <p:xfrm>
          <a:off x="457200" y="1556792"/>
          <a:ext cx="82296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pPr/>
              <a:t>13</a:t>
            </a:fld>
            <a:endParaRPr lang="en-GB" dirty="0"/>
          </a:p>
        </p:txBody>
      </p:sp>
      <p:sp>
        <p:nvSpPr>
          <p:cNvPr id="4" name="Title 3"/>
          <p:cNvSpPr>
            <a:spLocks noGrp="1"/>
          </p:cNvSpPr>
          <p:nvPr>
            <p:ph type="title"/>
          </p:nvPr>
        </p:nvSpPr>
        <p:spPr/>
        <p:txBody>
          <a:bodyPr>
            <a:normAutofit fontScale="90000"/>
          </a:bodyPr>
          <a:lstStyle/>
          <a:p>
            <a:br>
              <a:rPr lang="en-GB" dirty="0">
                <a:latin typeface="Arial" panose="020B0604020202020204" pitchFamily="34" charset="0"/>
                <a:cs typeface="Arial" panose="020B0604020202020204" pitchFamily="34" charset="0"/>
              </a:rPr>
            </a:br>
            <a:r>
              <a:rPr lang="en-GB" dirty="0">
                <a:solidFill>
                  <a:srgbClr val="00464F"/>
                </a:solidFill>
                <a:latin typeface="Arial" panose="020B0604020202020204" pitchFamily="34" charset="0"/>
                <a:cs typeface="Arial" panose="020B0604020202020204" pitchFamily="34" charset="0"/>
              </a:rPr>
              <a:t>Other overarching duties</a:t>
            </a:r>
          </a:p>
        </p:txBody>
      </p:sp>
      <p:pic>
        <p:nvPicPr>
          <p:cNvPr id="6" name="Picture 5" descr="Safeguarding PPoint Header.jpg"/>
          <p:cNvPicPr>
            <a:picLocks noChangeAspect="1"/>
          </p:cNvPicPr>
          <p:nvPr/>
        </p:nvPicPr>
        <p:blipFill>
          <a:blip r:embed="rId8"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15513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143000"/>
          </a:xfrm>
        </p:spPr>
        <p:txBody>
          <a:bodyPr>
            <a:noAutofit/>
          </a:bodyPr>
          <a:lstStyle/>
          <a:p>
            <a:pPr marL="0" indent="0"/>
            <a:r>
              <a:rPr lang="en-GB" sz="4000" dirty="0">
                <a:solidFill>
                  <a:srgbClr val="00464F"/>
                </a:solidFill>
                <a:latin typeface="Arial" panose="020B0604020202020204" pitchFamily="34" charset="0"/>
                <a:cs typeface="Arial" panose="020B0604020202020204" pitchFamily="34" charset="0"/>
              </a:rPr>
              <a:t>The Act, statutory guidance and regulations explain how we must work with adults</a:t>
            </a:r>
          </a:p>
        </p:txBody>
      </p:sp>
      <p:sp>
        <p:nvSpPr>
          <p:cNvPr id="3" name="Content Placeholder 2"/>
          <p:cNvSpPr>
            <a:spLocks noGrp="1"/>
          </p:cNvSpPr>
          <p:nvPr>
            <p:ph idx="1"/>
          </p:nvPr>
        </p:nvSpPr>
        <p:spPr>
          <a:xfrm>
            <a:off x="395536" y="3068960"/>
            <a:ext cx="8229600" cy="4137323"/>
          </a:xfrm>
        </p:spPr>
        <p:txBody>
          <a:bodyPr/>
          <a:lstStyle/>
          <a:p>
            <a:r>
              <a:rPr lang="en-GB" b="1" dirty="0">
                <a:latin typeface="Arial" panose="020B0604020202020204" pitchFamily="34" charset="0"/>
                <a:cs typeface="Arial" panose="020B0604020202020204" pitchFamily="34" charset="0"/>
              </a:rPr>
              <a:t>new definition </a:t>
            </a:r>
            <a:r>
              <a:rPr lang="en-GB" dirty="0">
                <a:latin typeface="Arial" panose="020B0604020202020204" pitchFamily="34" charset="0"/>
                <a:cs typeface="Arial" panose="020B0604020202020204" pitchFamily="34" charset="0"/>
              </a:rPr>
              <a:t>of ‘adult at risk’</a:t>
            </a:r>
          </a:p>
          <a:p>
            <a:r>
              <a:rPr lang="en-GB" b="1" dirty="0">
                <a:latin typeface="Arial" panose="020B0604020202020204" pitchFamily="34" charset="0"/>
                <a:cs typeface="Arial" panose="020B0604020202020204" pitchFamily="34" charset="0"/>
              </a:rPr>
              <a:t>new duty</a:t>
            </a:r>
            <a:r>
              <a:rPr lang="en-GB" dirty="0">
                <a:latin typeface="Arial" panose="020B0604020202020204" pitchFamily="34" charset="0"/>
                <a:cs typeface="Arial" panose="020B0604020202020204" pitchFamily="34" charset="0"/>
              </a:rPr>
              <a:t> for relevant partners to report adults at risk</a:t>
            </a:r>
          </a:p>
          <a:p>
            <a:pPr lvl="0"/>
            <a:r>
              <a:rPr lang="en-GB" b="1" dirty="0">
                <a:latin typeface="Arial" panose="020B0604020202020204" pitchFamily="34" charset="0"/>
                <a:cs typeface="Arial" panose="020B0604020202020204" pitchFamily="34" charset="0"/>
              </a:rPr>
              <a:t>new duty </a:t>
            </a:r>
            <a:r>
              <a:rPr lang="en-GB" dirty="0">
                <a:latin typeface="Arial" panose="020B0604020202020204" pitchFamily="34" charset="0"/>
                <a:cs typeface="Arial" panose="020B0604020202020204" pitchFamily="34" charset="0"/>
              </a:rPr>
              <a:t>for local authorities to make enquiries</a:t>
            </a:r>
          </a:p>
          <a:p>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14</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15</a:t>
            </a:fld>
            <a:endParaRPr lang="en-US" dirty="0"/>
          </a:p>
        </p:txBody>
      </p:sp>
      <p:sp>
        <p:nvSpPr>
          <p:cNvPr id="6" name="Title 1"/>
          <p:cNvSpPr>
            <a:spLocks noGrp="1"/>
          </p:cNvSpPr>
          <p:nvPr>
            <p:ph type="title"/>
          </p:nvPr>
        </p:nvSpPr>
        <p:spPr>
          <a:xfrm>
            <a:off x="533400" y="1124744"/>
            <a:ext cx="8229600" cy="108012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Relevant partner agencies include:</a:t>
            </a:r>
          </a:p>
        </p:txBody>
      </p:sp>
      <p:sp>
        <p:nvSpPr>
          <p:cNvPr id="7" name="Content Placeholder 2"/>
          <p:cNvSpPr>
            <a:spLocks noGrp="1"/>
          </p:cNvSpPr>
          <p:nvPr>
            <p:ph idx="1"/>
          </p:nvPr>
        </p:nvSpPr>
        <p:spPr>
          <a:xfrm>
            <a:off x="533400" y="2276872"/>
            <a:ext cx="8229600" cy="4123928"/>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local authority, including social services</a:t>
            </a:r>
          </a:p>
          <a:p>
            <a:pPr>
              <a:lnSpc>
                <a:spcPct val="80000"/>
              </a:lnSpc>
            </a:pPr>
            <a:r>
              <a:rPr lang="en-US" sz="2400" dirty="0">
                <a:latin typeface="Arial" panose="020B0604020202020204" pitchFamily="34" charset="0"/>
                <a:cs typeface="Arial" panose="020B0604020202020204" pitchFamily="34" charset="0"/>
              </a:rPr>
              <a:t>police </a:t>
            </a:r>
          </a:p>
          <a:p>
            <a:pPr>
              <a:lnSpc>
                <a:spcPct val="80000"/>
              </a:lnSpc>
            </a:pPr>
            <a:r>
              <a:rPr lang="en-GB" sz="2400" dirty="0">
                <a:latin typeface="Arial" panose="020B0604020202020204" pitchFamily="34" charset="0"/>
                <a:cs typeface="Arial" panose="020B0604020202020204" pitchFamily="34" charset="0"/>
              </a:rPr>
              <a:t>other local authorities</a:t>
            </a:r>
          </a:p>
          <a:p>
            <a:pPr>
              <a:lnSpc>
                <a:spcPct val="80000"/>
              </a:lnSpc>
            </a:pPr>
            <a:r>
              <a:rPr lang="en-GB" sz="2400" dirty="0">
                <a:latin typeface="Arial" panose="020B0604020202020204" pitchFamily="34" charset="0"/>
                <a:cs typeface="Arial" panose="020B0604020202020204" pitchFamily="34" charset="0"/>
              </a:rPr>
              <a:t>probation</a:t>
            </a:r>
          </a:p>
          <a:p>
            <a:pPr>
              <a:lnSpc>
                <a:spcPct val="80000"/>
              </a:lnSpc>
            </a:pPr>
            <a:r>
              <a:rPr lang="en-GB" sz="2400" dirty="0">
                <a:latin typeface="Arial" panose="020B0604020202020204" pitchFamily="34" charset="0"/>
                <a:cs typeface="Arial" panose="020B0604020202020204" pitchFamily="34" charset="0"/>
              </a:rPr>
              <a:t>local health boards</a:t>
            </a:r>
          </a:p>
          <a:p>
            <a:pPr>
              <a:lnSpc>
                <a:spcPct val="80000"/>
              </a:lnSpc>
            </a:pPr>
            <a:r>
              <a:rPr lang="en-GB" sz="2400" dirty="0">
                <a:latin typeface="Arial" panose="020B0604020202020204" pitchFamily="34" charset="0"/>
                <a:cs typeface="Arial" panose="020B0604020202020204" pitchFamily="34" charset="0"/>
              </a:rPr>
              <a:t>NHS trusts</a:t>
            </a:r>
          </a:p>
          <a:p>
            <a:pPr>
              <a:lnSpc>
                <a:spcPct val="80000"/>
              </a:lnSpc>
            </a:pPr>
            <a:r>
              <a:rPr lang="en-GB" sz="2400" dirty="0">
                <a:latin typeface="Arial" panose="020B0604020202020204" pitchFamily="34" charset="0"/>
                <a:cs typeface="Arial" panose="020B0604020202020204" pitchFamily="34" charset="0"/>
              </a:rPr>
              <a:t>youth offending services. </a:t>
            </a:r>
          </a:p>
          <a:p>
            <a:pPr>
              <a:lnSpc>
                <a:spcPct val="80000"/>
              </a:lnSpc>
              <a:buNone/>
            </a:pPr>
            <a:endParaRPr lang="en-US" sz="2400"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95" y="741992"/>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An adult at risk</a:t>
            </a:r>
          </a:p>
        </p:txBody>
      </p:sp>
      <p:sp>
        <p:nvSpPr>
          <p:cNvPr id="4" name="Slide Number Placeholder 3"/>
          <p:cNvSpPr>
            <a:spLocks noGrp="1"/>
          </p:cNvSpPr>
          <p:nvPr>
            <p:ph type="sldNum" sz="quarter" idx="12"/>
          </p:nvPr>
        </p:nvSpPr>
        <p:spPr>
          <a:xfrm>
            <a:off x="6876256" y="6492875"/>
            <a:ext cx="2133600" cy="365125"/>
          </a:xfrm>
        </p:spPr>
        <p:txBody>
          <a:bodyPr/>
          <a:lstStyle/>
          <a:p>
            <a:fld id="{259CC62F-30C0-4A15-BEEE-9BC3816535A8}" type="slidenum">
              <a:rPr lang="en-GB" smtClean="0"/>
              <a:pPr/>
              <a:t>16</a:t>
            </a:fld>
            <a:endParaRPr lang="en-GB" dirty="0"/>
          </a:p>
        </p:txBody>
      </p:sp>
      <p:sp>
        <p:nvSpPr>
          <p:cNvPr id="8" name="Rounded Rectangle 7"/>
          <p:cNvSpPr/>
          <p:nvPr/>
        </p:nvSpPr>
        <p:spPr>
          <a:xfrm>
            <a:off x="470995" y="1920517"/>
            <a:ext cx="8064896" cy="100811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An adult who is experiencing or is at risk </a:t>
            </a:r>
            <a:br>
              <a:rPr lang="en-GB" sz="2000" b="1" dirty="0">
                <a:solidFill>
                  <a:schemeClr val="tx1"/>
                </a:solidFill>
                <a:latin typeface="Arial" panose="020B0604020202020204" pitchFamily="34" charset="0"/>
                <a:cs typeface="Arial" panose="020B0604020202020204" pitchFamily="34" charset="0"/>
              </a:rPr>
            </a:br>
            <a:r>
              <a:rPr lang="en-GB" sz="2000" b="1" dirty="0">
                <a:solidFill>
                  <a:schemeClr val="tx1"/>
                </a:solidFill>
                <a:latin typeface="Arial" panose="020B0604020202020204" pitchFamily="34" charset="0"/>
                <a:cs typeface="Arial" panose="020B0604020202020204" pitchFamily="34" charset="0"/>
              </a:rPr>
              <a:t>of abuse or neglect</a:t>
            </a:r>
          </a:p>
        </p:txBody>
      </p:sp>
      <p:sp>
        <p:nvSpPr>
          <p:cNvPr id="10" name="Rounded Rectangle 9"/>
          <p:cNvSpPr/>
          <p:nvPr/>
        </p:nvSpPr>
        <p:spPr>
          <a:xfrm>
            <a:off x="470995" y="3717032"/>
            <a:ext cx="8061445" cy="91839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has needs for care </a:t>
            </a:r>
            <a:br>
              <a:rPr lang="en-GB" sz="2000" b="1" dirty="0">
                <a:solidFill>
                  <a:schemeClr val="tx1"/>
                </a:solidFill>
                <a:latin typeface="Arial" panose="020B0604020202020204" pitchFamily="34" charset="0"/>
                <a:cs typeface="Arial" panose="020B0604020202020204" pitchFamily="34" charset="0"/>
              </a:rPr>
            </a:br>
            <a:r>
              <a:rPr lang="en-GB" sz="2000" b="1" dirty="0">
                <a:solidFill>
                  <a:schemeClr val="tx1"/>
                </a:solidFill>
                <a:latin typeface="Arial" panose="020B0604020202020204" pitchFamily="34" charset="0"/>
                <a:cs typeface="Arial" panose="020B0604020202020204" pitchFamily="34" charset="0"/>
              </a:rPr>
              <a:t>and support </a:t>
            </a:r>
          </a:p>
        </p:txBody>
      </p:sp>
      <p:sp>
        <p:nvSpPr>
          <p:cNvPr id="11" name="Rounded Rectangle 10"/>
          <p:cNvSpPr/>
          <p:nvPr/>
        </p:nvSpPr>
        <p:spPr>
          <a:xfrm>
            <a:off x="611559" y="5373216"/>
            <a:ext cx="7924331" cy="1143474"/>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as a result of those needs is unable to protect himself or herself against the abuse or neglect or the </a:t>
            </a:r>
            <a:br>
              <a:rPr lang="en-GB" sz="2000" b="1" dirty="0">
                <a:solidFill>
                  <a:schemeClr val="tx1"/>
                </a:solidFill>
                <a:latin typeface="Arial" panose="020B0604020202020204" pitchFamily="34" charset="0"/>
                <a:cs typeface="Arial" panose="020B0604020202020204" pitchFamily="34" charset="0"/>
              </a:rPr>
            </a:br>
            <a:r>
              <a:rPr lang="en-GB" sz="2000" b="1" dirty="0">
                <a:solidFill>
                  <a:schemeClr val="tx1"/>
                </a:solidFill>
                <a:latin typeface="Arial" panose="020B0604020202020204" pitchFamily="34" charset="0"/>
                <a:cs typeface="Arial" panose="020B0604020202020204" pitchFamily="34" charset="0"/>
              </a:rPr>
              <a:t>risk of it</a:t>
            </a:r>
          </a:p>
        </p:txBody>
      </p:sp>
      <p:sp>
        <p:nvSpPr>
          <p:cNvPr id="3" name="Plus 2"/>
          <p:cNvSpPr/>
          <p:nvPr/>
        </p:nvSpPr>
        <p:spPr>
          <a:xfrm>
            <a:off x="4319972" y="3010762"/>
            <a:ext cx="504056" cy="459668"/>
          </a:xfrm>
          <a:prstGeom prst="mathPlus">
            <a:avLst/>
          </a:prstGeom>
          <a:solidFill>
            <a:srgbClr val="BAD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lus 11"/>
          <p:cNvSpPr/>
          <p:nvPr/>
        </p:nvSpPr>
        <p:spPr>
          <a:xfrm>
            <a:off x="4319972" y="4865167"/>
            <a:ext cx="504056" cy="459668"/>
          </a:xfrm>
          <a:prstGeom prst="mathPlus">
            <a:avLst/>
          </a:prstGeom>
          <a:solidFill>
            <a:srgbClr val="BAD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5642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p:spPr>
        <p:txBody>
          <a:bodyPr>
            <a:noAutofit/>
          </a:bodyPr>
          <a:lstStyle/>
          <a:p>
            <a:r>
              <a:rPr lang="en-GB" sz="3600" dirty="0">
                <a:solidFill>
                  <a:srgbClr val="004C53"/>
                </a:solidFill>
                <a:latin typeface="Arial" panose="020B0604020202020204" pitchFamily="34" charset="0"/>
                <a:cs typeface="Arial" panose="020B0604020202020204" pitchFamily="34" charset="0"/>
              </a:rPr>
              <a:t>The Act, statutory guidance and regulations explain how we must </a:t>
            </a:r>
            <a:br>
              <a:rPr lang="en-GB" sz="3600" dirty="0">
                <a:solidFill>
                  <a:srgbClr val="004C53"/>
                </a:solidFill>
                <a:latin typeface="Arial" panose="020B0604020202020204" pitchFamily="34" charset="0"/>
                <a:cs typeface="Arial" panose="020B0604020202020204" pitchFamily="34" charset="0"/>
              </a:rPr>
            </a:br>
            <a:r>
              <a:rPr lang="en-GB" sz="3600" dirty="0">
                <a:solidFill>
                  <a:srgbClr val="004C53"/>
                </a:solidFill>
                <a:latin typeface="Arial" panose="020B0604020202020204" pitchFamily="34" charset="0"/>
                <a:cs typeface="Arial" panose="020B0604020202020204" pitchFamily="34" charset="0"/>
              </a:rPr>
              <a:t>work with children</a:t>
            </a:r>
            <a:endParaRPr lang="en-US" sz="3600" dirty="0">
              <a:solidFill>
                <a:srgbClr val="004C5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080717"/>
            <a:ext cx="8229600" cy="3777283"/>
          </a:xfrm>
        </p:spPr>
        <p:txBody>
          <a:bodyPr/>
          <a:lstStyle/>
          <a:p>
            <a:r>
              <a:rPr lang="en-GB" b="1" dirty="0">
                <a:latin typeface="Arial" panose="020B0604020202020204" pitchFamily="34" charset="0"/>
                <a:cs typeface="Arial" panose="020B0604020202020204" pitchFamily="34" charset="0"/>
              </a:rPr>
              <a:t>new definition </a:t>
            </a:r>
            <a:r>
              <a:rPr lang="en-GB" dirty="0">
                <a:latin typeface="Arial" panose="020B0604020202020204" pitchFamily="34" charset="0"/>
                <a:cs typeface="Arial" panose="020B0604020202020204" pitchFamily="34" charset="0"/>
              </a:rPr>
              <a:t>of ‘child at risk’</a:t>
            </a:r>
          </a:p>
          <a:p>
            <a:pPr lvl="0"/>
            <a:r>
              <a:rPr lang="en-GB" b="1" dirty="0">
                <a:latin typeface="Arial" panose="020B0604020202020204" pitchFamily="34" charset="0"/>
                <a:cs typeface="Arial" panose="020B0604020202020204" pitchFamily="34" charset="0"/>
              </a:rPr>
              <a:t>new duty</a:t>
            </a:r>
            <a:r>
              <a:rPr lang="en-GB" dirty="0">
                <a:latin typeface="Arial" panose="020B0604020202020204" pitchFamily="34" charset="0"/>
                <a:cs typeface="Arial" panose="020B0604020202020204" pitchFamily="34" charset="0"/>
              </a:rPr>
              <a:t> for relevant partners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report children at risk</a:t>
            </a:r>
          </a:p>
          <a:p>
            <a:pPr lvl="0"/>
            <a:r>
              <a:rPr lang="en-GB" dirty="0">
                <a:latin typeface="Arial" panose="020B0604020202020204" pitchFamily="34" charset="0"/>
                <a:cs typeface="Arial" panose="020B0604020202020204" pitchFamily="34" charset="0"/>
              </a:rPr>
              <a:t>local authorities to </a:t>
            </a:r>
            <a:r>
              <a:rPr lang="en-GB" b="1" dirty="0">
                <a:latin typeface="Arial" panose="020B0604020202020204" pitchFamily="34" charset="0"/>
                <a:cs typeface="Arial" panose="020B0604020202020204" pitchFamily="34" charset="0"/>
              </a:rPr>
              <a:t>make enquiries </a:t>
            </a:r>
            <a:r>
              <a:rPr lang="en-GB" dirty="0">
                <a:latin typeface="Arial" panose="020B0604020202020204" pitchFamily="34" charset="0"/>
                <a:cs typeface="Arial" panose="020B0604020202020204" pitchFamily="34" charset="0"/>
              </a:rPr>
              <a:t>– links into </a:t>
            </a:r>
            <a:r>
              <a:rPr lang="en-GB" b="1" dirty="0">
                <a:latin typeface="Arial" panose="020B0604020202020204" pitchFamily="34" charset="0"/>
                <a:cs typeface="Arial" panose="020B0604020202020204" pitchFamily="34" charset="0"/>
              </a:rPr>
              <a:t>Children Act 1989, s47</a:t>
            </a:r>
            <a:r>
              <a:rPr lang="en-GB" dirty="0">
                <a:latin typeface="Arial" panose="020B0604020202020204" pitchFamily="34" charset="0"/>
                <a:cs typeface="Arial" panose="020B0604020202020204" pitchFamily="34" charset="0"/>
              </a:rPr>
              <a:t>.</a:t>
            </a:r>
          </a:p>
          <a:p>
            <a:endParaRPr lang="en-US" dirty="0"/>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17</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A child at risk</a:t>
            </a:r>
          </a:p>
        </p:txBody>
      </p:sp>
      <p:sp>
        <p:nvSpPr>
          <p:cNvPr id="4" name="Slide Number Placeholder 3"/>
          <p:cNvSpPr>
            <a:spLocks noGrp="1"/>
          </p:cNvSpPr>
          <p:nvPr>
            <p:ph type="sldNum" sz="quarter" idx="12"/>
          </p:nvPr>
        </p:nvSpPr>
        <p:spPr/>
        <p:txBody>
          <a:bodyPr/>
          <a:lstStyle/>
          <a:p>
            <a:fld id="{259CC62F-30C0-4A15-BEEE-9BC3816535A8}" type="slidenum">
              <a:rPr lang="en-GB" smtClean="0"/>
              <a:pPr/>
              <a:t>18</a:t>
            </a:fld>
            <a:endParaRPr lang="en-GB" dirty="0"/>
          </a:p>
        </p:txBody>
      </p:sp>
      <p:sp>
        <p:nvSpPr>
          <p:cNvPr id="7" name="Rounded Rectangle 6"/>
          <p:cNvSpPr/>
          <p:nvPr/>
        </p:nvSpPr>
        <p:spPr>
          <a:xfrm>
            <a:off x="972845" y="1988840"/>
            <a:ext cx="7344816" cy="1637590"/>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 child who is experiencing or is at risk of abuse, neglect or other kinds of harm</a:t>
            </a:r>
          </a:p>
        </p:txBody>
      </p:sp>
      <p:sp>
        <p:nvSpPr>
          <p:cNvPr id="11" name="Rounded Rectangle 10"/>
          <p:cNvSpPr/>
          <p:nvPr/>
        </p:nvSpPr>
        <p:spPr>
          <a:xfrm>
            <a:off x="904329" y="4437112"/>
            <a:ext cx="7344816" cy="1656184"/>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has needs for care and support (whether or not the needs are being met)</a:t>
            </a:r>
          </a:p>
        </p:txBody>
      </p:sp>
      <p:sp>
        <p:nvSpPr>
          <p:cNvPr id="12" name="Plus 11"/>
          <p:cNvSpPr/>
          <p:nvPr/>
        </p:nvSpPr>
        <p:spPr>
          <a:xfrm>
            <a:off x="4141196" y="3807018"/>
            <a:ext cx="504057" cy="459668"/>
          </a:xfrm>
          <a:prstGeom prst="mathPlus">
            <a:avLst/>
          </a:prstGeom>
          <a:solidFill>
            <a:srgbClr val="BAD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48345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1728192"/>
          </a:xfrm>
        </p:spPr>
        <p:txBody>
          <a:bodyPr>
            <a:normAutofit/>
          </a:bodyPr>
          <a:lstStyle/>
          <a:p>
            <a:pPr algn="l"/>
            <a:r>
              <a:rPr lang="en-GB" sz="3600" dirty="0">
                <a:solidFill>
                  <a:srgbClr val="004C53"/>
                </a:solidFill>
                <a:latin typeface="Arial" panose="020B0604020202020204" pitchFamily="34" charset="0"/>
                <a:cs typeface="Arial" panose="020B0604020202020204" pitchFamily="34" charset="0"/>
              </a:rPr>
              <a:t>Activity 4 – group </a:t>
            </a:r>
            <a:endParaRPr lang="en-US" sz="3600" dirty="0">
              <a:solidFill>
                <a:srgbClr val="004C5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212976"/>
            <a:ext cx="8229600" cy="3384377"/>
          </a:xfrm>
        </p:spPr>
        <p:txBody>
          <a:bodyPr>
            <a:normAutofit/>
          </a:bodyPr>
          <a:lstStyle/>
          <a:p>
            <a:r>
              <a:rPr lang="en-GB" sz="2400" dirty="0">
                <a:latin typeface="Arial" panose="020B0604020202020204" pitchFamily="34" charset="0"/>
                <a:cs typeface="Arial" panose="020B0604020202020204" pitchFamily="34" charset="0"/>
              </a:rPr>
              <a:t>What factors make individuals </a:t>
            </a:r>
            <a:r>
              <a:rPr lang="en-GB" sz="2400" i="1" dirty="0">
                <a:latin typeface="Arial" panose="020B0604020202020204" pitchFamily="34" charset="0"/>
                <a:cs typeface="Arial" panose="020B0604020202020204" pitchFamily="34" charset="0"/>
              </a:rPr>
              <a:t>at risk </a:t>
            </a:r>
            <a:r>
              <a:rPr lang="en-GB" sz="2400" dirty="0">
                <a:latin typeface="Arial" panose="020B0604020202020204" pitchFamily="34" charset="0"/>
                <a:cs typeface="Arial" panose="020B0604020202020204" pitchFamily="34" charset="0"/>
              </a:rPr>
              <a:t>and vulnerable at different times in their / your life?</a:t>
            </a:r>
          </a:p>
          <a:p>
            <a:pPr>
              <a:buNone/>
            </a:pPr>
            <a:endParaRPr lang="en-GB" sz="2400" dirty="0"/>
          </a:p>
          <a:p>
            <a:pPr>
              <a:buNone/>
            </a:pPr>
            <a:endParaRPr lang="en-GB" sz="2400" dirty="0"/>
          </a:p>
          <a:p>
            <a:endParaRPr lang="en-GB" sz="2400" dirty="0"/>
          </a:p>
          <a:p>
            <a:endParaRPr lang="en-GB" sz="2400" dirty="0"/>
          </a:p>
          <a:p>
            <a:pPr>
              <a:buNone/>
            </a:pPr>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19</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4837"/>
            <a:ext cx="8229600" cy="1143000"/>
          </a:xfrm>
        </p:spPr>
        <p:txBody>
          <a:bodyPr>
            <a:normAutofit/>
          </a:bodyPr>
          <a:lstStyle/>
          <a:p>
            <a:pPr algn="l"/>
            <a:r>
              <a:rPr lang="en-GB" sz="3600" dirty="0">
                <a:solidFill>
                  <a:srgbClr val="00464F"/>
                </a:solidFill>
                <a:latin typeface="Arial" panose="020B0604020202020204" pitchFamily="34" charset="0"/>
                <a:cs typeface="Arial" panose="020B0604020202020204" pitchFamily="34" charset="0"/>
              </a:rPr>
              <a:t>Overview of the day</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941637"/>
            <a:ext cx="8229600" cy="4525963"/>
          </a:xfrm>
        </p:spPr>
        <p:txBody>
          <a:bodyPr>
            <a:normAutofit/>
          </a:bodyPr>
          <a:lstStyle/>
          <a:p>
            <a:r>
              <a:rPr lang="en-GB" sz="2400" dirty="0">
                <a:latin typeface="Arial" panose="020B0604020202020204" pitchFamily="34" charset="0"/>
                <a:cs typeface="Arial" panose="020B0604020202020204" pitchFamily="34" charset="0"/>
              </a:rPr>
              <a:t>housekeeping</a:t>
            </a:r>
          </a:p>
          <a:p>
            <a:r>
              <a:rPr lang="en-GB" sz="2400" dirty="0">
                <a:latin typeface="Arial" panose="020B0604020202020204" pitchFamily="34" charset="0"/>
                <a:cs typeface="Arial" panose="020B0604020202020204" pitchFamily="34" charset="0"/>
              </a:rPr>
              <a:t>timings</a:t>
            </a:r>
          </a:p>
          <a:p>
            <a:r>
              <a:rPr lang="en-GB" sz="2400" dirty="0">
                <a:latin typeface="Arial" panose="020B0604020202020204" pitchFamily="34" charset="0"/>
                <a:cs typeface="Arial" panose="020B0604020202020204" pitchFamily="34" charset="0"/>
              </a:rPr>
              <a:t>respect, comfort, confidentiality, participation</a:t>
            </a:r>
          </a:p>
          <a:p>
            <a:r>
              <a:rPr lang="en-GB" sz="2400" dirty="0">
                <a:latin typeface="Arial" panose="020B0604020202020204" pitchFamily="34" charset="0"/>
                <a:cs typeface="Arial" panose="020B0604020202020204" pitchFamily="34" charset="0"/>
              </a:rPr>
              <a:t>implementing the Social Services and Well-being (Wales) Act 2014</a:t>
            </a:r>
          </a:p>
          <a:p>
            <a:r>
              <a:rPr lang="en-GB" sz="2400" dirty="0">
                <a:latin typeface="Arial" panose="020B0604020202020204" pitchFamily="34" charset="0"/>
                <a:cs typeface="Arial" panose="020B0604020202020204" pitchFamily="34" charset="0"/>
              </a:rPr>
              <a:t>any issues from today’s training.</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2</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l"/>
            <a:r>
              <a:rPr lang="en-GB" sz="3600" dirty="0">
                <a:solidFill>
                  <a:srgbClr val="00464F"/>
                </a:solidFill>
                <a:latin typeface="Arial" panose="020B0604020202020204" pitchFamily="34" charset="0"/>
                <a:cs typeface="Arial" panose="020B0604020202020204" pitchFamily="34" charset="0"/>
              </a:rPr>
              <a:t>Increased vulnerability and risk of abuse, neglect and harm includes:</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39962"/>
            <a:ext cx="8229600" cy="4525963"/>
          </a:xfrm>
        </p:spPr>
        <p:txBody>
          <a:bodyPr>
            <a:normAutofit lnSpcReduction="10000"/>
          </a:bodyPr>
          <a:lstStyle/>
          <a:p>
            <a:pPr>
              <a:lnSpc>
                <a:spcPct val="80000"/>
              </a:lnSpc>
            </a:pPr>
            <a:r>
              <a:rPr lang="en-GB" sz="2400" dirty="0">
                <a:latin typeface="Arial" panose="020B0604020202020204" pitchFamily="34" charset="0"/>
                <a:cs typeface="Arial" panose="020B0604020202020204" pitchFamily="34" charset="0"/>
              </a:rPr>
              <a:t>limited or no verbal communication</a:t>
            </a:r>
          </a:p>
          <a:p>
            <a:pPr>
              <a:lnSpc>
                <a:spcPct val="80000"/>
              </a:lnSpc>
            </a:pPr>
            <a:r>
              <a:rPr lang="en-GB" sz="2400" dirty="0">
                <a:latin typeface="Arial" panose="020B0604020202020204" pitchFamily="34" charset="0"/>
                <a:cs typeface="Arial" panose="020B0604020202020204" pitchFamily="34" charset="0"/>
              </a:rPr>
              <a:t>lacking capacity and understanding</a:t>
            </a:r>
          </a:p>
          <a:p>
            <a:pPr>
              <a:lnSpc>
                <a:spcPct val="80000"/>
              </a:lnSpc>
            </a:pPr>
            <a:r>
              <a:rPr lang="en-GB" sz="2400" dirty="0">
                <a:latin typeface="Arial" panose="020B0604020202020204" pitchFamily="34" charset="0"/>
                <a:cs typeface="Arial" panose="020B0604020202020204" pitchFamily="34" charset="0"/>
              </a:rPr>
              <a:t>unaware of their rights</a:t>
            </a:r>
          </a:p>
          <a:p>
            <a:pPr>
              <a:lnSpc>
                <a:spcPct val="80000"/>
              </a:lnSpc>
            </a:pPr>
            <a:r>
              <a:rPr lang="en-GB" sz="2400" dirty="0">
                <a:latin typeface="Arial" panose="020B0604020202020204" pitchFamily="34" charset="0"/>
                <a:cs typeface="Arial" panose="020B0604020202020204" pitchFamily="34" charset="0"/>
              </a:rPr>
              <a:t>institutional poor practice</a:t>
            </a:r>
          </a:p>
          <a:p>
            <a:pPr>
              <a:lnSpc>
                <a:spcPct val="80000"/>
              </a:lnSpc>
            </a:pPr>
            <a:r>
              <a:rPr lang="en-GB" sz="2400" dirty="0">
                <a:latin typeface="Arial" panose="020B0604020202020204" pitchFamily="34" charset="0"/>
                <a:cs typeface="Arial" panose="020B0604020202020204" pitchFamily="34" charset="0"/>
              </a:rPr>
              <a:t>low self esteem / self worth</a:t>
            </a:r>
          </a:p>
          <a:p>
            <a:pPr>
              <a:lnSpc>
                <a:spcPct val="80000"/>
              </a:lnSpc>
            </a:pPr>
            <a:r>
              <a:rPr lang="en-GB" sz="2400" dirty="0">
                <a:latin typeface="Arial" panose="020B0604020202020204" pitchFamily="34" charset="0"/>
                <a:cs typeface="Arial" panose="020B0604020202020204" pitchFamily="34" charset="0"/>
              </a:rPr>
              <a:t>unable to protect themselves</a:t>
            </a:r>
          </a:p>
          <a:p>
            <a:pPr>
              <a:lnSpc>
                <a:spcPct val="80000"/>
              </a:lnSpc>
            </a:pPr>
            <a:r>
              <a:rPr lang="en-GB" sz="2400" dirty="0">
                <a:latin typeface="Arial" panose="020B0604020202020204" pitchFamily="34" charset="0"/>
                <a:cs typeface="Arial" panose="020B0604020202020204" pitchFamily="34" charset="0"/>
              </a:rPr>
              <a:t>“institutionalised”</a:t>
            </a:r>
          </a:p>
          <a:p>
            <a:pPr>
              <a:lnSpc>
                <a:spcPct val="80000"/>
              </a:lnSpc>
            </a:pPr>
            <a:r>
              <a:rPr lang="en-GB" sz="2400" dirty="0">
                <a:latin typeface="Arial" panose="020B0604020202020204" pitchFamily="34" charset="0"/>
                <a:cs typeface="Arial" panose="020B0604020202020204" pitchFamily="34" charset="0"/>
              </a:rPr>
              <a:t>living away from home e.g. a child who is looked after</a:t>
            </a:r>
          </a:p>
          <a:p>
            <a:pPr>
              <a:lnSpc>
                <a:spcPct val="80000"/>
              </a:lnSpc>
            </a:pPr>
            <a:r>
              <a:rPr lang="en-GB" sz="2400" dirty="0">
                <a:latin typeface="Arial" panose="020B0604020202020204" pitchFamily="34" charset="0"/>
                <a:cs typeface="Arial" panose="020B0604020202020204" pitchFamily="34" charset="0"/>
              </a:rPr>
              <a:t>domestic violence, drug / alcohol misuse in relationships or family</a:t>
            </a:r>
          </a:p>
          <a:p>
            <a:pPr>
              <a:lnSpc>
                <a:spcPct val="80000"/>
              </a:lnSpc>
            </a:pPr>
            <a:r>
              <a:rPr lang="en-GB" sz="2400" dirty="0">
                <a:latin typeface="Arial" panose="020B0604020202020204" pitchFamily="34" charset="0"/>
                <a:cs typeface="Arial" panose="020B0604020202020204" pitchFamily="34" charset="0"/>
              </a:rPr>
              <a:t>disability</a:t>
            </a:r>
          </a:p>
          <a:p>
            <a:pPr>
              <a:lnSpc>
                <a:spcPct val="80000"/>
              </a:lnSpc>
            </a:pPr>
            <a:r>
              <a:rPr lang="en-GB" sz="2400" dirty="0">
                <a:latin typeface="Arial" panose="020B0604020202020204" pitchFamily="34" charset="0"/>
                <a:cs typeface="Arial" panose="020B0604020202020204" pitchFamily="34" charset="0"/>
              </a:rPr>
              <a:t>isolated family or individual</a:t>
            </a:r>
          </a:p>
          <a:p>
            <a:pPr>
              <a:lnSpc>
                <a:spcPct val="80000"/>
              </a:lnSpc>
            </a:pPr>
            <a:r>
              <a:rPr lang="en-GB" sz="2400" dirty="0">
                <a:latin typeface="Arial" panose="020B0604020202020204" pitchFamily="34" charset="0"/>
                <a:cs typeface="Arial" panose="020B0604020202020204" pitchFamily="34" charset="0"/>
              </a:rPr>
              <a:t>previous abuse or neglect occurred. </a:t>
            </a:r>
          </a:p>
          <a:p>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20</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4437"/>
            <a:ext cx="8229600" cy="1143000"/>
          </a:xfrm>
        </p:spPr>
        <p:txBody>
          <a:bodyPr>
            <a:normAutofit/>
          </a:bodyPr>
          <a:lstStyle/>
          <a:p>
            <a:pPr algn="l"/>
            <a:r>
              <a:rPr lang="en-GB" sz="3600" dirty="0">
                <a:solidFill>
                  <a:srgbClr val="004C53"/>
                </a:solidFill>
                <a:latin typeface="Arial" panose="020B0604020202020204" pitchFamily="34" charset="0"/>
                <a:cs typeface="Arial" panose="020B0604020202020204" pitchFamily="34" charset="0"/>
              </a:rPr>
              <a:t>Vulnerability / risk factors</a:t>
            </a:r>
            <a:endParaRPr lang="en-US" sz="3600" dirty="0">
              <a:solidFill>
                <a:srgbClr val="004C5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170237"/>
            <a:ext cx="8229600" cy="4525963"/>
          </a:xfrm>
        </p:spPr>
        <p:txBody>
          <a:bodyPr>
            <a:normAutofit/>
          </a:bodyPr>
          <a:lstStyle/>
          <a:p>
            <a:pPr>
              <a:buNone/>
            </a:pPr>
            <a:r>
              <a:rPr lang="en-GB" sz="2400" dirty="0"/>
              <a:t>   </a:t>
            </a:r>
          </a:p>
          <a:p>
            <a:pPr>
              <a:buNone/>
            </a:pPr>
            <a:r>
              <a:rPr lang="en-GB" sz="2400" dirty="0">
                <a:latin typeface="Arial" panose="020B0604020202020204" pitchFamily="34" charset="0"/>
                <a:cs typeface="Arial" panose="020B0604020202020204" pitchFamily="34" charset="0"/>
              </a:rPr>
              <a:t>More dependence and more isolation equals more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risk of abuse </a:t>
            </a:r>
          </a:p>
          <a:p>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21</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Advocacy</a:t>
            </a:r>
          </a:p>
        </p:txBody>
      </p:sp>
      <p:sp>
        <p:nvSpPr>
          <p:cNvPr id="5" name="Slide Number Placeholder 4"/>
          <p:cNvSpPr>
            <a:spLocks noGrp="1"/>
          </p:cNvSpPr>
          <p:nvPr>
            <p:ph type="sldNum" sz="quarter" idx="12"/>
          </p:nvPr>
        </p:nvSpPr>
        <p:spPr/>
        <p:txBody>
          <a:bodyPr/>
          <a:lstStyle/>
          <a:p>
            <a:fld id="{B19A37A3-FA65-4B99-9FFC-3CCE217C6C58}" type="slidenum">
              <a:rPr lang="en-US" smtClean="0"/>
              <a:pPr/>
              <a:t>22</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7" name="Rounded Rectangle 6"/>
          <p:cNvSpPr/>
          <p:nvPr/>
        </p:nvSpPr>
        <p:spPr>
          <a:xfrm>
            <a:off x="539552"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539552" y="4221088"/>
            <a:ext cx="1944216" cy="2016224"/>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3491880" y="4221088"/>
            <a:ext cx="1944216" cy="2016224"/>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3491880"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444208" y="2276872"/>
            <a:ext cx="1944216" cy="1615995"/>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444208" y="4221088"/>
            <a:ext cx="1944216" cy="720080"/>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6444208" y="5085184"/>
            <a:ext cx="1944216" cy="1091468"/>
          </a:xfrm>
          <a:prstGeom prst="roundRect">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39552" y="2492896"/>
            <a:ext cx="1944216" cy="1200329"/>
          </a:xfrm>
          <a:prstGeom prst="rect">
            <a:avLst/>
          </a:prstGeom>
          <a:noFill/>
        </p:spPr>
        <p:txBody>
          <a:bodyPr wrap="square" rtlCol="0">
            <a:spAutoFit/>
          </a:bodyPr>
          <a:lstStyle/>
          <a:p>
            <a:pPr algn="ctr"/>
            <a:r>
              <a:rPr lang="en-GB" dirty="0"/>
              <a:t>Might this person experience barriers in participating fully?</a:t>
            </a:r>
          </a:p>
        </p:txBody>
      </p:sp>
      <p:sp>
        <p:nvSpPr>
          <p:cNvPr id="16" name="TextBox 15"/>
          <p:cNvSpPr txBox="1"/>
          <p:nvPr/>
        </p:nvSpPr>
        <p:spPr>
          <a:xfrm>
            <a:off x="611560" y="4509120"/>
            <a:ext cx="1872208" cy="1477328"/>
          </a:xfrm>
          <a:prstGeom prst="rect">
            <a:avLst/>
          </a:prstGeom>
          <a:noFill/>
        </p:spPr>
        <p:txBody>
          <a:bodyPr wrap="square" rtlCol="0">
            <a:spAutoFit/>
          </a:bodyPr>
          <a:lstStyle/>
          <a:p>
            <a:pPr algn="ctr"/>
            <a:r>
              <a:rPr lang="en-GB" dirty="0"/>
              <a:t>Do they still experience barriers in participating fully?</a:t>
            </a:r>
          </a:p>
        </p:txBody>
      </p:sp>
      <p:sp>
        <p:nvSpPr>
          <p:cNvPr id="17" name="TextBox 16"/>
          <p:cNvSpPr txBox="1"/>
          <p:nvPr/>
        </p:nvSpPr>
        <p:spPr>
          <a:xfrm>
            <a:off x="3491880" y="2415539"/>
            <a:ext cx="1944216" cy="1477328"/>
          </a:xfrm>
          <a:prstGeom prst="rect">
            <a:avLst/>
          </a:prstGeom>
          <a:noFill/>
        </p:spPr>
        <p:txBody>
          <a:bodyPr wrap="square" rtlCol="0">
            <a:spAutoFit/>
          </a:bodyPr>
          <a:lstStyle/>
          <a:p>
            <a:pPr algn="ctr"/>
            <a:r>
              <a:rPr lang="en-GB" dirty="0"/>
              <a:t>Can they be better supported to enable them to overcome barriers?</a:t>
            </a:r>
          </a:p>
        </p:txBody>
      </p:sp>
      <p:sp>
        <p:nvSpPr>
          <p:cNvPr id="18" name="TextBox 17"/>
          <p:cNvSpPr txBox="1"/>
          <p:nvPr/>
        </p:nvSpPr>
        <p:spPr>
          <a:xfrm>
            <a:off x="3491880" y="4221088"/>
            <a:ext cx="1944216" cy="2031325"/>
          </a:xfrm>
          <a:prstGeom prst="rect">
            <a:avLst/>
          </a:prstGeom>
          <a:noFill/>
        </p:spPr>
        <p:txBody>
          <a:bodyPr wrap="square" rtlCol="0">
            <a:spAutoFit/>
          </a:bodyPr>
          <a:lstStyle/>
          <a:p>
            <a:pPr algn="ctr"/>
            <a:r>
              <a:rPr lang="en-GB" dirty="0"/>
              <a:t>Is there an ‘appropriate individual’ – a carer, friend or relative – who can support them to participate fully?</a:t>
            </a:r>
          </a:p>
        </p:txBody>
      </p:sp>
      <p:sp>
        <p:nvSpPr>
          <p:cNvPr id="19" name="TextBox 18"/>
          <p:cNvSpPr txBox="1"/>
          <p:nvPr/>
        </p:nvSpPr>
        <p:spPr>
          <a:xfrm>
            <a:off x="6444208" y="2564904"/>
            <a:ext cx="1944216" cy="923330"/>
          </a:xfrm>
          <a:prstGeom prst="rect">
            <a:avLst/>
          </a:prstGeom>
          <a:noFill/>
        </p:spPr>
        <p:txBody>
          <a:bodyPr wrap="square" rtlCol="0">
            <a:spAutoFit/>
          </a:bodyPr>
          <a:lstStyle/>
          <a:p>
            <a:pPr algn="ctr"/>
            <a:r>
              <a:rPr lang="en-GB" dirty="0"/>
              <a:t>Provide support and make adjustments</a:t>
            </a:r>
          </a:p>
        </p:txBody>
      </p:sp>
      <p:sp>
        <p:nvSpPr>
          <p:cNvPr id="20" name="TextBox 19"/>
          <p:cNvSpPr txBox="1"/>
          <p:nvPr/>
        </p:nvSpPr>
        <p:spPr>
          <a:xfrm>
            <a:off x="6444208" y="4221088"/>
            <a:ext cx="1944216" cy="646331"/>
          </a:xfrm>
          <a:prstGeom prst="rect">
            <a:avLst/>
          </a:prstGeom>
          <a:noFill/>
        </p:spPr>
        <p:txBody>
          <a:bodyPr wrap="square" rtlCol="0">
            <a:spAutoFit/>
          </a:bodyPr>
          <a:lstStyle/>
          <a:p>
            <a:pPr algn="ctr"/>
            <a:r>
              <a:rPr lang="en-GB" dirty="0"/>
              <a:t>Agree ‘appropriate individuals’</a:t>
            </a:r>
          </a:p>
        </p:txBody>
      </p:sp>
      <p:sp>
        <p:nvSpPr>
          <p:cNvPr id="21" name="TextBox 20"/>
          <p:cNvSpPr txBox="1"/>
          <p:nvPr/>
        </p:nvSpPr>
        <p:spPr>
          <a:xfrm>
            <a:off x="6444208" y="5013176"/>
            <a:ext cx="1944216" cy="1200329"/>
          </a:xfrm>
          <a:prstGeom prst="rect">
            <a:avLst/>
          </a:prstGeom>
          <a:noFill/>
        </p:spPr>
        <p:txBody>
          <a:bodyPr wrap="square" rtlCol="0">
            <a:spAutoFit/>
          </a:bodyPr>
          <a:lstStyle/>
          <a:p>
            <a:pPr algn="ctr"/>
            <a:r>
              <a:rPr lang="en-GB" dirty="0"/>
              <a:t>Duty to arrange for independent professional advocate</a:t>
            </a:r>
          </a:p>
        </p:txBody>
      </p:sp>
      <p:sp>
        <p:nvSpPr>
          <p:cNvPr id="22" name="Pentagon 21"/>
          <p:cNvSpPr/>
          <p:nvPr/>
        </p:nvSpPr>
        <p:spPr>
          <a:xfrm>
            <a:off x="2627784" y="2708920"/>
            <a:ext cx="720080"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627784" y="2708920"/>
            <a:ext cx="576064" cy="369332"/>
          </a:xfrm>
          <a:prstGeom prst="rect">
            <a:avLst/>
          </a:prstGeom>
          <a:noFill/>
        </p:spPr>
        <p:txBody>
          <a:bodyPr wrap="square" rtlCol="0">
            <a:spAutoFit/>
          </a:bodyPr>
          <a:lstStyle/>
          <a:p>
            <a:r>
              <a:rPr lang="en-GB" dirty="0"/>
              <a:t>Yes</a:t>
            </a:r>
          </a:p>
        </p:txBody>
      </p:sp>
      <p:sp>
        <p:nvSpPr>
          <p:cNvPr id="24" name="Pentagon 23"/>
          <p:cNvSpPr/>
          <p:nvPr/>
        </p:nvSpPr>
        <p:spPr>
          <a:xfrm>
            <a:off x="2643808" y="4828510"/>
            <a:ext cx="720080"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2643808" y="4828510"/>
            <a:ext cx="576064" cy="369332"/>
          </a:xfrm>
          <a:prstGeom prst="rect">
            <a:avLst/>
          </a:prstGeom>
          <a:noFill/>
        </p:spPr>
        <p:txBody>
          <a:bodyPr wrap="square" rtlCol="0">
            <a:spAutoFit/>
          </a:bodyPr>
          <a:lstStyle/>
          <a:p>
            <a:r>
              <a:rPr lang="en-GB" dirty="0"/>
              <a:t>Yes</a:t>
            </a:r>
          </a:p>
        </p:txBody>
      </p:sp>
      <p:sp>
        <p:nvSpPr>
          <p:cNvPr id="26" name="Pentagon 25"/>
          <p:cNvSpPr/>
          <p:nvPr/>
        </p:nvSpPr>
        <p:spPr>
          <a:xfrm>
            <a:off x="5580112" y="2746895"/>
            <a:ext cx="720080"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5580112" y="2746895"/>
            <a:ext cx="576064" cy="369332"/>
          </a:xfrm>
          <a:prstGeom prst="rect">
            <a:avLst/>
          </a:prstGeom>
          <a:noFill/>
        </p:spPr>
        <p:txBody>
          <a:bodyPr wrap="square" rtlCol="0">
            <a:spAutoFit/>
          </a:bodyPr>
          <a:lstStyle/>
          <a:p>
            <a:r>
              <a:rPr lang="en-GB" dirty="0"/>
              <a:t>Yes</a:t>
            </a:r>
          </a:p>
        </p:txBody>
      </p:sp>
      <p:sp>
        <p:nvSpPr>
          <p:cNvPr id="28" name="Pentagon 27"/>
          <p:cNvSpPr/>
          <p:nvPr/>
        </p:nvSpPr>
        <p:spPr>
          <a:xfrm>
            <a:off x="5580112" y="4396462"/>
            <a:ext cx="720080"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5580112" y="4396462"/>
            <a:ext cx="576064" cy="369332"/>
          </a:xfrm>
          <a:prstGeom prst="rect">
            <a:avLst/>
          </a:prstGeom>
          <a:noFill/>
        </p:spPr>
        <p:txBody>
          <a:bodyPr wrap="square" rtlCol="0">
            <a:spAutoFit/>
          </a:bodyPr>
          <a:lstStyle/>
          <a:p>
            <a:r>
              <a:rPr lang="en-GB" dirty="0"/>
              <a:t>Yes</a:t>
            </a:r>
          </a:p>
        </p:txBody>
      </p:sp>
      <p:sp>
        <p:nvSpPr>
          <p:cNvPr id="30" name="Pentagon 29"/>
          <p:cNvSpPr/>
          <p:nvPr/>
        </p:nvSpPr>
        <p:spPr>
          <a:xfrm>
            <a:off x="5603056" y="5274661"/>
            <a:ext cx="720080" cy="445283"/>
          </a:xfrm>
          <a:prstGeom prst="homePlate">
            <a:avLst/>
          </a:prstGeom>
          <a:solidFill>
            <a:srgbClr val="DCEAF0"/>
          </a:solidFill>
          <a:ln>
            <a:solidFill>
              <a:srgbClr val="004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5603056" y="5291916"/>
            <a:ext cx="576064" cy="369332"/>
          </a:xfrm>
          <a:prstGeom prst="rect">
            <a:avLst/>
          </a:prstGeom>
          <a:noFill/>
        </p:spPr>
        <p:txBody>
          <a:bodyPr wrap="square" rtlCol="0">
            <a:spAutoFit/>
          </a:bodyPr>
          <a:lstStyle/>
          <a:p>
            <a:r>
              <a:rPr lang="en-GB" dirty="0"/>
              <a:t>No</a:t>
            </a:r>
          </a:p>
        </p:txBody>
      </p:sp>
    </p:spTree>
    <p:extLst>
      <p:ext uri="{BB962C8B-B14F-4D97-AF65-F5344CB8AC3E}">
        <p14:creationId xmlns:p14="http://schemas.microsoft.com/office/powerpoint/2010/main" val="129522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42617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Abuse and neglect </a:t>
            </a:r>
            <a:r>
              <a:rPr lang="en-GB" sz="3600" dirty="0">
                <a:solidFill>
                  <a:srgbClr val="00464F"/>
                </a:solidFill>
                <a:latin typeface="Arial" panose="020B0604020202020204" pitchFamily="34" charset="0"/>
                <a:cs typeface="Arial" panose="020B0604020202020204" pitchFamily="34" charset="0"/>
              </a:rPr>
              <a:t>–</a:t>
            </a:r>
            <a:r>
              <a:rPr lang="en-GB" sz="3600" dirty="0">
                <a:solidFill>
                  <a:srgbClr val="004C53"/>
                </a:solidFill>
                <a:latin typeface="Arial" panose="020B0604020202020204" pitchFamily="34" charset="0"/>
                <a:cs typeface="Arial" panose="020B0604020202020204" pitchFamily="34" charset="0"/>
              </a:rPr>
              <a:t> adults</a:t>
            </a:r>
          </a:p>
        </p:txBody>
      </p:sp>
      <p:sp>
        <p:nvSpPr>
          <p:cNvPr id="4" name="Slide Number Placeholder 3"/>
          <p:cNvSpPr>
            <a:spLocks noGrp="1"/>
          </p:cNvSpPr>
          <p:nvPr>
            <p:ph type="sldNum" sz="quarter" idx="12"/>
          </p:nvPr>
        </p:nvSpPr>
        <p:spPr/>
        <p:txBody>
          <a:bodyPr/>
          <a:lstStyle/>
          <a:p>
            <a:fld id="{259CC62F-30C0-4A15-BEEE-9BC3816535A8}" type="slidenum">
              <a:rPr lang="en-GB" smtClean="0"/>
              <a:pPr/>
              <a:t>23</a:t>
            </a:fld>
            <a:endParaRPr lang="en-GB" dirty="0"/>
          </a:p>
        </p:txBody>
      </p:sp>
      <p:sp>
        <p:nvSpPr>
          <p:cNvPr id="9" name="Rounded Rectangle 8"/>
          <p:cNvSpPr/>
          <p:nvPr/>
        </p:nvSpPr>
        <p:spPr>
          <a:xfrm>
            <a:off x="1979712" y="1844824"/>
            <a:ext cx="5472608" cy="2466054"/>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physical</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sexual</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psychological</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emotional</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financial</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neglect. </a:t>
            </a:r>
          </a:p>
          <a:p>
            <a:pPr marL="285750" indent="-285750" algn="ctr">
              <a:buFont typeface="Arial" panose="020B0604020202020204" pitchFamily="34" charset="0"/>
              <a:buChar char="•"/>
            </a:pPr>
            <a:endParaRPr lang="en-GB" sz="1100" b="1" dirty="0">
              <a:solidFill>
                <a:schemeClr val="tx1"/>
              </a:solidFill>
              <a:latin typeface="Arial" panose="020B0604020202020204" pitchFamily="34" charset="0"/>
              <a:cs typeface="Arial" panose="020B0604020202020204" pitchFamily="34" charset="0"/>
            </a:endParaRPr>
          </a:p>
          <a:p>
            <a:pPr algn="ctr"/>
            <a:r>
              <a:rPr lang="en-GB" sz="2000" b="1" dirty="0">
                <a:solidFill>
                  <a:schemeClr val="tx1"/>
                </a:solidFill>
                <a:latin typeface="Arial" panose="020B0604020202020204" pitchFamily="34" charset="0"/>
                <a:cs typeface="Arial" panose="020B0604020202020204" pitchFamily="34" charset="0"/>
              </a:rPr>
              <a:t> Taking place in any setting</a:t>
            </a:r>
          </a:p>
        </p:txBody>
      </p:sp>
      <p:sp>
        <p:nvSpPr>
          <p:cNvPr id="15" name="Rounded Rectangle 14"/>
          <p:cNvSpPr/>
          <p:nvPr/>
        </p:nvSpPr>
        <p:spPr>
          <a:xfrm>
            <a:off x="1979712" y="4581128"/>
            <a:ext cx="5400600" cy="200618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violent offences</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sexual offences</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property offences</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hate crime</a:t>
            </a:r>
          </a:p>
          <a:p>
            <a:pPr marL="720000"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exploitation.</a:t>
            </a:r>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31895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Abuse, neglect and harm – children </a:t>
            </a:r>
          </a:p>
        </p:txBody>
      </p:sp>
      <p:sp>
        <p:nvSpPr>
          <p:cNvPr id="4" name="Slide Number Placeholder 3"/>
          <p:cNvSpPr>
            <a:spLocks noGrp="1"/>
          </p:cNvSpPr>
          <p:nvPr>
            <p:ph type="sldNum" sz="quarter" idx="12"/>
          </p:nvPr>
        </p:nvSpPr>
        <p:spPr/>
        <p:txBody>
          <a:bodyPr/>
          <a:lstStyle/>
          <a:p>
            <a:fld id="{259CC62F-30C0-4A15-BEEE-9BC3816535A8}" type="slidenum">
              <a:rPr lang="en-GB" smtClean="0"/>
              <a:pPr/>
              <a:t>24</a:t>
            </a:fld>
            <a:endParaRPr lang="en-GB" dirty="0"/>
          </a:p>
        </p:txBody>
      </p:sp>
      <p:sp>
        <p:nvSpPr>
          <p:cNvPr id="11" name="Rounded Rectangle 10"/>
          <p:cNvSpPr/>
          <p:nvPr/>
        </p:nvSpPr>
        <p:spPr>
          <a:xfrm>
            <a:off x="1187624" y="1700808"/>
            <a:ext cx="6552728" cy="96832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Abuse – physical, sexual, psychological, emotional or financial abuse </a:t>
            </a:r>
          </a:p>
        </p:txBody>
      </p:sp>
      <p:sp>
        <p:nvSpPr>
          <p:cNvPr id="12" name="Rounded Rectangle 11"/>
          <p:cNvSpPr/>
          <p:nvPr/>
        </p:nvSpPr>
        <p:spPr>
          <a:xfrm>
            <a:off x="1187624" y="2924944"/>
            <a:ext cx="6552728" cy="1631340"/>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Neglect – failure to meet a person’s basic physical, emotional, social or psychological needs, which is likely to result in an impairment of the person’s well-being</a:t>
            </a:r>
          </a:p>
        </p:txBody>
      </p:sp>
      <p:sp>
        <p:nvSpPr>
          <p:cNvPr id="13" name="Rounded Rectangle 12"/>
          <p:cNvSpPr/>
          <p:nvPr/>
        </p:nvSpPr>
        <p:spPr>
          <a:xfrm>
            <a:off x="1187624" y="4796361"/>
            <a:ext cx="6552728" cy="1434087"/>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panose="020B0604020202020204" pitchFamily="34" charset="0"/>
                <a:cs typeface="Arial" panose="020B0604020202020204" pitchFamily="34" charset="0"/>
              </a:rPr>
              <a:t>Harm – abuse or the impairment of (a) physical or mental health, or (b) physical, intellectual, emotional, social or behavioural development</a:t>
            </a:r>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34356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algn="l"/>
            <a:r>
              <a:rPr lang="en-GB" dirty="0">
                <a:solidFill>
                  <a:srgbClr val="00464F"/>
                </a:solidFill>
                <a:latin typeface="Arial" panose="020B0604020202020204" pitchFamily="34" charset="0"/>
                <a:cs typeface="Arial" panose="020B0604020202020204" pitchFamily="34" charset="0"/>
              </a:rPr>
              <a:t>Activity 5</a:t>
            </a:r>
            <a:endParaRPr lang="en-US" dirty="0">
              <a:solidFill>
                <a:srgbClr val="00464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25</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8" name="Rounded Rectangle 7"/>
          <p:cNvSpPr/>
          <p:nvPr/>
        </p:nvSpPr>
        <p:spPr>
          <a:xfrm>
            <a:off x="467544" y="2060848"/>
            <a:ext cx="7272808" cy="64807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Part 1 – In your group identify indicators for one category of abuse </a:t>
            </a:r>
            <a:endParaRPr lang="en-US" sz="20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67544" y="3645024"/>
            <a:ext cx="7272808" cy="432048"/>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Part 2</a:t>
            </a:r>
            <a:r>
              <a:rPr lang="en-GB" sz="2000" b="1" dirty="0">
                <a:solidFill>
                  <a:schemeClr val="tx1"/>
                </a:solidFill>
              </a:rPr>
              <a:t> </a:t>
            </a:r>
            <a:endParaRPr lang="en-US" sz="2000" b="1" dirty="0">
              <a:solidFill>
                <a:schemeClr val="tx1"/>
              </a:solidFill>
            </a:endParaRPr>
          </a:p>
        </p:txBody>
      </p:sp>
      <p:sp>
        <p:nvSpPr>
          <p:cNvPr id="10" name="Rounded Rectangle 9"/>
          <p:cNvSpPr/>
          <p:nvPr/>
        </p:nvSpPr>
        <p:spPr>
          <a:xfrm>
            <a:off x="467544" y="4365104"/>
            <a:ext cx="7272808" cy="504056"/>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Where might the abuse or harm occur?</a:t>
            </a:r>
          </a:p>
        </p:txBody>
      </p:sp>
      <p:sp>
        <p:nvSpPr>
          <p:cNvPr id="11" name="Rounded Rectangle 10"/>
          <p:cNvSpPr/>
          <p:nvPr/>
        </p:nvSpPr>
        <p:spPr>
          <a:xfrm>
            <a:off x="467544" y="5157192"/>
            <a:ext cx="7272808" cy="477292"/>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chemeClr val="tx1"/>
                </a:solidFill>
                <a:latin typeface="Arial" panose="020B0604020202020204" pitchFamily="34" charset="0"/>
                <a:cs typeface="Arial" panose="020B0604020202020204" pitchFamily="34" charset="0"/>
              </a:rPr>
              <a:t>Who might carry out the abuse or harm?</a:t>
            </a:r>
          </a:p>
        </p:txBody>
      </p:sp>
      <p:sp>
        <p:nvSpPr>
          <p:cNvPr id="12" name="TextBox 11"/>
          <p:cNvSpPr txBox="1"/>
          <p:nvPr/>
        </p:nvSpPr>
        <p:spPr>
          <a:xfrm>
            <a:off x="467544" y="5877272"/>
            <a:ext cx="7272808"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26</a:t>
            </a:fld>
            <a:endParaRPr lang="en-US" dirty="0"/>
          </a:p>
        </p:txBody>
      </p:sp>
      <p:sp>
        <p:nvSpPr>
          <p:cNvPr id="6" name="Title 1"/>
          <p:cNvSpPr>
            <a:spLocks noGrp="1"/>
          </p:cNvSpPr>
          <p:nvPr>
            <p:ph type="title"/>
          </p:nvPr>
        </p:nvSpPr>
        <p:spPr>
          <a:xfrm>
            <a:off x="539552" y="198884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Safeguarding facts: </a:t>
            </a:r>
            <a:br>
              <a:rPr lang="en-US" sz="3600" dirty="0">
                <a:solidFill>
                  <a:srgbClr val="004C53"/>
                </a:solidFill>
                <a:latin typeface="Arial" panose="020B0604020202020204" pitchFamily="34" charset="0"/>
                <a:cs typeface="Arial" panose="020B0604020202020204" pitchFamily="34" charset="0"/>
              </a:rPr>
            </a:br>
            <a:r>
              <a:rPr lang="en-US" sz="3600" dirty="0">
                <a:solidFill>
                  <a:srgbClr val="004C53"/>
                </a:solidFill>
                <a:latin typeface="Arial" panose="020B0604020202020204" pitchFamily="34" charset="0"/>
                <a:cs typeface="Arial" panose="020B0604020202020204" pitchFamily="34" charset="0"/>
              </a:rPr>
              <a:t>the national / UK picture</a:t>
            </a:r>
          </a:p>
        </p:txBody>
      </p:sp>
      <p:sp>
        <p:nvSpPr>
          <p:cNvPr id="7" name="Content Placeholder 2"/>
          <p:cNvSpPr>
            <a:spLocks noGrp="1"/>
          </p:cNvSpPr>
          <p:nvPr>
            <p:ph idx="1"/>
          </p:nvPr>
        </p:nvSpPr>
        <p:spPr>
          <a:xfrm>
            <a:off x="533400" y="3840162"/>
            <a:ext cx="8229600" cy="884238"/>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add appropriate facts for the learner group</a:t>
            </a:r>
            <a:r>
              <a:rPr lang="en-GB" sz="2400" dirty="0">
                <a:latin typeface="Arial" panose="020B0604020202020204" pitchFamily="34" charset="0"/>
                <a:cs typeface="Arial" panose="020B0604020202020204" pitchFamily="34" charset="0"/>
              </a:rPr>
              <a:t> </a:t>
            </a:r>
          </a:p>
          <a:p>
            <a:endParaRPr lang="en-US" sz="2400"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27</a:t>
            </a:fld>
            <a:endParaRPr lang="en-US" dirty="0"/>
          </a:p>
        </p:txBody>
      </p:sp>
      <p:sp>
        <p:nvSpPr>
          <p:cNvPr id="7" name="Title 1"/>
          <p:cNvSpPr>
            <a:spLocks noGrp="1"/>
          </p:cNvSpPr>
          <p:nvPr>
            <p:ph type="title"/>
          </p:nvPr>
        </p:nvSpPr>
        <p:spPr>
          <a:xfrm>
            <a:off x="533400" y="1853952"/>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The local picture</a:t>
            </a:r>
          </a:p>
        </p:txBody>
      </p:sp>
      <p:sp>
        <p:nvSpPr>
          <p:cNvPr id="8" name="Content Placeholder 2"/>
          <p:cNvSpPr>
            <a:spLocks noGrp="1"/>
          </p:cNvSpPr>
          <p:nvPr>
            <p:ph idx="1"/>
          </p:nvPr>
        </p:nvSpPr>
        <p:spPr>
          <a:xfrm>
            <a:off x="533400" y="3140968"/>
            <a:ext cx="8229600" cy="884238"/>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add local safeguarding information / statistics</a:t>
            </a:r>
            <a:endParaRPr lang="en-GB" sz="2400" dirty="0">
              <a:latin typeface="Arial" panose="020B0604020202020204" pitchFamily="34" charset="0"/>
              <a:cs typeface="Arial" panose="020B0604020202020204" pitchFamily="34" charset="0"/>
            </a:endParaRPr>
          </a:p>
          <a:p>
            <a:endParaRPr lang="en-US" sz="2400" dirty="0"/>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28</a:t>
            </a:fld>
            <a:endParaRPr lang="en-US" dirty="0"/>
          </a:p>
        </p:txBody>
      </p:sp>
      <p:sp>
        <p:nvSpPr>
          <p:cNvPr id="6" name="Title 1"/>
          <p:cNvSpPr>
            <a:spLocks noGrp="1"/>
          </p:cNvSpPr>
          <p:nvPr>
            <p:ph type="title"/>
          </p:nvPr>
        </p:nvSpPr>
        <p:spPr>
          <a:xfrm>
            <a:off x="539552" y="1556792"/>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Activity 6</a:t>
            </a:r>
          </a:p>
        </p:txBody>
      </p:sp>
      <p:sp>
        <p:nvSpPr>
          <p:cNvPr id="7" name="Content Placeholder 2"/>
          <p:cNvSpPr>
            <a:spLocks noGrp="1"/>
          </p:cNvSpPr>
          <p:nvPr>
            <p:ph idx="1"/>
          </p:nvPr>
        </p:nvSpPr>
        <p:spPr>
          <a:xfrm>
            <a:off x="533400" y="2852936"/>
            <a:ext cx="8229600" cy="2713038"/>
          </a:xfrm>
        </p:spPr>
        <p:txBody>
          <a:bodyPr>
            <a:normAutofit/>
          </a:bodyPr>
          <a:lstStyle/>
          <a:p>
            <a:pPr>
              <a:lnSpc>
                <a:spcPct val="80000"/>
              </a:lnSpc>
              <a:buNone/>
            </a:pPr>
            <a:r>
              <a:rPr lang="en-US" sz="2800" dirty="0">
                <a:latin typeface="Arial" panose="020B0604020202020204" pitchFamily="34" charset="0"/>
                <a:cs typeface="Arial" panose="020B0604020202020204" pitchFamily="34" charset="0"/>
              </a:rPr>
              <a:t>Why do you think abuse and neglect are not identified and shared:</a:t>
            </a:r>
          </a:p>
          <a:p>
            <a:pPr lvl="1">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by adults who are vulnerable</a:t>
            </a:r>
          </a:p>
          <a:p>
            <a:pPr lvl="1">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by children and young people</a:t>
            </a:r>
          </a:p>
          <a:p>
            <a:pPr lvl="1">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by family and friends</a:t>
            </a:r>
          </a:p>
          <a:p>
            <a:pPr lvl="1">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by staff and volunteers.</a:t>
            </a: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116632"/>
            <a:ext cx="5040560" cy="646331"/>
          </a:xfrm>
          <a:prstGeom prst="rect">
            <a:avLst/>
          </a:prstGeom>
          <a:noFill/>
        </p:spPr>
        <p:txBody>
          <a:bodyPr wrap="square" rtlCol="0">
            <a:spAutoFit/>
          </a:bodyPr>
          <a:lstStyle/>
          <a:p>
            <a:pPr algn="ctr"/>
            <a:r>
              <a:rPr lang="en-GB" sz="3600" dirty="0">
                <a:solidFill>
                  <a:srgbClr val="004C53"/>
                </a:solidFill>
                <a:latin typeface="Arial" panose="020B0604020202020204" pitchFamily="34" charset="0"/>
                <a:ea typeface="+mj-ea"/>
                <a:cs typeface="Arial" panose="020B0604020202020204" pitchFamily="34" charset="0"/>
              </a:rPr>
              <a:t>Safeguarding Journey</a:t>
            </a:r>
          </a:p>
        </p:txBody>
      </p:sp>
      <p:graphicFrame>
        <p:nvGraphicFramePr>
          <p:cNvPr id="5" name="Diagram 4"/>
          <p:cNvGraphicFramePr/>
          <p:nvPr>
            <p:extLst>
              <p:ext uri="{D42A27DB-BD31-4B8C-83A1-F6EECF244321}">
                <p14:modId xmlns:p14="http://schemas.microsoft.com/office/powerpoint/2010/main" val="618373590"/>
              </p:ext>
            </p:extLst>
          </p:nvPr>
        </p:nvGraphicFramePr>
        <p:xfrm>
          <a:off x="295567" y="629980"/>
          <a:ext cx="8784976"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23528" y="1662369"/>
            <a:ext cx="1296144" cy="2918759"/>
          </a:xfrm>
          <a:prstGeom prst="round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latin typeface="Arial" panose="020B0604020202020204" pitchFamily="34" charset="0"/>
                <a:cs typeface="Arial" panose="020B0604020202020204" pitchFamily="34" charset="0"/>
              </a:rPr>
              <a:t>Awareness raising </a:t>
            </a:r>
            <a:r>
              <a:rPr lang="en-GB" sz="1100" dirty="0">
                <a:latin typeface="Arial" panose="020B0604020202020204" pitchFamily="34" charset="0"/>
                <a:cs typeface="Arial" panose="020B0604020202020204" pitchFamily="34" charset="0"/>
              </a:rPr>
              <a:t>– undertaking of safeguarding training </a:t>
            </a:r>
          </a:p>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Knowledge of SSWbA and well-being / welfare</a:t>
            </a:r>
          </a:p>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Understanding of what abuse is and your role within it </a:t>
            </a:r>
          </a:p>
        </p:txBody>
      </p:sp>
      <p:sp>
        <p:nvSpPr>
          <p:cNvPr id="8" name="Rounded Rectangle 7"/>
          <p:cNvSpPr/>
          <p:nvPr/>
        </p:nvSpPr>
        <p:spPr>
          <a:xfrm>
            <a:off x="1763688" y="1662370"/>
            <a:ext cx="1296144" cy="2918759"/>
          </a:xfrm>
          <a:prstGeom prst="round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bg1"/>
                </a:solidFill>
                <a:latin typeface="Arial" panose="020B0604020202020204" pitchFamily="34" charset="0"/>
                <a:cs typeface="Arial" panose="020B0604020202020204" pitchFamily="34" charset="0"/>
              </a:rPr>
              <a:t>Activity 6 – </a:t>
            </a:r>
            <a:r>
              <a:rPr lang="en-GB" sz="1200" dirty="0">
                <a:solidFill>
                  <a:schemeClr val="bg1"/>
                </a:solidFill>
                <a:latin typeface="Arial" panose="020B0604020202020204" pitchFamily="34" charset="0"/>
                <a:cs typeface="Arial" panose="020B0604020202020204" pitchFamily="34" charset="0"/>
              </a:rPr>
              <a:t>barriers to identification and sharing</a:t>
            </a:r>
          </a:p>
          <a:p>
            <a:pPr algn="ctr"/>
            <a:endParaRPr lang="en-GB" sz="1200" dirty="0">
              <a:solidFill>
                <a:schemeClr val="bg1"/>
              </a:solidFill>
              <a:latin typeface="Arial" panose="020B0604020202020204" pitchFamily="34" charset="0"/>
              <a:cs typeface="Arial" panose="020B0604020202020204" pitchFamily="34" charset="0"/>
            </a:endParaRPr>
          </a:p>
          <a:p>
            <a:pPr algn="ctr"/>
            <a:r>
              <a:rPr lang="en-GB" sz="1200" b="1" dirty="0">
                <a:solidFill>
                  <a:schemeClr val="bg1"/>
                </a:solidFill>
                <a:latin typeface="Arial" panose="020B0604020202020204" pitchFamily="34" charset="0"/>
                <a:cs typeface="Arial" panose="020B0604020202020204" pitchFamily="34" charset="0"/>
              </a:rPr>
              <a:t>Activity 8 – </a:t>
            </a:r>
            <a:r>
              <a:rPr lang="en-GB" sz="1200" dirty="0">
                <a:solidFill>
                  <a:schemeClr val="bg1"/>
                </a:solidFill>
                <a:latin typeface="Arial" panose="020B0604020202020204" pitchFamily="34" charset="0"/>
                <a:cs typeface="Arial" panose="020B0604020202020204" pitchFamily="34" charset="0"/>
              </a:rPr>
              <a:t>responding to allegations and suspicions </a:t>
            </a:r>
          </a:p>
        </p:txBody>
      </p:sp>
      <p:sp>
        <p:nvSpPr>
          <p:cNvPr id="9" name="Rounded Rectangle 8"/>
          <p:cNvSpPr/>
          <p:nvPr/>
        </p:nvSpPr>
        <p:spPr>
          <a:xfrm>
            <a:off x="3236127" y="1662370"/>
            <a:ext cx="1251588" cy="2918759"/>
          </a:xfrm>
          <a:prstGeom prst="roundRect">
            <a:avLst/>
          </a:prstGeom>
          <a:solidFill>
            <a:srgbClr val="00CC99"/>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Arial" panose="020B0604020202020204" pitchFamily="34" charset="0"/>
                <a:cs typeface="Arial" panose="020B0604020202020204" pitchFamily="34" charset="0"/>
              </a:rPr>
              <a:t>Know who to report to and local processes – </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Slide re: good practice </a:t>
            </a:r>
          </a:p>
        </p:txBody>
      </p:sp>
      <p:sp>
        <p:nvSpPr>
          <p:cNvPr id="10" name="Rounded Rectangle 9"/>
          <p:cNvSpPr/>
          <p:nvPr/>
        </p:nvSpPr>
        <p:spPr>
          <a:xfrm>
            <a:off x="7524328" y="1671580"/>
            <a:ext cx="1296144" cy="2911951"/>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Action taken </a:t>
            </a:r>
            <a:r>
              <a:rPr lang="en-GB" sz="1200" dirty="0">
                <a:latin typeface="Arial" panose="020B0604020202020204" pitchFamily="34" charset="0"/>
                <a:cs typeface="Arial" panose="020B0604020202020204" pitchFamily="34" charset="0"/>
              </a:rPr>
              <a:t>– perhaps multi agency approach / APSO / reduced risk </a:t>
            </a:r>
          </a:p>
        </p:txBody>
      </p:sp>
      <p:sp>
        <p:nvSpPr>
          <p:cNvPr id="11" name="Rounded Rectangle 10"/>
          <p:cNvSpPr/>
          <p:nvPr/>
        </p:nvSpPr>
        <p:spPr>
          <a:xfrm>
            <a:off x="6084168" y="1671580"/>
            <a:ext cx="1296144" cy="2911951"/>
          </a:xfrm>
          <a:prstGeom prst="roundRect">
            <a:avLst/>
          </a:prstGeom>
          <a:solidFill>
            <a:schemeClr val="accent1">
              <a:lumMod val="75000"/>
            </a:schemeClr>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Arial" panose="020B0604020202020204" pitchFamily="34" charset="0"/>
                <a:cs typeface="Arial" panose="020B0604020202020204" pitchFamily="34" charset="0"/>
              </a:rPr>
              <a:t>Duty to report under the </a:t>
            </a:r>
            <a:r>
              <a:rPr lang="en-GB" sz="1200" dirty="0">
                <a:solidFill>
                  <a:schemeClr val="bg1"/>
                </a:solidFill>
                <a:latin typeface="Arial" panose="020B0604020202020204" pitchFamily="34" charset="0"/>
                <a:cs typeface="Arial" panose="020B0604020202020204" pitchFamily="34" charset="0"/>
              </a:rPr>
              <a:t>Social Services and Well-being (Wales) Act 2014 </a:t>
            </a:r>
          </a:p>
          <a:p>
            <a:pPr algn="ctr"/>
            <a:endParaRPr lang="en-GB" sz="12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Your own responsibilities </a:t>
            </a:r>
          </a:p>
        </p:txBody>
      </p:sp>
      <p:sp>
        <p:nvSpPr>
          <p:cNvPr id="12" name="Rounded Rectangle 11"/>
          <p:cNvSpPr/>
          <p:nvPr/>
        </p:nvSpPr>
        <p:spPr>
          <a:xfrm>
            <a:off x="4644008" y="1668174"/>
            <a:ext cx="1296144" cy="2914468"/>
          </a:xfrm>
          <a:prstGeom prst="roundRect">
            <a:avLst/>
          </a:prstGeom>
          <a:solidFill>
            <a:srgbClr val="009999"/>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Activity 9 </a:t>
            </a:r>
            <a:r>
              <a:rPr lang="en-GB" sz="1200" dirty="0">
                <a:latin typeface="Arial" panose="020B0604020202020204" pitchFamily="34" charset="0"/>
                <a:cs typeface="Arial" panose="020B0604020202020204" pitchFamily="34" charset="0"/>
              </a:rPr>
              <a:t>– how to record </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Know what is good practice and what is poor recording  </a:t>
            </a:r>
          </a:p>
        </p:txBody>
      </p:sp>
      <p:sp>
        <p:nvSpPr>
          <p:cNvPr id="14" name="Rounded Rectangle 13"/>
          <p:cNvSpPr/>
          <p:nvPr/>
        </p:nvSpPr>
        <p:spPr>
          <a:xfrm>
            <a:off x="395536" y="4761148"/>
            <a:ext cx="8352928"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Mandatory training / safeguarding children and adults </a:t>
            </a:r>
          </a:p>
        </p:txBody>
      </p:sp>
      <p:sp>
        <p:nvSpPr>
          <p:cNvPr id="15" name="Rounded Rectangle 14"/>
          <p:cNvSpPr/>
          <p:nvPr/>
        </p:nvSpPr>
        <p:spPr>
          <a:xfrm>
            <a:off x="395536" y="5121188"/>
            <a:ext cx="835292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Legislative framework</a:t>
            </a:r>
          </a:p>
        </p:txBody>
      </p:sp>
      <p:graphicFrame>
        <p:nvGraphicFramePr>
          <p:cNvPr id="22" name="Diagram 21"/>
          <p:cNvGraphicFramePr/>
          <p:nvPr>
            <p:extLst>
              <p:ext uri="{D42A27DB-BD31-4B8C-83A1-F6EECF244321}">
                <p14:modId xmlns:p14="http://schemas.microsoft.com/office/powerpoint/2010/main" val="282751329"/>
              </p:ext>
            </p:extLst>
          </p:nvPr>
        </p:nvGraphicFramePr>
        <p:xfrm>
          <a:off x="226256" y="5301208"/>
          <a:ext cx="8594216" cy="1554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1549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1143000"/>
          </a:xfrm>
        </p:spPr>
        <p:txBody>
          <a:bodyPr>
            <a:normAutofit/>
          </a:bodyPr>
          <a:lstStyle/>
          <a:p>
            <a:pPr algn="l"/>
            <a:r>
              <a:rPr lang="en-GB" sz="3600" dirty="0">
                <a:solidFill>
                  <a:srgbClr val="00464F"/>
                </a:solidFill>
                <a:latin typeface="Arial" panose="020B0604020202020204" pitchFamily="34" charset="0"/>
                <a:cs typeface="Arial" panose="020B0604020202020204" pitchFamily="34" charset="0"/>
              </a:rPr>
              <a:t>Learning outcomes </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95885"/>
            <a:ext cx="8229600" cy="4525963"/>
          </a:xfrm>
        </p:spPr>
        <p:txBody>
          <a:bodyPr>
            <a:normAutofit/>
          </a:bodyPr>
          <a:lstStyle/>
          <a:p>
            <a:pPr>
              <a:buNone/>
            </a:pPr>
            <a:r>
              <a:rPr lang="en-GB" sz="2300" dirty="0">
                <a:latin typeface="Arial" panose="020B0604020202020204" pitchFamily="34" charset="0"/>
                <a:cs typeface="Arial" panose="020B0604020202020204" pitchFamily="34" charset="0"/>
              </a:rPr>
              <a:t>   This training will give the opportunity for participants to:</a:t>
            </a:r>
          </a:p>
          <a:p>
            <a:pPr lvl="1">
              <a:buFont typeface="Arial" panose="020B0604020202020204" pitchFamily="34" charset="0"/>
              <a:buChar char="•"/>
            </a:pPr>
            <a:r>
              <a:rPr lang="en-GB" sz="2300" dirty="0">
                <a:latin typeface="Arial" panose="020B0604020202020204" pitchFamily="34" charset="0"/>
                <a:cs typeface="Arial" panose="020B0604020202020204" pitchFamily="34" charset="0"/>
              </a:rPr>
              <a:t>know own role in relation to safeguarding adults and children and young people from harm, abuse and neglect</a:t>
            </a:r>
            <a:endParaRPr lang="en-US"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a:latin typeface="Arial" panose="020B0604020202020204" pitchFamily="34" charset="0"/>
                <a:cs typeface="Arial" panose="020B0604020202020204" pitchFamily="34" charset="0"/>
              </a:rPr>
              <a:t>understand how </a:t>
            </a:r>
            <a:r>
              <a:rPr lang="en-GB" sz="2300" b="1" dirty="0">
                <a:latin typeface="Arial" panose="020B0604020202020204" pitchFamily="34" charset="0"/>
                <a:cs typeface="Arial" panose="020B0604020202020204" pitchFamily="34" charset="0"/>
              </a:rPr>
              <a:t>individuals</a:t>
            </a:r>
            <a:r>
              <a:rPr lang="en-GB" sz="2300" dirty="0">
                <a:latin typeface="Arial" panose="020B0604020202020204" pitchFamily="34" charset="0"/>
                <a:cs typeface="Arial" panose="020B0604020202020204" pitchFamily="34" charset="0"/>
              </a:rPr>
              <a:t> are protected from harm, </a:t>
            </a:r>
            <a:br>
              <a:rPr lang="en-GB" sz="2300" dirty="0">
                <a:latin typeface="Arial" panose="020B0604020202020204" pitchFamily="34" charset="0"/>
                <a:cs typeface="Arial" panose="020B0604020202020204" pitchFamily="34" charset="0"/>
              </a:rPr>
            </a:br>
            <a:r>
              <a:rPr lang="en-GB" sz="2300" dirty="0">
                <a:latin typeface="Arial" panose="020B0604020202020204" pitchFamily="34" charset="0"/>
                <a:cs typeface="Arial" panose="020B0604020202020204" pitchFamily="34" charset="0"/>
              </a:rPr>
              <a:t>abuse and neglect</a:t>
            </a:r>
          </a:p>
          <a:p>
            <a:pPr lvl="1">
              <a:buFont typeface="Arial" panose="020B0604020202020204" pitchFamily="34" charset="0"/>
              <a:buChar char="•"/>
            </a:pPr>
            <a:r>
              <a:rPr lang="en-GB" sz="2300" dirty="0">
                <a:latin typeface="Arial" panose="020B0604020202020204" pitchFamily="34" charset="0"/>
                <a:cs typeface="Arial" panose="020B0604020202020204" pitchFamily="34" charset="0"/>
              </a:rPr>
              <a:t>know how to recognise different types of harm, </a:t>
            </a:r>
            <a:br>
              <a:rPr lang="en-GB" sz="2300" dirty="0">
                <a:latin typeface="Arial" panose="020B0604020202020204" pitchFamily="34" charset="0"/>
                <a:cs typeface="Arial" panose="020B0604020202020204" pitchFamily="34" charset="0"/>
              </a:rPr>
            </a:br>
            <a:r>
              <a:rPr lang="en-GB" sz="2300" dirty="0">
                <a:latin typeface="Arial" panose="020B0604020202020204" pitchFamily="34" charset="0"/>
                <a:cs typeface="Arial" panose="020B0604020202020204" pitchFamily="34" charset="0"/>
              </a:rPr>
              <a:t>abuse and neglect</a:t>
            </a:r>
          </a:p>
          <a:p>
            <a:pPr lvl="1">
              <a:buFont typeface="Arial" panose="020B0604020202020204" pitchFamily="34" charset="0"/>
              <a:buChar char="•"/>
            </a:pPr>
            <a:r>
              <a:rPr lang="en-US" sz="2300" dirty="0">
                <a:latin typeface="Arial" panose="020B0604020202020204" pitchFamily="34" charset="0"/>
                <a:cs typeface="Arial" panose="020B0604020202020204" pitchFamily="34" charset="0"/>
              </a:rPr>
              <a:t>know the recent changes to safeguarding as a result of the Social Services and Well-being (Wales) Act 2014. </a:t>
            </a:r>
          </a:p>
          <a:p>
            <a:pPr>
              <a:buNone/>
            </a:pPr>
            <a:endParaRPr lang="en-US" sz="24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3</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30</a:t>
            </a:fld>
            <a:endParaRPr lang="en-US" dirty="0"/>
          </a:p>
        </p:txBody>
      </p:sp>
      <p:sp>
        <p:nvSpPr>
          <p:cNvPr id="7" name="Title 1"/>
          <p:cNvSpPr>
            <a:spLocks noGrp="1"/>
          </p:cNvSpPr>
          <p:nvPr>
            <p:ph type="title"/>
          </p:nvPr>
        </p:nvSpPr>
        <p:spPr>
          <a:xfrm>
            <a:off x="533400" y="1988840"/>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Activity 7 – </a:t>
            </a:r>
            <a:br>
              <a:rPr lang="en-US" sz="3600" dirty="0">
                <a:solidFill>
                  <a:srgbClr val="00464F"/>
                </a:solidFill>
                <a:latin typeface="Arial" panose="020B0604020202020204" pitchFamily="34" charset="0"/>
                <a:cs typeface="Arial" panose="020B0604020202020204" pitchFamily="34" charset="0"/>
              </a:rPr>
            </a:br>
            <a:r>
              <a:rPr lang="en-US" sz="3600" dirty="0">
                <a:solidFill>
                  <a:srgbClr val="00464F"/>
                </a:solidFill>
                <a:latin typeface="Arial" panose="020B0604020202020204" pitchFamily="34" charset="0"/>
                <a:cs typeface="Arial" panose="020B0604020202020204" pitchFamily="34" charset="0"/>
              </a:rPr>
              <a:t>practice reviews </a:t>
            </a:r>
          </a:p>
        </p:txBody>
      </p:sp>
      <p:sp>
        <p:nvSpPr>
          <p:cNvPr id="8" name="Content Placeholder 2"/>
          <p:cNvSpPr>
            <a:spLocks noGrp="1"/>
          </p:cNvSpPr>
          <p:nvPr>
            <p:ph idx="1"/>
          </p:nvPr>
        </p:nvSpPr>
        <p:spPr>
          <a:xfrm>
            <a:off x="533400" y="3459162"/>
            <a:ext cx="8229600" cy="2713038"/>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look at the summary of a real practice review you have been given</a:t>
            </a:r>
          </a:p>
          <a:p>
            <a:pPr>
              <a:lnSpc>
                <a:spcPct val="80000"/>
              </a:lnSpc>
            </a:pPr>
            <a:r>
              <a:rPr lang="en-US" sz="2400" dirty="0">
                <a:latin typeface="Arial" panose="020B0604020202020204" pitchFamily="34" charset="0"/>
                <a:cs typeface="Arial" panose="020B0604020202020204" pitchFamily="34" charset="0"/>
              </a:rPr>
              <a:t>what do you think would have made a difference to prevent or stop the abuse, neglect or harm?</a:t>
            </a:r>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31</a:t>
            </a:fld>
            <a:endParaRPr lang="en-US" dirty="0"/>
          </a:p>
        </p:txBody>
      </p:sp>
      <p:sp>
        <p:nvSpPr>
          <p:cNvPr id="6" name="Title 1"/>
          <p:cNvSpPr>
            <a:spLocks noGrp="1"/>
          </p:cNvSpPr>
          <p:nvPr>
            <p:ph type="title"/>
          </p:nvPr>
        </p:nvSpPr>
        <p:spPr>
          <a:xfrm>
            <a:off x="457200" y="1268760"/>
            <a:ext cx="8229600" cy="1436866"/>
          </a:xfrm>
        </p:spPr>
        <p:txBody>
          <a:bodyPr>
            <a:normAutofit/>
          </a:bodyPr>
          <a:lstStyle/>
          <a:p>
            <a:r>
              <a:rPr lang="en-US" sz="3600" dirty="0">
                <a:solidFill>
                  <a:srgbClr val="00464F"/>
                </a:solidFill>
                <a:latin typeface="Arial" panose="020B0604020202020204" pitchFamily="34" charset="0"/>
                <a:cs typeface="Arial" panose="020B0604020202020204" pitchFamily="34" charset="0"/>
              </a:rPr>
              <a:t>﻿Activity 8 – responding to allegations and suspicions</a:t>
            </a:r>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8" name="Picture 7" descr="Safeguarding Arrow.jpg"/>
          <p:cNvPicPr>
            <a:picLocks noChangeAspect="1"/>
          </p:cNvPicPr>
          <p:nvPr/>
        </p:nvPicPr>
        <p:blipFill>
          <a:blip r:embed="rId4" cstate="print"/>
          <a:stretch>
            <a:fillRect/>
          </a:stretch>
        </p:blipFill>
        <p:spPr>
          <a:xfrm rot="10800000">
            <a:off x="1600200" y="2700200"/>
            <a:ext cx="2971800" cy="2557599"/>
          </a:xfrm>
          <a:prstGeom prst="rect">
            <a:avLst/>
          </a:prstGeom>
          <a:solidFill>
            <a:srgbClr val="DCEAF0"/>
          </a:solidFill>
        </p:spPr>
      </p:pic>
      <p:pic>
        <p:nvPicPr>
          <p:cNvPr id="9" name="Picture 8" descr="Safeguarding Arrow.jpg"/>
          <p:cNvPicPr>
            <a:picLocks noChangeAspect="1"/>
          </p:cNvPicPr>
          <p:nvPr/>
        </p:nvPicPr>
        <p:blipFill>
          <a:blip r:embed="rId4" cstate="print"/>
          <a:stretch>
            <a:fillRect/>
          </a:stretch>
        </p:blipFill>
        <p:spPr>
          <a:xfrm>
            <a:off x="4617691" y="2713783"/>
            <a:ext cx="2971800" cy="2557599"/>
          </a:xfrm>
          <a:prstGeom prst="rect">
            <a:avLst/>
          </a:prstGeom>
        </p:spPr>
      </p:pic>
      <p:sp>
        <p:nvSpPr>
          <p:cNvPr id="10" name="Rectangle 9"/>
          <p:cNvSpPr/>
          <p:nvPr/>
        </p:nvSpPr>
        <p:spPr>
          <a:xfrm>
            <a:off x="1907704" y="3310116"/>
            <a:ext cx="2579712" cy="1261884"/>
          </a:xfrm>
          <a:prstGeom prst="rect">
            <a:avLst/>
          </a:prstGeom>
        </p:spPr>
        <p:txBody>
          <a:bodyPr wrap="square">
            <a:spAutoFit/>
          </a:bodyPr>
          <a:lstStyle/>
          <a:p>
            <a:pPr algn="r"/>
            <a:r>
              <a:rPr lang="en-US" sz="3200" dirty="0">
                <a:latin typeface="Arial" panose="020B0604020202020204" pitchFamily="34" charset="0"/>
                <a:cs typeface="Arial" panose="020B0604020202020204" pitchFamily="34" charset="0"/>
              </a:rPr>
              <a:t>Group / s 1 – </a:t>
            </a:r>
          </a:p>
          <a:p>
            <a:pPr algn="r"/>
            <a:r>
              <a:rPr lang="en-US" sz="2200" dirty="0">
                <a:latin typeface="Arial" panose="020B0604020202020204" pitchFamily="34" charset="0"/>
                <a:cs typeface="Arial" panose="020B0604020202020204" pitchFamily="34" charset="0"/>
              </a:rPr>
              <a:t>key things to do</a:t>
            </a:r>
            <a:r>
              <a:rPr lang="en-US" sz="2200" dirty="0"/>
              <a:t> </a:t>
            </a:r>
            <a:br>
              <a:rPr lang="en-US" sz="2200" dirty="0">
                <a:solidFill>
                  <a:srgbClr val="00464F"/>
                </a:solidFill>
              </a:rPr>
            </a:br>
            <a:endParaRPr lang="en-US" sz="2200" dirty="0">
              <a:solidFill>
                <a:srgbClr val="00464F"/>
              </a:solidFill>
            </a:endParaRPr>
          </a:p>
        </p:txBody>
      </p:sp>
      <p:sp>
        <p:nvSpPr>
          <p:cNvPr id="11" name="Rectangle 10"/>
          <p:cNvSpPr/>
          <p:nvPr/>
        </p:nvSpPr>
        <p:spPr>
          <a:xfrm>
            <a:off x="4716016" y="3276600"/>
            <a:ext cx="3056384" cy="1261884"/>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Group / s 2 –</a:t>
            </a:r>
          </a:p>
          <a:p>
            <a:r>
              <a:rPr lang="en-US" sz="2200" dirty="0">
                <a:latin typeface="Arial" panose="020B0604020202020204" pitchFamily="34" charset="0"/>
                <a:cs typeface="Arial" panose="020B0604020202020204" pitchFamily="34" charset="0"/>
              </a:rPr>
              <a:t>key things not to do </a:t>
            </a:r>
            <a:br>
              <a:rPr lang="en-US" sz="2200" dirty="0">
                <a:solidFill>
                  <a:srgbClr val="00464F"/>
                </a:solidFill>
              </a:rPr>
            </a:br>
            <a:endParaRPr lang="en-US" sz="2200" dirty="0">
              <a:solidFill>
                <a:srgbClr val="00464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880"/>
            <a:ext cx="8229600" cy="1143000"/>
          </a:xfrm>
        </p:spPr>
        <p:txBody>
          <a:bodyPr>
            <a:normAutofit fontScale="90000"/>
          </a:bodyPr>
          <a:lstStyle/>
          <a:p>
            <a:r>
              <a:rPr lang="en-GB" dirty="0">
                <a:solidFill>
                  <a:srgbClr val="00464F"/>
                </a:solidFill>
                <a:latin typeface="Arial" panose="020B0604020202020204" pitchFamily="34" charset="0"/>
                <a:cs typeface="Arial" panose="020B0604020202020204" pitchFamily="34" charset="0"/>
              </a:rPr>
              <a:t>Responding to allegations and suspicions – what is expected </a:t>
            </a:r>
            <a:endParaRPr lang="en-US" dirty="0">
              <a:solidFill>
                <a:srgbClr val="00464F"/>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t>All Wales basic safeguarding awareness training</a:t>
            </a:r>
            <a:endParaRPr lang="en-US" dirty="0"/>
          </a:p>
        </p:txBody>
      </p:sp>
      <p:sp>
        <p:nvSpPr>
          <p:cNvPr id="5" name="Slide Number Placeholder 4"/>
          <p:cNvSpPr>
            <a:spLocks noGrp="1"/>
          </p:cNvSpPr>
          <p:nvPr>
            <p:ph type="sldNum" sz="quarter" idx="12"/>
          </p:nvPr>
        </p:nvSpPr>
        <p:spPr/>
        <p:txBody>
          <a:bodyPr/>
          <a:lstStyle/>
          <a:p>
            <a:fld id="{B19A37A3-FA65-4B99-9FFC-3CCE217C6C58}" type="slidenum">
              <a:rPr lang="en-US" smtClean="0"/>
              <a:pPr/>
              <a:t>32</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7" name="Content Placeholder 2"/>
          <p:cNvSpPr>
            <a:spLocks noGrp="1"/>
          </p:cNvSpPr>
          <p:nvPr>
            <p:ph idx="1"/>
          </p:nvPr>
        </p:nvSpPr>
        <p:spPr>
          <a:xfrm>
            <a:off x="533400" y="3140968"/>
            <a:ext cx="8229600" cy="884238"/>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add local / regional protocols</a:t>
            </a:r>
            <a:endParaRPr lang="en-GB" sz="2400" dirty="0">
              <a:latin typeface="Arial" panose="020B0604020202020204" pitchFamily="34" charset="0"/>
              <a:cs typeface="Arial" panose="020B0604020202020204" pitchFamily="34" charset="0"/>
            </a:endParaRPr>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33</a:t>
            </a:fld>
            <a:endParaRPr lang="en-US" dirty="0"/>
          </a:p>
        </p:txBody>
      </p:sp>
      <p:sp>
        <p:nvSpPr>
          <p:cNvPr id="6" name="Title 1"/>
          <p:cNvSpPr>
            <a:spLocks noGrp="1"/>
          </p:cNvSpPr>
          <p:nvPr>
            <p:ph type="title"/>
          </p:nvPr>
        </p:nvSpPr>
        <p:spPr>
          <a:xfrm>
            <a:off x="533400" y="205740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Activity 9 – records</a:t>
            </a:r>
          </a:p>
        </p:txBody>
      </p:sp>
      <p:sp>
        <p:nvSpPr>
          <p:cNvPr id="7" name="Content Placeholder 2"/>
          <p:cNvSpPr>
            <a:spLocks noGrp="1"/>
          </p:cNvSpPr>
          <p:nvPr>
            <p:ph idx="1"/>
          </p:nvPr>
        </p:nvSpPr>
        <p:spPr>
          <a:xfrm>
            <a:off x="533400" y="3459162"/>
            <a:ext cx="8229600" cy="2713038"/>
          </a:xfrm>
        </p:spPr>
        <p:txBody>
          <a:bodyPr>
            <a:normAutofit/>
          </a:bodyPr>
          <a:lstStyle/>
          <a:p>
            <a:pPr>
              <a:lnSpc>
                <a:spcPct val="80000"/>
              </a:lnSpc>
              <a:buNone/>
            </a:pPr>
            <a:r>
              <a:rPr lang="en-US" sz="2400" dirty="0">
                <a:latin typeface="Arial" panose="020B0604020202020204" pitchFamily="34" charset="0"/>
                <a:cs typeface="Arial" panose="020B0604020202020204" pitchFamily="34" charset="0"/>
              </a:rPr>
              <a:t>In pairs, consider the written record you have been given </a:t>
            </a:r>
          </a:p>
          <a:p>
            <a:pPr>
              <a:lnSpc>
                <a:spcPct val="80000"/>
              </a:lnSpc>
              <a:buNone/>
            </a:pPr>
            <a:r>
              <a:rPr lang="en-US" sz="2400" dirty="0">
                <a:latin typeface="Arial" panose="020B0604020202020204" pitchFamily="34" charset="0"/>
                <a:cs typeface="Arial" panose="020B0604020202020204" pitchFamily="34" charset="0"/>
              </a:rPr>
              <a:t>and how it could be improved</a:t>
            </a: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22" y="804894"/>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Working under the Act</a:t>
            </a:r>
          </a:p>
        </p:txBody>
      </p:sp>
      <p:sp>
        <p:nvSpPr>
          <p:cNvPr id="4" name="Slide Number Placeholder 3"/>
          <p:cNvSpPr>
            <a:spLocks noGrp="1"/>
          </p:cNvSpPr>
          <p:nvPr>
            <p:ph type="sldNum" sz="quarter" idx="12"/>
          </p:nvPr>
        </p:nvSpPr>
        <p:spPr/>
        <p:txBody>
          <a:bodyPr/>
          <a:lstStyle/>
          <a:p>
            <a:fld id="{259CC62F-30C0-4A15-BEEE-9BC3816535A8}" type="slidenum">
              <a:rPr lang="en-GB" smtClean="0"/>
              <a:pPr/>
              <a:t>34</a:t>
            </a:fld>
            <a:endParaRPr lang="en-GB" dirty="0"/>
          </a:p>
        </p:txBody>
      </p:sp>
      <p:sp>
        <p:nvSpPr>
          <p:cNvPr id="15" name="Rounded Rectangle 14"/>
          <p:cNvSpPr/>
          <p:nvPr/>
        </p:nvSpPr>
        <p:spPr>
          <a:xfrm>
            <a:off x="2915638" y="1988840"/>
            <a:ext cx="3312368" cy="893377"/>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Legislation</a:t>
            </a:r>
          </a:p>
        </p:txBody>
      </p:sp>
      <p:sp>
        <p:nvSpPr>
          <p:cNvPr id="14" name="Rounded Rectangle 13"/>
          <p:cNvSpPr/>
          <p:nvPr/>
        </p:nvSpPr>
        <p:spPr>
          <a:xfrm>
            <a:off x="2915638" y="3140968"/>
            <a:ext cx="3312368" cy="965385"/>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Regulations</a:t>
            </a:r>
          </a:p>
        </p:txBody>
      </p:sp>
      <p:sp>
        <p:nvSpPr>
          <p:cNvPr id="16" name="Rounded Rectangle 15"/>
          <p:cNvSpPr/>
          <p:nvPr/>
        </p:nvSpPr>
        <p:spPr>
          <a:xfrm>
            <a:off x="2915816" y="4365104"/>
            <a:ext cx="3312368" cy="893377"/>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Guidance</a:t>
            </a:r>
          </a:p>
        </p:txBody>
      </p:sp>
      <p:sp>
        <p:nvSpPr>
          <p:cNvPr id="8" name="Rounded Rectangle 7"/>
          <p:cNvSpPr/>
          <p:nvPr/>
        </p:nvSpPr>
        <p:spPr>
          <a:xfrm>
            <a:off x="2915816" y="5517232"/>
            <a:ext cx="3312368" cy="1037393"/>
          </a:xfrm>
          <a:prstGeom prst="roundRect">
            <a:avLst/>
          </a:prstGeom>
          <a:solidFill>
            <a:srgbClr val="DCEA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Policy and procedures</a:t>
            </a:r>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3441915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35</a:t>
            </a:fld>
            <a:endParaRPr lang="en-US" dirty="0"/>
          </a:p>
        </p:txBody>
      </p:sp>
      <p:sp>
        <p:nvSpPr>
          <p:cNvPr id="6" name="Title 1"/>
          <p:cNvSpPr>
            <a:spLocks noGrp="1"/>
          </p:cNvSpPr>
          <p:nvPr>
            <p:ph type="title"/>
          </p:nvPr>
        </p:nvSpPr>
        <p:spPr>
          <a:xfrm>
            <a:off x="539552" y="1412776"/>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Adult specific legislation and guidance</a:t>
            </a:r>
          </a:p>
        </p:txBody>
      </p:sp>
      <p:sp>
        <p:nvSpPr>
          <p:cNvPr id="7" name="Content Placeholder 2"/>
          <p:cNvSpPr>
            <a:spLocks noGrp="1"/>
          </p:cNvSpPr>
          <p:nvPr>
            <p:ph idx="1"/>
          </p:nvPr>
        </p:nvSpPr>
        <p:spPr>
          <a:xfrm>
            <a:off x="539552" y="2636912"/>
            <a:ext cx="8229600" cy="2713038"/>
          </a:xfrm>
        </p:spPr>
        <p:txBody>
          <a:bodyPr>
            <a:normAutofit/>
          </a:bodyPr>
          <a:lstStyle/>
          <a:p>
            <a:pPr>
              <a:lnSpc>
                <a:spcPct val="80000"/>
              </a:lnSpc>
            </a:pPr>
            <a:r>
              <a:rPr lang="en-GB" altLang="en-US" sz="2400" dirty="0">
                <a:latin typeface="Arial" panose="020B0604020202020204" pitchFamily="34" charset="0"/>
                <a:cs typeface="Arial" panose="020B0604020202020204" pitchFamily="34" charset="0"/>
              </a:rPr>
              <a:t>Social Services and Well-being (Wales) Act 2014</a:t>
            </a:r>
          </a:p>
          <a:p>
            <a:pPr marL="400050" lvl="1" indent="0">
              <a:lnSpc>
                <a:spcPct val="80000"/>
              </a:lnSpc>
              <a:buNone/>
            </a:pPr>
            <a:r>
              <a:rPr lang="en-GB" altLang="en-US" sz="2400" dirty="0">
                <a:latin typeface="Arial" panose="020B0604020202020204" pitchFamily="34" charset="0"/>
                <a:cs typeface="Arial" panose="020B0604020202020204" pitchFamily="34" charset="0"/>
              </a:rPr>
              <a:t>including the Statutory Guidance ‘</a:t>
            </a:r>
            <a:r>
              <a:rPr lang="en-GB" sz="2400" dirty="0">
                <a:latin typeface="Arial" panose="020B0604020202020204" pitchFamily="34" charset="0"/>
                <a:cs typeface="Arial" panose="020B0604020202020204" pitchFamily="34" charset="0"/>
              </a:rPr>
              <a:t>Social Services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and Well-being (Wales) Act 2014 Working Together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to Safeguard People Volume 1 – Introduction and Overview’</a:t>
            </a:r>
          </a:p>
          <a:p>
            <a:pPr marL="0" indent="0">
              <a:lnSpc>
                <a:spcPct val="80000"/>
              </a:lnSpc>
              <a:buNone/>
            </a:pPr>
            <a:endParaRPr lang="en-US" sz="24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Human Rights Act 1998 and other rights conventions and principles</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buNone/>
            </a:pPr>
            <a:endParaRPr lang="en-US" sz="2400"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36</a:t>
            </a:fld>
            <a:endParaRPr lang="en-US" dirty="0"/>
          </a:p>
        </p:txBody>
      </p:sp>
      <p:sp>
        <p:nvSpPr>
          <p:cNvPr id="6" name="Title 1"/>
          <p:cNvSpPr>
            <a:spLocks noGrp="1"/>
          </p:cNvSpPr>
          <p:nvPr>
            <p:ph type="title"/>
          </p:nvPr>
        </p:nvSpPr>
        <p:spPr>
          <a:xfrm>
            <a:off x="539552" y="1556792"/>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Children and young people </a:t>
            </a:r>
            <a:br>
              <a:rPr lang="en-US" sz="3600" dirty="0">
                <a:solidFill>
                  <a:srgbClr val="004C53"/>
                </a:solidFill>
                <a:latin typeface="Arial" panose="020B0604020202020204" pitchFamily="34" charset="0"/>
                <a:cs typeface="Arial" panose="020B0604020202020204" pitchFamily="34" charset="0"/>
              </a:rPr>
            </a:br>
            <a:r>
              <a:rPr lang="en-US" sz="3600" dirty="0">
                <a:solidFill>
                  <a:srgbClr val="004C53"/>
                </a:solidFill>
                <a:latin typeface="Arial" panose="020B0604020202020204" pitchFamily="34" charset="0"/>
                <a:cs typeface="Arial" panose="020B0604020202020204" pitchFamily="34" charset="0"/>
              </a:rPr>
              <a:t>specific legislation and guidance</a:t>
            </a:r>
          </a:p>
        </p:txBody>
      </p:sp>
      <p:sp>
        <p:nvSpPr>
          <p:cNvPr id="7" name="Content Placeholder 2"/>
          <p:cNvSpPr>
            <a:spLocks noGrp="1"/>
          </p:cNvSpPr>
          <p:nvPr>
            <p:ph idx="1"/>
          </p:nvPr>
        </p:nvSpPr>
        <p:spPr>
          <a:xfrm>
            <a:off x="539552" y="2996952"/>
            <a:ext cx="8229600" cy="2713038"/>
          </a:xfrm>
        </p:spPr>
        <p:txBody>
          <a:bodyPr>
            <a:normAutofit fontScale="92500"/>
          </a:bodyPr>
          <a:lstStyle/>
          <a:p>
            <a:pPr>
              <a:lnSpc>
                <a:spcPct val="80000"/>
              </a:lnSpc>
            </a:pPr>
            <a:r>
              <a:rPr lang="en-GB" altLang="en-US" sz="2400" dirty="0">
                <a:latin typeface="Arial" panose="020B0604020202020204" pitchFamily="34" charset="0"/>
                <a:cs typeface="Arial" panose="020B0604020202020204" pitchFamily="34" charset="0"/>
              </a:rPr>
              <a:t>Social Services and Well-being (Wales) Act 2014  </a:t>
            </a:r>
          </a:p>
          <a:p>
            <a:pPr marL="400050" lvl="1" indent="0">
              <a:lnSpc>
                <a:spcPct val="80000"/>
              </a:lnSpc>
              <a:buNone/>
            </a:pPr>
            <a:r>
              <a:rPr lang="en-GB" altLang="en-US" sz="2400" dirty="0">
                <a:latin typeface="Arial" panose="020B0604020202020204" pitchFamily="34" charset="0"/>
                <a:cs typeface="Arial" panose="020B0604020202020204" pitchFamily="34" charset="0"/>
              </a:rPr>
              <a:t>including the Statutory Guidance  ‘</a:t>
            </a:r>
            <a:r>
              <a:rPr lang="en-GB" sz="2400" dirty="0">
                <a:latin typeface="Arial" panose="020B0604020202020204" pitchFamily="34" charset="0"/>
                <a:cs typeface="Arial" panose="020B0604020202020204" pitchFamily="34" charset="0"/>
              </a:rPr>
              <a:t>Social Services and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Well-being (Wales) Act 2014 Working Together to Safeguard People Volume 1 – Introduction and Overview’</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Children Act 1989 (particularly Section 47)</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United Nations Convention on the Rights of the Child 1989</a:t>
            </a:r>
          </a:p>
          <a:p>
            <a:pPr>
              <a:lnSpc>
                <a:spcPct val="80000"/>
              </a:lnSpc>
            </a:pPr>
            <a:endParaRPr lang="en-US" sz="2400"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37</a:t>
            </a:fld>
            <a:endParaRPr lang="en-US" dirty="0"/>
          </a:p>
        </p:txBody>
      </p:sp>
      <p:sp>
        <p:nvSpPr>
          <p:cNvPr id="6" name="Title 1"/>
          <p:cNvSpPr>
            <a:spLocks noGrp="1"/>
          </p:cNvSpPr>
          <p:nvPr>
            <p:ph type="title"/>
          </p:nvPr>
        </p:nvSpPr>
        <p:spPr>
          <a:xfrm>
            <a:off x="533400" y="144780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Additional legislation</a:t>
            </a:r>
          </a:p>
        </p:txBody>
      </p:sp>
      <p:sp>
        <p:nvSpPr>
          <p:cNvPr id="7" name="Content Placeholder 2"/>
          <p:cNvSpPr>
            <a:spLocks noGrp="1"/>
          </p:cNvSpPr>
          <p:nvPr>
            <p:ph idx="1"/>
          </p:nvPr>
        </p:nvSpPr>
        <p:spPr>
          <a:xfrm>
            <a:off x="539552" y="2420888"/>
            <a:ext cx="8496944" cy="3979912"/>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The Public Interest Disclosure Act 1998</a:t>
            </a:r>
          </a:p>
          <a:p>
            <a:pPr>
              <a:lnSpc>
                <a:spcPct val="80000"/>
              </a:lnSpc>
            </a:pPr>
            <a:r>
              <a:rPr lang="en-US" sz="2400" dirty="0">
                <a:latin typeface="Arial" panose="020B0604020202020204" pitchFamily="34" charset="0"/>
                <a:cs typeface="Arial" panose="020B0604020202020204" pitchFamily="34" charset="0"/>
              </a:rPr>
              <a:t>Safeguarding of Vulnerable Groups Act 2006</a:t>
            </a:r>
          </a:p>
          <a:p>
            <a:pPr>
              <a:lnSpc>
                <a:spcPct val="80000"/>
              </a:lnSpc>
            </a:pPr>
            <a:r>
              <a:rPr lang="en-US" sz="2400" dirty="0">
                <a:latin typeface="Arial" panose="020B0604020202020204" pitchFamily="34" charset="0"/>
                <a:cs typeface="Arial" panose="020B0604020202020204" pitchFamily="34" charset="0"/>
              </a:rPr>
              <a:t>Protection of Freedoms Act 2012</a:t>
            </a:r>
          </a:p>
          <a:p>
            <a:pPr>
              <a:lnSpc>
                <a:spcPct val="80000"/>
              </a:lnSpc>
            </a:pPr>
            <a:r>
              <a:rPr lang="en-GB" sz="2400" dirty="0">
                <a:latin typeface="Arial" panose="020B0604020202020204" pitchFamily="34" charset="0"/>
                <a:cs typeface="Arial" panose="020B0604020202020204" pitchFamily="34" charset="0"/>
              </a:rPr>
              <a:t>Serious Crime Act 2015</a:t>
            </a:r>
          </a:p>
          <a:p>
            <a:pPr>
              <a:lnSpc>
                <a:spcPct val="80000"/>
              </a:lnSpc>
            </a:pPr>
            <a:r>
              <a:rPr lang="en-GB" sz="2400" dirty="0">
                <a:latin typeface="Arial" panose="020B0604020202020204" pitchFamily="34" charset="0"/>
                <a:cs typeface="Arial" panose="020B0604020202020204" pitchFamily="34" charset="0"/>
              </a:rPr>
              <a:t>Violence against Women, Domestic Abuse and Sexual Violence (Wales) 2015 Act</a:t>
            </a:r>
            <a:endParaRPr lang="en-US" sz="24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Mental Capacity Act 2005</a:t>
            </a:r>
          </a:p>
          <a:p>
            <a:pPr>
              <a:lnSpc>
                <a:spcPct val="80000"/>
              </a:lnSpc>
            </a:pPr>
            <a:r>
              <a:rPr lang="en-GB" sz="2400" dirty="0">
                <a:latin typeface="Arial" panose="020B0604020202020204" pitchFamily="34" charset="0"/>
                <a:cs typeface="Arial" panose="020B0604020202020204" pitchFamily="34" charset="0"/>
              </a:rPr>
              <a:t>Regulation and Inspection of Social Care (Wales) Act 2016</a:t>
            </a:r>
            <a:endParaRPr lang="en-US" sz="24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Equality Act 2010</a:t>
            </a:r>
          </a:p>
          <a:p>
            <a:pPr>
              <a:lnSpc>
                <a:spcPct val="80000"/>
              </a:lnSpc>
            </a:pPr>
            <a:r>
              <a:rPr lang="en-US" sz="2400" dirty="0">
                <a:latin typeface="Arial" panose="020B0604020202020204" pitchFamily="34" charset="0"/>
                <a:cs typeface="Arial" panose="020B0604020202020204" pitchFamily="34" charset="0"/>
              </a:rPr>
              <a:t>Data Protection Act 1998 / General Data Protection Regulation (GDPR) from May 2018 </a:t>
            </a:r>
          </a:p>
          <a:p>
            <a:pPr>
              <a:lnSpc>
                <a:spcPct val="80000"/>
              </a:lnSpc>
            </a:pPr>
            <a:endParaRPr lang="en-US" sz="2400" dirty="0">
              <a:latin typeface="Arial" panose="020B0604020202020204" pitchFamily="34" charset="0"/>
              <a:cs typeface="Arial" panose="020B0604020202020204" pitchFamily="34" charset="0"/>
            </a:endParaRP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38</a:t>
            </a:fld>
            <a:endParaRPr lang="en-US" dirty="0"/>
          </a:p>
        </p:txBody>
      </p:sp>
      <p:pic>
        <p:nvPicPr>
          <p:cNvPr id="3" name="Picture 2"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6" name="Title 1"/>
          <p:cNvSpPr>
            <a:spLocks noGrp="1"/>
          </p:cNvSpPr>
          <p:nvPr>
            <p:ph type="title"/>
          </p:nvPr>
        </p:nvSpPr>
        <p:spPr>
          <a:xfrm>
            <a:off x="533400" y="99060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﻿What role do you play?</a:t>
            </a:r>
          </a:p>
        </p:txBody>
      </p:sp>
      <p:sp>
        <p:nvSpPr>
          <p:cNvPr id="7" name="Rectangle 6"/>
          <p:cNvSpPr/>
          <p:nvPr/>
        </p:nvSpPr>
        <p:spPr>
          <a:xfrm>
            <a:off x="685800" y="2057400"/>
            <a:ext cx="7620000" cy="685800"/>
          </a:xfrm>
          <a:prstGeom prst="rect">
            <a:avLst/>
          </a:prstGeom>
          <a:solidFill>
            <a:srgbClr val="004C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85800" y="2743200"/>
            <a:ext cx="7620000" cy="32766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2133600"/>
            <a:ext cx="72390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Safeguarding</a:t>
            </a:r>
          </a:p>
        </p:txBody>
      </p:sp>
      <p:sp>
        <p:nvSpPr>
          <p:cNvPr id="16" name="Content Placeholder 2"/>
          <p:cNvSpPr>
            <a:spLocks noGrp="1"/>
          </p:cNvSpPr>
          <p:nvPr>
            <p:ph idx="1"/>
          </p:nvPr>
        </p:nvSpPr>
        <p:spPr>
          <a:xfrm>
            <a:off x="838200" y="2895600"/>
            <a:ext cx="7391400" cy="3810000"/>
          </a:xfrm>
        </p:spPr>
        <p:txBody>
          <a:bodyPr>
            <a:normAutofit/>
          </a:bodyPr>
          <a:lstStyle/>
          <a:p>
            <a:pPr>
              <a:lnSpc>
                <a:spcPct val="80000"/>
              </a:lnSpc>
              <a:spcAft>
                <a:spcPts val="600"/>
              </a:spcAft>
            </a:pPr>
            <a:r>
              <a:rPr lang="en-US" sz="2400" dirty="0">
                <a:latin typeface="Arial" panose="020B0604020202020204" pitchFamily="34" charset="0"/>
                <a:cs typeface="Arial" panose="020B0604020202020204" pitchFamily="34" charset="0"/>
              </a:rPr>
              <a:t>work with vulnerable people to enable them to understand their rights, understand risks and how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they can safeguard themselves</a:t>
            </a:r>
          </a:p>
          <a:p>
            <a:pPr>
              <a:lnSpc>
                <a:spcPct val="80000"/>
              </a:lnSpc>
              <a:spcAft>
                <a:spcPts val="600"/>
              </a:spcAft>
            </a:pPr>
            <a:r>
              <a:rPr lang="en-US" sz="2400" dirty="0">
                <a:latin typeface="Arial" panose="020B0604020202020204" pitchFamily="34" charset="0"/>
                <a:cs typeface="Arial" panose="020B0604020202020204" pitchFamily="34" charset="0"/>
              </a:rPr>
              <a:t>work in a way that protects and promotes the rights and interests of users and carers</a:t>
            </a:r>
          </a:p>
          <a:p>
            <a:pPr>
              <a:lnSpc>
                <a:spcPct val="80000"/>
              </a:lnSpc>
              <a:spcAft>
                <a:spcPts val="600"/>
              </a:spcAft>
            </a:pPr>
            <a:r>
              <a:rPr lang="en-US" sz="2400" dirty="0">
                <a:latin typeface="Arial" panose="020B0604020202020204" pitchFamily="34" charset="0"/>
                <a:cs typeface="Arial" panose="020B0604020202020204" pitchFamily="34" charset="0"/>
              </a:rPr>
              <a:t>ensure safe work practices</a:t>
            </a:r>
          </a:p>
          <a:p>
            <a:pPr>
              <a:lnSpc>
                <a:spcPct val="80000"/>
              </a:lnSpc>
              <a:spcAft>
                <a:spcPts val="600"/>
              </a:spcAft>
            </a:pPr>
            <a:r>
              <a:rPr lang="en-US" sz="2400" dirty="0">
                <a:latin typeface="Arial" panose="020B0604020202020204" pitchFamily="34" charset="0"/>
                <a:cs typeface="Arial" panose="020B0604020202020204" pitchFamily="34" charset="0"/>
              </a:rPr>
              <a:t>recognise factors of vulnerability and taking necessary steps to minimise the risks.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39</a:t>
            </a:fld>
            <a:endParaRPr lang="en-US" dirty="0"/>
          </a:p>
        </p:txBody>
      </p:sp>
      <p:sp>
        <p:nvSpPr>
          <p:cNvPr id="6" name="Title 1"/>
          <p:cNvSpPr>
            <a:spLocks noGrp="1"/>
          </p:cNvSpPr>
          <p:nvPr>
            <p:ph type="title"/>
          </p:nvPr>
        </p:nvSpPr>
        <p:spPr>
          <a:xfrm>
            <a:off x="533400" y="762000"/>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﻿What role do you play?</a:t>
            </a:r>
          </a:p>
        </p:txBody>
      </p:sp>
      <p:sp>
        <p:nvSpPr>
          <p:cNvPr id="7" name="Rectangle 6"/>
          <p:cNvSpPr/>
          <p:nvPr/>
        </p:nvSpPr>
        <p:spPr>
          <a:xfrm>
            <a:off x="685800" y="1828800"/>
            <a:ext cx="7620000" cy="685800"/>
          </a:xfrm>
          <a:prstGeom prst="rect">
            <a:avLst/>
          </a:prstGeom>
          <a:solidFill>
            <a:srgbClr val="004C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85800" y="2514600"/>
            <a:ext cx="7620000" cy="37338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838200" y="1905000"/>
            <a:ext cx="72390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Protection</a:t>
            </a:r>
          </a:p>
        </p:txBody>
      </p:sp>
      <p:sp>
        <p:nvSpPr>
          <p:cNvPr id="10" name="Content Placeholder 2"/>
          <p:cNvSpPr>
            <a:spLocks noGrp="1"/>
          </p:cNvSpPr>
          <p:nvPr>
            <p:ph idx="1"/>
          </p:nvPr>
        </p:nvSpPr>
        <p:spPr>
          <a:xfrm>
            <a:off x="838200" y="2667000"/>
            <a:ext cx="7391400" cy="3810000"/>
          </a:xfrm>
        </p:spPr>
        <p:txBody>
          <a:bodyPr>
            <a:normAutofit/>
          </a:bodyPr>
          <a:lstStyle/>
          <a:p>
            <a:pPr>
              <a:lnSpc>
                <a:spcPct val="80000"/>
              </a:lnSpc>
              <a:spcAft>
                <a:spcPts val="600"/>
              </a:spcAft>
            </a:pPr>
            <a:r>
              <a:rPr lang="en-US" sz="2400" dirty="0">
                <a:latin typeface="Arial" panose="020B0604020202020204" pitchFamily="34" charset="0"/>
                <a:cs typeface="Arial" panose="020B0604020202020204" pitchFamily="34" charset="0"/>
              </a:rPr>
              <a:t>recognise and report dangerous, abusive, discriminatory or exploitative behaviour and practice</a:t>
            </a:r>
          </a:p>
          <a:p>
            <a:pPr>
              <a:lnSpc>
                <a:spcPct val="80000"/>
              </a:lnSpc>
              <a:spcAft>
                <a:spcPts val="600"/>
              </a:spcAft>
            </a:pPr>
            <a:r>
              <a:rPr lang="en-US" sz="2400" dirty="0">
                <a:latin typeface="Arial" panose="020B0604020202020204" pitchFamily="34" charset="0"/>
                <a:cs typeface="Arial" panose="020B0604020202020204" pitchFamily="34" charset="0"/>
              </a:rPr>
              <a:t>act in response to immediate risk to a vulnerable person e.g. contacting emergency services</a:t>
            </a:r>
          </a:p>
          <a:p>
            <a:pPr>
              <a:lnSpc>
                <a:spcPct val="80000"/>
              </a:lnSpc>
              <a:spcAft>
                <a:spcPts val="600"/>
              </a:spcAft>
            </a:pPr>
            <a:r>
              <a:rPr lang="en-US" sz="2400" dirty="0">
                <a:latin typeface="Arial" panose="020B0604020202020204" pitchFamily="34" charset="0"/>
                <a:cs typeface="Arial" panose="020B0604020202020204" pitchFamily="34" charset="0"/>
              </a:rPr>
              <a:t>recognise signs and symptoms of abuse or neglect and report your concerns</a:t>
            </a:r>
          </a:p>
          <a:p>
            <a:pPr>
              <a:lnSpc>
                <a:spcPct val="80000"/>
              </a:lnSpc>
              <a:spcAft>
                <a:spcPts val="600"/>
              </a:spcAft>
            </a:pPr>
            <a:r>
              <a:rPr lang="en-US" sz="2400" dirty="0">
                <a:latin typeface="Arial" panose="020B0604020202020204" pitchFamily="34" charset="0"/>
                <a:cs typeface="Arial" panose="020B0604020202020204" pitchFamily="34" charset="0"/>
              </a:rPr>
              <a:t>take action if concerns are ongoing e.g. follow whistle blowing procedures if in place.</a:t>
            </a:r>
          </a:p>
        </p:txBody>
      </p:sp>
      <p:pic>
        <p:nvPicPr>
          <p:cNvPr id="11" name="Picture 10"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892" y="692696"/>
            <a:ext cx="8229600" cy="1143000"/>
          </a:xfrm>
        </p:spPr>
        <p:txBody>
          <a:bodyPr>
            <a:normAutofit/>
          </a:bodyPr>
          <a:lstStyle/>
          <a:p>
            <a:pPr algn="l"/>
            <a:r>
              <a:rPr lang="en-GB" sz="3600" dirty="0">
                <a:solidFill>
                  <a:srgbClr val="00464F"/>
                </a:solidFill>
                <a:latin typeface="Arial" panose="020B0604020202020204" pitchFamily="34" charset="0"/>
                <a:cs typeface="Arial" panose="020B0604020202020204" pitchFamily="34" charset="0"/>
              </a:rPr>
              <a:t>Activity 1 – principles</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124200"/>
            <a:ext cx="8229600" cy="4525963"/>
          </a:xfrm>
        </p:spPr>
        <p:txBody>
          <a:bodyPr>
            <a:normAutofit/>
          </a:bodyPr>
          <a:lstStyle/>
          <a:p>
            <a:pPr>
              <a:buNone/>
            </a:pPr>
            <a:endParaRPr lang="en-GB" dirty="0"/>
          </a:p>
          <a:p>
            <a:pPr>
              <a:buNone/>
            </a:pPr>
            <a:endParaRPr lang="en-GB" dirty="0"/>
          </a:p>
          <a:p>
            <a:pPr>
              <a:buNone/>
            </a:pPr>
            <a:endParaRPr lang="en-GB" sz="2000" b="1" dirty="0"/>
          </a:p>
          <a:p>
            <a:pPr>
              <a:buNone/>
            </a:pP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4</a:t>
            </a:fld>
            <a:endParaRPr lang="en-US" dirty="0"/>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9" name="Picture 8" descr="Safeguarding Arrow.jpg"/>
          <p:cNvPicPr>
            <a:picLocks noChangeAspect="1"/>
          </p:cNvPicPr>
          <p:nvPr/>
        </p:nvPicPr>
        <p:blipFill>
          <a:blip r:embed="rId4" cstate="print"/>
          <a:stretch>
            <a:fillRect/>
          </a:stretch>
        </p:blipFill>
        <p:spPr>
          <a:xfrm>
            <a:off x="1981200" y="1557201"/>
            <a:ext cx="5638800" cy="2557599"/>
          </a:xfrm>
          <a:prstGeom prst="rect">
            <a:avLst/>
          </a:prstGeom>
          <a:solidFill>
            <a:srgbClr val="DCEAF0"/>
          </a:solidFill>
        </p:spPr>
      </p:pic>
      <p:pic>
        <p:nvPicPr>
          <p:cNvPr id="10" name="Picture 9" descr="Safeguarding Arrow.jpg"/>
          <p:cNvPicPr>
            <a:picLocks noChangeAspect="1"/>
          </p:cNvPicPr>
          <p:nvPr/>
        </p:nvPicPr>
        <p:blipFill>
          <a:blip r:embed="rId4" cstate="print"/>
          <a:stretch>
            <a:fillRect/>
          </a:stretch>
        </p:blipFill>
        <p:spPr>
          <a:xfrm>
            <a:off x="1981200" y="4114800"/>
            <a:ext cx="5638800" cy="2557599"/>
          </a:xfrm>
          <a:prstGeom prst="rect">
            <a:avLst/>
          </a:prstGeom>
          <a:solidFill>
            <a:srgbClr val="DCEAF0"/>
          </a:solidFill>
        </p:spPr>
      </p:pic>
      <p:sp>
        <p:nvSpPr>
          <p:cNvPr id="11" name="Content Placeholder 2"/>
          <p:cNvSpPr txBox="1">
            <a:spLocks/>
          </p:cNvSpPr>
          <p:nvPr/>
        </p:nvSpPr>
        <p:spPr>
          <a:xfrm>
            <a:off x="2362200" y="2133600"/>
            <a:ext cx="4038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2209800" y="1919407"/>
            <a:ext cx="5486400" cy="1661993"/>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﻿As a group</a:t>
            </a:r>
          </a:p>
          <a:p>
            <a:r>
              <a:rPr lang="en-US" sz="2200" dirty="0">
                <a:latin typeface="Arial" panose="020B0604020202020204" pitchFamily="34" charset="0"/>
                <a:cs typeface="Arial" panose="020B0604020202020204" pitchFamily="34" charset="0"/>
              </a:rPr>
              <a:t>Rank the importance of these </a:t>
            </a:r>
          </a:p>
          <a:p>
            <a:r>
              <a:rPr lang="en-US" sz="2200" dirty="0">
                <a:latin typeface="Arial" panose="020B0604020202020204" pitchFamily="34" charset="0"/>
                <a:cs typeface="Arial" panose="020B0604020202020204" pitchFamily="34" charset="0"/>
              </a:rPr>
              <a:t>principles in safeguarding  </a:t>
            </a:r>
          </a:p>
          <a:p>
            <a:r>
              <a:rPr lang="en-US" sz="2200" dirty="0">
                <a:latin typeface="Arial" panose="020B0604020202020204" pitchFamily="34" charset="0"/>
                <a:cs typeface="Arial" panose="020B0604020202020204" pitchFamily="34" charset="0"/>
              </a:rPr>
              <a:t>from most to least important</a:t>
            </a:r>
          </a:p>
        </p:txBody>
      </p:sp>
      <p:sp>
        <p:nvSpPr>
          <p:cNvPr id="13" name="Rectangle 12"/>
          <p:cNvSpPr/>
          <p:nvPr/>
        </p:nvSpPr>
        <p:spPr>
          <a:xfrm>
            <a:off x="2209800" y="4724400"/>
            <a:ext cx="5486400" cy="1261884"/>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﻿As a group</a:t>
            </a:r>
          </a:p>
          <a:p>
            <a:r>
              <a:rPr lang="en-US" sz="2200" dirty="0">
                <a:solidFill>
                  <a:srgbClr val="00464F"/>
                </a:solidFill>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Be prepared to explain why </a:t>
            </a:r>
          </a:p>
          <a:p>
            <a:r>
              <a:rPr lang="en-US" sz="2200" dirty="0">
                <a:latin typeface="Arial" panose="020B0604020202020204" pitchFamily="34" charset="0"/>
                <a:cs typeface="Arial" panose="020B0604020202020204" pitchFamily="34" charset="0"/>
              </a:rPr>
              <a:t>you have chosen this order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46435"/>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Essential </a:t>
            </a:r>
            <a:r>
              <a:rPr lang="en-GB" sz="3600" dirty="0">
                <a:solidFill>
                  <a:srgbClr val="00464F"/>
                </a:solidFill>
                <a:latin typeface="Arial" panose="020B0604020202020204" pitchFamily="34" charset="0"/>
                <a:cs typeface="Arial" panose="020B0604020202020204" pitchFamily="34" charset="0"/>
              </a:rPr>
              <a:t>s</a:t>
            </a:r>
            <a:r>
              <a:rPr lang="en-GB" sz="3600" dirty="0">
                <a:solidFill>
                  <a:srgbClr val="004C53"/>
                </a:solidFill>
                <a:latin typeface="Arial" panose="020B0604020202020204" pitchFamily="34" charset="0"/>
                <a:cs typeface="Arial" panose="020B0604020202020204" pitchFamily="34" charset="0"/>
              </a:rPr>
              <a:t>teps</a:t>
            </a:r>
          </a:p>
        </p:txBody>
      </p:sp>
      <p:sp>
        <p:nvSpPr>
          <p:cNvPr id="4" name="Slide Number Placeholder 3"/>
          <p:cNvSpPr>
            <a:spLocks noGrp="1"/>
          </p:cNvSpPr>
          <p:nvPr>
            <p:ph type="sldNum" sz="quarter" idx="12"/>
          </p:nvPr>
        </p:nvSpPr>
        <p:spPr/>
        <p:txBody>
          <a:bodyPr/>
          <a:lstStyle/>
          <a:p>
            <a:fld id="{B19A37A3-FA65-4B99-9FFC-3CCE217C6C58}" type="slidenum">
              <a:rPr lang="en-US" smtClean="0"/>
              <a:pPr/>
              <a:t>40</a:t>
            </a:fld>
            <a:endParaRPr lang="en-US" dirty="0"/>
          </a:p>
        </p:txBody>
      </p:sp>
      <p:graphicFrame>
        <p:nvGraphicFramePr>
          <p:cNvPr id="6" name="Diagram 5"/>
          <p:cNvGraphicFramePr/>
          <p:nvPr>
            <p:extLst>
              <p:ext uri="{D42A27DB-BD31-4B8C-83A1-F6EECF244321}">
                <p14:modId xmlns:p14="http://schemas.microsoft.com/office/powerpoint/2010/main" val="2322946541"/>
              </p:ext>
            </p:extLst>
          </p:nvPr>
        </p:nvGraphicFramePr>
        <p:xfrm>
          <a:off x="1115616" y="1988840"/>
          <a:ext cx="741682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afeguarding PPoint Header.jpg"/>
          <p:cNvPicPr>
            <a:picLocks noChangeAspect="1"/>
          </p:cNvPicPr>
          <p:nvPr/>
        </p:nvPicPr>
        <p:blipFill>
          <a:blip r:embed="rId8"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846657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41</a:t>
            </a:fld>
            <a:endParaRPr lang="en-US" dirty="0"/>
          </a:p>
        </p:txBody>
      </p:sp>
      <p:sp>
        <p:nvSpPr>
          <p:cNvPr id="7" name="Title 1"/>
          <p:cNvSpPr>
            <a:spLocks noGrp="1"/>
          </p:cNvSpPr>
          <p:nvPr>
            <p:ph type="title"/>
          </p:nvPr>
        </p:nvSpPr>
        <p:spPr>
          <a:xfrm>
            <a:off x="539552" y="1628800"/>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Activity 10 – whistle blowing</a:t>
            </a:r>
          </a:p>
        </p:txBody>
      </p:sp>
      <p:sp>
        <p:nvSpPr>
          <p:cNvPr id="8" name="Content Placeholder 2"/>
          <p:cNvSpPr>
            <a:spLocks noGrp="1"/>
          </p:cNvSpPr>
          <p:nvPr>
            <p:ph idx="1"/>
          </p:nvPr>
        </p:nvSpPr>
        <p:spPr>
          <a:xfrm>
            <a:off x="539552" y="2852936"/>
            <a:ext cx="8229600" cy="2713038"/>
          </a:xfrm>
        </p:spPr>
        <p:txBody>
          <a:bodyPr>
            <a:normAutofit/>
          </a:bodyPr>
          <a:lstStyle/>
          <a:p>
            <a:pPr>
              <a:lnSpc>
                <a:spcPct val="80000"/>
              </a:lnSpc>
              <a:buNone/>
            </a:pPr>
            <a:r>
              <a:rPr lang="en-US" sz="2400" dirty="0">
                <a:latin typeface="Arial" panose="020B0604020202020204" pitchFamily="34" charset="0"/>
                <a:cs typeface="Arial" panose="020B0604020202020204" pitchFamily="34" charset="0"/>
              </a:rPr>
              <a:t>What actions could you take if you had on-going suspicions  </a:t>
            </a:r>
          </a:p>
          <a:p>
            <a:pPr>
              <a:lnSpc>
                <a:spcPct val="80000"/>
              </a:lnSpc>
              <a:buNone/>
            </a:pPr>
            <a:r>
              <a:rPr lang="en-US" sz="2400" dirty="0">
                <a:latin typeface="Arial" panose="020B0604020202020204" pitchFamily="34" charset="0"/>
                <a:cs typeface="Arial" panose="020B0604020202020204" pitchFamily="34" charset="0"/>
              </a:rPr>
              <a:t>about harm, abuse and neglect?</a:t>
            </a:r>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p:spPr>
        <p:txBody>
          <a:bodyPr>
            <a:normAutofit/>
          </a:bodyPr>
          <a:lstStyle/>
          <a:p>
            <a:r>
              <a:rPr lang="en-GB" sz="3600" dirty="0">
                <a:solidFill>
                  <a:srgbClr val="004C53"/>
                </a:solidFill>
                <a:latin typeface="Arial" panose="020B0604020202020204" pitchFamily="34" charset="0"/>
                <a:cs typeface="Arial" panose="020B0604020202020204" pitchFamily="34" charset="0"/>
              </a:rPr>
              <a:t>Whistle blowing – what to do:</a:t>
            </a:r>
            <a:endParaRPr lang="en-US" sz="3600" dirty="0">
              <a:solidFill>
                <a:srgbClr val="004C5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fontAlgn="base">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42</a:t>
            </a:fld>
            <a:endParaRPr lang="en-US" dirty="0"/>
          </a:p>
        </p:txBody>
      </p:sp>
      <p:graphicFrame>
        <p:nvGraphicFramePr>
          <p:cNvPr id="6" name="Diagram 5"/>
          <p:cNvGraphicFramePr/>
          <p:nvPr>
            <p:extLst>
              <p:ext uri="{D42A27DB-BD31-4B8C-83A1-F6EECF244321}">
                <p14:modId xmlns:p14="http://schemas.microsoft.com/office/powerpoint/2010/main" val="1540048952"/>
              </p:ext>
            </p:extLst>
          </p:nvPr>
        </p:nvGraphicFramePr>
        <p:xfrm>
          <a:off x="683568" y="2060848"/>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afeguarding PPoint Header.jpg"/>
          <p:cNvPicPr>
            <a:picLocks noChangeAspect="1"/>
          </p:cNvPicPr>
          <p:nvPr/>
        </p:nvPicPr>
        <p:blipFill>
          <a:blip r:embed="rId8" cstate="print"/>
          <a:stretch>
            <a:fillRect/>
          </a:stretch>
        </p:blipFill>
        <p:spPr>
          <a:xfrm>
            <a:off x="0" y="0"/>
            <a:ext cx="9144000" cy="820226"/>
          </a:xfrm>
          <a:prstGeom prst="rect">
            <a:avLst/>
          </a:prstGeom>
        </p:spPr>
      </p:pic>
    </p:spTree>
    <p:extLst>
      <p:ext uri="{BB962C8B-B14F-4D97-AF65-F5344CB8AC3E}">
        <p14:creationId xmlns:p14="http://schemas.microsoft.com/office/powerpoint/2010/main" val="6890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43</a:t>
            </a:fld>
            <a:endParaRPr lang="en-US" dirty="0"/>
          </a:p>
        </p:txBody>
      </p:sp>
      <p:sp>
        <p:nvSpPr>
          <p:cNvPr id="6" name="Title 1"/>
          <p:cNvSpPr>
            <a:spLocks noGrp="1"/>
          </p:cNvSpPr>
          <p:nvPr>
            <p:ph type="title"/>
          </p:nvPr>
        </p:nvSpPr>
        <p:spPr>
          <a:xfrm>
            <a:off x="539552" y="1412776"/>
            <a:ext cx="8229600" cy="1143000"/>
          </a:xfrm>
        </p:spPr>
        <p:txBody>
          <a:bodyPr>
            <a:noAutofit/>
          </a:bodyPr>
          <a:lstStyle/>
          <a:p>
            <a:pPr algn="l"/>
            <a:r>
              <a:rPr lang="en-US" sz="3600" dirty="0">
                <a:solidFill>
                  <a:srgbClr val="00464F"/>
                </a:solidFill>
                <a:latin typeface="Arial" panose="020B0604020202020204" pitchFamily="34" charset="0"/>
                <a:cs typeface="Arial" panose="020B0604020202020204" pitchFamily="34" charset="0"/>
              </a:rPr>
              <a:t>Activity 11a – </a:t>
            </a:r>
            <a:br>
              <a:rPr lang="en-US" sz="3600" dirty="0">
                <a:solidFill>
                  <a:srgbClr val="00464F"/>
                </a:solidFill>
                <a:latin typeface="Arial" panose="020B0604020202020204" pitchFamily="34" charset="0"/>
                <a:cs typeface="Arial" panose="020B0604020202020204" pitchFamily="34" charset="0"/>
              </a:rPr>
            </a:br>
            <a:r>
              <a:rPr lang="en-US" sz="3600" dirty="0">
                <a:solidFill>
                  <a:srgbClr val="00464F"/>
                </a:solidFill>
                <a:latin typeface="Arial" panose="020B0604020202020204" pitchFamily="34" charset="0"/>
                <a:cs typeface="Arial" panose="020B0604020202020204" pitchFamily="34" charset="0"/>
              </a:rPr>
              <a:t>reporting suspicions and allegations</a:t>
            </a:r>
          </a:p>
        </p:txBody>
      </p:sp>
      <p:sp>
        <p:nvSpPr>
          <p:cNvPr id="7" name="Content Placeholder 2"/>
          <p:cNvSpPr>
            <a:spLocks noGrp="1"/>
          </p:cNvSpPr>
          <p:nvPr>
            <p:ph idx="1"/>
          </p:nvPr>
        </p:nvSpPr>
        <p:spPr>
          <a:xfrm>
            <a:off x="539552" y="2924944"/>
            <a:ext cx="8229600" cy="2713038"/>
          </a:xfrm>
        </p:spPr>
        <p:txBody>
          <a:bodyPr>
            <a:normAutofit/>
          </a:bodyPr>
          <a:lstStyle/>
          <a:p>
            <a:pPr>
              <a:lnSpc>
                <a:spcPct val="80000"/>
              </a:lnSpc>
              <a:buNone/>
            </a:pPr>
            <a:r>
              <a:rPr lang="en-US" sz="2400" i="1" dirty="0"/>
              <a:t>     </a:t>
            </a:r>
          </a:p>
          <a:p>
            <a:pPr>
              <a:lnSpc>
                <a:spcPct val="80000"/>
              </a:lnSpc>
            </a:pPr>
            <a:r>
              <a:rPr lang="en-US" sz="2400" dirty="0">
                <a:latin typeface="Arial" panose="020B0604020202020204" pitchFamily="34" charset="0"/>
                <a:cs typeface="Arial" panose="020B0604020202020204" pitchFamily="34" charset="0"/>
              </a:rPr>
              <a:t>what  should you do if you have reasonable cause to suspect that an adult or child is at risk of or being abused, neglected or harmed</a:t>
            </a:r>
          </a:p>
          <a:p>
            <a:pPr>
              <a:lnSpc>
                <a:spcPct val="80000"/>
              </a:lnSpc>
            </a:pPr>
            <a:endParaRPr lang="en-US" sz="2400" i="1"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who would you report this to?</a:t>
            </a: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44</a:t>
            </a:fld>
            <a:endParaRPr lang="en-US" dirty="0"/>
          </a:p>
        </p:txBody>
      </p:sp>
      <p:sp>
        <p:nvSpPr>
          <p:cNvPr id="6" name="Title 1"/>
          <p:cNvSpPr>
            <a:spLocks noGrp="1"/>
          </p:cNvSpPr>
          <p:nvPr>
            <p:ph type="title"/>
          </p:nvPr>
        </p:nvSpPr>
        <p:spPr>
          <a:xfrm>
            <a:off x="533400" y="1196752"/>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Activity </a:t>
            </a:r>
            <a:r>
              <a:rPr lang="en-US" sz="3600" dirty="0">
                <a:solidFill>
                  <a:srgbClr val="00464F"/>
                </a:solidFill>
                <a:latin typeface="Arial" panose="020B0604020202020204" pitchFamily="34" charset="0"/>
                <a:cs typeface="Arial" panose="020B0604020202020204" pitchFamily="34" charset="0"/>
              </a:rPr>
              <a:t>11b – </a:t>
            </a:r>
            <a:r>
              <a:rPr lang="en-US" sz="3600" dirty="0">
                <a:solidFill>
                  <a:srgbClr val="004C53"/>
                </a:solidFill>
                <a:latin typeface="Arial" panose="020B0604020202020204" pitchFamily="34" charset="0"/>
                <a:cs typeface="Arial" panose="020B0604020202020204" pitchFamily="34" charset="0"/>
              </a:rPr>
              <a:t>what if... </a:t>
            </a:r>
            <a:br>
              <a:rPr lang="en-US" sz="3600" dirty="0">
                <a:solidFill>
                  <a:srgbClr val="004C53"/>
                </a:solidFill>
                <a:latin typeface="Arial" panose="020B0604020202020204" pitchFamily="34" charset="0"/>
                <a:cs typeface="Arial" panose="020B0604020202020204" pitchFamily="34" charset="0"/>
              </a:rPr>
            </a:br>
            <a:r>
              <a:rPr lang="en-US" sz="3600" dirty="0">
                <a:solidFill>
                  <a:srgbClr val="004C53"/>
                </a:solidFill>
                <a:latin typeface="Arial" panose="020B0604020202020204" pitchFamily="34" charset="0"/>
                <a:cs typeface="Arial" panose="020B0604020202020204" pitchFamily="34" charset="0"/>
              </a:rPr>
              <a:t>consider the scenarios and decide</a:t>
            </a:r>
          </a:p>
        </p:txBody>
      </p:sp>
      <p:sp>
        <p:nvSpPr>
          <p:cNvPr id="7" name="Rectangle 6"/>
          <p:cNvSpPr/>
          <p:nvPr/>
        </p:nvSpPr>
        <p:spPr>
          <a:xfrm>
            <a:off x="660806" y="2564904"/>
            <a:ext cx="7568794" cy="850647"/>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838556" y="2708920"/>
            <a:ext cx="7391400" cy="1197347"/>
          </a:xfrm>
        </p:spPr>
        <p:txBody>
          <a:bodyPr>
            <a:normAutofit/>
          </a:bodyPr>
          <a:lstStyle/>
          <a:p>
            <a:pPr algn="ctr">
              <a:lnSpc>
                <a:spcPct val="80000"/>
              </a:lnSpc>
              <a:buNone/>
            </a:pPr>
            <a:r>
              <a:rPr lang="en-US" sz="2400" dirty="0">
                <a:latin typeface="Arial" panose="020B0604020202020204" pitchFamily="34" charset="0"/>
                <a:cs typeface="Arial" panose="020B0604020202020204" pitchFamily="34" charset="0"/>
              </a:rPr>
              <a:t>Is there reasonable cause to suspect this is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 adult or child at risk?</a:t>
            </a:r>
          </a:p>
        </p:txBody>
      </p:sp>
      <p:pic>
        <p:nvPicPr>
          <p:cNvPr id="9" name="Picture 8" descr="Safeguarding PPoint Header.jpg"/>
          <p:cNvPicPr>
            <a:picLocks noChangeAspect="1"/>
          </p:cNvPicPr>
          <p:nvPr/>
        </p:nvPicPr>
        <p:blipFill>
          <a:blip r:embed="rId3" cstate="print"/>
          <a:stretch>
            <a:fillRect/>
          </a:stretch>
        </p:blipFill>
        <p:spPr>
          <a:xfrm>
            <a:off x="0" y="0"/>
            <a:ext cx="9144000" cy="820226"/>
          </a:xfrm>
          <a:prstGeom prst="rect">
            <a:avLst/>
          </a:prstGeom>
        </p:spPr>
      </p:pic>
      <p:sp>
        <p:nvSpPr>
          <p:cNvPr id="14" name="Isosceles Triangle 13"/>
          <p:cNvSpPr/>
          <p:nvPr/>
        </p:nvSpPr>
        <p:spPr>
          <a:xfrm>
            <a:off x="3865240" y="3543672"/>
            <a:ext cx="1066800" cy="533400"/>
          </a:xfrm>
          <a:prstGeom prst="triangle">
            <a:avLst/>
          </a:prstGeom>
          <a:solidFill>
            <a:srgbClr val="00464F"/>
          </a:solidFill>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60806" y="4149080"/>
            <a:ext cx="7568794" cy="788268"/>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818630" y="4395192"/>
            <a:ext cx="7391400" cy="762000"/>
          </a:xfrm>
          <a:prstGeom prst="rect">
            <a:avLst/>
          </a:prstGeom>
        </p:spPr>
        <p:txBody>
          <a:bodyPr vert="horz" lIns="91440" tIns="45720" rIns="91440" bIns="45720" rtlCol="0">
            <a:normAutofit/>
          </a:bodyPr>
          <a:lstStyle/>
          <a:p>
            <a:pPr marL="342900" lvl="0" indent="-342900" algn="ctr">
              <a:lnSpc>
                <a:spcPct val="80000"/>
              </a:lnSpc>
              <a:spcBef>
                <a:spcPct val="20000"/>
              </a:spcBef>
            </a:pPr>
            <a:r>
              <a:rPr lang="en-GB" sz="2400" dirty="0">
                <a:latin typeface="Arial" panose="020B0604020202020204" pitchFamily="34" charset="0"/>
                <a:cs typeface="Arial" panose="020B0604020202020204" pitchFamily="34" charset="0"/>
              </a:rPr>
              <a:t>What do you need to do?</a:t>
            </a:r>
            <a:endParaRPr lang="en-US" sz="2400" dirty="0">
              <a:latin typeface="Arial" panose="020B0604020202020204" pitchFamily="34" charset="0"/>
              <a:cs typeface="Arial" panose="020B0604020202020204" pitchFamily="34" charset="0"/>
            </a:endParaRPr>
          </a:p>
        </p:txBody>
      </p:sp>
      <p:sp>
        <p:nvSpPr>
          <p:cNvPr id="17" name="Isosceles Triangle 16"/>
          <p:cNvSpPr/>
          <p:nvPr/>
        </p:nvSpPr>
        <p:spPr>
          <a:xfrm>
            <a:off x="3865240" y="5055840"/>
            <a:ext cx="1066800" cy="533400"/>
          </a:xfrm>
          <a:prstGeom prst="triangle">
            <a:avLst/>
          </a:prstGeom>
          <a:solidFill>
            <a:srgbClr val="00464F"/>
          </a:solidFill>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60806" y="5638800"/>
            <a:ext cx="7568794" cy="685800"/>
          </a:xfrm>
          <a:prstGeom prst="rect">
            <a:avLst/>
          </a:prstGeom>
          <a:solidFill>
            <a:srgbClr val="DCEAF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838200" y="5805264"/>
            <a:ext cx="7391400" cy="762000"/>
          </a:xfrm>
          <a:prstGeom prst="rect">
            <a:avLst/>
          </a:prstGeom>
        </p:spPr>
        <p:txBody>
          <a:bodyPr vert="horz" lIns="91440" tIns="45720" rIns="91440" bIns="45720" rtlCol="0">
            <a:normAutofit/>
          </a:bodyPr>
          <a:lstStyle/>
          <a:p>
            <a:pPr marL="342900" lvl="0" indent="-342900" algn="ctr">
              <a:lnSpc>
                <a:spcPct val="80000"/>
              </a:lnSpc>
              <a:spcBef>
                <a:spcPct val="20000"/>
              </a:spcBef>
            </a:pPr>
            <a:r>
              <a:rPr lang="en-US" sz="2400" dirty="0">
                <a:latin typeface="Arial" panose="020B0604020202020204" pitchFamily="34" charset="0"/>
                <a:cs typeface="Arial" panose="020B0604020202020204" pitchFamily="34" charset="0"/>
              </a:rPr>
              <a:t>What would you record?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45</a:t>
            </a:fld>
            <a:endParaRPr lang="en-US" dirty="0"/>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pic>
        <p:nvPicPr>
          <p:cNvPr id="8" name="Picture 7" descr="Safeguarding Arrow.jpg"/>
          <p:cNvPicPr>
            <a:picLocks noChangeAspect="1"/>
          </p:cNvPicPr>
          <p:nvPr/>
        </p:nvPicPr>
        <p:blipFill>
          <a:blip r:embed="rId4" cstate="print"/>
          <a:stretch>
            <a:fillRect/>
          </a:stretch>
        </p:blipFill>
        <p:spPr>
          <a:xfrm>
            <a:off x="1981200" y="1268760"/>
            <a:ext cx="5638800" cy="2557599"/>
          </a:xfrm>
          <a:prstGeom prst="rect">
            <a:avLst/>
          </a:prstGeom>
          <a:solidFill>
            <a:srgbClr val="DCEAF0"/>
          </a:solidFill>
        </p:spPr>
      </p:pic>
      <p:pic>
        <p:nvPicPr>
          <p:cNvPr id="9" name="Picture 8" descr="Safeguarding Arrow.jpg"/>
          <p:cNvPicPr>
            <a:picLocks noChangeAspect="1"/>
          </p:cNvPicPr>
          <p:nvPr/>
        </p:nvPicPr>
        <p:blipFill>
          <a:blip r:embed="rId4" cstate="print"/>
          <a:stretch>
            <a:fillRect/>
          </a:stretch>
        </p:blipFill>
        <p:spPr>
          <a:xfrm>
            <a:off x="1981200" y="3933056"/>
            <a:ext cx="5638800" cy="2557599"/>
          </a:xfrm>
          <a:prstGeom prst="rect">
            <a:avLst/>
          </a:prstGeom>
        </p:spPr>
      </p:pic>
      <p:sp>
        <p:nvSpPr>
          <p:cNvPr id="10" name="Rectangle 9"/>
          <p:cNvSpPr/>
          <p:nvPr/>
        </p:nvSpPr>
        <p:spPr>
          <a:xfrm>
            <a:off x="2209800" y="2024666"/>
            <a:ext cx="5486400" cy="923330"/>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Action planning</a:t>
            </a:r>
          </a:p>
          <a:p>
            <a:r>
              <a:rPr lang="en-US" sz="2200" dirty="0">
                <a:latin typeface="Arial" panose="020B0604020202020204" pitchFamily="34" charset="0"/>
                <a:cs typeface="Arial" panose="020B0604020202020204" pitchFamily="34" charset="0"/>
              </a:rPr>
              <a:t>What has been learnt today</a:t>
            </a:r>
          </a:p>
        </p:txBody>
      </p:sp>
      <p:sp>
        <p:nvSpPr>
          <p:cNvPr id="11" name="Rectangle 10"/>
          <p:cNvSpPr/>
          <p:nvPr/>
        </p:nvSpPr>
        <p:spPr>
          <a:xfrm>
            <a:off x="2209800" y="4499972"/>
            <a:ext cx="5486400" cy="1261884"/>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Action planning</a:t>
            </a:r>
          </a:p>
          <a:p>
            <a:r>
              <a:rPr lang="en-US" sz="2200" dirty="0">
                <a:latin typeface="Arial" panose="020B0604020202020204" pitchFamily="34" charset="0"/>
                <a:cs typeface="Arial" panose="020B0604020202020204" pitchFamily="34" charset="0"/>
              </a:rPr>
              <a:t>What do you intend to do to promote safeguarding in your role and setting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46</a:t>
            </a:fld>
            <a:endParaRPr lang="en-US" dirty="0"/>
          </a:p>
        </p:txBody>
      </p:sp>
      <p:sp>
        <p:nvSpPr>
          <p:cNvPr id="6" name="Title 1"/>
          <p:cNvSpPr>
            <a:spLocks noGrp="1"/>
          </p:cNvSpPr>
          <p:nvPr>
            <p:ph type="title"/>
          </p:nvPr>
        </p:nvSpPr>
        <p:spPr>
          <a:xfrm>
            <a:off x="457200" y="1556792"/>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Evaluation</a:t>
            </a:r>
          </a:p>
        </p:txBody>
      </p:sp>
      <p:pic>
        <p:nvPicPr>
          <p:cNvPr id="8" name="Picture 7"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9A37A3-FA65-4B99-9FFC-3CCE217C6C58}" type="slidenum">
              <a:rPr lang="en-US" smtClean="0"/>
              <a:pPr/>
              <a:t>47</a:t>
            </a:fld>
            <a:endParaRPr lang="en-US" dirty="0"/>
          </a:p>
        </p:txBody>
      </p:sp>
      <p:sp>
        <p:nvSpPr>
          <p:cNvPr id="6" name="Title 1"/>
          <p:cNvSpPr>
            <a:spLocks noGrp="1"/>
          </p:cNvSpPr>
          <p:nvPr>
            <p:ph type="title"/>
          </p:nvPr>
        </p:nvSpPr>
        <p:spPr>
          <a:xfrm>
            <a:off x="539552" y="2492896"/>
            <a:ext cx="8229600" cy="1143000"/>
          </a:xfrm>
        </p:spPr>
        <p:txBody>
          <a:bodyPr>
            <a:noAutofit/>
          </a:bodyPr>
          <a:lstStyle/>
          <a:p>
            <a:pPr algn="l"/>
            <a:r>
              <a:rPr lang="en-US" sz="3600" dirty="0">
                <a:solidFill>
                  <a:srgbClr val="004C53"/>
                </a:solidFill>
                <a:latin typeface="Arial" panose="020B0604020202020204" pitchFamily="34" charset="0"/>
                <a:cs typeface="Arial" panose="020B0604020202020204" pitchFamily="34" charset="0"/>
              </a:rPr>
              <a:t>Thank you </a:t>
            </a:r>
            <a:br>
              <a:rPr lang="en-US" sz="3600" dirty="0">
                <a:solidFill>
                  <a:srgbClr val="004C53"/>
                </a:solidFill>
                <a:latin typeface="Arial" panose="020B0604020202020204" pitchFamily="34" charset="0"/>
                <a:cs typeface="Arial" panose="020B0604020202020204" pitchFamily="34" charset="0"/>
              </a:rPr>
            </a:br>
            <a:br>
              <a:rPr lang="en-US" sz="3600" dirty="0">
                <a:solidFill>
                  <a:srgbClr val="004C53"/>
                </a:solidFill>
                <a:latin typeface="Arial" panose="020B0604020202020204" pitchFamily="34" charset="0"/>
                <a:cs typeface="Arial" panose="020B0604020202020204" pitchFamily="34" charset="0"/>
              </a:rPr>
            </a:br>
            <a:r>
              <a:rPr lang="en-US" sz="2400" dirty="0">
                <a:solidFill>
                  <a:srgbClr val="004C53"/>
                </a:solidFill>
                <a:latin typeface="Arial" panose="020B0604020202020204" pitchFamily="34" charset="0"/>
                <a:cs typeface="Arial" panose="020B0604020202020204" pitchFamily="34" charset="0"/>
              </a:rPr>
              <a:t>Further information from…</a:t>
            </a:r>
            <a:br>
              <a:rPr lang="en-US" sz="3600" dirty="0">
                <a:solidFill>
                  <a:srgbClr val="004C53"/>
                </a:solidFill>
                <a:latin typeface="Arial" panose="020B0604020202020204" pitchFamily="34" charset="0"/>
                <a:cs typeface="Arial" panose="020B0604020202020204" pitchFamily="34" charset="0"/>
              </a:rPr>
            </a:br>
            <a:endParaRPr lang="en-US" sz="3600" dirty="0">
              <a:solidFill>
                <a:srgbClr val="004C53"/>
              </a:solidFill>
              <a:latin typeface="Arial" panose="020B0604020202020204" pitchFamily="34" charset="0"/>
              <a:cs typeface="Arial" panose="020B0604020202020204" pitchFamily="34" charset="0"/>
            </a:endParaRPr>
          </a:p>
        </p:txBody>
      </p:sp>
      <p:pic>
        <p:nvPicPr>
          <p:cNvPr id="7" name="Picture 6"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157592" cy="1584176"/>
          </a:xfrm>
        </p:spPr>
        <p:txBody>
          <a:bodyPr>
            <a:noAutofit/>
          </a:bodyPr>
          <a:lstStyle/>
          <a:p>
            <a:r>
              <a:rPr lang="en-GB" sz="3200" dirty="0">
                <a:solidFill>
                  <a:srgbClr val="00464F"/>
                </a:solidFill>
                <a:latin typeface="Arial" panose="020B0604020202020204" pitchFamily="34" charset="0"/>
                <a:cs typeface="Arial" panose="020B0604020202020204" pitchFamily="34" charset="0"/>
              </a:rPr>
              <a:t>Social Care Wales Code of Professional Practice for Social Care – key values</a:t>
            </a:r>
            <a:endParaRPr lang="en-US" sz="32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286000"/>
            <a:ext cx="8229600" cy="4525963"/>
          </a:xfrm>
        </p:spPr>
        <p:txBody>
          <a:bodyPr>
            <a:normAutofit/>
          </a:bodyPr>
          <a:lstStyle/>
          <a:p>
            <a:r>
              <a:rPr lang="en-US" sz="2000" dirty="0">
                <a:latin typeface="Arial" panose="020B0604020202020204" pitchFamily="34" charset="0"/>
                <a:cs typeface="Arial" panose="020B0604020202020204" pitchFamily="34" charset="0"/>
              </a:rPr>
              <a:t>3.3 working with individuals and carers to keep themselves safe </a:t>
            </a:r>
          </a:p>
          <a:p>
            <a:r>
              <a:rPr lang="en-US" sz="2000" dirty="0">
                <a:latin typeface="Arial" panose="020B0604020202020204" pitchFamily="34" charset="0"/>
                <a:cs typeface="Arial" panose="020B0604020202020204" pitchFamily="34" charset="0"/>
              </a:rPr>
              <a:t>3.5 supporting individuals and carers to express concerns or make complaints, taking complaints seriously and responding to them or passing them to the appropriate person </a:t>
            </a:r>
          </a:p>
          <a:p>
            <a:r>
              <a:rPr lang="en-US" sz="2000" dirty="0">
                <a:latin typeface="Arial" panose="020B0604020202020204" pitchFamily="34" charset="0"/>
                <a:cs typeface="Arial" panose="020B0604020202020204" pitchFamily="34" charset="0"/>
              </a:rPr>
              <a:t>3.7 using relevant processes and procedures to challenge and report dangerous, abusive, discriminatory or exploitative behaviour and practice </a:t>
            </a:r>
          </a:p>
          <a:p>
            <a:r>
              <a:rPr lang="en-US" sz="2000" dirty="0">
                <a:latin typeface="Arial" panose="020B0604020202020204" pitchFamily="34" charset="0"/>
                <a:cs typeface="Arial" panose="020B0604020202020204" pitchFamily="34" charset="0"/>
              </a:rPr>
              <a:t>3.8 raising concerns with your employer or an appropriate authority where the practice of colleagues or other professionals may be unsafe or adversely affecting standards of social care and support </a:t>
            </a:r>
          </a:p>
          <a:p>
            <a:r>
              <a:rPr lang="en-US" sz="2000" dirty="0">
                <a:latin typeface="Arial" panose="020B0604020202020204" pitchFamily="34" charset="0"/>
                <a:cs typeface="Arial" panose="020B0604020202020204" pitchFamily="34" charset="0"/>
              </a:rPr>
              <a:t>3.9 bringing to the attention of your employer or the appropriate authority, resource or operational difficulties that might get in the way of the delivery of safe social care and support. </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5</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57592" cy="1600662"/>
          </a:xfrm>
        </p:spPr>
        <p:txBody>
          <a:bodyPr>
            <a:noAutofit/>
          </a:bodyPr>
          <a:lstStyle/>
          <a:p>
            <a:r>
              <a:rPr lang="en-GB" sz="3200" dirty="0">
                <a:solidFill>
                  <a:srgbClr val="00464F"/>
                </a:solidFill>
                <a:latin typeface="Arial" panose="020B0604020202020204" pitchFamily="34" charset="0"/>
                <a:cs typeface="Arial" panose="020B0604020202020204" pitchFamily="34" charset="0"/>
              </a:rPr>
              <a:t>Social Care Wales Code of Professional Practice for Social Care – key values</a:t>
            </a:r>
            <a:endParaRPr lang="en-US" sz="32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134269"/>
            <a:ext cx="8229600" cy="4823123"/>
          </a:xfrm>
        </p:spPr>
        <p:txBody>
          <a:bodyPr>
            <a:normAutofit fontScale="92500" lnSpcReduction="10000"/>
          </a:bodyPr>
          <a:lstStyle/>
          <a:p>
            <a:r>
              <a:rPr lang="en-US" sz="2000" dirty="0">
                <a:latin typeface="Arial" panose="020B0604020202020204" pitchFamily="34" charset="0"/>
                <a:cs typeface="Arial" panose="020B0604020202020204" pitchFamily="34" charset="0"/>
              </a:rPr>
              <a:t>4.2 following risk assessment policies and procedures to assess whether the behaviour of individuals presents a risk of harm to themselves or other people </a:t>
            </a:r>
          </a:p>
          <a:p>
            <a:r>
              <a:rPr lang="en-US" sz="2000" dirty="0">
                <a:latin typeface="Arial" panose="020B0604020202020204" pitchFamily="34" charset="0"/>
                <a:cs typeface="Arial" panose="020B0604020202020204" pitchFamily="34" charset="0"/>
              </a:rPr>
              <a:t>4.3 taking necessary steps to minimise the risks of individuals’ behaviour causing actual or potential harm to themselves or other people. </a:t>
            </a:r>
          </a:p>
          <a:p>
            <a:endParaRPr lang="en-US" sz="11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You must not:</a:t>
            </a:r>
          </a:p>
          <a:p>
            <a:pPr>
              <a:buNone/>
            </a:pPr>
            <a:endParaRPr lang="en-US" sz="11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5.1 directly or indirectly abuse, neglect or harm individuals, carers or colleagues</a:t>
            </a:r>
          </a:p>
          <a:p>
            <a:r>
              <a:rPr lang="en-US" sz="2000" dirty="0">
                <a:latin typeface="Arial" panose="020B0604020202020204" pitchFamily="34" charset="0"/>
                <a:cs typeface="Arial" panose="020B0604020202020204" pitchFamily="34" charset="0"/>
              </a:rPr>
              <a:t>5.2 exploit individuals, carers or colleagues in any way</a:t>
            </a:r>
          </a:p>
          <a:p>
            <a:r>
              <a:rPr lang="en-US" sz="2000" dirty="0">
                <a:latin typeface="Arial" panose="020B0604020202020204" pitchFamily="34" charset="0"/>
                <a:cs typeface="Arial" panose="020B0604020202020204" pitchFamily="34" charset="0"/>
              </a:rPr>
              <a:t>5.3 abuse the trust of individuals and carers or the access you have to personal information about them, or to their property, home or workplace </a:t>
            </a:r>
          </a:p>
          <a:p>
            <a:r>
              <a:rPr lang="en-US" sz="2000" dirty="0">
                <a:latin typeface="Arial" panose="020B0604020202020204" pitchFamily="34" charset="0"/>
                <a:cs typeface="Arial" panose="020B0604020202020204" pitchFamily="34" charset="0"/>
              </a:rPr>
              <a:t>5.7 put yourself or other people at unnecessary risk. </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6</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229600" cy="1143000"/>
          </a:xfrm>
        </p:spPr>
        <p:txBody>
          <a:bodyPr>
            <a:normAutofit/>
          </a:bodyPr>
          <a:lstStyle/>
          <a:p>
            <a:pPr algn="l"/>
            <a:r>
              <a:rPr lang="en-GB" sz="3600" dirty="0">
                <a:solidFill>
                  <a:srgbClr val="00464F"/>
                </a:solidFill>
                <a:latin typeface="Arial" panose="020B0604020202020204" pitchFamily="34" charset="0"/>
                <a:cs typeface="Arial" panose="020B0604020202020204" pitchFamily="34" charset="0"/>
              </a:rPr>
              <a:t>Activity 2 – what is acceptable?</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983632"/>
            <a:ext cx="8229600" cy="4525963"/>
          </a:xfrm>
        </p:spPr>
        <p:txBody>
          <a:bodyPr>
            <a:normAutofit/>
          </a:bodyPr>
          <a:lstStyle/>
          <a:p>
            <a:pPr>
              <a:buNone/>
            </a:pPr>
            <a:r>
              <a:rPr lang="en-GB" sz="2800" dirty="0">
                <a:latin typeface="Arial" panose="020B0604020202020204" pitchFamily="34" charset="0"/>
                <a:cs typeface="Arial" panose="020B0604020202020204" pitchFamily="34" charset="0"/>
              </a:rPr>
              <a:t>Do you think this child/adult is at risk?</a:t>
            </a:r>
            <a:endParaRPr lang="en-GB" sz="2800" i="1" dirty="0">
              <a:latin typeface="Arial" panose="020B0604020202020204" pitchFamily="34" charset="0"/>
              <a:cs typeface="Arial" panose="020B0604020202020204" pitchFamily="34" charset="0"/>
            </a:endParaRPr>
          </a:p>
          <a:p>
            <a:pPr>
              <a:buNone/>
            </a:pPr>
            <a:r>
              <a:rPr lang="en-GB" sz="2800" i="1" dirty="0">
                <a:latin typeface="Arial" panose="020B0604020202020204" pitchFamily="34" charset="0"/>
                <a:cs typeface="Arial" panose="020B0604020202020204" pitchFamily="34" charset="0"/>
              </a:rPr>
              <a:t>Yes or no</a:t>
            </a:r>
            <a:endParaRPr lang="en-US" sz="28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19A37A3-FA65-4B99-9FFC-3CCE217C6C58}" type="slidenum">
              <a:rPr lang="en-US" smtClean="0"/>
              <a:pPr/>
              <a:t>7</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pPr algn="l"/>
            <a:r>
              <a:rPr lang="en-GB" sz="3600" dirty="0">
                <a:solidFill>
                  <a:srgbClr val="00464F"/>
                </a:solidFill>
                <a:latin typeface="Arial" panose="020B0604020202020204" pitchFamily="34" charset="0"/>
                <a:cs typeface="Arial" panose="020B0604020202020204" pitchFamily="34" charset="0"/>
              </a:rPr>
              <a:t>Activity 3</a:t>
            </a:r>
            <a:endParaRPr lang="en-US" sz="3600" dirty="0">
              <a:solidFill>
                <a:srgbClr val="00464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849562"/>
            <a:ext cx="8229600" cy="4525963"/>
          </a:xfrm>
        </p:spPr>
        <p:txBody>
          <a:bodyPr>
            <a:normAutofit/>
          </a:bodyPr>
          <a:lstStyle/>
          <a:p>
            <a:pPr>
              <a:lnSpc>
                <a:spcPct val="80000"/>
              </a:lnSpc>
              <a:buNone/>
            </a:pPr>
            <a:r>
              <a:rPr lang="en-GB" sz="2400" dirty="0">
                <a:latin typeface="Arial" panose="020B0604020202020204" pitchFamily="34" charset="0"/>
                <a:cs typeface="Arial" panose="020B0604020202020204" pitchFamily="34" charset="0"/>
              </a:rPr>
              <a:t>Individually:</a:t>
            </a:r>
          </a:p>
          <a:p>
            <a:pPr marL="457200" indent="-457200">
              <a:lnSpc>
                <a:spcPct val="80000"/>
              </a:lnSpc>
            </a:pPr>
            <a:r>
              <a:rPr lang="en-GB" sz="2400" dirty="0">
                <a:latin typeface="Arial" panose="020B0604020202020204" pitchFamily="34" charset="0"/>
                <a:cs typeface="Arial" panose="020B0604020202020204" pitchFamily="34" charset="0"/>
              </a:rPr>
              <a:t>write down a </a:t>
            </a:r>
            <a:r>
              <a:rPr lang="en-GB" sz="2400" b="1" dirty="0">
                <a:latin typeface="Arial" panose="020B0604020202020204" pitchFamily="34" charset="0"/>
                <a:cs typeface="Arial" panose="020B0604020202020204" pitchFamily="34" charset="0"/>
              </a:rPr>
              <a:t>short</a:t>
            </a:r>
            <a:r>
              <a:rPr lang="en-GB" sz="2400" dirty="0">
                <a:latin typeface="Arial" panose="020B0604020202020204" pitchFamily="34" charset="0"/>
                <a:cs typeface="Arial" panose="020B0604020202020204" pitchFamily="34" charset="0"/>
              </a:rPr>
              <a:t> definition of ‘safeguarding’</a:t>
            </a:r>
          </a:p>
          <a:p>
            <a:pPr marL="457200" indent="-457200">
              <a:lnSpc>
                <a:spcPct val="80000"/>
              </a:lnSpc>
            </a:pPr>
            <a:r>
              <a:rPr lang="en-GB" sz="2400" dirty="0">
                <a:latin typeface="Arial" panose="020B0604020202020204" pitchFamily="34" charset="0"/>
                <a:cs typeface="Arial" panose="020B0604020202020204" pitchFamily="34" charset="0"/>
              </a:rPr>
              <a:t>write down a </a:t>
            </a:r>
            <a:r>
              <a:rPr lang="en-GB" sz="2400" b="1" dirty="0">
                <a:latin typeface="Arial" panose="020B0604020202020204" pitchFamily="34" charset="0"/>
                <a:cs typeface="Arial" panose="020B0604020202020204" pitchFamily="34" charset="0"/>
              </a:rPr>
              <a:t>short </a:t>
            </a:r>
            <a:r>
              <a:rPr lang="en-GB" sz="2400" dirty="0">
                <a:latin typeface="Arial" panose="020B0604020202020204" pitchFamily="34" charset="0"/>
                <a:cs typeface="Arial" panose="020B0604020202020204" pitchFamily="34" charset="0"/>
              </a:rPr>
              <a:t>definition of ‘at risk’.</a:t>
            </a:r>
          </a:p>
          <a:p>
            <a:pPr marL="457200" indent="-457200">
              <a:lnSpc>
                <a:spcPct val="80000"/>
              </a:lnSpc>
            </a:pPr>
            <a:endParaRPr lang="en-GB" sz="2400" dirty="0">
              <a:latin typeface="Arial" panose="020B0604020202020204" pitchFamily="34" charset="0"/>
              <a:cs typeface="Arial" panose="020B0604020202020204" pitchFamily="34" charset="0"/>
            </a:endParaRPr>
          </a:p>
          <a:p>
            <a:pPr marL="0" indent="0">
              <a:lnSpc>
                <a:spcPct val="80000"/>
              </a:lnSpc>
              <a:buNone/>
            </a:pPr>
            <a:r>
              <a:rPr lang="en-GB" sz="2400" dirty="0">
                <a:latin typeface="Arial" panose="020B0604020202020204" pitchFamily="34" charset="0"/>
                <a:cs typeface="Arial" panose="020B0604020202020204" pitchFamily="34" charset="0"/>
              </a:rPr>
              <a:t>In small groups:</a:t>
            </a:r>
          </a:p>
          <a:p>
            <a:pPr>
              <a:lnSpc>
                <a:spcPct val="80000"/>
              </a:lnSpc>
            </a:pPr>
            <a:r>
              <a:rPr lang="en-GB" sz="2400" dirty="0">
                <a:latin typeface="Arial" panose="020B0604020202020204" pitchFamily="34" charset="0"/>
                <a:cs typeface="Arial" panose="020B0604020202020204" pitchFamily="34" charset="0"/>
              </a:rPr>
              <a:t>share your definitions and agree a </a:t>
            </a:r>
            <a:r>
              <a:rPr lang="en-GB" sz="2400" b="1" dirty="0">
                <a:latin typeface="Arial" panose="020B0604020202020204" pitchFamily="34" charset="0"/>
                <a:cs typeface="Arial" panose="020B0604020202020204" pitchFamily="34" charset="0"/>
              </a:rPr>
              <a:t>short </a:t>
            </a:r>
            <a:r>
              <a:rPr lang="en-GB" sz="2400" dirty="0">
                <a:latin typeface="Arial" panose="020B0604020202020204" pitchFamily="34" charset="0"/>
                <a:cs typeface="Arial" panose="020B0604020202020204" pitchFamily="34" charset="0"/>
              </a:rPr>
              <a:t>definition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of each to feedback.</a:t>
            </a:r>
            <a:endParaRPr lang="en-US" sz="2400" dirty="0">
              <a:latin typeface="Arial" panose="020B0604020202020204" pitchFamily="34" charset="0"/>
              <a:cs typeface="Arial" panose="020B0604020202020204" pitchFamily="34" charset="0"/>
            </a:endParaRPr>
          </a:p>
          <a:p>
            <a:pPr>
              <a:buNone/>
            </a:pPr>
            <a:endParaRPr lang="en-US"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8</a:t>
            </a:fld>
            <a:endParaRPr lang="en-US" dirty="0"/>
          </a:p>
        </p:txBody>
      </p:sp>
      <p:pic>
        <p:nvPicPr>
          <p:cNvPr id="6" name="Picture 5" descr="Safeguarding PPoint Header.jpg"/>
          <p:cNvPicPr>
            <a:picLocks noChangeAspect="1"/>
          </p:cNvPicPr>
          <p:nvPr/>
        </p:nvPicPr>
        <p:blipFill>
          <a:blip r:embed="rId3" cstate="print"/>
          <a:stretch>
            <a:fillRect/>
          </a:stretch>
        </p:blipFill>
        <p:spPr>
          <a:xfrm>
            <a:off x="0" y="0"/>
            <a:ext cx="9144000" cy="8202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GB" sz="3600" dirty="0">
                <a:solidFill>
                  <a:srgbClr val="00464F"/>
                </a:solidFill>
                <a:latin typeface="Arial" panose="020B0604020202020204" pitchFamily="34" charset="0"/>
                <a:cs typeface="Arial" panose="020B0604020202020204" pitchFamily="34" charset="0"/>
              </a:rPr>
              <a:t>Safeguarding</a:t>
            </a:r>
            <a:r>
              <a:rPr lang="en-US" sz="3600" dirty="0">
                <a:solidFill>
                  <a:srgbClr val="00464F"/>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67544" y="1772816"/>
            <a:ext cx="8229600" cy="4680520"/>
          </a:xfrm>
        </p:spPr>
        <p:txBody>
          <a:bodyPr>
            <a:normAutofit/>
          </a:bodyPr>
          <a:lstStyle/>
          <a:p>
            <a:pPr>
              <a:buNone/>
            </a:pPr>
            <a:r>
              <a:rPr lang="en-GB" dirty="0"/>
              <a:t>   </a:t>
            </a:r>
            <a:endParaRPr lang="en-US" sz="2800" dirty="0"/>
          </a:p>
        </p:txBody>
      </p:sp>
      <p:sp>
        <p:nvSpPr>
          <p:cNvPr id="4" name="Slide Number Placeholder 3"/>
          <p:cNvSpPr>
            <a:spLocks noGrp="1"/>
          </p:cNvSpPr>
          <p:nvPr>
            <p:ph type="sldNum" sz="quarter" idx="12"/>
          </p:nvPr>
        </p:nvSpPr>
        <p:spPr/>
        <p:txBody>
          <a:bodyPr/>
          <a:lstStyle/>
          <a:p>
            <a:fld id="{B19A37A3-FA65-4B99-9FFC-3CCE217C6C58}" type="slidenum">
              <a:rPr lang="en-US" smtClean="0"/>
              <a:pPr/>
              <a:t>9</a:t>
            </a:fld>
            <a:endParaRPr lang="en-US" dirty="0"/>
          </a:p>
        </p:txBody>
      </p:sp>
      <p:graphicFrame>
        <p:nvGraphicFramePr>
          <p:cNvPr id="6" name="Diagram 5"/>
          <p:cNvGraphicFramePr/>
          <p:nvPr>
            <p:extLst>
              <p:ext uri="{D42A27DB-BD31-4B8C-83A1-F6EECF244321}">
                <p14:modId xmlns:p14="http://schemas.microsoft.com/office/powerpoint/2010/main" val="117420161"/>
              </p:ext>
            </p:extLst>
          </p:nvPr>
        </p:nvGraphicFramePr>
        <p:xfrm>
          <a:off x="1524000" y="203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afeguarding PPoint Header.jpg"/>
          <p:cNvPicPr>
            <a:picLocks noChangeAspect="1"/>
          </p:cNvPicPr>
          <p:nvPr/>
        </p:nvPicPr>
        <p:blipFill>
          <a:blip r:embed="rId8" cstate="print"/>
          <a:stretch>
            <a:fillRect/>
          </a:stretch>
        </p:blipFill>
        <p:spPr>
          <a:xfrm>
            <a:off x="0" y="0"/>
            <a:ext cx="9144000" cy="8202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4411</TotalTime>
  <Words>5801</Words>
  <Application>Microsoft Office PowerPoint</Application>
  <PresentationFormat>On-screen Show (4:3)</PresentationFormat>
  <Paragraphs>524</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Aharoni</vt:lpstr>
      <vt:lpstr>Arial</vt:lpstr>
      <vt:lpstr>Calibri</vt:lpstr>
      <vt:lpstr>Times New Roman</vt:lpstr>
      <vt:lpstr>Office Theme</vt:lpstr>
      <vt:lpstr>PowerPoint Presentation</vt:lpstr>
      <vt:lpstr>Overview of the day</vt:lpstr>
      <vt:lpstr>Learning outcomes </vt:lpstr>
      <vt:lpstr>Activity 1 – principles</vt:lpstr>
      <vt:lpstr>Social Care Wales Code of Professional Practice for Social Care – key values</vt:lpstr>
      <vt:lpstr>Social Care Wales Code of Professional Practice for Social Care – key values</vt:lpstr>
      <vt:lpstr>Activity 2 – what is acceptable?</vt:lpstr>
      <vt:lpstr>Activity 3</vt:lpstr>
      <vt:lpstr>Safeguarding </vt:lpstr>
      <vt:lpstr>Social Services and Well-being (Wales) Act 2014  </vt:lpstr>
      <vt:lpstr> The well-being duty</vt:lpstr>
      <vt:lpstr>Welfare and well-being</vt:lpstr>
      <vt:lpstr> Other overarching duties</vt:lpstr>
      <vt:lpstr>The Act, statutory guidance and regulations explain how we must work with adults</vt:lpstr>
      <vt:lpstr>Relevant partner agencies include:</vt:lpstr>
      <vt:lpstr>An adult at risk</vt:lpstr>
      <vt:lpstr>The Act, statutory guidance and regulations explain how we must  work with children</vt:lpstr>
      <vt:lpstr>A child at risk</vt:lpstr>
      <vt:lpstr>Activity 4 – group </vt:lpstr>
      <vt:lpstr>Increased vulnerability and risk of abuse, neglect and harm includes:</vt:lpstr>
      <vt:lpstr>Vulnerability / risk factors</vt:lpstr>
      <vt:lpstr>Advocacy</vt:lpstr>
      <vt:lpstr>Abuse and neglect – adults</vt:lpstr>
      <vt:lpstr>Abuse, neglect and harm – children </vt:lpstr>
      <vt:lpstr>Activity 5</vt:lpstr>
      <vt:lpstr>Safeguarding facts:  the national / UK picture</vt:lpstr>
      <vt:lpstr>The local picture</vt:lpstr>
      <vt:lpstr>Activity 6</vt:lpstr>
      <vt:lpstr>PowerPoint Presentation</vt:lpstr>
      <vt:lpstr>Activity 7 –  practice reviews </vt:lpstr>
      <vt:lpstr>﻿Activity 8 – responding to allegations and suspicions</vt:lpstr>
      <vt:lpstr>Responding to allegations and suspicions – what is expected </vt:lpstr>
      <vt:lpstr>Activity 9 – records</vt:lpstr>
      <vt:lpstr>Working under the Act</vt:lpstr>
      <vt:lpstr>Adult specific legislation and guidance</vt:lpstr>
      <vt:lpstr>Children and young people  specific legislation and guidance</vt:lpstr>
      <vt:lpstr>Additional legislation</vt:lpstr>
      <vt:lpstr>﻿What role do you play?</vt:lpstr>
      <vt:lpstr>﻿What role do you play?</vt:lpstr>
      <vt:lpstr>Essential steps</vt:lpstr>
      <vt:lpstr>Activity 10 – whistle blowing</vt:lpstr>
      <vt:lpstr>Whistle blowing – what to do:</vt:lpstr>
      <vt:lpstr>Activity 11a –  reporting suspicions and allegations</vt:lpstr>
      <vt:lpstr>Activity 11b – what if...  consider the scenarios and decide</vt:lpstr>
      <vt:lpstr>PowerPoint Presentation</vt:lpstr>
      <vt:lpstr>Evaluation</vt:lpstr>
      <vt:lpstr>Thank you   Further information from…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Wales basic safeguarding awareness training</dc:title>
  <dc:creator>Sue Gwynn</dc:creator>
  <cp:lastModifiedBy>Bethan Price</cp:lastModifiedBy>
  <cp:revision>573</cp:revision>
  <dcterms:created xsi:type="dcterms:W3CDTF">2014-06-30T15:04:37Z</dcterms:created>
  <dcterms:modified xsi:type="dcterms:W3CDTF">2018-10-08T15:51:22Z</dcterms:modified>
</cp:coreProperties>
</file>