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3"/>
  </p:notesMasterIdLst>
  <p:handoutMasterIdLst>
    <p:handoutMasterId r:id="rId64"/>
  </p:handoutMasterIdLst>
  <p:sldIdLst>
    <p:sldId id="258" r:id="rId5"/>
    <p:sldId id="265" r:id="rId6"/>
    <p:sldId id="328" r:id="rId7"/>
    <p:sldId id="338" r:id="rId8"/>
    <p:sldId id="330" r:id="rId9"/>
    <p:sldId id="329" r:id="rId10"/>
    <p:sldId id="331" r:id="rId11"/>
    <p:sldId id="332" r:id="rId12"/>
    <p:sldId id="333" r:id="rId13"/>
    <p:sldId id="334" r:id="rId14"/>
    <p:sldId id="335" r:id="rId15"/>
    <p:sldId id="336" r:id="rId16"/>
    <p:sldId id="337" r:id="rId17"/>
    <p:sldId id="339" r:id="rId18"/>
    <p:sldId id="282" r:id="rId19"/>
    <p:sldId id="284" r:id="rId20"/>
    <p:sldId id="340" r:id="rId21"/>
    <p:sldId id="349" r:id="rId22"/>
    <p:sldId id="351" r:id="rId23"/>
    <p:sldId id="350"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9" r:id="rId41"/>
    <p:sldId id="368" r:id="rId42"/>
    <p:sldId id="370" r:id="rId43"/>
    <p:sldId id="371" r:id="rId44"/>
    <p:sldId id="346" r:id="rId45"/>
    <p:sldId id="372" r:id="rId46"/>
    <p:sldId id="373" r:id="rId47"/>
    <p:sldId id="374" r:id="rId48"/>
    <p:sldId id="375" r:id="rId49"/>
    <p:sldId id="376" r:id="rId50"/>
    <p:sldId id="377" r:id="rId51"/>
    <p:sldId id="378" r:id="rId52"/>
    <p:sldId id="379" r:id="rId53"/>
    <p:sldId id="380" r:id="rId54"/>
    <p:sldId id="381" r:id="rId55"/>
    <p:sldId id="347" r:id="rId56"/>
    <p:sldId id="341" r:id="rId57"/>
    <p:sldId id="382" r:id="rId58"/>
    <p:sldId id="383" r:id="rId59"/>
    <p:sldId id="384" r:id="rId60"/>
    <p:sldId id="385" r:id="rId61"/>
    <p:sldId id="263" r:id="rId62"/>
  </p:sldIdLst>
  <p:sldSz cx="9144000" cy="6858000" type="screen4x3"/>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63E"/>
    <a:srgbClr val="CC4B45"/>
    <a:srgbClr val="0C836B"/>
    <a:srgbClr val="37394C"/>
    <a:srgbClr val="0AA47E"/>
    <a:srgbClr val="16AD85"/>
    <a:srgbClr val="F7AB64"/>
    <a:srgbClr val="EB5E57"/>
    <a:srgbClr val="257D86"/>
    <a:srgbClr val="00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7B452-471C-414D-848A-C86730CDC0BE}" v="7" dt="2021-03-05T14:33:38.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24" autoAdjust="0"/>
    <p:restoredTop sz="82161" autoAdjust="0"/>
  </p:normalViewPr>
  <p:slideViewPr>
    <p:cSldViewPr snapToGrid="0" snapToObjects="1">
      <p:cViewPr varScale="1">
        <p:scale>
          <a:sx n="111" d="100"/>
          <a:sy n="111" d="100"/>
        </p:scale>
        <p:origin x="304" y="200"/>
      </p:cViewPr>
      <p:guideLst>
        <p:guide orient="horz" pos="2160"/>
        <p:guide pos="2880"/>
      </p:guideLst>
    </p:cSldViewPr>
  </p:slideViewPr>
  <p:outlineViewPr>
    <p:cViewPr>
      <p:scale>
        <a:sx n="33" d="100"/>
        <a:sy n="33" d="100"/>
      </p:scale>
      <p:origin x="0" y="-52760"/>
    </p:cViewPr>
    <p:sldLst>
      <p:sld r:id="rId1" collapse="1"/>
    </p:sldLst>
  </p:outlineViewPr>
  <p:notesTextViewPr>
    <p:cViewPr>
      <p:scale>
        <a:sx n="1" d="1"/>
        <a:sy n="1" d="1"/>
      </p:scale>
      <p:origin x="0" y="0"/>
    </p:cViewPr>
  </p:notesTextViewPr>
  <p:notesViewPr>
    <p:cSldViewPr snapToGrid="0" snapToObjects="1">
      <p:cViewPr varScale="1">
        <p:scale>
          <a:sx n="90" d="100"/>
          <a:sy n="90" d="100"/>
        </p:scale>
        <p:origin x="-3744"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 Price" userId="29923274-46ec-4e83-956c-4c26375aa1fd" providerId="ADAL" clId="{2A07B452-471C-414D-848A-C86730CDC0BE}"/>
    <pc:docChg chg="undo custSel modSld">
      <pc:chgData name="Bethan Price" userId="29923274-46ec-4e83-956c-4c26375aa1fd" providerId="ADAL" clId="{2A07B452-471C-414D-848A-C86730CDC0BE}" dt="2021-03-26T14:06:57.368" v="1194" actId="20577"/>
      <pc:docMkLst>
        <pc:docMk/>
      </pc:docMkLst>
      <pc:sldChg chg="modNotesTx">
        <pc:chgData name="Bethan Price" userId="29923274-46ec-4e83-956c-4c26375aa1fd" providerId="ADAL" clId="{2A07B452-471C-414D-848A-C86730CDC0BE}" dt="2021-03-26T12:19:03.623" v="1159" actId="20577"/>
        <pc:sldMkLst>
          <pc:docMk/>
          <pc:sldMk cId="1115593894" sldId="282"/>
        </pc:sldMkLst>
      </pc:sldChg>
      <pc:sldChg chg="modNotesTx">
        <pc:chgData name="Bethan Price" userId="29923274-46ec-4e83-956c-4c26375aa1fd" providerId="ADAL" clId="{2A07B452-471C-414D-848A-C86730CDC0BE}" dt="2021-03-25T14:38:40.332" v="1094" actId="20577"/>
        <pc:sldMkLst>
          <pc:docMk/>
          <pc:sldMk cId="4125013340" sldId="328"/>
        </pc:sldMkLst>
      </pc:sldChg>
      <pc:sldChg chg="modSp mod modNotesTx">
        <pc:chgData name="Bethan Price" userId="29923274-46ec-4e83-956c-4c26375aa1fd" providerId="ADAL" clId="{2A07B452-471C-414D-848A-C86730CDC0BE}" dt="2021-03-08T11:44:03.915" v="1068" actId="20577"/>
        <pc:sldMkLst>
          <pc:docMk/>
          <pc:sldMk cId="3403288950" sldId="329"/>
        </pc:sldMkLst>
        <pc:spChg chg="mod">
          <ac:chgData name="Bethan Price" userId="29923274-46ec-4e83-956c-4c26375aa1fd" providerId="ADAL" clId="{2A07B452-471C-414D-848A-C86730CDC0BE}" dt="2021-03-08T11:34:56.968" v="1066" actId="20577"/>
          <ac:spMkLst>
            <pc:docMk/>
            <pc:sldMk cId="3403288950" sldId="329"/>
            <ac:spMk id="9" creationId="{DC73F144-82E4-4F4C-948B-06326780B8F7}"/>
          </ac:spMkLst>
        </pc:spChg>
      </pc:sldChg>
      <pc:sldChg chg="modNotesTx">
        <pc:chgData name="Bethan Price" userId="29923274-46ec-4e83-956c-4c26375aa1fd" providerId="ADAL" clId="{2A07B452-471C-414D-848A-C86730CDC0BE}" dt="2021-03-03T16:31:03.147" v="72" actId="20577"/>
        <pc:sldMkLst>
          <pc:docMk/>
          <pc:sldMk cId="1411987186" sldId="331"/>
        </pc:sldMkLst>
      </pc:sldChg>
      <pc:sldChg chg="modNotesTx">
        <pc:chgData name="Bethan Price" userId="29923274-46ec-4e83-956c-4c26375aa1fd" providerId="ADAL" clId="{2A07B452-471C-414D-848A-C86730CDC0BE}" dt="2021-03-03T16:33:41.588" v="104" actId="6549"/>
        <pc:sldMkLst>
          <pc:docMk/>
          <pc:sldMk cId="745689136" sldId="332"/>
        </pc:sldMkLst>
      </pc:sldChg>
      <pc:sldChg chg="modNotesTx">
        <pc:chgData name="Bethan Price" userId="29923274-46ec-4e83-956c-4c26375aa1fd" providerId="ADAL" clId="{2A07B452-471C-414D-848A-C86730CDC0BE}" dt="2021-03-03T16:40:25.909" v="181" actId="6549"/>
        <pc:sldMkLst>
          <pc:docMk/>
          <pc:sldMk cId="2686267597" sldId="333"/>
        </pc:sldMkLst>
      </pc:sldChg>
      <pc:sldChg chg="modNotesTx">
        <pc:chgData name="Bethan Price" userId="29923274-46ec-4e83-956c-4c26375aa1fd" providerId="ADAL" clId="{2A07B452-471C-414D-848A-C86730CDC0BE}" dt="2021-03-26T12:07:50.523" v="1098" actId="20577"/>
        <pc:sldMkLst>
          <pc:docMk/>
          <pc:sldMk cId="2850554980" sldId="334"/>
        </pc:sldMkLst>
      </pc:sldChg>
      <pc:sldChg chg="modSp mod modNotesTx">
        <pc:chgData name="Bethan Price" userId="29923274-46ec-4e83-956c-4c26375aa1fd" providerId="ADAL" clId="{2A07B452-471C-414D-848A-C86730CDC0BE}" dt="2021-03-26T12:13:57.033" v="1154" actId="20577"/>
        <pc:sldMkLst>
          <pc:docMk/>
          <pc:sldMk cId="3887026190" sldId="335"/>
        </pc:sldMkLst>
        <pc:spChg chg="mod">
          <ac:chgData name="Bethan Price" userId="29923274-46ec-4e83-956c-4c26375aa1fd" providerId="ADAL" clId="{2A07B452-471C-414D-848A-C86730CDC0BE}" dt="2021-03-05T14:33:48.207" v="782" actId="790"/>
          <ac:spMkLst>
            <pc:docMk/>
            <pc:sldMk cId="3887026190" sldId="335"/>
            <ac:spMk id="13" creationId="{DA797817-6B66-8841-B0E6-2D0214B1C9EE}"/>
          </ac:spMkLst>
        </pc:spChg>
        <pc:spChg chg="mod">
          <ac:chgData name="Bethan Price" userId="29923274-46ec-4e83-956c-4c26375aa1fd" providerId="ADAL" clId="{2A07B452-471C-414D-848A-C86730CDC0BE}" dt="2021-03-03T16:44:30.644" v="244" actId="20577"/>
          <ac:spMkLst>
            <pc:docMk/>
            <pc:sldMk cId="3887026190" sldId="335"/>
            <ac:spMk id="14" creationId="{12ECBB85-665C-6D49-ACA2-58F6E807E42A}"/>
          </ac:spMkLst>
        </pc:spChg>
      </pc:sldChg>
      <pc:sldChg chg="modNotesTx">
        <pc:chgData name="Bethan Price" userId="29923274-46ec-4e83-956c-4c26375aa1fd" providerId="ADAL" clId="{2A07B452-471C-414D-848A-C86730CDC0BE}" dt="2021-03-03T16:56:13.914" v="289" actId="6549"/>
        <pc:sldMkLst>
          <pc:docMk/>
          <pc:sldMk cId="466342999" sldId="336"/>
        </pc:sldMkLst>
      </pc:sldChg>
      <pc:sldChg chg="modNotesTx">
        <pc:chgData name="Bethan Price" userId="29923274-46ec-4e83-956c-4c26375aa1fd" providerId="ADAL" clId="{2A07B452-471C-414D-848A-C86730CDC0BE}" dt="2021-03-26T12:15:11.684" v="1155" actId="20577"/>
        <pc:sldMkLst>
          <pc:docMk/>
          <pc:sldMk cId="967256966" sldId="337"/>
        </pc:sldMkLst>
      </pc:sldChg>
      <pc:sldChg chg="modSp mod modNotesTx">
        <pc:chgData name="Bethan Price" userId="29923274-46ec-4e83-956c-4c26375aa1fd" providerId="ADAL" clId="{2A07B452-471C-414D-848A-C86730CDC0BE}" dt="2021-03-26T12:16:16.617" v="1156" actId="20577"/>
        <pc:sldMkLst>
          <pc:docMk/>
          <pc:sldMk cId="1804760747" sldId="339"/>
        </pc:sldMkLst>
        <pc:spChg chg="mod">
          <ac:chgData name="Bethan Price" userId="29923274-46ec-4e83-956c-4c26375aa1fd" providerId="ADAL" clId="{2A07B452-471C-414D-848A-C86730CDC0BE}" dt="2021-03-05T11:52:20.577" v="303" actId="20577"/>
          <ac:spMkLst>
            <pc:docMk/>
            <pc:sldMk cId="1804760747" sldId="339"/>
            <ac:spMk id="2" creationId="{2AC4565D-0D22-FD42-86B7-1C2AFCDBEA25}"/>
          </ac:spMkLst>
        </pc:spChg>
      </pc:sldChg>
      <pc:sldChg chg="modSp mod modNotesTx">
        <pc:chgData name="Bethan Price" userId="29923274-46ec-4e83-956c-4c26375aa1fd" providerId="ADAL" clId="{2A07B452-471C-414D-848A-C86730CDC0BE}" dt="2021-03-05T11:58:22.298" v="371" actId="20577"/>
        <pc:sldMkLst>
          <pc:docMk/>
          <pc:sldMk cId="1883138654" sldId="340"/>
        </pc:sldMkLst>
        <pc:spChg chg="mod">
          <ac:chgData name="Bethan Price" userId="29923274-46ec-4e83-956c-4c26375aa1fd" providerId="ADAL" clId="{2A07B452-471C-414D-848A-C86730CDC0BE}" dt="2021-03-05T11:56:51.781" v="346" actId="27636"/>
          <ac:spMkLst>
            <pc:docMk/>
            <pc:sldMk cId="1883138654" sldId="340"/>
            <ac:spMk id="2" creationId="{C174C5BE-05E3-DD48-9092-7B1A9C73159B}"/>
          </ac:spMkLst>
        </pc:spChg>
      </pc:sldChg>
      <pc:sldChg chg="modNotesTx">
        <pc:chgData name="Bethan Price" userId="29923274-46ec-4e83-956c-4c26375aa1fd" providerId="ADAL" clId="{2A07B452-471C-414D-848A-C86730CDC0BE}" dt="2021-03-05T14:53:01.344" v="1060" actId="6549"/>
        <pc:sldMkLst>
          <pc:docMk/>
          <pc:sldMk cId="2320655242" sldId="341"/>
        </pc:sldMkLst>
      </pc:sldChg>
      <pc:sldChg chg="modSp mod modNotesTx">
        <pc:chgData name="Bethan Price" userId="29923274-46ec-4e83-956c-4c26375aa1fd" providerId="ADAL" clId="{2A07B452-471C-414D-848A-C86730CDC0BE}" dt="2021-03-05T14:36:33.818" v="838" actId="6549"/>
        <pc:sldMkLst>
          <pc:docMk/>
          <pc:sldMk cId="586781516" sldId="346"/>
        </pc:sldMkLst>
        <pc:spChg chg="mod">
          <ac:chgData name="Bethan Price" userId="29923274-46ec-4e83-956c-4c26375aa1fd" providerId="ADAL" clId="{2A07B452-471C-414D-848A-C86730CDC0BE}" dt="2021-03-05T14:35:14.692" v="796" actId="6549"/>
          <ac:spMkLst>
            <pc:docMk/>
            <pc:sldMk cId="586781516" sldId="346"/>
            <ac:spMk id="9" creationId="{00000000-0000-0000-0000-000000000000}"/>
          </ac:spMkLst>
        </pc:spChg>
      </pc:sldChg>
      <pc:sldChg chg="modSp mod modNotesTx">
        <pc:chgData name="Bethan Price" userId="29923274-46ec-4e83-956c-4c26375aa1fd" providerId="ADAL" clId="{2A07B452-471C-414D-848A-C86730CDC0BE}" dt="2021-03-05T14:50:54.308" v="1033" actId="6549"/>
        <pc:sldMkLst>
          <pc:docMk/>
          <pc:sldMk cId="3327801417" sldId="347"/>
        </pc:sldMkLst>
        <pc:spChg chg="mod">
          <ac:chgData name="Bethan Price" userId="29923274-46ec-4e83-956c-4c26375aa1fd" providerId="ADAL" clId="{2A07B452-471C-414D-848A-C86730CDC0BE}" dt="2021-03-05T14:50:41.397" v="1023" actId="6549"/>
          <ac:spMkLst>
            <pc:docMk/>
            <pc:sldMk cId="3327801417" sldId="347"/>
            <ac:spMk id="9" creationId="{00000000-0000-0000-0000-000000000000}"/>
          </ac:spMkLst>
        </pc:spChg>
      </pc:sldChg>
      <pc:sldChg chg="modNotesTx">
        <pc:chgData name="Bethan Price" userId="29923274-46ec-4e83-956c-4c26375aa1fd" providerId="ADAL" clId="{2A07B452-471C-414D-848A-C86730CDC0BE}" dt="2021-03-26T12:21:02.750" v="1163" actId="6549"/>
        <pc:sldMkLst>
          <pc:docMk/>
          <pc:sldMk cId="406301608" sldId="349"/>
        </pc:sldMkLst>
      </pc:sldChg>
      <pc:sldChg chg="modSp mod modNotesTx">
        <pc:chgData name="Bethan Price" userId="29923274-46ec-4e83-956c-4c26375aa1fd" providerId="ADAL" clId="{2A07B452-471C-414D-848A-C86730CDC0BE}" dt="2021-03-05T12:04:07.400" v="483" actId="6549"/>
        <pc:sldMkLst>
          <pc:docMk/>
          <pc:sldMk cId="3713052835" sldId="350"/>
        </pc:sldMkLst>
        <pc:spChg chg="mod">
          <ac:chgData name="Bethan Price" userId="29923274-46ec-4e83-956c-4c26375aa1fd" providerId="ADAL" clId="{2A07B452-471C-414D-848A-C86730CDC0BE}" dt="2021-03-05T12:04:07.400" v="483" actId="6549"/>
          <ac:spMkLst>
            <pc:docMk/>
            <pc:sldMk cId="3713052835" sldId="350"/>
            <ac:spMk id="9" creationId="{00000000-0000-0000-0000-000000000000}"/>
          </ac:spMkLst>
        </pc:spChg>
      </pc:sldChg>
      <pc:sldChg chg="modSp mod modNotesTx">
        <pc:chgData name="Bethan Price" userId="29923274-46ec-4e83-956c-4c26375aa1fd" providerId="ADAL" clId="{2A07B452-471C-414D-848A-C86730CDC0BE}" dt="2021-03-05T12:01:54.869" v="448" actId="6549"/>
        <pc:sldMkLst>
          <pc:docMk/>
          <pc:sldMk cId="2387890748" sldId="351"/>
        </pc:sldMkLst>
        <pc:spChg chg="mod">
          <ac:chgData name="Bethan Price" userId="29923274-46ec-4e83-956c-4c26375aa1fd" providerId="ADAL" clId="{2A07B452-471C-414D-848A-C86730CDC0BE}" dt="2021-03-05T11:59:24.596" v="384" actId="20577"/>
          <ac:spMkLst>
            <pc:docMk/>
            <pc:sldMk cId="2387890748" sldId="351"/>
            <ac:spMk id="9" creationId="{00000000-0000-0000-0000-000000000000}"/>
          </ac:spMkLst>
        </pc:spChg>
      </pc:sldChg>
      <pc:sldChg chg="modNotesTx">
        <pc:chgData name="Bethan Price" userId="29923274-46ec-4e83-956c-4c26375aa1fd" providerId="ADAL" clId="{2A07B452-471C-414D-848A-C86730CDC0BE}" dt="2021-03-05T12:07:44.976" v="507" actId="6549"/>
        <pc:sldMkLst>
          <pc:docMk/>
          <pc:sldMk cId="340854008" sldId="352"/>
        </pc:sldMkLst>
      </pc:sldChg>
      <pc:sldChg chg="modSp mod modNotesTx">
        <pc:chgData name="Bethan Price" userId="29923274-46ec-4e83-956c-4c26375aa1fd" providerId="ADAL" clId="{2A07B452-471C-414D-848A-C86730CDC0BE}" dt="2021-03-05T12:09:03.283" v="509" actId="20577"/>
        <pc:sldMkLst>
          <pc:docMk/>
          <pc:sldMk cId="4121859165" sldId="353"/>
        </pc:sldMkLst>
        <pc:spChg chg="mod">
          <ac:chgData name="Bethan Price" userId="29923274-46ec-4e83-956c-4c26375aa1fd" providerId="ADAL" clId="{2A07B452-471C-414D-848A-C86730CDC0BE}" dt="2021-03-05T12:08:34.967" v="508" actId="108"/>
          <ac:spMkLst>
            <pc:docMk/>
            <pc:sldMk cId="4121859165" sldId="353"/>
            <ac:spMk id="9" creationId="{00000000-0000-0000-0000-000000000000}"/>
          </ac:spMkLst>
        </pc:spChg>
      </pc:sldChg>
      <pc:sldChg chg="modSp modNotesTx">
        <pc:chgData name="Bethan Price" userId="29923274-46ec-4e83-956c-4c26375aa1fd" providerId="ADAL" clId="{2A07B452-471C-414D-848A-C86730CDC0BE}" dt="2021-03-26T12:28:00.818" v="1165" actId="114"/>
        <pc:sldMkLst>
          <pc:docMk/>
          <pc:sldMk cId="2075951005" sldId="354"/>
        </pc:sldMkLst>
        <pc:graphicFrameChg chg="mod">
          <ac:chgData name="Bethan Price" userId="29923274-46ec-4e83-956c-4c26375aa1fd" providerId="ADAL" clId="{2A07B452-471C-414D-848A-C86730CDC0BE}" dt="2021-03-05T12:09:18.933" v="515" actId="313"/>
          <ac:graphicFrameMkLst>
            <pc:docMk/>
            <pc:sldMk cId="2075951005" sldId="354"/>
            <ac:graphicFrameMk id="10" creationId="{8D6AE69E-834A-490F-95C3-919B4A994DAF}"/>
          </ac:graphicFrameMkLst>
        </pc:graphicFrameChg>
      </pc:sldChg>
      <pc:sldChg chg="modNotesTx">
        <pc:chgData name="Bethan Price" userId="29923274-46ec-4e83-956c-4c26375aa1fd" providerId="ADAL" clId="{2A07B452-471C-414D-848A-C86730CDC0BE}" dt="2021-03-08T15:33:00.240" v="1084" actId="20577"/>
        <pc:sldMkLst>
          <pc:docMk/>
          <pc:sldMk cId="2764010764" sldId="355"/>
        </pc:sldMkLst>
      </pc:sldChg>
      <pc:sldChg chg="modSp mod modNotesTx">
        <pc:chgData name="Bethan Price" userId="29923274-46ec-4e83-956c-4c26375aa1fd" providerId="ADAL" clId="{2A07B452-471C-414D-848A-C86730CDC0BE}" dt="2021-03-05T12:25:15.267" v="625" actId="6549"/>
        <pc:sldMkLst>
          <pc:docMk/>
          <pc:sldMk cId="3873777771" sldId="356"/>
        </pc:sldMkLst>
        <pc:spChg chg="mod">
          <ac:chgData name="Bethan Price" userId="29923274-46ec-4e83-956c-4c26375aa1fd" providerId="ADAL" clId="{2A07B452-471C-414D-848A-C86730CDC0BE}" dt="2021-03-05T12:25:01.299" v="614" actId="20577"/>
          <ac:spMkLst>
            <pc:docMk/>
            <pc:sldMk cId="3873777771" sldId="356"/>
            <ac:spMk id="9" creationId="{00000000-0000-0000-0000-000000000000}"/>
          </ac:spMkLst>
        </pc:spChg>
      </pc:sldChg>
      <pc:sldChg chg="modNotesTx">
        <pc:chgData name="Bethan Price" userId="29923274-46ec-4e83-956c-4c26375aa1fd" providerId="ADAL" clId="{2A07B452-471C-414D-848A-C86730CDC0BE}" dt="2021-03-05T12:27:27.328" v="630" actId="20577"/>
        <pc:sldMkLst>
          <pc:docMk/>
          <pc:sldMk cId="4117275735" sldId="358"/>
        </pc:sldMkLst>
      </pc:sldChg>
      <pc:sldChg chg="modSp mod modNotesTx">
        <pc:chgData name="Bethan Price" userId="29923274-46ec-4e83-956c-4c26375aa1fd" providerId="ADAL" clId="{2A07B452-471C-414D-848A-C86730CDC0BE}" dt="2021-03-05T12:57:28.764" v="661" actId="20577"/>
        <pc:sldMkLst>
          <pc:docMk/>
          <pc:sldMk cId="727097890" sldId="359"/>
        </pc:sldMkLst>
        <pc:spChg chg="mod">
          <ac:chgData name="Bethan Price" userId="29923274-46ec-4e83-956c-4c26375aa1fd" providerId="ADAL" clId="{2A07B452-471C-414D-848A-C86730CDC0BE}" dt="2021-03-05T12:54:17.935" v="633" actId="20577"/>
          <ac:spMkLst>
            <pc:docMk/>
            <pc:sldMk cId="727097890" sldId="359"/>
            <ac:spMk id="10" creationId="{B63CA666-4F90-B14F-A0BB-FD5C2B4AACBA}"/>
          </ac:spMkLst>
        </pc:spChg>
        <pc:spChg chg="mod">
          <ac:chgData name="Bethan Price" userId="29923274-46ec-4e83-956c-4c26375aa1fd" providerId="ADAL" clId="{2A07B452-471C-414D-848A-C86730CDC0BE}" dt="2021-03-05T12:55:17.639" v="645" actId="20577"/>
          <ac:spMkLst>
            <pc:docMk/>
            <pc:sldMk cId="727097890" sldId="359"/>
            <ac:spMk id="14" creationId="{AA1FCE83-D5EB-1A43-9762-CC5B696DEBA8}"/>
          </ac:spMkLst>
        </pc:spChg>
        <pc:spChg chg="mod">
          <ac:chgData name="Bethan Price" userId="29923274-46ec-4e83-956c-4c26375aa1fd" providerId="ADAL" clId="{2A07B452-471C-414D-848A-C86730CDC0BE}" dt="2021-03-05T12:54:26.225" v="637" actId="20577"/>
          <ac:spMkLst>
            <pc:docMk/>
            <pc:sldMk cId="727097890" sldId="359"/>
            <ac:spMk id="15" creationId="{50CC6705-1148-D640-B82A-AAFF5FD45334}"/>
          </ac:spMkLst>
        </pc:spChg>
        <pc:spChg chg="mod">
          <ac:chgData name="Bethan Price" userId="29923274-46ec-4e83-956c-4c26375aa1fd" providerId="ADAL" clId="{2A07B452-471C-414D-848A-C86730CDC0BE}" dt="2021-03-05T12:54:44.497" v="638" actId="20577"/>
          <ac:spMkLst>
            <pc:docMk/>
            <pc:sldMk cId="727097890" sldId="359"/>
            <ac:spMk id="19" creationId="{F6507D56-C595-EE4D-AE00-9E41A9A9FD0E}"/>
          </ac:spMkLst>
        </pc:spChg>
        <pc:spChg chg="mod">
          <ac:chgData name="Bethan Price" userId="29923274-46ec-4e83-956c-4c26375aa1fd" providerId="ADAL" clId="{2A07B452-471C-414D-848A-C86730CDC0BE}" dt="2021-03-05T12:54:10.458" v="631" actId="20577"/>
          <ac:spMkLst>
            <pc:docMk/>
            <pc:sldMk cId="727097890" sldId="359"/>
            <ac:spMk id="20" creationId="{4138C1B1-7B63-2C42-BB29-0215620DB44A}"/>
          </ac:spMkLst>
        </pc:spChg>
      </pc:sldChg>
      <pc:sldChg chg="modNotesTx">
        <pc:chgData name="Bethan Price" userId="29923274-46ec-4e83-956c-4c26375aa1fd" providerId="ADAL" clId="{2A07B452-471C-414D-848A-C86730CDC0BE}" dt="2021-03-05T12:59:06.875" v="674" actId="6549"/>
        <pc:sldMkLst>
          <pc:docMk/>
          <pc:sldMk cId="460738262" sldId="360"/>
        </pc:sldMkLst>
      </pc:sldChg>
      <pc:sldChg chg="modNotesTx">
        <pc:chgData name="Bethan Price" userId="29923274-46ec-4e83-956c-4c26375aa1fd" providerId="ADAL" clId="{2A07B452-471C-414D-848A-C86730CDC0BE}" dt="2021-03-05T12:59:38.965" v="679" actId="20577"/>
        <pc:sldMkLst>
          <pc:docMk/>
          <pc:sldMk cId="402245854" sldId="361"/>
        </pc:sldMkLst>
      </pc:sldChg>
      <pc:sldChg chg="modNotesTx">
        <pc:chgData name="Bethan Price" userId="29923274-46ec-4e83-956c-4c26375aa1fd" providerId="ADAL" clId="{2A07B452-471C-414D-848A-C86730CDC0BE}" dt="2021-03-05T13:01:19.844" v="698" actId="20577"/>
        <pc:sldMkLst>
          <pc:docMk/>
          <pc:sldMk cId="2048194056" sldId="362"/>
        </pc:sldMkLst>
      </pc:sldChg>
      <pc:sldChg chg="modSp mod">
        <pc:chgData name="Bethan Price" userId="29923274-46ec-4e83-956c-4c26375aa1fd" providerId="ADAL" clId="{2A07B452-471C-414D-848A-C86730CDC0BE}" dt="2021-03-05T14:21:08.497" v="701" actId="20577"/>
        <pc:sldMkLst>
          <pc:docMk/>
          <pc:sldMk cId="1068063180" sldId="364"/>
        </pc:sldMkLst>
        <pc:spChg chg="mod">
          <ac:chgData name="Bethan Price" userId="29923274-46ec-4e83-956c-4c26375aa1fd" providerId="ADAL" clId="{2A07B452-471C-414D-848A-C86730CDC0BE}" dt="2021-03-05T14:21:08.497" v="701" actId="20577"/>
          <ac:spMkLst>
            <pc:docMk/>
            <pc:sldMk cId="1068063180" sldId="364"/>
            <ac:spMk id="9" creationId="{00000000-0000-0000-0000-000000000000}"/>
          </ac:spMkLst>
        </pc:spChg>
      </pc:sldChg>
      <pc:sldChg chg="modNotesTx">
        <pc:chgData name="Bethan Price" userId="29923274-46ec-4e83-956c-4c26375aa1fd" providerId="ADAL" clId="{2A07B452-471C-414D-848A-C86730CDC0BE}" dt="2021-03-26T12:45:32.071" v="1169" actId="20577"/>
        <pc:sldMkLst>
          <pc:docMk/>
          <pc:sldMk cId="4284763576" sldId="365"/>
        </pc:sldMkLst>
      </pc:sldChg>
      <pc:sldChg chg="modNotesTx">
        <pc:chgData name="Bethan Price" userId="29923274-46ec-4e83-956c-4c26375aa1fd" providerId="ADAL" clId="{2A07B452-471C-414D-848A-C86730CDC0BE}" dt="2021-03-26T12:46:05.219" v="1174" actId="6549"/>
        <pc:sldMkLst>
          <pc:docMk/>
          <pc:sldMk cId="2608148016" sldId="367"/>
        </pc:sldMkLst>
      </pc:sldChg>
      <pc:sldChg chg="modNotesTx">
        <pc:chgData name="Bethan Price" userId="29923274-46ec-4e83-956c-4c26375aa1fd" providerId="ADAL" clId="{2A07B452-471C-414D-848A-C86730CDC0BE}" dt="2021-03-05T14:29:08.707" v="761" actId="6549"/>
        <pc:sldMkLst>
          <pc:docMk/>
          <pc:sldMk cId="4164380500" sldId="368"/>
        </pc:sldMkLst>
      </pc:sldChg>
      <pc:sldChg chg="modNotesTx">
        <pc:chgData name="Bethan Price" userId="29923274-46ec-4e83-956c-4c26375aa1fd" providerId="ADAL" clId="{2A07B452-471C-414D-848A-C86730CDC0BE}" dt="2021-03-05T14:28:05.395" v="743" actId="20577"/>
        <pc:sldMkLst>
          <pc:docMk/>
          <pc:sldMk cId="3463983961" sldId="369"/>
        </pc:sldMkLst>
      </pc:sldChg>
      <pc:sldChg chg="modNotesTx">
        <pc:chgData name="Bethan Price" userId="29923274-46ec-4e83-956c-4c26375aa1fd" providerId="ADAL" clId="{2A07B452-471C-414D-848A-C86730CDC0BE}" dt="2021-03-05T14:29:39.463" v="772" actId="6549"/>
        <pc:sldMkLst>
          <pc:docMk/>
          <pc:sldMk cId="3940980702" sldId="370"/>
        </pc:sldMkLst>
      </pc:sldChg>
      <pc:sldChg chg="modSp mod modNotesTx">
        <pc:chgData name="Bethan Price" userId="29923274-46ec-4e83-956c-4c26375aa1fd" providerId="ADAL" clId="{2A07B452-471C-414D-848A-C86730CDC0BE}" dt="2021-03-26T12:48:33.880" v="1181" actId="20577"/>
        <pc:sldMkLst>
          <pc:docMk/>
          <pc:sldMk cId="632886032" sldId="371"/>
        </pc:sldMkLst>
        <pc:spChg chg="mod">
          <ac:chgData name="Bethan Price" userId="29923274-46ec-4e83-956c-4c26375aa1fd" providerId="ADAL" clId="{2A07B452-471C-414D-848A-C86730CDC0BE}" dt="2021-03-05T14:33:04.339" v="780" actId="790"/>
          <ac:spMkLst>
            <pc:docMk/>
            <pc:sldMk cId="632886032" sldId="371"/>
            <ac:spMk id="6" creationId="{00000000-0000-0000-0000-000000000000}"/>
          </ac:spMkLst>
        </pc:spChg>
        <pc:spChg chg="mod">
          <ac:chgData name="Bethan Price" userId="29923274-46ec-4e83-956c-4c26375aa1fd" providerId="ADAL" clId="{2A07B452-471C-414D-848A-C86730CDC0BE}" dt="2021-03-05T14:35:06.668" v="794" actId="6549"/>
          <ac:spMkLst>
            <pc:docMk/>
            <pc:sldMk cId="632886032" sldId="371"/>
            <ac:spMk id="7" creationId="{9E055D40-0674-4BE6-8DDC-1A10E493D302}"/>
          </ac:spMkLst>
        </pc:spChg>
        <pc:spChg chg="mod">
          <ac:chgData name="Bethan Price" userId="29923274-46ec-4e83-956c-4c26375aa1fd" providerId="ADAL" clId="{2A07B452-471C-414D-848A-C86730CDC0BE}" dt="2021-03-05T14:32:24.379" v="777" actId="20577"/>
          <ac:spMkLst>
            <pc:docMk/>
            <pc:sldMk cId="632886032" sldId="371"/>
            <ac:spMk id="9" creationId="{00000000-0000-0000-0000-000000000000}"/>
          </ac:spMkLst>
        </pc:spChg>
      </pc:sldChg>
      <pc:sldChg chg="modNotesTx">
        <pc:chgData name="Bethan Price" userId="29923274-46ec-4e83-956c-4c26375aa1fd" providerId="ADAL" clId="{2A07B452-471C-414D-848A-C86730CDC0BE}" dt="2021-03-05T14:36:52.282" v="839" actId="20577"/>
        <pc:sldMkLst>
          <pc:docMk/>
          <pc:sldMk cId="2486314676" sldId="372"/>
        </pc:sldMkLst>
      </pc:sldChg>
      <pc:sldChg chg="modSp mod modNotesTx">
        <pc:chgData name="Bethan Price" userId="29923274-46ec-4e83-956c-4c26375aa1fd" providerId="ADAL" clId="{2A07B452-471C-414D-848A-C86730CDC0BE}" dt="2021-03-05T14:37:55.040" v="859" actId="6549"/>
        <pc:sldMkLst>
          <pc:docMk/>
          <pc:sldMk cId="2561548312" sldId="373"/>
        </pc:sldMkLst>
        <pc:spChg chg="mod">
          <ac:chgData name="Bethan Price" userId="29923274-46ec-4e83-956c-4c26375aa1fd" providerId="ADAL" clId="{2A07B452-471C-414D-848A-C86730CDC0BE}" dt="2021-03-05T14:37:19.723" v="840" actId="20577"/>
          <ac:spMkLst>
            <pc:docMk/>
            <pc:sldMk cId="2561548312" sldId="373"/>
            <ac:spMk id="9" creationId="{00000000-0000-0000-0000-000000000000}"/>
          </ac:spMkLst>
        </pc:spChg>
      </pc:sldChg>
      <pc:sldChg chg="modNotesTx">
        <pc:chgData name="Bethan Price" userId="29923274-46ec-4e83-956c-4c26375aa1fd" providerId="ADAL" clId="{2A07B452-471C-414D-848A-C86730CDC0BE}" dt="2021-03-26T12:54:25.478" v="1188" actId="6549"/>
        <pc:sldMkLst>
          <pc:docMk/>
          <pc:sldMk cId="4256785344" sldId="374"/>
        </pc:sldMkLst>
      </pc:sldChg>
      <pc:sldChg chg="modNotesTx">
        <pc:chgData name="Bethan Price" userId="29923274-46ec-4e83-956c-4c26375aa1fd" providerId="ADAL" clId="{2A07B452-471C-414D-848A-C86730CDC0BE}" dt="2021-03-26T12:56:40.722" v="1192" actId="20577"/>
        <pc:sldMkLst>
          <pc:docMk/>
          <pc:sldMk cId="2370625651" sldId="376"/>
        </pc:sldMkLst>
      </pc:sldChg>
      <pc:sldChg chg="modNotesTx">
        <pc:chgData name="Bethan Price" userId="29923274-46ec-4e83-956c-4c26375aa1fd" providerId="ADAL" clId="{2A07B452-471C-414D-848A-C86730CDC0BE}" dt="2021-03-05T14:47:42.221" v="997" actId="20577"/>
        <pc:sldMkLst>
          <pc:docMk/>
          <pc:sldMk cId="4042874722" sldId="377"/>
        </pc:sldMkLst>
      </pc:sldChg>
      <pc:sldChg chg="modNotesTx">
        <pc:chgData name="Bethan Price" userId="29923274-46ec-4e83-956c-4c26375aa1fd" providerId="ADAL" clId="{2A07B452-471C-414D-848A-C86730CDC0BE}" dt="2021-03-05T14:48:05.781" v="1000" actId="20577"/>
        <pc:sldMkLst>
          <pc:docMk/>
          <pc:sldMk cId="1717257839" sldId="378"/>
        </pc:sldMkLst>
      </pc:sldChg>
      <pc:sldChg chg="modSp mod modNotesTx">
        <pc:chgData name="Bethan Price" userId="29923274-46ec-4e83-956c-4c26375aa1fd" providerId="ADAL" clId="{2A07B452-471C-414D-848A-C86730CDC0BE}" dt="2021-03-09T16:46:54.655" v="1091" actId="20577"/>
        <pc:sldMkLst>
          <pc:docMk/>
          <pc:sldMk cId="1538628074" sldId="379"/>
        </pc:sldMkLst>
        <pc:spChg chg="mod">
          <ac:chgData name="Bethan Price" userId="29923274-46ec-4e83-956c-4c26375aa1fd" providerId="ADAL" clId="{2A07B452-471C-414D-848A-C86730CDC0BE}" dt="2021-03-09T16:46:54.655" v="1091" actId="20577"/>
          <ac:spMkLst>
            <pc:docMk/>
            <pc:sldMk cId="1538628074" sldId="379"/>
            <ac:spMk id="4" creationId="{2FFE4F5C-0BCA-104F-ADB5-A2BECE6CD65A}"/>
          </ac:spMkLst>
        </pc:spChg>
      </pc:sldChg>
      <pc:sldChg chg="modSp mod modNotesTx">
        <pc:chgData name="Bethan Price" userId="29923274-46ec-4e83-956c-4c26375aa1fd" providerId="ADAL" clId="{2A07B452-471C-414D-848A-C86730CDC0BE}" dt="2021-03-26T12:59:49.895" v="1193" actId="20577"/>
        <pc:sldMkLst>
          <pc:docMk/>
          <pc:sldMk cId="1012732358" sldId="380"/>
        </pc:sldMkLst>
        <pc:spChg chg="mod">
          <ac:chgData name="Bethan Price" userId="29923274-46ec-4e83-956c-4c26375aa1fd" providerId="ADAL" clId="{2A07B452-471C-414D-848A-C86730CDC0BE}" dt="2021-03-05T14:49:31.218" v="1012" actId="6549"/>
          <ac:spMkLst>
            <pc:docMk/>
            <pc:sldMk cId="1012732358" sldId="380"/>
            <ac:spMk id="7" creationId="{B23DB095-0F7A-4FBE-81C9-FFF998E54D60}"/>
          </ac:spMkLst>
        </pc:spChg>
        <pc:spChg chg="mod">
          <ac:chgData name="Bethan Price" userId="29923274-46ec-4e83-956c-4c26375aa1fd" providerId="ADAL" clId="{2A07B452-471C-414D-848A-C86730CDC0BE}" dt="2021-03-05T14:49:20.513" v="1010" actId="20577"/>
          <ac:spMkLst>
            <pc:docMk/>
            <pc:sldMk cId="1012732358" sldId="380"/>
            <ac:spMk id="9" creationId="{00000000-0000-0000-0000-000000000000}"/>
          </ac:spMkLst>
        </pc:spChg>
      </pc:sldChg>
      <pc:sldChg chg="modSp mod modNotesTx">
        <pc:chgData name="Bethan Price" userId="29923274-46ec-4e83-956c-4c26375aa1fd" providerId="ADAL" clId="{2A07B452-471C-414D-848A-C86730CDC0BE}" dt="2021-03-09T16:49:01.334" v="1092" actId="113"/>
        <pc:sldMkLst>
          <pc:docMk/>
          <pc:sldMk cId="3738060950" sldId="381"/>
        </pc:sldMkLst>
        <pc:spChg chg="mod">
          <ac:chgData name="Bethan Price" userId="29923274-46ec-4e83-956c-4c26375aa1fd" providerId="ADAL" clId="{2A07B452-471C-414D-848A-C86730CDC0BE}" dt="2021-03-09T16:49:01.334" v="1092" actId="113"/>
          <ac:spMkLst>
            <pc:docMk/>
            <pc:sldMk cId="3738060950" sldId="381"/>
            <ac:spMk id="9" creationId="{00000000-0000-0000-0000-000000000000}"/>
          </ac:spMkLst>
        </pc:spChg>
      </pc:sldChg>
      <pc:sldChg chg="modNotesTx">
        <pc:chgData name="Bethan Price" userId="29923274-46ec-4e83-956c-4c26375aa1fd" providerId="ADAL" clId="{2A07B452-471C-414D-848A-C86730CDC0BE}" dt="2021-03-26T14:06:57.368" v="1194" actId="20577"/>
        <pc:sldMkLst>
          <pc:docMk/>
          <pc:sldMk cId="700449551" sldId="382"/>
        </pc:sldMkLst>
      </pc:sldChg>
      <pc:sldChg chg="modNotesTx">
        <pc:chgData name="Bethan Price" userId="29923274-46ec-4e83-956c-4c26375aa1fd" providerId="ADAL" clId="{2A07B452-471C-414D-848A-C86730CDC0BE}" dt="2021-03-05T14:53:48.899" v="1063" actId="6549"/>
        <pc:sldMkLst>
          <pc:docMk/>
          <pc:sldMk cId="1407476890" sldId="384"/>
        </pc:sldMkLst>
      </pc:sldChg>
      <pc:sldChg chg="modNotesTx">
        <pc:chgData name="Bethan Price" userId="29923274-46ec-4e83-956c-4c26375aa1fd" providerId="ADAL" clId="{2A07B452-471C-414D-848A-C86730CDC0BE}" dt="2021-03-05T14:54:10.254" v="1065" actId="20577"/>
        <pc:sldMkLst>
          <pc:docMk/>
          <pc:sldMk cId="904491136" sldId="385"/>
        </pc:sldMkLst>
      </pc:sldChg>
    </pc:docChg>
  </pc:docChgLst>
  <pc:docChgLst>
    <pc:chgData name="Guest User" userId="S::urn:spo:anon#09eca242cdf1bd3cc6a986653aa389564042f821d9178d02c5a9d87140e930ac::" providerId="AD" clId="Web-{72AE234C-E4EC-78B4-3070-955585C2773B}"/>
    <pc:docChg chg="modSld">
      <pc:chgData name="Guest User" userId="S::urn:spo:anon#09eca242cdf1bd3cc6a986653aa389564042f821d9178d02c5a9d87140e930ac::" providerId="AD" clId="Web-{72AE234C-E4EC-78B4-3070-955585C2773B}" dt="2021-01-20T12:20:39.024" v="106"/>
      <pc:docMkLst>
        <pc:docMk/>
      </pc:docMkLst>
      <pc:sldChg chg="modNotes">
        <pc:chgData name="Guest User" userId="S::urn:spo:anon#09eca242cdf1bd3cc6a986653aa389564042f821d9178d02c5a9d87140e930ac::" providerId="AD" clId="Web-{72AE234C-E4EC-78B4-3070-955585C2773B}" dt="2021-01-20T11:53:30.364" v="1"/>
        <pc:sldMkLst>
          <pc:docMk/>
          <pc:sldMk cId="460738262" sldId="360"/>
        </pc:sldMkLst>
      </pc:sldChg>
      <pc:sldChg chg="modNotes">
        <pc:chgData name="Guest User" userId="S::urn:spo:anon#09eca242cdf1bd3cc6a986653aa389564042f821d9178d02c5a9d87140e930ac::" providerId="AD" clId="Web-{72AE234C-E4EC-78B4-3070-955585C2773B}" dt="2021-01-20T12:20:39.024" v="106"/>
        <pc:sldMkLst>
          <pc:docMk/>
          <pc:sldMk cId="700449551" sldId="382"/>
        </pc:sldMkLst>
      </pc:sldChg>
    </pc:docChg>
  </pc:docChgLst>
  <pc:docChgLst>
    <pc:chgData name="Guest User" userId="S::urn:spo:anon#09eca242cdf1bd3cc6a986653aa389564042f821d9178d02c5a9d87140e930ac::" providerId="AD" clId="Web-{9031E191-E2C0-964D-D2AF-DC02D8A0F936}"/>
    <pc:docChg chg="modSld">
      <pc:chgData name="Guest User" userId="S::urn:spo:anon#09eca242cdf1bd3cc6a986653aa389564042f821d9178d02c5a9d87140e930ac::" providerId="AD" clId="Web-{9031E191-E2C0-964D-D2AF-DC02D8A0F936}" dt="2021-01-13T10:48:09.624" v="83"/>
      <pc:docMkLst>
        <pc:docMk/>
      </pc:docMkLst>
      <pc:sldChg chg="modNotes">
        <pc:chgData name="Guest User" userId="S::urn:spo:anon#09eca242cdf1bd3cc6a986653aa389564042f821d9178d02c5a9d87140e930ac::" providerId="AD" clId="Web-{9031E191-E2C0-964D-D2AF-DC02D8A0F936}" dt="2021-01-13T10:46:20.356" v="73"/>
        <pc:sldMkLst>
          <pc:docMk/>
          <pc:sldMk cId="2320655242" sldId="341"/>
        </pc:sldMkLst>
      </pc:sldChg>
      <pc:sldChg chg="modNotes">
        <pc:chgData name="Guest User" userId="S::urn:spo:anon#09eca242cdf1bd3cc6a986653aa389564042f821d9178d02c5a9d87140e930ac::" providerId="AD" clId="Web-{9031E191-E2C0-964D-D2AF-DC02D8A0F936}" dt="2021-01-13T10:20:32.212" v="29"/>
        <pc:sldMkLst>
          <pc:docMk/>
          <pc:sldMk cId="586781516" sldId="346"/>
        </pc:sldMkLst>
      </pc:sldChg>
      <pc:sldChg chg="modNotes">
        <pc:chgData name="Guest User" userId="S::urn:spo:anon#09eca242cdf1bd3cc6a986653aa389564042f821d9178d02c5a9d87140e930ac::" providerId="AD" clId="Web-{9031E191-E2C0-964D-D2AF-DC02D8A0F936}" dt="2021-01-13T10:45:38.808" v="69"/>
        <pc:sldMkLst>
          <pc:docMk/>
          <pc:sldMk cId="3327801417" sldId="347"/>
        </pc:sldMkLst>
      </pc:sldChg>
      <pc:sldChg chg="modNotes">
        <pc:chgData name="Guest User" userId="S::urn:spo:anon#09eca242cdf1bd3cc6a986653aa389564042f821d9178d02c5a9d87140e930ac::" providerId="AD" clId="Web-{9031E191-E2C0-964D-D2AF-DC02D8A0F936}" dt="2021-01-13T10:08:21.227" v="0"/>
        <pc:sldMkLst>
          <pc:docMk/>
          <pc:sldMk cId="402245854" sldId="361"/>
        </pc:sldMkLst>
      </pc:sldChg>
      <pc:sldChg chg="modNotes">
        <pc:chgData name="Guest User" userId="S::urn:spo:anon#09eca242cdf1bd3cc6a986653aa389564042f821d9178d02c5a9d87140e930ac::" providerId="AD" clId="Web-{9031E191-E2C0-964D-D2AF-DC02D8A0F936}" dt="2021-01-13T10:09:12.009" v="2"/>
        <pc:sldMkLst>
          <pc:docMk/>
          <pc:sldMk cId="2048194056" sldId="362"/>
        </pc:sldMkLst>
      </pc:sldChg>
      <pc:sldChg chg="modNotes">
        <pc:chgData name="Guest User" userId="S::urn:spo:anon#09eca242cdf1bd3cc6a986653aa389564042f821d9178d02c5a9d87140e930ac::" providerId="AD" clId="Web-{9031E191-E2C0-964D-D2AF-DC02D8A0F936}" dt="2021-01-13T10:10:28.058" v="5"/>
        <pc:sldMkLst>
          <pc:docMk/>
          <pc:sldMk cId="4284763576" sldId="365"/>
        </pc:sldMkLst>
      </pc:sldChg>
      <pc:sldChg chg="modNotes">
        <pc:chgData name="Guest User" userId="S::urn:spo:anon#09eca242cdf1bd3cc6a986653aa389564042f821d9178d02c5a9d87140e930ac::" providerId="AD" clId="Web-{9031E191-E2C0-964D-D2AF-DC02D8A0F936}" dt="2021-01-13T10:11:26.481" v="7"/>
        <pc:sldMkLst>
          <pc:docMk/>
          <pc:sldMk cId="2608148016" sldId="367"/>
        </pc:sldMkLst>
      </pc:sldChg>
      <pc:sldChg chg="modNotes">
        <pc:chgData name="Guest User" userId="S::urn:spo:anon#09eca242cdf1bd3cc6a986653aa389564042f821d9178d02c5a9d87140e930ac::" providerId="AD" clId="Web-{9031E191-E2C0-964D-D2AF-DC02D8A0F936}" dt="2021-01-13T10:17:31.864" v="15"/>
        <pc:sldMkLst>
          <pc:docMk/>
          <pc:sldMk cId="4164380500" sldId="368"/>
        </pc:sldMkLst>
      </pc:sldChg>
      <pc:sldChg chg="modNotes">
        <pc:chgData name="Guest User" userId="S::urn:spo:anon#09eca242cdf1bd3cc6a986653aa389564042f821d9178d02c5a9d87140e930ac::" providerId="AD" clId="Web-{9031E191-E2C0-964D-D2AF-DC02D8A0F936}" dt="2021-01-13T10:17:03.348" v="14"/>
        <pc:sldMkLst>
          <pc:docMk/>
          <pc:sldMk cId="3463983961" sldId="369"/>
        </pc:sldMkLst>
      </pc:sldChg>
      <pc:sldChg chg="modNotes">
        <pc:chgData name="Guest User" userId="S::urn:spo:anon#09eca242cdf1bd3cc6a986653aa389564042f821d9178d02c5a9d87140e930ac::" providerId="AD" clId="Web-{9031E191-E2C0-964D-D2AF-DC02D8A0F936}" dt="2021-01-13T10:18:09.334" v="18"/>
        <pc:sldMkLst>
          <pc:docMk/>
          <pc:sldMk cId="3940980702" sldId="370"/>
        </pc:sldMkLst>
      </pc:sldChg>
      <pc:sldChg chg="modNotes">
        <pc:chgData name="Guest User" userId="S::urn:spo:anon#09eca242cdf1bd3cc6a986653aa389564042f821d9178d02c5a9d87140e930ac::" providerId="AD" clId="Web-{9031E191-E2C0-964D-D2AF-DC02D8A0F936}" dt="2021-01-13T10:20:01.055" v="26"/>
        <pc:sldMkLst>
          <pc:docMk/>
          <pc:sldMk cId="632886032" sldId="371"/>
        </pc:sldMkLst>
      </pc:sldChg>
      <pc:sldChg chg="modNotes">
        <pc:chgData name="Guest User" userId="S::urn:spo:anon#09eca242cdf1bd3cc6a986653aa389564042f821d9178d02c5a9d87140e930ac::" providerId="AD" clId="Web-{9031E191-E2C0-964D-D2AF-DC02D8A0F936}" dt="2021-01-13T10:21:13.713" v="31"/>
        <pc:sldMkLst>
          <pc:docMk/>
          <pc:sldMk cId="2486314676" sldId="372"/>
        </pc:sldMkLst>
      </pc:sldChg>
      <pc:sldChg chg="modNotes">
        <pc:chgData name="Guest User" userId="S::urn:spo:anon#09eca242cdf1bd3cc6a986653aa389564042f821d9178d02c5a9d87140e930ac::" providerId="AD" clId="Web-{9031E191-E2C0-964D-D2AF-DC02D8A0F936}" dt="2021-01-13T10:21:42.339" v="33"/>
        <pc:sldMkLst>
          <pc:docMk/>
          <pc:sldMk cId="2561548312" sldId="373"/>
        </pc:sldMkLst>
      </pc:sldChg>
      <pc:sldChg chg="modNotes">
        <pc:chgData name="Guest User" userId="S::urn:spo:anon#09eca242cdf1bd3cc6a986653aa389564042f821d9178d02c5a9d87140e930ac::" providerId="AD" clId="Web-{9031E191-E2C0-964D-D2AF-DC02D8A0F936}" dt="2021-01-13T10:22:38.262" v="37"/>
        <pc:sldMkLst>
          <pc:docMk/>
          <pc:sldMk cId="4256785344" sldId="374"/>
        </pc:sldMkLst>
      </pc:sldChg>
      <pc:sldChg chg="modNotes">
        <pc:chgData name="Guest User" userId="S::urn:spo:anon#09eca242cdf1bd3cc6a986653aa389564042f821d9178d02c5a9d87140e930ac::" providerId="AD" clId="Web-{9031E191-E2C0-964D-D2AF-DC02D8A0F936}" dt="2021-01-13T10:43:20.462" v="53"/>
        <pc:sldMkLst>
          <pc:docMk/>
          <pc:sldMk cId="2370625651" sldId="376"/>
        </pc:sldMkLst>
      </pc:sldChg>
      <pc:sldChg chg="modNotes">
        <pc:chgData name="Guest User" userId="S::urn:spo:anon#09eca242cdf1bd3cc6a986653aa389564042f821d9178d02c5a9d87140e930ac::" providerId="AD" clId="Web-{9031E191-E2C0-964D-D2AF-DC02D8A0F936}" dt="2021-01-13T10:41:57.725" v="51"/>
        <pc:sldMkLst>
          <pc:docMk/>
          <pc:sldMk cId="4042874722" sldId="377"/>
        </pc:sldMkLst>
      </pc:sldChg>
      <pc:sldChg chg="modNotes">
        <pc:chgData name="Guest User" userId="S::urn:spo:anon#09eca242cdf1bd3cc6a986653aa389564042f821d9178d02c5a9d87140e930ac::" providerId="AD" clId="Web-{9031E191-E2C0-964D-D2AF-DC02D8A0F936}" dt="2021-01-13T10:41:20.787" v="47"/>
        <pc:sldMkLst>
          <pc:docMk/>
          <pc:sldMk cId="1717257839" sldId="378"/>
        </pc:sldMkLst>
      </pc:sldChg>
      <pc:sldChg chg="modNotes">
        <pc:chgData name="Guest User" userId="S::urn:spo:anon#09eca242cdf1bd3cc6a986653aa389564042f821d9178d02c5a9d87140e930ac::" providerId="AD" clId="Web-{9031E191-E2C0-964D-D2AF-DC02D8A0F936}" dt="2021-01-13T10:44:21.994" v="65"/>
        <pc:sldMkLst>
          <pc:docMk/>
          <pc:sldMk cId="1538628074" sldId="379"/>
        </pc:sldMkLst>
      </pc:sldChg>
      <pc:sldChg chg="modNotes">
        <pc:chgData name="Guest User" userId="S::urn:spo:anon#09eca242cdf1bd3cc6a986653aa389564042f821d9178d02c5a9d87140e930ac::" providerId="AD" clId="Web-{9031E191-E2C0-964D-D2AF-DC02D8A0F936}" dt="2021-01-13T10:45:02.354" v="67"/>
        <pc:sldMkLst>
          <pc:docMk/>
          <pc:sldMk cId="1012732358" sldId="380"/>
        </pc:sldMkLst>
      </pc:sldChg>
      <pc:sldChg chg="modNotes">
        <pc:chgData name="Guest User" userId="S::urn:spo:anon#09eca242cdf1bd3cc6a986653aa389564042f821d9178d02c5a9d87140e930ac::" providerId="AD" clId="Web-{9031E191-E2C0-964D-D2AF-DC02D8A0F936}" dt="2021-01-13T10:46:59.732" v="76"/>
        <pc:sldMkLst>
          <pc:docMk/>
          <pc:sldMk cId="700449551" sldId="382"/>
        </pc:sldMkLst>
      </pc:sldChg>
      <pc:sldChg chg="modNotes">
        <pc:chgData name="Guest User" userId="S::urn:spo:anon#09eca242cdf1bd3cc6a986653aa389564042f821d9178d02c5a9d87140e930ac::" providerId="AD" clId="Web-{9031E191-E2C0-964D-D2AF-DC02D8A0F936}" dt="2021-01-13T10:47:34.998" v="78"/>
        <pc:sldMkLst>
          <pc:docMk/>
          <pc:sldMk cId="1407476890" sldId="384"/>
        </pc:sldMkLst>
      </pc:sldChg>
      <pc:sldChg chg="modNotes">
        <pc:chgData name="Guest User" userId="S::urn:spo:anon#09eca242cdf1bd3cc6a986653aa389564042f821d9178d02c5a9d87140e930ac::" providerId="AD" clId="Web-{9031E191-E2C0-964D-D2AF-DC02D8A0F936}" dt="2021-01-13T10:48:09.624" v="83"/>
        <pc:sldMkLst>
          <pc:docMk/>
          <pc:sldMk cId="904491136" sldId="385"/>
        </pc:sldMkLst>
      </pc:sldChg>
    </pc:docChg>
  </pc:docChgLst>
  <pc:docChgLst>
    <pc:chgData name="Guest User" userId="S::urn:spo:anon#09eca242cdf1bd3cc6a986653aa389564042f821d9178d02c5a9d87140e930ac::" providerId="AD" clId="Web-{85BA8A80-FBA6-4FDC-15BF-A11977DB34D6}"/>
    <pc:docChg chg="modSld">
      <pc:chgData name="Guest User" userId="S::urn:spo:anon#09eca242cdf1bd3cc6a986653aa389564042f821d9178d02c5a9d87140e930ac::" providerId="AD" clId="Web-{85BA8A80-FBA6-4FDC-15BF-A11977DB34D6}" dt="2020-12-01T15:48:58.507" v="481" actId="20577"/>
      <pc:docMkLst>
        <pc:docMk/>
      </pc:docMkLst>
      <pc:sldChg chg="addSp delSp modSp modNotes">
        <pc:chgData name="Guest User" userId="S::urn:spo:anon#09eca242cdf1bd3cc6a986653aa389564042f821d9178d02c5a9d87140e930ac::" providerId="AD" clId="Web-{85BA8A80-FBA6-4FDC-15BF-A11977DB34D6}" dt="2020-12-01T15:48:58.507" v="481" actId="20577"/>
        <pc:sldMkLst>
          <pc:docMk/>
          <pc:sldMk cId="727097890" sldId="359"/>
        </pc:sldMkLst>
        <pc:spChg chg="mod">
          <ac:chgData name="Guest User" userId="S::urn:spo:anon#09eca242cdf1bd3cc6a986653aa389564042f821d9178d02c5a9d87140e930ac::" providerId="AD" clId="Web-{85BA8A80-FBA6-4FDC-15BF-A11977DB34D6}" dt="2020-12-01T15:40:39.333" v="440" actId="14100"/>
          <ac:spMkLst>
            <pc:docMk/>
            <pc:sldMk cId="727097890" sldId="359"/>
            <ac:spMk id="3" creationId="{93B1DB22-A64D-914F-A5C3-95D0BF01960E}"/>
          </ac:spMkLst>
        </pc:spChg>
        <pc:spChg chg="mod">
          <ac:chgData name="Guest User" userId="S::urn:spo:anon#09eca242cdf1bd3cc6a986653aa389564042f821d9178d02c5a9d87140e930ac::" providerId="AD" clId="Web-{85BA8A80-FBA6-4FDC-15BF-A11977DB34D6}" dt="2020-12-01T15:40:45.755" v="441" actId="1076"/>
          <ac:spMkLst>
            <pc:docMk/>
            <pc:sldMk cId="727097890" sldId="359"/>
            <ac:spMk id="4" creationId="{A14619A4-E4C4-B544-9D17-C614CFCBFC8D}"/>
          </ac:spMkLst>
        </pc:spChg>
        <pc:spChg chg="mod">
          <ac:chgData name="Guest User" userId="S::urn:spo:anon#09eca242cdf1bd3cc6a986653aa389564042f821d9178d02c5a9d87140e930ac::" providerId="AD" clId="Web-{85BA8A80-FBA6-4FDC-15BF-A11977DB34D6}" dt="2020-12-01T15:40:50.630" v="442" actId="1076"/>
          <ac:spMkLst>
            <pc:docMk/>
            <pc:sldMk cId="727097890" sldId="359"/>
            <ac:spMk id="8" creationId="{A16F9B6F-3CF1-A945-8B81-BEE94DFEFBE8}"/>
          </ac:spMkLst>
        </pc:spChg>
        <pc:spChg chg="mod">
          <ac:chgData name="Guest User" userId="S::urn:spo:anon#09eca242cdf1bd3cc6a986653aa389564042f821d9178d02c5a9d87140e930ac::" providerId="AD" clId="Web-{85BA8A80-FBA6-4FDC-15BF-A11977DB34D6}" dt="2020-12-01T15:18:34.343" v="79" actId="20577"/>
          <ac:spMkLst>
            <pc:docMk/>
            <pc:sldMk cId="727097890" sldId="359"/>
            <ac:spMk id="9" creationId="{A7AE3EB5-23D7-5D45-86AA-A01EDA718ECA}"/>
          </ac:spMkLst>
        </pc:spChg>
        <pc:spChg chg="mod">
          <ac:chgData name="Guest User" userId="S::urn:spo:anon#09eca242cdf1bd3cc6a986653aa389564042f821d9178d02c5a9d87140e930ac::" providerId="AD" clId="Web-{85BA8A80-FBA6-4FDC-15BF-A11977DB34D6}" dt="2020-12-01T15:37:24.067" v="412" actId="1076"/>
          <ac:spMkLst>
            <pc:docMk/>
            <pc:sldMk cId="727097890" sldId="359"/>
            <ac:spMk id="10" creationId="{B63CA666-4F90-B14F-A0BB-FD5C2B4AACBA}"/>
          </ac:spMkLst>
        </pc:spChg>
        <pc:spChg chg="mod">
          <ac:chgData name="Guest User" userId="S::urn:spo:anon#09eca242cdf1bd3cc6a986653aa389564042f821d9178d02c5a9d87140e930ac::" providerId="AD" clId="Web-{85BA8A80-FBA6-4FDC-15BF-A11977DB34D6}" dt="2020-12-01T15:32:46.097" v="299" actId="14100"/>
          <ac:spMkLst>
            <pc:docMk/>
            <pc:sldMk cId="727097890" sldId="359"/>
            <ac:spMk id="11" creationId="{1B9C0DE0-0944-DE4A-A5C2-4003D71363CC}"/>
          </ac:spMkLst>
        </pc:spChg>
        <pc:spChg chg="mod">
          <ac:chgData name="Guest User" userId="S::urn:spo:anon#09eca242cdf1bd3cc6a986653aa389564042f821d9178d02c5a9d87140e930ac::" providerId="AD" clId="Web-{85BA8A80-FBA6-4FDC-15BF-A11977DB34D6}" dt="2020-12-01T15:35:44.035" v="403" actId="1076"/>
          <ac:spMkLst>
            <pc:docMk/>
            <pc:sldMk cId="727097890" sldId="359"/>
            <ac:spMk id="12" creationId="{ACD56525-61FF-1C45-B42A-039B192523F1}"/>
          </ac:spMkLst>
        </pc:spChg>
        <pc:spChg chg="mod">
          <ac:chgData name="Guest User" userId="S::urn:spo:anon#09eca242cdf1bd3cc6a986653aa389564042f821d9178d02c5a9d87140e930ac::" providerId="AD" clId="Web-{85BA8A80-FBA6-4FDC-15BF-A11977DB34D6}" dt="2020-12-01T15:33:42.238" v="314" actId="14100"/>
          <ac:spMkLst>
            <pc:docMk/>
            <pc:sldMk cId="727097890" sldId="359"/>
            <ac:spMk id="13" creationId="{9BB3D927-86AC-1241-AEB8-BB2CE0F1AF6E}"/>
          </ac:spMkLst>
        </pc:spChg>
        <pc:spChg chg="mod">
          <ac:chgData name="Guest User" userId="S::urn:spo:anon#09eca242cdf1bd3cc6a986653aa389564042f821d9178d02c5a9d87140e930ac::" providerId="AD" clId="Web-{85BA8A80-FBA6-4FDC-15BF-A11977DB34D6}" dt="2020-12-01T15:48:58.507" v="481" actId="20577"/>
          <ac:spMkLst>
            <pc:docMk/>
            <pc:sldMk cId="727097890" sldId="359"/>
            <ac:spMk id="14" creationId="{AA1FCE83-D5EB-1A43-9762-CC5B696DEBA8}"/>
          </ac:spMkLst>
        </pc:spChg>
        <pc:spChg chg="mod">
          <ac:chgData name="Guest User" userId="S::urn:spo:anon#09eca242cdf1bd3cc6a986653aa389564042f821d9178d02c5a9d87140e930ac::" providerId="AD" clId="Web-{85BA8A80-FBA6-4FDC-15BF-A11977DB34D6}" dt="2020-12-01T15:37:59.785" v="417" actId="1076"/>
          <ac:spMkLst>
            <pc:docMk/>
            <pc:sldMk cId="727097890" sldId="359"/>
            <ac:spMk id="15" creationId="{50CC6705-1148-D640-B82A-AAFF5FD45334}"/>
          </ac:spMkLst>
        </pc:spChg>
        <pc:spChg chg="del mod">
          <ac:chgData name="Guest User" userId="S::urn:spo:anon#09eca242cdf1bd3cc6a986653aa389564042f821d9178d02c5a9d87140e930ac::" providerId="AD" clId="Web-{85BA8A80-FBA6-4FDC-15BF-A11977DB34D6}" dt="2020-12-01T14:58:00.338" v="12"/>
          <ac:spMkLst>
            <pc:docMk/>
            <pc:sldMk cId="727097890" sldId="359"/>
            <ac:spMk id="16" creationId="{A01DC046-943D-B84E-BB16-CB1B059B6D61}"/>
          </ac:spMkLst>
        </pc:spChg>
        <pc:spChg chg="del mod">
          <ac:chgData name="Guest User" userId="S::urn:spo:anon#09eca242cdf1bd3cc6a986653aa389564042f821d9178d02c5a9d87140e930ac::" providerId="AD" clId="Web-{85BA8A80-FBA6-4FDC-15BF-A11977DB34D6}" dt="2020-12-01T14:59:33.651" v="21"/>
          <ac:spMkLst>
            <pc:docMk/>
            <pc:sldMk cId="727097890" sldId="359"/>
            <ac:spMk id="17" creationId="{D9DBA027-A62F-C84E-943C-E4C37B7CCBFE}"/>
          </ac:spMkLst>
        </pc:spChg>
        <pc:spChg chg="del mod">
          <ac:chgData name="Guest User" userId="S::urn:spo:anon#09eca242cdf1bd3cc6a986653aa389564042f821d9178d02c5a9d87140e930ac::" providerId="AD" clId="Web-{85BA8A80-FBA6-4FDC-15BF-A11977DB34D6}" dt="2020-12-01T15:00:22.964" v="26"/>
          <ac:spMkLst>
            <pc:docMk/>
            <pc:sldMk cId="727097890" sldId="359"/>
            <ac:spMk id="18" creationId="{3BD7FF65-18AE-8541-907E-950BF061C40A}"/>
          </ac:spMkLst>
        </pc:spChg>
        <pc:spChg chg="mod">
          <ac:chgData name="Guest User" userId="S::urn:spo:anon#09eca242cdf1bd3cc6a986653aa389564042f821d9178d02c5a9d87140e930ac::" providerId="AD" clId="Web-{85BA8A80-FBA6-4FDC-15BF-A11977DB34D6}" dt="2020-12-01T15:42:15.911" v="449" actId="1076"/>
          <ac:spMkLst>
            <pc:docMk/>
            <pc:sldMk cId="727097890" sldId="359"/>
            <ac:spMk id="19" creationId="{F6507D56-C595-EE4D-AE00-9E41A9A9FD0E}"/>
          </ac:spMkLst>
        </pc:spChg>
        <pc:spChg chg="mod">
          <ac:chgData name="Guest User" userId="S::urn:spo:anon#09eca242cdf1bd3cc6a986653aa389564042f821d9178d02c5a9d87140e930ac::" providerId="AD" clId="Web-{85BA8A80-FBA6-4FDC-15BF-A11977DB34D6}" dt="2020-12-01T15:46:59.491" v="475" actId="14100"/>
          <ac:spMkLst>
            <pc:docMk/>
            <pc:sldMk cId="727097890" sldId="359"/>
            <ac:spMk id="20" creationId="{4138C1B1-7B63-2C42-BB29-0215620DB44A}"/>
          </ac:spMkLst>
        </pc:spChg>
        <pc:cxnChg chg="add mod">
          <ac:chgData name="Guest User" userId="S::urn:spo:anon#09eca242cdf1bd3cc6a986653aa389564042f821d9178d02c5a9d87140e930ac::" providerId="AD" clId="Web-{85BA8A80-FBA6-4FDC-15BF-A11977DB34D6}" dt="2020-12-01T15:44:26.006" v="462" actId="1076"/>
          <ac:cxnSpMkLst>
            <pc:docMk/>
            <pc:sldMk cId="727097890" sldId="359"/>
            <ac:cxnSpMk id="2" creationId="{A5DA1772-FDF5-44E2-9B9E-E5B18F22031A}"/>
          </ac:cxnSpMkLst>
        </pc:cxnChg>
        <pc:cxnChg chg="mod">
          <ac:chgData name="Guest User" userId="S::urn:spo:anon#09eca242cdf1bd3cc6a986653aa389564042f821d9178d02c5a9d87140e930ac::" providerId="AD" clId="Web-{85BA8A80-FBA6-4FDC-15BF-A11977DB34D6}" dt="2020-12-01T15:41:23.521" v="445" actId="14100"/>
          <ac:cxnSpMkLst>
            <pc:docMk/>
            <pc:sldMk cId="727097890" sldId="359"/>
            <ac:cxnSpMk id="21" creationId="{9C3E37C7-A9CF-B04B-B089-6DA58BBA66D4}"/>
          </ac:cxnSpMkLst>
        </pc:cxnChg>
        <pc:cxnChg chg="mod">
          <ac:chgData name="Guest User" userId="S::urn:spo:anon#09eca242cdf1bd3cc6a986653aa389564042f821d9178d02c5a9d87140e930ac::" providerId="AD" clId="Web-{85BA8A80-FBA6-4FDC-15BF-A11977DB34D6}" dt="2020-12-01T15:41:29.943" v="446" actId="14100"/>
          <ac:cxnSpMkLst>
            <pc:docMk/>
            <pc:sldMk cId="727097890" sldId="359"/>
            <ac:cxnSpMk id="22" creationId="{879A5763-2153-9F40-8A9C-ACCADF685C38}"/>
          </ac:cxnSpMkLst>
        </pc:cxnChg>
        <pc:cxnChg chg="mod">
          <ac:chgData name="Guest User" userId="S::urn:spo:anon#09eca242cdf1bd3cc6a986653aa389564042f821d9178d02c5a9d87140e930ac::" providerId="AD" clId="Web-{85BA8A80-FBA6-4FDC-15BF-A11977DB34D6}" dt="2020-12-01T15:37:24.067" v="412" actId="1076"/>
          <ac:cxnSpMkLst>
            <pc:docMk/>
            <pc:sldMk cId="727097890" sldId="359"/>
            <ac:cxnSpMk id="24" creationId="{D52B617B-723E-444D-8607-F539251CE800}"/>
          </ac:cxnSpMkLst>
        </pc:cxnChg>
        <pc:cxnChg chg="mod">
          <ac:chgData name="Guest User" userId="S::urn:spo:anon#09eca242cdf1bd3cc6a986653aa389564042f821d9178d02c5a9d87140e930ac::" providerId="AD" clId="Web-{85BA8A80-FBA6-4FDC-15BF-A11977DB34D6}" dt="2020-12-01T15:45:32.053" v="468" actId="1076"/>
          <ac:cxnSpMkLst>
            <pc:docMk/>
            <pc:sldMk cId="727097890" sldId="359"/>
            <ac:cxnSpMk id="25" creationId="{ED129DBC-091B-3845-AD63-934D06815D5F}"/>
          </ac:cxnSpMkLst>
        </pc:cxnChg>
        <pc:cxnChg chg="del mod">
          <ac:chgData name="Guest User" userId="S::urn:spo:anon#09eca242cdf1bd3cc6a986653aa389564042f821d9178d02c5a9d87140e930ac::" providerId="AD" clId="Web-{85BA8A80-FBA6-4FDC-15BF-A11977DB34D6}" dt="2020-12-01T14:59:53.558" v="23"/>
          <ac:cxnSpMkLst>
            <pc:docMk/>
            <pc:sldMk cId="727097890" sldId="359"/>
            <ac:cxnSpMk id="27" creationId="{85396F66-21CC-2947-8199-6D3542B89E60}"/>
          </ac:cxnSpMkLst>
        </pc:cxnChg>
        <pc:cxnChg chg="mod">
          <ac:chgData name="Guest User" userId="S::urn:spo:anon#09eca242cdf1bd3cc6a986653aa389564042f821d9178d02c5a9d87140e930ac::" providerId="AD" clId="Web-{85BA8A80-FBA6-4FDC-15BF-A11977DB34D6}" dt="2020-12-01T15:42:15.911" v="449" actId="1076"/>
          <ac:cxnSpMkLst>
            <pc:docMk/>
            <pc:sldMk cId="727097890" sldId="359"/>
            <ac:cxnSpMk id="29" creationId="{9E9A3C72-C1D5-7C4F-AF99-86E0BAD34535}"/>
          </ac:cxnSpMkLst>
        </pc:cxnChg>
        <pc:cxnChg chg="mod">
          <ac:chgData name="Guest User" userId="S::urn:spo:anon#09eca242cdf1bd3cc6a986653aa389564042f821d9178d02c5a9d87140e930ac::" providerId="AD" clId="Web-{85BA8A80-FBA6-4FDC-15BF-A11977DB34D6}" dt="2020-12-01T15:47:43.116" v="479" actId="14100"/>
          <ac:cxnSpMkLst>
            <pc:docMk/>
            <pc:sldMk cId="727097890" sldId="359"/>
            <ac:cxnSpMk id="30" creationId="{5C957550-7087-E543-96C8-27E60DFDC0B7}"/>
          </ac:cxnSpMkLst>
        </pc:cxnChg>
        <pc:cxnChg chg="del">
          <ac:chgData name="Guest User" userId="S::urn:spo:anon#09eca242cdf1bd3cc6a986653aa389564042f821d9178d02c5a9d87140e930ac::" providerId="AD" clId="Web-{85BA8A80-FBA6-4FDC-15BF-A11977DB34D6}" dt="2020-12-01T14:58:08.604" v="13"/>
          <ac:cxnSpMkLst>
            <pc:docMk/>
            <pc:sldMk cId="727097890" sldId="359"/>
            <ac:cxnSpMk id="31" creationId="{082D3BED-B06B-F34E-8977-C8DD7F1CD07A}"/>
          </ac:cxnSpMkLst>
        </pc:cxnChg>
        <pc:cxnChg chg="mod">
          <ac:chgData name="Guest User" userId="S::urn:spo:anon#09eca242cdf1bd3cc6a986653aa389564042f821d9178d02c5a9d87140e930ac::" providerId="AD" clId="Web-{85BA8A80-FBA6-4FDC-15BF-A11977DB34D6}" dt="2020-12-01T15:44:37.896" v="463"/>
          <ac:cxnSpMkLst>
            <pc:docMk/>
            <pc:sldMk cId="727097890" sldId="359"/>
            <ac:cxnSpMk id="32" creationId="{862F91BB-0B91-2A47-860B-C4E18B6B6C83}"/>
          </ac:cxnSpMkLst>
        </pc:cxnChg>
        <pc:cxnChg chg="mod">
          <ac:chgData name="Guest User" userId="S::urn:spo:anon#09eca242cdf1bd3cc6a986653aa389564042f821d9178d02c5a9d87140e930ac::" providerId="AD" clId="Web-{85BA8A80-FBA6-4FDC-15BF-A11977DB34D6}" dt="2020-12-01T15:45:04.834" v="464"/>
          <ac:cxnSpMkLst>
            <pc:docMk/>
            <pc:sldMk cId="727097890" sldId="359"/>
            <ac:cxnSpMk id="33" creationId="{20B14E8E-8199-204E-A348-6E8732911B26}"/>
          </ac:cxnSpMkLst>
        </pc:cxnChg>
        <pc:cxnChg chg="mod">
          <ac:chgData name="Guest User" userId="S::urn:spo:anon#09eca242cdf1bd3cc6a986653aa389564042f821d9178d02c5a9d87140e930ac::" providerId="AD" clId="Web-{85BA8A80-FBA6-4FDC-15BF-A11977DB34D6}" dt="2020-12-01T15:41:45.490" v="448" actId="14100"/>
          <ac:cxnSpMkLst>
            <pc:docMk/>
            <pc:sldMk cId="727097890" sldId="359"/>
            <ac:cxnSpMk id="34" creationId="{C80222BD-7A72-8044-A4E6-2DE2EB83EAFB}"/>
          </ac:cxnSpMkLst>
        </pc:cxnChg>
        <pc:cxnChg chg="mod">
          <ac:chgData name="Guest User" userId="S::urn:spo:anon#09eca242cdf1bd3cc6a986653aa389564042f821d9178d02c5a9d87140e930ac::" providerId="AD" clId="Web-{85BA8A80-FBA6-4FDC-15BF-A11977DB34D6}" dt="2020-12-01T15:36:26.723" v="407" actId="14100"/>
          <ac:cxnSpMkLst>
            <pc:docMk/>
            <pc:sldMk cId="727097890" sldId="359"/>
            <ac:cxnSpMk id="36" creationId="{54855BEF-86E5-CE4B-AB59-61DD364A5928}"/>
          </ac:cxnSpMkLst>
        </pc:cxnChg>
        <pc:cxnChg chg="mod">
          <ac:chgData name="Guest User" userId="S::urn:spo:anon#09eca242cdf1bd3cc6a986653aa389564042f821d9178d02c5a9d87140e930ac::" providerId="AD" clId="Web-{85BA8A80-FBA6-4FDC-15BF-A11977DB34D6}" dt="2020-12-01T15:36:12.176" v="405" actId="1076"/>
          <ac:cxnSpMkLst>
            <pc:docMk/>
            <pc:sldMk cId="727097890" sldId="359"/>
            <ac:cxnSpMk id="39" creationId="{F1BD0358-21BB-3E44-835E-CEF80D9B8EC6}"/>
          </ac:cxnSpMkLst>
        </pc:cxnChg>
        <pc:cxnChg chg="del">
          <ac:chgData name="Guest User" userId="S::urn:spo:anon#09eca242cdf1bd3cc6a986653aa389564042f821d9178d02c5a9d87140e930ac::" providerId="AD" clId="Web-{85BA8A80-FBA6-4FDC-15BF-A11977DB34D6}" dt="2020-12-01T14:58:38.698" v="16"/>
          <ac:cxnSpMkLst>
            <pc:docMk/>
            <pc:sldMk cId="727097890" sldId="359"/>
            <ac:cxnSpMk id="40" creationId="{E4DAC031-D1C2-3441-9FFB-A46B897970A4}"/>
          </ac:cxnSpMkLst>
        </pc:cxnChg>
        <pc:cxnChg chg="mod">
          <ac:chgData name="Guest User" userId="S::urn:spo:anon#09eca242cdf1bd3cc6a986653aa389564042f821d9178d02c5a9d87140e930ac::" providerId="AD" clId="Web-{85BA8A80-FBA6-4FDC-15BF-A11977DB34D6}" dt="2020-12-01T15:36:51.020" v="408" actId="14100"/>
          <ac:cxnSpMkLst>
            <pc:docMk/>
            <pc:sldMk cId="727097890" sldId="359"/>
            <ac:cxnSpMk id="43" creationId="{EC9440AC-0653-0344-8D7F-5479B5023F18}"/>
          </ac:cxnSpMkLst>
        </pc:cxnChg>
        <pc:cxnChg chg="mod">
          <ac:chgData name="Guest User" userId="S::urn:spo:anon#09eca242cdf1bd3cc6a986653aa389564042f821d9178d02c5a9d87140e930ac::" providerId="AD" clId="Web-{85BA8A80-FBA6-4FDC-15BF-A11977DB34D6}" dt="2020-12-01T15:46:09.834" v="470" actId="14100"/>
          <ac:cxnSpMkLst>
            <pc:docMk/>
            <pc:sldMk cId="727097890" sldId="359"/>
            <ac:cxnSpMk id="76" creationId="{7BB57624-9B41-254A-95D7-64D76A725845}"/>
          </ac:cxnSpMkLst>
        </pc:cxnChg>
      </pc:sldChg>
    </pc:docChg>
  </pc:docChgLst>
  <pc:docChgLst>
    <pc:chgData name="Guest User" userId="S::urn:spo:anon#09eca242cdf1bd3cc6a986653aa389564042f821d9178d02c5a9d87140e930ac::" providerId="AD" clId="Web-{7F25B27F-CC2F-59D3-5EF3-A33695814C96}"/>
    <pc:docChg chg="modSld">
      <pc:chgData name="Guest User" userId="S::urn:spo:anon#09eca242cdf1bd3cc6a986653aa389564042f821d9178d02c5a9d87140e930ac::" providerId="AD" clId="Web-{7F25B27F-CC2F-59D3-5EF3-A33695814C96}" dt="2020-11-24T10:23:45.754" v="7" actId="14100"/>
      <pc:docMkLst>
        <pc:docMk/>
      </pc:docMkLst>
      <pc:sldChg chg="modSp">
        <pc:chgData name="Guest User" userId="S::urn:spo:anon#09eca242cdf1bd3cc6a986653aa389564042f821d9178d02c5a9d87140e930ac::" providerId="AD" clId="Web-{7F25B27F-CC2F-59D3-5EF3-A33695814C96}" dt="2020-11-24T10:19:00.502" v="5" actId="14100"/>
        <pc:sldMkLst>
          <pc:docMk/>
          <pc:sldMk cId="2387890748" sldId="351"/>
        </pc:sldMkLst>
        <pc:spChg chg="mod">
          <ac:chgData name="Guest User" userId="S::urn:spo:anon#09eca242cdf1bd3cc6a986653aa389564042f821d9178d02c5a9d87140e930ac::" providerId="AD" clId="Web-{7F25B27F-CC2F-59D3-5EF3-A33695814C96}" dt="2020-11-24T10:19:00.502" v="5" actId="14100"/>
          <ac:spMkLst>
            <pc:docMk/>
            <pc:sldMk cId="2387890748" sldId="351"/>
            <ac:spMk id="6" creationId="{00000000-0000-0000-0000-000000000000}"/>
          </ac:spMkLst>
        </pc:spChg>
        <pc:spChg chg="mod">
          <ac:chgData name="Guest User" userId="S::urn:spo:anon#09eca242cdf1bd3cc6a986653aa389564042f821d9178d02c5a9d87140e930ac::" providerId="AD" clId="Web-{7F25B27F-CC2F-59D3-5EF3-A33695814C96}" dt="2020-11-24T10:17:35.361" v="1" actId="1076"/>
          <ac:spMkLst>
            <pc:docMk/>
            <pc:sldMk cId="2387890748" sldId="351"/>
            <ac:spMk id="7" creationId="{386F43FF-089C-4CF2-BFF9-E5BA2B97184D}"/>
          </ac:spMkLst>
        </pc:spChg>
        <pc:spChg chg="mod">
          <ac:chgData name="Guest User" userId="S::urn:spo:anon#09eca242cdf1bd3cc6a986653aa389564042f821d9178d02c5a9d87140e930ac::" providerId="AD" clId="Web-{7F25B27F-CC2F-59D3-5EF3-A33695814C96}" dt="2020-11-24T10:17:54.564" v="4" actId="14100"/>
          <ac:spMkLst>
            <pc:docMk/>
            <pc:sldMk cId="2387890748" sldId="351"/>
            <ac:spMk id="9" creationId="{00000000-0000-0000-0000-000000000000}"/>
          </ac:spMkLst>
        </pc:spChg>
      </pc:sldChg>
      <pc:sldChg chg="modSp">
        <pc:chgData name="Guest User" userId="S::urn:spo:anon#09eca242cdf1bd3cc6a986653aa389564042f821d9178d02c5a9d87140e930ac::" providerId="AD" clId="Web-{7F25B27F-CC2F-59D3-5EF3-A33695814C96}" dt="2020-11-24T10:20:03.065" v="6" actId="20577"/>
        <pc:sldMkLst>
          <pc:docMk/>
          <pc:sldMk cId="4121859165" sldId="353"/>
        </pc:sldMkLst>
        <pc:spChg chg="mod">
          <ac:chgData name="Guest User" userId="S::urn:spo:anon#09eca242cdf1bd3cc6a986653aa389564042f821d9178d02c5a9d87140e930ac::" providerId="AD" clId="Web-{7F25B27F-CC2F-59D3-5EF3-A33695814C96}" dt="2020-11-24T10:20:03.065" v="6" actId="20577"/>
          <ac:spMkLst>
            <pc:docMk/>
            <pc:sldMk cId="4121859165" sldId="353"/>
            <ac:spMk id="9" creationId="{00000000-0000-0000-0000-000000000000}"/>
          </ac:spMkLst>
        </pc:spChg>
      </pc:sldChg>
      <pc:sldChg chg="modSp">
        <pc:chgData name="Guest User" userId="S::urn:spo:anon#09eca242cdf1bd3cc6a986653aa389564042f821d9178d02c5a9d87140e930ac::" providerId="AD" clId="Web-{7F25B27F-CC2F-59D3-5EF3-A33695814C96}" dt="2020-11-24T10:23:45.754" v="7" actId="14100"/>
        <pc:sldMkLst>
          <pc:docMk/>
          <pc:sldMk cId="727097890" sldId="359"/>
        </pc:sldMkLst>
        <pc:spChg chg="mod">
          <ac:chgData name="Guest User" userId="S::urn:spo:anon#09eca242cdf1bd3cc6a986653aa389564042f821d9178d02c5a9d87140e930ac::" providerId="AD" clId="Web-{7F25B27F-CC2F-59D3-5EF3-A33695814C96}" dt="2020-11-24T10:23:45.754" v="7" actId="14100"/>
          <ac:spMkLst>
            <pc:docMk/>
            <pc:sldMk cId="727097890" sldId="359"/>
            <ac:spMk id="8" creationId="{A16F9B6F-3CF1-A945-8B81-BEE94DFEFBE8}"/>
          </ac:spMkLst>
        </pc:spChg>
      </pc:sldChg>
    </pc:docChg>
  </pc:docChgLst>
  <pc:docChgLst>
    <pc:chgData name="Guest User" userId="S::urn:spo:anon#09eca242cdf1bd3cc6a986653aa389564042f821d9178d02c5a9d87140e930ac::" providerId="AD" clId="Web-{ABD1297E-AD0B-11E4-F32E-22143D47EC71}"/>
    <pc:docChg chg="modSld">
      <pc:chgData name="Guest User" userId="S::urn:spo:anon#09eca242cdf1bd3cc6a986653aa389564042f821d9178d02c5a9d87140e930ac::" providerId="AD" clId="Web-{ABD1297E-AD0B-11E4-F32E-22143D47EC71}" dt="2020-12-01T14:24:58.406" v="93" actId="14100"/>
      <pc:docMkLst>
        <pc:docMk/>
      </pc:docMkLst>
      <pc:sldChg chg="modSp">
        <pc:chgData name="Guest User" userId="S::urn:spo:anon#09eca242cdf1bd3cc6a986653aa389564042f821d9178d02c5a9d87140e930ac::" providerId="AD" clId="Web-{ABD1297E-AD0B-11E4-F32E-22143D47EC71}" dt="2020-12-01T14:13:24.370" v="51" actId="14100"/>
        <pc:sldMkLst>
          <pc:docMk/>
          <pc:sldMk cId="3887026190" sldId="335"/>
        </pc:sldMkLst>
        <pc:spChg chg="mod">
          <ac:chgData name="Guest User" userId="S::urn:spo:anon#09eca242cdf1bd3cc6a986653aa389564042f821d9178d02c5a9d87140e930ac::" providerId="AD" clId="Web-{ABD1297E-AD0B-11E4-F32E-22143D47EC71}" dt="2020-12-01T13:49:13.018" v="3" actId="20577"/>
          <ac:spMkLst>
            <pc:docMk/>
            <pc:sldMk cId="3887026190" sldId="335"/>
            <ac:spMk id="8" creationId="{7BB31923-3739-2849-8911-389204317841}"/>
          </ac:spMkLst>
        </pc:spChg>
        <pc:spChg chg="mod">
          <ac:chgData name="Guest User" userId="S::urn:spo:anon#09eca242cdf1bd3cc6a986653aa389564042f821d9178d02c5a9d87140e930ac::" providerId="AD" clId="Web-{ABD1297E-AD0B-11E4-F32E-22143D47EC71}" dt="2020-12-01T13:49:46.190" v="5" actId="20577"/>
          <ac:spMkLst>
            <pc:docMk/>
            <pc:sldMk cId="3887026190" sldId="335"/>
            <ac:spMk id="9" creationId="{4989E031-95C6-7A40-A247-5109696B4EFB}"/>
          </ac:spMkLst>
        </pc:spChg>
        <pc:spChg chg="mod">
          <ac:chgData name="Guest User" userId="S::urn:spo:anon#09eca242cdf1bd3cc6a986653aa389564042f821d9178d02c5a9d87140e930ac::" providerId="AD" clId="Web-{ABD1297E-AD0B-11E4-F32E-22143D47EC71}" dt="2020-12-01T14:06:07.805" v="10" actId="14100"/>
          <ac:spMkLst>
            <pc:docMk/>
            <pc:sldMk cId="3887026190" sldId="335"/>
            <ac:spMk id="10" creationId="{680573AC-3A00-1947-A657-DC20079D5E48}"/>
          </ac:spMkLst>
        </pc:spChg>
        <pc:spChg chg="mod">
          <ac:chgData name="Guest User" userId="S::urn:spo:anon#09eca242cdf1bd3cc6a986653aa389564042f821d9178d02c5a9d87140e930ac::" providerId="AD" clId="Web-{ABD1297E-AD0B-11E4-F32E-22143D47EC71}" dt="2020-12-01T14:13:05.277" v="50" actId="20577"/>
          <ac:spMkLst>
            <pc:docMk/>
            <pc:sldMk cId="3887026190" sldId="335"/>
            <ac:spMk id="13" creationId="{DA797817-6B66-8841-B0E6-2D0214B1C9EE}"/>
          </ac:spMkLst>
        </pc:spChg>
        <pc:spChg chg="mod">
          <ac:chgData name="Guest User" userId="S::urn:spo:anon#09eca242cdf1bd3cc6a986653aa389564042f821d9178d02c5a9d87140e930ac::" providerId="AD" clId="Web-{ABD1297E-AD0B-11E4-F32E-22143D47EC71}" dt="2020-12-01T14:12:19.979" v="48" actId="14100"/>
          <ac:spMkLst>
            <pc:docMk/>
            <pc:sldMk cId="3887026190" sldId="335"/>
            <ac:spMk id="14" creationId="{12ECBB85-665C-6D49-ACA2-58F6E807E42A}"/>
          </ac:spMkLst>
        </pc:spChg>
        <pc:spChg chg="mod">
          <ac:chgData name="Guest User" userId="S::urn:spo:anon#09eca242cdf1bd3cc6a986653aa389564042f821d9178d02c5a9d87140e930ac::" providerId="AD" clId="Web-{ABD1297E-AD0B-11E4-F32E-22143D47EC71}" dt="2020-12-01T14:13:24.370" v="51" actId="14100"/>
          <ac:spMkLst>
            <pc:docMk/>
            <pc:sldMk cId="3887026190" sldId="335"/>
            <ac:spMk id="15" creationId="{3BBC9836-1DA7-6149-B3BF-15F2EB3B82D2}"/>
          </ac:spMkLst>
        </pc:spChg>
        <pc:cxnChg chg="mod">
          <ac:chgData name="Guest User" userId="S::urn:spo:anon#09eca242cdf1bd3cc6a986653aa389564042f821d9178d02c5a9d87140e930ac::" providerId="AD" clId="Web-{ABD1297E-AD0B-11E4-F32E-22143D47EC71}" dt="2020-12-01T14:07:22.728" v="17" actId="1076"/>
          <ac:cxnSpMkLst>
            <pc:docMk/>
            <pc:sldMk cId="3887026190" sldId="335"/>
            <ac:cxnSpMk id="24" creationId="{1D5FD3C2-39C8-134D-A24D-6B6131B13E53}"/>
          </ac:cxnSpMkLst>
        </pc:cxnChg>
        <pc:cxnChg chg="mod">
          <ac:chgData name="Guest User" userId="S::urn:spo:anon#09eca242cdf1bd3cc6a986653aa389564042f821d9178d02c5a9d87140e930ac::" providerId="AD" clId="Web-{ABD1297E-AD0B-11E4-F32E-22143D47EC71}" dt="2020-12-01T14:12:19.979" v="48" actId="14100"/>
          <ac:cxnSpMkLst>
            <pc:docMk/>
            <pc:sldMk cId="3887026190" sldId="335"/>
            <ac:cxnSpMk id="31" creationId="{01D17333-20E8-5641-BDA0-483630624726}"/>
          </ac:cxnSpMkLst>
        </pc:cxnChg>
      </pc:sldChg>
      <pc:sldChg chg="modSp">
        <pc:chgData name="Guest User" userId="S::urn:spo:anon#09eca242cdf1bd3cc6a986653aa389564042f821d9178d02c5a9d87140e930ac::" providerId="AD" clId="Web-{ABD1297E-AD0B-11E4-F32E-22143D47EC71}" dt="2020-12-01T14:24:58.406" v="93" actId="14100"/>
        <pc:sldMkLst>
          <pc:docMk/>
          <pc:sldMk cId="727097890" sldId="359"/>
        </pc:sldMkLst>
        <pc:spChg chg="mod">
          <ac:chgData name="Guest User" userId="S::urn:spo:anon#09eca242cdf1bd3cc6a986653aa389564042f821d9178d02c5a9d87140e930ac::" providerId="AD" clId="Web-{ABD1297E-AD0B-11E4-F32E-22143D47EC71}" dt="2020-12-01T14:22:03.389" v="75" actId="14100"/>
          <ac:spMkLst>
            <pc:docMk/>
            <pc:sldMk cId="727097890" sldId="359"/>
            <ac:spMk id="10" creationId="{B63CA666-4F90-B14F-A0BB-FD5C2B4AACBA}"/>
          </ac:spMkLst>
        </pc:spChg>
        <pc:spChg chg="mod">
          <ac:chgData name="Guest User" userId="S::urn:spo:anon#09eca242cdf1bd3cc6a986653aa389564042f821d9178d02c5a9d87140e930ac::" providerId="AD" clId="Web-{ABD1297E-AD0B-11E4-F32E-22143D47EC71}" dt="2020-12-01T14:22:27.327" v="78" actId="14100"/>
          <ac:spMkLst>
            <pc:docMk/>
            <pc:sldMk cId="727097890" sldId="359"/>
            <ac:spMk id="15" creationId="{50CC6705-1148-D640-B82A-AAFF5FD45334}"/>
          </ac:spMkLst>
        </pc:spChg>
        <pc:spChg chg="mod">
          <ac:chgData name="Guest User" userId="S::urn:spo:anon#09eca242cdf1bd3cc6a986653aa389564042f821d9178d02c5a9d87140e930ac::" providerId="AD" clId="Web-{ABD1297E-AD0B-11E4-F32E-22143D47EC71}" dt="2020-12-01T14:24:38.468" v="90" actId="1076"/>
          <ac:spMkLst>
            <pc:docMk/>
            <pc:sldMk cId="727097890" sldId="359"/>
            <ac:spMk id="16" creationId="{A01DC046-943D-B84E-BB16-CB1B059B6D61}"/>
          </ac:spMkLst>
        </pc:spChg>
        <pc:spChg chg="mod">
          <ac:chgData name="Guest User" userId="S::urn:spo:anon#09eca242cdf1bd3cc6a986653aa389564042f821d9178d02c5a9d87140e930ac::" providerId="AD" clId="Web-{ABD1297E-AD0B-11E4-F32E-22143D47EC71}" dt="2020-12-01T14:24:21.890" v="89" actId="1076"/>
          <ac:spMkLst>
            <pc:docMk/>
            <pc:sldMk cId="727097890" sldId="359"/>
            <ac:spMk id="17" creationId="{D9DBA027-A62F-C84E-943C-E4C37B7CCBFE}"/>
          </ac:spMkLst>
        </pc:spChg>
        <pc:spChg chg="mod">
          <ac:chgData name="Guest User" userId="S::urn:spo:anon#09eca242cdf1bd3cc6a986653aa389564042f821d9178d02c5a9d87140e930ac::" providerId="AD" clId="Web-{ABD1297E-AD0B-11E4-F32E-22143D47EC71}" dt="2020-12-01T14:24:17.640" v="88" actId="1076"/>
          <ac:spMkLst>
            <pc:docMk/>
            <pc:sldMk cId="727097890" sldId="359"/>
            <ac:spMk id="18" creationId="{3BD7FF65-18AE-8541-907E-950BF061C40A}"/>
          </ac:spMkLst>
        </pc:spChg>
        <pc:spChg chg="mod">
          <ac:chgData name="Guest User" userId="S::urn:spo:anon#09eca242cdf1bd3cc6a986653aa389564042f821d9178d02c5a9d87140e930ac::" providerId="AD" clId="Web-{ABD1297E-AD0B-11E4-F32E-22143D47EC71}" dt="2020-12-01T14:24:58.406" v="93" actId="14100"/>
          <ac:spMkLst>
            <pc:docMk/>
            <pc:sldMk cId="727097890" sldId="359"/>
            <ac:spMk id="19" creationId="{F6507D56-C595-EE4D-AE00-9E41A9A9FD0E}"/>
          </ac:spMkLst>
        </pc:spChg>
        <pc:spChg chg="mod">
          <ac:chgData name="Guest User" userId="S::urn:spo:anon#09eca242cdf1bd3cc6a986653aa389564042f821d9178d02c5a9d87140e930ac::" providerId="AD" clId="Web-{ABD1297E-AD0B-11E4-F32E-22143D47EC71}" dt="2020-12-01T14:23:28.937" v="85" actId="14100"/>
          <ac:spMkLst>
            <pc:docMk/>
            <pc:sldMk cId="727097890" sldId="359"/>
            <ac:spMk id="20" creationId="{4138C1B1-7B63-2C42-BB29-0215620DB44A}"/>
          </ac:spMkLst>
        </pc:spChg>
        <pc:cxnChg chg="mod">
          <ac:chgData name="Guest User" userId="S::urn:spo:anon#09eca242cdf1bd3cc6a986653aa389564042f821d9178d02c5a9d87140e930ac::" providerId="AD" clId="Web-{ABD1297E-AD0B-11E4-F32E-22143D47EC71}" dt="2020-12-01T14:24:38.468" v="90" actId="1076"/>
          <ac:cxnSpMkLst>
            <pc:docMk/>
            <pc:sldMk cId="727097890" sldId="359"/>
            <ac:cxnSpMk id="24" creationId="{D52B617B-723E-444D-8607-F539251CE800}"/>
          </ac:cxnSpMkLst>
        </pc:cxnChg>
        <pc:cxnChg chg="mod">
          <ac:chgData name="Guest User" userId="S::urn:spo:anon#09eca242cdf1bd3cc6a986653aa389564042f821d9178d02c5a9d87140e930ac::" providerId="AD" clId="Web-{ABD1297E-AD0B-11E4-F32E-22143D47EC71}" dt="2020-12-01T14:22:10.983" v="76" actId="1076"/>
          <ac:cxnSpMkLst>
            <pc:docMk/>
            <pc:sldMk cId="727097890" sldId="359"/>
            <ac:cxnSpMk id="25" creationId="{ED129DBC-091B-3845-AD63-934D06815D5F}"/>
          </ac:cxnSpMkLst>
        </pc:cxnChg>
        <pc:cxnChg chg="mod">
          <ac:chgData name="Guest User" userId="S::urn:spo:anon#09eca242cdf1bd3cc6a986653aa389564042f821d9178d02c5a9d87140e930ac::" providerId="AD" clId="Web-{ABD1297E-AD0B-11E4-F32E-22143D47EC71}" dt="2020-12-01T14:24:21.890" v="89" actId="1076"/>
          <ac:cxnSpMkLst>
            <pc:docMk/>
            <pc:sldMk cId="727097890" sldId="359"/>
            <ac:cxnSpMk id="27" creationId="{85396F66-21CC-2947-8199-6D3542B89E60}"/>
          </ac:cxnSpMkLst>
        </pc:cxnChg>
        <pc:cxnChg chg="mod">
          <ac:chgData name="Guest User" userId="S::urn:spo:anon#09eca242cdf1bd3cc6a986653aa389564042f821d9178d02c5a9d87140e930ac::" providerId="AD" clId="Web-{ABD1297E-AD0B-11E4-F32E-22143D47EC71}" dt="2020-12-01T14:24:58.406" v="93" actId="14100"/>
          <ac:cxnSpMkLst>
            <pc:docMk/>
            <pc:sldMk cId="727097890" sldId="359"/>
            <ac:cxnSpMk id="29" creationId="{9E9A3C72-C1D5-7C4F-AF99-86E0BAD34535}"/>
          </ac:cxnSpMkLst>
        </pc:cxnChg>
        <pc:cxnChg chg="mod">
          <ac:chgData name="Guest User" userId="S::urn:spo:anon#09eca242cdf1bd3cc6a986653aa389564042f821d9178d02c5a9d87140e930ac::" providerId="AD" clId="Web-{ABD1297E-AD0B-11E4-F32E-22143D47EC71}" dt="2020-12-01T14:24:58.406" v="93" actId="14100"/>
          <ac:cxnSpMkLst>
            <pc:docMk/>
            <pc:sldMk cId="727097890" sldId="359"/>
            <ac:cxnSpMk id="30" creationId="{5C957550-7087-E543-96C8-27E60DFDC0B7}"/>
          </ac:cxnSpMkLst>
        </pc:cxnChg>
        <pc:cxnChg chg="mod">
          <ac:chgData name="Guest User" userId="S::urn:spo:anon#09eca242cdf1bd3cc6a986653aa389564042f821d9178d02c5a9d87140e930ac::" providerId="AD" clId="Web-{ABD1297E-AD0B-11E4-F32E-22143D47EC71}" dt="2020-12-01T14:24:38.468" v="90" actId="1076"/>
          <ac:cxnSpMkLst>
            <pc:docMk/>
            <pc:sldMk cId="727097890" sldId="359"/>
            <ac:cxnSpMk id="39" creationId="{F1BD0358-21BB-3E44-835E-CEF80D9B8EC6}"/>
          </ac:cxnSpMkLst>
        </pc:cxnChg>
        <pc:cxnChg chg="mod">
          <ac:chgData name="Guest User" userId="S::urn:spo:anon#09eca242cdf1bd3cc6a986653aa389564042f821d9178d02c5a9d87140e930ac::" providerId="AD" clId="Web-{ABD1297E-AD0B-11E4-F32E-22143D47EC71}" dt="2020-12-01T14:22:18.374" v="77" actId="1076"/>
          <ac:cxnSpMkLst>
            <pc:docMk/>
            <pc:sldMk cId="727097890" sldId="359"/>
            <ac:cxnSpMk id="76" creationId="{7BB57624-9B41-254A-95D7-64D76A725845}"/>
          </ac:cxnSpMkLst>
        </pc:cxnChg>
      </pc:sldChg>
    </pc:docChg>
  </pc:docChgLst>
  <pc:docChgLst>
    <pc:chgData name="Guest User" userId="S::urn:spo:anon#09eca242cdf1bd3cc6a986653aa389564042f821d9178d02c5a9d87140e930ac::" providerId="AD" clId="Web-{A6093B9E-748E-5D10-D052-B2D803A8DB07}"/>
    <pc:docChg chg="modSld">
      <pc:chgData name="Guest User" userId="S::urn:spo:anon#09eca242cdf1bd3cc6a986653aa389564042f821d9178d02c5a9d87140e930ac::" providerId="AD" clId="Web-{A6093B9E-748E-5D10-D052-B2D803A8DB07}" dt="2021-01-07T11:53:35.919" v="101"/>
      <pc:docMkLst>
        <pc:docMk/>
      </pc:docMkLst>
      <pc:sldChg chg="modNotes">
        <pc:chgData name="Guest User" userId="S::urn:spo:anon#09eca242cdf1bd3cc6a986653aa389564042f821d9178d02c5a9d87140e930ac::" providerId="AD" clId="Web-{A6093B9E-748E-5D10-D052-B2D803A8DB07}" dt="2021-01-07T11:42:22.559" v="52"/>
        <pc:sldMkLst>
          <pc:docMk/>
          <pc:sldMk cId="1115593894" sldId="282"/>
        </pc:sldMkLst>
      </pc:sldChg>
      <pc:sldChg chg="modNotes">
        <pc:chgData name="Guest User" userId="S::urn:spo:anon#09eca242cdf1bd3cc6a986653aa389564042f821d9178d02c5a9d87140e930ac::" providerId="AD" clId="Web-{A6093B9E-748E-5D10-D052-B2D803A8DB07}" dt="2021-01-07T11:24:42.721" v="5"/>
        <pc:sldMkLst>
          <pc:docMk/>
          <pc:sldMk cId="4125013340" sldId="328"/>
        </pc:sldMkLst>
      </pc:sldChg>
      <pc:sldChg chg="modNotes">
        <pc:chgData name="Guest User" userId="S::urn:spo:anon#09eca242cdf1bd3cc6a986653aa389564042f821d9178d02c5a9d87140e930ac::" providerId="AD" clId="Web-{A6093B9E-748E-5D10-D052-B2D803A8DB07}" dt="2021-01-07T11:26:22.286" v="9"/>
        <pc:sldMkLst>
          <pc:docMk/>
          <pc:sldMk cId="3403288950" sldId="329"/>
        </pc:sldMkLst>
      </pc:sldChg>
      <pc:sldChg chg="modNotes">
        <pc:chgData name="Guest User" userId="S::urn:spo:anon#09eca242cdf1bd3cc6a986653aa389564042f821d9178d02c5a9d87140e930ac::" providerId="AD" clId="Web-{A6093B9E-748E-5D10-D052-B2D803A8DB07}" dt="2021-01-07T11:27:18.740" v="13"/>
        <pc:sldMkLst>
          <pc:docMk/>
          <pc:sldMk cId="1411987186" sldId="331"/>
        </pc:sldMkLst>
      </pc:sldChg>
      <pc:sldChg chg="modNotes">
        <pc:chgData name="Guest User" userId="S::urn:spo:anon#09eca242cdf1bd3cc6a986653aa389564042f821d9178d02c5a9d87140e930ac::" providerId="AD" clId="Web-{A6093B9E-748E-5D10-D052-B2D803A8DB07}" dt="2021-01-07T11:29:15.634" v="21"/>
        <pc:sldMkLst>
          <pc:docMk/>
          <pc:sldMk cId="745689136" sldId="332"/>
        </pc:sldMkLst>
      </pc:sldChg>
      <pc:sldChg chg="modNotes">
        <pc:chgData name="Guest User" userId="S::urn:spo:anon#09eca242cdf1bd3cc6a986653aa389564042f821d9178d02c5a9d87140e930ac::" providerId="AD" clId="Web-{A6093B9E-748E-5D10-D052-B2D803A8DB07}" dt="2021-01-07T11:32:21.357" v="29"/>
        <pc:sldMkLst>
          <pc:docMk/>
          <pc:sldMk cId="2686267597" sldId="333"/>
        </pc:sldMkLst>
      </pc:sldChg>
      <pc:sldChg chg="modNotes">
        <pc:chgData name="Guest User" userId="S::urn:spo:anon#09eca242cdf1bd3cc6a986653aa389564042f821d9178d02c5a9d87140e930ac::" providerId="AD" clId="Web-{A6093B9E-748E-5D10-D052-B2D803A8DB07}" dt="2021-01-07T11:35:24.768" v="40"/>
        <pc:sldMkLst>
          <pc:docMk/>
          <pc:sldMk cId="2850554980" sldId="334"/>
        </pc:sldMkLst>
      </pc:sldChg>
      <pc:sldChg chg="modNotes">
        <pc:chgData name="Guest User" userId="S::urn:spo:anon#09eca242cdf1bd3cc6a986653aa389564042f821d9178d02c5a9d87140e930ac::" providerId="AD" clId="Web-{A6093B9E-748E-5D10-D052-B2D803A8DB07}" dt="2021-01-07T11:36:24.691" v="43"/>
        <pc:sldMkLst>
          <pc:docMk/>
          <pc:sldMk cId="3887026190" sldId="335"/>
        </pc:sldMkLst>
      </pc:sldChg>
      <pc:sldChg chg="modNotes">
        <pc:chgData name="Guest User" userId="S::urn:spo:anon#09eca242cdf1bd3cc6a986653aa389564042f821d9178d02c5a9d87140e930ac::" providerId="AD" clId="Web-{A6093B9E-748E-5D10-D052-B2D803A8DB07}" dt="2021-01-07T11:37:25.833" v="45"/>
        <pc:sldMkLst>
          <pc:docMk/>
          <pc:sldMk cId="466342999" sldId="336"/>
        </pc:sldMkLst>
      </pc:sldChg>
      <pc:sldChg chg="modNotes">
        <pc:chgData name="Guest User" userId="S::urn:spo:anon#09eca242cdf1bd3cc6a986653aa389564042f821d9178d02c5a9d87140e930ac::" providerId="AD" clId="Web-{A6093B9E-748E-5D10-D052-B2D803A8DB07}" dt="2021-01-07T11:40:47.713" v="47"/>
        <pc:sldMkLst>
          <pc:docMk/>
          <pc:sldMk cId="967256966" sldId="337"/>
        </pc:sldMkLst>
      </pc:sldChg>
      <pc:sldChg chg="modNotes">
        <pc:chgData name="Guest User" userId="S::urn:spo:anon#09eca242cdf1bd3cc6a986653aa389564042f821d9178d02c5a9d87140e930ac::" providerId="AD" clId="Web-{A6093B9E-748E-5D10-D052-B2D803A8DB07}" dt="2021-01-07T11:41:36.620" v="49"/>
        <pc:sldMkLst>
          <pc:docMk/>
          <pc:sldMk cId="1804760747" sldId="339"/>
        </pc:sldMkLst>
      </pc:sldChg>
      <pc:sldChg chg="modNotes">
        <pc:chgData name="Guest User" userId="S::urn:spo:anon#09eca242cdf1bd3cc6a986653aa389564042f821d9178d02c5a9d87140e930ac::" providerId="AD" clId="Web-{A6093B9E-748E-5D10-D052-B2D803A8DB07}" dt="2021-01-07T11:43:38.608" v="56"/>
        <pc:sldMkLst>
          <pc:docMk/>
          <pc:sldMk cId="1883138654" sldId="340"/>
        </pc:sldMkLst>
      </pc:sldChg>
      <pc:sldChg chg="modNotes">
        <pc:chgData name="Guest User" userId="S::urn:spo:anon#09eca242cdf1bd3cc6a986653aa389564042f821d9178d02c5a9d87140e930ac::" providerId="AD" clId="Web-{A6093B9E-748E-5D10-D052-B2D803A8DB07}" dt="2021-01-07T11:44:10.921" v="59"/>
        <pc:sldMkLst>
          <pc:docMk/>
          <pc:sldMk cId="406301608" sldId="349"/>
        </pc:sldMkLst>
      </pc:sldChg>
      <pc:sldChg chg="modNotes">
        <pc:chgData name="Guest User" userId="S::urn:spo:anon#09eca242cdf1bd3cc6a986653aa389564042f821d9178d02c5a9d87140e930ac::" providerId="AD" clId="Web-{A6093B9E-748E-5D10-D052-B2D803A8DB07}" dt="2021-01-07T11:45:58.580" v="64"/>
        <pc:sldMkLst>
          <pc:docMk/>
          <pc:sldMk cId="3713052835" sldId="350"/>
        </pc:sldMkLst>
      </pc:sldChg>
      <pc:sldChg chg="modNotes">
        <pc:chgData name="Guest User" userId="S::urn:spo:anon#09eca242cdf1bd3cc6a986653aa389564042f821d9178d02c5a9d87140e930ac::" providerId="AD" clId="Web-{A6093B9E-748E-5D10-D052-B2D803A8DB07}" dt="2021-01-07T11:44:56.688" v="62"/>
        <pc:sldMkLst>
          <pc:docMk/>
          <pc:sldMk cId="2387890748" sldId="351"/>
        </pc:sldMkLst>
      </pc:sldChg>
      <pc:sldChg chg="modNotes">
        <pc:chgData name="Guest User" userId="S::urn:spo:anon#09eca242cdf1bd3cc6a986653aa389564042f821d9178d02c5a9d87140e930ac::" providerId="AD" clId="Web-{A6093B9E-748E-5D10-D052-B2D803A8DB07}" dt="2021-01-07T11:46:53.565" v="68"/>
        <pc:sldMkLst>
          <pc:docMk/>
          <pc:sldMk cId="340854008" sldId="352"/>
        </pc:sldMkLst>
      </pc:sldChg>
      <pc:sldChg chg="modNotes">
        <pc:chgData name="Guest User" userId="S::urn:spo:anon#09eca242cdf1bd3cc6a986653aa389564042f821d9178d02c5a9d87140e930ac::" providerId="AD" clId="Web-{A6093B9E-748E-5D10-D052-B2D803A8DB07}" dt="2021-01-07T11:48:20.333" v="75"/>
        <pc:sldMkLst>
          <pc:docMk/>
          <pc:sldMk cId="2075951005" sldId="354"/>
        </pc:sldMkLst>
      </pc:sldChg>
      <pc:sldChg chg="modNotes">
        <pc:chgData name="Guest User" userId="S::urn:spo:anon#09eca242cdf1bd3cc6a986653aa389564042f821d9178d02c5a9d87140e930ac::" providerId="AD" clId="Web-{A6093B9E-748E-5D10-D052-B2D803A8DB07}" dt="2021-01-07T11:49:02.803" v="78"/>
        <pc:sldMkLst>
          <pc:docMk/>
          <pc:sldMk cId="2764010764" sldId="355"/>
        </pc:sldMkLst>
      </pc:sldChg>
      <pc:sldChg chg="modNotes">
        <pc:chgData name="Guest User" userId="S::urn:spo:anon#09eca242cdf1bd3cc6a986653aa389564042f821d9178d02c5a9d87140e930ac::" providerId="AD" clId="Web-{A6093B9E-748E-5D10-D052-B2D803A8DB07}" dt="2021-01-07T11:50:17.055" v="91"/>
        <pc:sldMkLst>
          <pc:docMk/>
          <pc:sldMk cId="3873777771" sldId="356"/>
        </pc:sldMkLst>
      </pc:sldChg>
      <pc:sldChg chg="modNotes">
        <pc:chgData name="Guest User" userId="S::urn:spo:anon#09eca242cdf1bd3cc6a986653aa389564042f821d9178d02c5a9d87140e930ac::" providerId="AD" clId="Web-{A6093B9E-748E-5D10-D052-B2D803A8DB07}" dt="2021-01-07T11:51:36.932" v="97"/>
        <pc:sldMkLst>
          <pc:docMk/>
          <pc:sldMk cId="727097890" sldId="359"/>
        </pc:sldMkLst>
      </pc:sldChg>
      <pc:sldChg chg="modNotes">
        <pc:chgData name="Guest User" userId="S::urn:spo:anon#09eca242cdf1bd3cc6a986653aa389564042f821d9178d02c5a9d87140e930ac::" providerId="AD" clId="Web-{A6093B9E-748E-5D10-D052-B2D803A8DB07}" dt="2021-01-07T11:53:14.950" v="100"/>
        <pc:sldMkLst>
          <pc:docMk/>
          <pc:sldMk cId="460738262" sldId="360"/>
        </pc:sldMkLst>
      </pc:sldChg>
      <pc:sldChg chg="modNotes">
        <pc:chgData name="Guest User" userId="S::urn:spo:anon#09eca242cdf1bd3cc6a986653aa389564042f821d9178d02c5a9d87140e930ac::" providerId="AD" clId="Web-{A6093B9E-748E-5D10-D052-B2D803A8DB07}" dt="2021-01-07T11:53:35.919" v="101"/>
        <pc:sldMkLst>
          <pc:docMk/>
          <pc:sldMk cId="402245854" sldId="361"/>
        </pc:sldMkLst>
      </pc:sldChg>
    </pc:docChg>
  </pc:docChgLst>
  <pc:docChgLst>
    <pc:chgData name="Bethan Price" userId="29923274-46ec-4e83-956c-4c26375aa1fd" providerId="ADAL" clId="{BB1C581B-F61E-4704-B2B5-4B98B6ED96F1}"/>
    <pc:docChg chg="undo custSel modSld modMainMaster">
      <pc:chgData name="Bethan Price" userId="29923274-46ec-4e83-956c-4c26375aa1fd" providerId="ADAL" clId="{BB1C581B-F61E-4704-B2B5-4B98B6ED96F1}" dt="2020-10-27T17:01:35.794" v="852" actId="20577"/>
      <pc:docMkLst>
        <pc:docMk/>
      </pc:docMkLst>
      <pc:sldChg chg="modSp modNotesTx">
        <pc:chgData name="Bethan Price" userId="29923274-46ec-4e83-956c-4c26375aa1fd" providerId="ADAL" clId="{BB1C581B-F61E-4704-B2B5-4B98B6ED96F1}" dt="2020-10-14T11:27:12.862" v="607" actId="20577"/>
        <pc:sldMkLst>
          <pc:docMk/>
          <pc:sldMk cId="1115593894" sldId="282"/>
        </pc:sldMkLst>
        <pc:spChg chg="mod">
          <ac:chgData name="Bethan Price" userId="29923274-46ec-4e83-956c-4c26375aa1fd" providerId="ADAL" clId="{BB1C581B-F61E-4704-B2B5-4B98B6ED96F1}" dt="2020-10-12T08:51:11.272" v="292" actId="207"/>
          <ac:spMkLst>
            <pc:docMk/>
            <pc:sldMk cId="1115593894" sldId="282"/>
            <ac:spMk id="9" creationId="{00000000-0000-0000-0000-000000000000}"/>
          </ac:spMkLst>
        </pc:spChg>
      </pc:sldChg>
      <pc:sldChg chg="modNotesTx">
        <pc:chgData name="Bethan Price" userId="29923274-46ec-4e83-956c-4c26375aa1fd" providerId="ADAL" clId="{BB1C581B-F61E-4704-B2B5-4B98B6ED96F1}" dt="2020-10-14T11:28:09.562" v="608" actId="115"/>
        <pc:sldMkLst>
          <pc:docMk/>
          <pc:sldMk cId="1949893796" sldId="284"/>
        </pc:sldMkLst>
      </pc:sldChg>
      <pc:sldChg chg="modNotesTx">
        <pc:chgData name="Bethan Price" userId="29923274-46ec-4e83-956c-4c26375aa1fd" providerId="ADAL" clId="{BB1C581B-F61E-4704-B2B5-4B98B6ED96F1}" dt="2020-10-13T15:58:13.888" v="539" actId="20577"/>
        <pc:sldMkLst>
          <pc:docMk/>
          <pc:sldMk cId="4125013340" sldId="328"/>
        </pc:sldMkLst>
      </pc:sldChg>
      <pc:sldChg chg="modNotesTx">
        <pc:chgData name="Bethan Price" userId="29923274-46ec-4e83-956c-4c26375aa1fd" providerId="ADAL" clId="{BB1C581B-F61E-4704-B2B5-4B98B6ED96F1}" dt="2020-10-13T16:07:32.001" v="558" actId="20577"/>
        <pc:sldMkLst>
          <pc:docMk/>
          <pc:sldMk cId="3403288950" sldId="329"/>
        </pc:sldMkLst>
      </pc:sldChg>
      <pc:sldChg chg="modNotesTx">
        <pc:chgData name="Bethan Price" userId="29923274-46ec-4e83-956c-4c26375aa1fd" providerId="ADAL" clId="{BB1C581B-F61E-4704-B2B5-4B98B6ED96F1}" dt="2020-10-14T10:50:40.126" v="562" actId="113"/>
        <pc:sldMkLst>
          <pc:docMk/>
          <pc:sldMk cId="2686267597" sldId="333"/>
        </pc:sldMkLst>
      </pc:sldChg>
      <pc:sldChg chg="modNotesTx">
        <pc:chgData name="Bethan Price" userId="29923274-46ec-4e83-956c-4c26375aa1fd" providerId="ADAL" clId="{BB1C581B-F61E-4704-B2B5-4B98B6ED96F1}" dt="2020-10-14T10:52:26.436" v="567" actId="20577"/>
        <pc:sldMkLst>
          <pc:docMk/>
          <pc:sldMk cId="2850554980" sldId="334"/>
        </pc:sldMkLst>
      </pc:sldChg>
      <pc:sldChg chg="modSp modNotesTx">
        <pc:chgData name="Bethan Price" userId="29923274-46ec-4e83-956c-4c26375aa1fd" providerId="ADAL" clId="{BB1C581B-F61E-4704-B2B5-4B98B6ED96F1}" dt="2020-10-16T11:54:56.154" v="831" actId="20577"/>
        <pc:sldMkLst>
          <pc:docMk/>
          <pc:sldMk cId="3887026190" sldId="335"/>
        </pc:sldMkLst>
        <pc:spChg chg="mod">
          <ac:chgData name="Bethan Price" userId="29923274-46ec-4e83-956c-4c26375aa1fd" providerId="ADAL" clId="{BB1C581B-F61E-4704-B2B5-4B98B6ED96F1}" dt="2020-10-12T11:39:34.274" v="366" actId="113"/>
          <ac:spMkLst>
            <pc:docMk/>
            <pc:sldMk cId="3887026190" sldId="335"/>
            <ac:spMk id="13" creationId="{DA797817-6B66-8841-B0E6-2D0214B1C9EE}"/>
          </ac:spMkLst>
        </pc:spChg>
      </pc:sldChg>
      <pc:sldChg chg="modNotesTx">
        <pc:chgData name="Bethan Price" userId="29923274-46ec-4e83-956c-4c26375aa1fd" providerId="ADAL" clId="{BB1C581B-F61E-4704-B2B5-4B98B6ED96F1}" dt="2020-10-14T11:11:05.197" v="597" actId="114"/>
        <pc:sldMkLst>
          <pc:docMk/>
          <pc:sldMk cId="466342999" sldId="336"/>
        </pc:sldMkLst>
      </pc:sldChg>
      <pc:sldChg chg="modSp modNotesTx">
        <pc:chgData name="Bethan Price" userId="29923274-46ec-4e83-956c-4c26375aa1fd" providerId="ADAL" clId="{BB1C581B-F61E-4704-B2B5-4B98B6ED96F1}" dt="2020-10-16T12:00:42.674" v="835" actId="20577"/>
        <pc:sldMkLst>
          <pc:docMk/>
          <pc:sldMk cId="967256966" sldId="337"/>
        </pc:sldMkLst>
        <pc:spChg chg="mod">
          <ac:chgData name="Bethan Price" userId="29923274-46ec-4e83-956c-4c26375aa1fd" providerId="ADAL" clId="{BB1C581B-F61E-4704-B2B5-4B98B6ED96F1}" dt="2020-10-12T08:51:23.030" v="294" actId="207"/>
          <ac:spMkLst>
            <pc:docMk/>
            <pc:sldMk cId="967256966" sldId="337"/>
            <ac:spMk id="3" creationId="{AB494CED-61FE-B540-B4CF-FB56F744477A}"/>
          </ac:spMkLst>
        </pc:spChg>
      </pc:sldChg>
      <pc:sldChg chg="modSp modNotesTx">
        <pc:chgData name="Bethan Price" userId="29923274-46ec-4e83-956c-4c26375aa1fd" providerId="ADAL" clId="{BB1C581B-F61E-4704-B2B5-4B98B6ED96F1}" dt="2020-10-14T11:23:11.194" v="605" actId="115"/>
        <pc:sldMkLst>
          <pc:docMk/>
          <pc:sldMk cId="1804760747" sldId="339"/>
        </pc:sldMkLst>
        <pc:spChg chg="mod">
          <ac:chgData name="Bethan Price" userId="29923274-46ec-4e83-956c-4c26375aa1fd" providerId="ADAL" clId="{BB1C581B-F61E-4704-B2B5-4B98B6ED96F1}" dt="2020-10-12T08:51:16.996" v="293" actId="207"/>
          <ac:spMkLst>
            <pc:docMk/>
            <pc:sldMk cId="1804760747" sldId="339"/>
            <ac:spMk id="2" creationId="{2AC4565D-0D22-FD42-86B7-1C2AFCDBEA25}"/>
          </ac:spMkLst>
        </pc:spChg>
      </pc:sldChg>
      <pc:sldChg chg="modSp">
        <pc:chgData name="Bethan Price" userId="29923274-46ec-4e83-956c-4c26375aa1fd" providerId="ADAL" clId="{BB1C581B-F61E-4704-B2B5-4B98B6ED96F1}" dt="2020-10-12T09:39:59.200" v="302" actId="2"/>
        <pc:sldMkLst>
          <pc:docMk/>
          <pc:sldMk cId="1883138654" sldId="340"/>
        </pc:sldMkLst>
        <pc:spChg chg="mod">
          <ac:chgData name="Bethan Price" userId="29923274-46ec-4e83-956c-4c26375aa1fd" providerId="ADAL" clId="{BB1C581B-F61E-4704-B2B5-4B98B6ED96F1}" dt="2020-10-12T09:39:59.200" v="302" actId="2"/>
          <ac:spMkLst>
            <pc:docMk/>
            <pc:sldMk cId="1883138654" sldId="340"/>
            <ac:spMk id="2" creationId="{C174C5BE-05E3-DD48-9092-7B1A9C73159B}"/>
          </ac:spMkLst>
        </pc:spChg>
      </pc:sldChg>
      <pc:sldChg chg="modSp modNotesTx">
        <pc:chgData name="Bethan Price" userId="29923274-46ec-4e83-956c-4c26375aa1fd" providerId="ADAL" clId="{BB1C581B-F61E-4704-B2B5-4B98B6ED96F1}" dt="2020-10-14T16:04:32.747" v="822" actId="20577"/>
        <pc:sldMkLst>
          <pc:docMk/>
          <pc:sldMk cId="2320655242" sldId="341"/>
        </pc:sldMkLst>
        <pc:spChg chg="mod">
          <ac:chgData name="Bethan Price" userId="29923274-46ec-4e83-956c-4c26375aa1fd" providerId="ADAL" clId="{BB1C581B-F61E-4704-B2B5-4B98B6ED96F1}" dt="2020-10-12T08:39:02.618" v="101" actId="20577"/>
          <ac:spMkLst>
            <pc:docMk/>
            <pc:sldMk cId="2320655242" sldId="341"/>
            <ac:spMk id="2" creationId="{8935BBB2-C606-354F-918B-F4BC1C61B86A}"/>
          </ac:spMkLst>
        </pc:spChg>
      </pc:sldChg>
      <pc:sldChg chg="modSp modNotesTx">
        <pc:chgData name="Bethan Price" userId="29923274-46ec-4e83-956c-4c26375aa1fd" providerId="ADAL" clId="{BB1C581B-F61E-4704-B2B5-4B98B6ED96F1}" dt="2020-10-12T08:30:29.846" v="80" actId="20577"/>
        <pc:sldMkLst>
          <pc:docMk/>
          <pc:sldMk cId="3327801417" sldId="347"/>
        </pc:sldMkLst>
        <pc:spChg chg="mod">
          <ac:chgData name="Bethan Price" userId="29923274-46ec-4e83-956c-4c26375aa1fd" providerId="ADAL" clId="{BB1C581B-F61E-4704-B2B5-4B98B6ED96F1}" dt="2020-10-12T08:30:00.237" v="73" actId="6549"/>
          <ac:spMkLst>
            <pc:docMk/>
            <pc:sldMk cId="3327801417" sldId="347"/>
            <ac:spMk id="9" creationId="{00000000-0000-0000-0000-000000000000}"/>
          </ac:spMkLst>
        </pc:spChg>
      </pc:sldChg>
      <pc:sldChg chg="modSp modNotesTx">
        <pc:chgData name="Bethan Price" userId="29923274-46ec-4e83-956c-4c26375aa1fd" providerId="ADAL" clId="{BB1C581B-F61E-4704-B2B5-4B98B6ED96F1}" dt="2020-10-14T11:31:14.445" v="611" actId="12"/>
        <pc:sldMkLst>
          <pc:docMk/>
          <pc:sldMk cId="406301608" sldId="349"/>
        </pc:sldMkLst>
        <pc:spChg chg="mod">
          <ac:chgData name="Bethan Price" userId="29923274-46ec-4e83-956c-4c26375aa1fd" providerId="ADAL" clId="{BB1C581B-F61E-4704-B2B5-4B98B6ED96F1}" dt="2020-10-12T08:50:56.015" v="290" actId="207"/>
          <ac:spMkLst>
            <pc:docMk/>
            <pc:sldMk cId="406301608" sldId="349"/>
            <ac:spMk id="9" creationId="{00000000-0000-0000-0000-000000000000}"/>
          </ac:spMkLst>
        </pc:spChg>
      </pc:sldChg>
      <pc:sldChg chg="modSp modNotesTx">
        <pc:chgData name="Bethan Price" userId="29923274-46ec-4e83-956c-4c26375aa1fd" providerId="ADAL" clId="{BB1C581B-F61E-4704-B2B5-4B98B6ED96F1}" dt="2020-10-12T13:49:34.351" v="400" actId="20577"/>
        <pc:sldMkLst>
          <pc:docMk/>
          <pc:sldMk cId="3713052835" sldId="350"/>
        </pc:sldMkLst>
        <pc:spChg chg="mod">
          <ac:chgData name="Bethan Price" userId="29923274-46ec-4e83-956c-4c26375aa1fd" providerId="ADAL" clId="{BB1C581B-F61E-4704-B2B5-4B98B6ED96F1}" dt="2020-10-12T08:50:49.596" v="289" actId="207"/>
          <ac:spMkLst>
            <pc:docMk/>
            <pc:sldMk cId="3713052835" sldId="350"/>
            <ac:spMk id="9" creationId="{00000000-0000-0000-0000-000000000000}"/>
          </ac:spMkLst>
        </pc:spChg>
      </pc:sldChg>
      <pc:sldChg chg="modNotesTx">
        <pc:chgData name="Bethan Price" userId="29923274-46ec-4e83-956c-4c26375aa1fd" providerId="ADAL" clId="{BB1C581B-F61E-4704-B2B5-4B98B6ED96F1}" dt="2020-10-14T11:33:54.021" v="613" actId="115"/>
        <pc:sldMkLst>
          <pc:docMk/>
          <pc:sldMk cId="2387890748" sldId="351"/>
        </pc:sldMkLst>
      </pc:sldChg>
      <pc:sldChg chg="modNotesTx">
        <pc:chgData name="Bethan Price" userId="29923274-46ec-4e83-956c-4c26375aa1fd" providerId="ADAL" clId="{BB1C581B-F61E-4704-B2B5-4B98B6ED96F1}" dt="2020-10-14T11:52:50.518" v="626" actId="20577"/>
        <pc:sldMkLst>
          <pc:docMk/>
          <pc:sldMk cId="340854008" sldId="352"/>
        </pc:sldMkLst>
      </pc:sldChg>
      <pc:sldChg chg="modNotesTx">
        <pc:chgData name="Bethan Price" userId="29923274-46ec-4e83-956c-4c26375aa1fd" providerId="ADAL" clId="{BB1C581B-F61E-4704-B2B5-4B98B6ED96F1}" dt="2020-10-14T11:53:47.989" v="630" actId="313"/>
        <pc:sldMkLst>
          <pc:docMk/>
          <pc:sldMk cId="4121859165" sldId="353"/>
        </pc:sldMkLst>
      </pc:sldChg>
      <pc:sldChg chg="modSp modNotesTx">
        <pc:chgData name="Bethan Price" userId="29923274-46ec-4e83-956c-4c26375aa1fd" providerId="ADAL" clId="{BB1C581B-F61E-4704-B2B5-4B98B6ED96F1}" dt="2020-10-27T17:01:35.794" v="852" actId="20577"/>
        <pc:sldMkLst>
          <pc:docMk/>
          <pc:sldMk cId="2075951005" sldId="354"/>
        </pc:sldMkLst>
        <pc:graphicFrameChg chg="mod">
          <ac:chgData name="Bethan Price" userId="29923274-46ec-4e83-956c-4c26375aa1fd" providerId="ADAL" clId="{BB1C581B-F61E-4704-B2B5-4B98B6ED96F1}" dt="2020-10-12T09:40:07.426" v="303" actId="2"/>
          <ac:graphicFrameMkLst>
            <pc:docMk/>
            <pc:sldMk cId="2075951005" sldId="354"/>
            <ac:graphicFrameMk id="10" creationId="{8D6AE69E-834A-490F-95C3-919B4A994DAF}"/>
          </ac:graphicFrameMkLst>
        </pc:graphicFrameChg>
      </pc:sldChg>
      <pc:sldChg chg="modSp">
        <pc:chgData name="Bethan Price" userId="29923274-46ec-4e83-956c-4c26375aa1fd" providerId="ADAL" clId="{BB1C581B-F61E-4704-B2B5-4B98B6ED96F1}" dt="2020-10-12T08:50:41.057" v="288" actId="207"/>
        <pc:sldMkLst>
          <pc:docMk/>
          <pc:sldMk cId="3873777771" sldId="356"/>
        </pc:sldMkLst>
        <pc:spChg chg="mod">
          <ac:chgData name="Bethan Price" userId="29923274-46ec-4e83-956c-4c26375aa1fd" providerId="ADAL" clId="{BB1C581B-F61E-4704-B2B5-4B98B6ED96F1}" dt="2020-10-12T08:50:41.057" v="288" actId="207"/>
          <ac:spMkLst>
            <pc:docMk/>
            <pc:sldMk cId="3873777771" sldId="356"/>
            <ac:spMk id="9" creationId="{00000000-0000-0000-0000-000000000000}"/>
          </ac:spMkLst>
        </pc:spChg>
      </pc:sldChg>
      <pc:sldChg chg="modSp modNotesTx">
        <pc:chgData name="Bethan Price" userId="29923274-46ec-4e83-956c-4c26375aa1fd" providerId="ADAL" clId="{BB1C581B-F61E-4704-B2B5-4B98B6ED96F1}" dt="2020-10-14T13:54:53.533" v="641" actId="6549"/>
        <pc:sldMkLst>
          <pc:docMk/>
          <pc:sldMk cId="4117275735" sldId="358"/>
        </pc:sldMkLst>
        <pc:spChg chg="mod">
          <ac:chgData name="Bethan Price" userId="29923274-46ec-4e83-956c-4c26375aa1fd" providerId="ADAL" clId="{BB1C581B-F61E-4704-B2B5-4B98B6ED96F1}" dt="2020-10-12T14:12:10.249" v="401" actId="1076"/>
          <ac:spMkLst>
            <pc:docMk/>
            <pc:sldMk cId="4117275735" sldId="358"/>
            <ac:spMk id="9" creationId="{00000000-0000-0000-0000-000000000000}"/>
          </ac:spMkLst>
        </pc:spChg>
      </pc:sldChg>
      <pc:sldChg chg="modNotesTx">
        <pc:chgData name="Bethan Price" userId="29923274-46ec-4e83-956c-4c26375aa1fd" providerId="ADAL" clId="{BB1C581B-F61E-4704-B2B5-4B98B6ED96F1}" dt="2020-10-14T13:57:41.712" v="644" actId="20577"/>
        <pc:sldMkLst>
          <pc:docMk/>
          <pc:sldMk cId="727097890" sldId="359"/>
        </pc:sldMkLst>
      </pc:sldChg>
      <pc:sldChg chg="modNotesTx">
        <pc:chgData name="Bethan Price" userId="29923274-46ec-4e83-956c-4c26375aa1fd" providerId="ADAL" clId="{BB1C581B-F61E-4704-B2B5-4B98B6ED96F1}" dt="2020-10-12T15:54:58.056" v="402" actId="20577"/>
        <pc:sldMkLst>
          <pc:docMk/>
          <pc:sldMk cId="402245854" sldId="361"/>
        </pc:sldMkLst>
      </pc:sldChg>
      <pc:sldChg chg="modSp modNotesTx">
        <pc:chgData name="Bethan Price" userId="29923274-46ec-4e83-956c-4c26375aa1fd" providerId="ADAL" clId="{BB1C581B-F61E-4704-B2B5-4B98B6ED96F1}" dt="2020-10-14T14:05:47.968" v="653" actId="20577"/>
        <pc:sldMkLst>
          <pc:docMk/>
          <pc:sldMk cId="2048194056" sldId="362"/>
        </pc:sldMkLst>
        <pc:spChg chg="mod">
          <ac:chgData name="Bethan Price" userId="29923274-46ec-4e83-956c-4c26375aa1fd" providerId="ADAL" clId="{BB1C581B-F61E-4704-B2B5-4B98B6ED96F1}" dt="2020-10-12T15:56:10.395" v="403" actId="20577"/>
          <ac:spMkLst>
            <pc:docMk/>
            <pc:sldMk cId="2048194056" sldId="362"/>
            <ac:spMk id="9" creationId="{00000000-0000-0000-0000-000000000000}"/>
          </ac:spMkLst>
        </pc:spChg>
      </pc:sldChg>
      <pc:sldChg chg="modSp">
        <pc:chgData name="Bethan Price" userId="29923274-46ec-4e83-956c-4c26375aa1fd" providerId="ADAL" clId="{BB1C581B-F61E-4704-B2B5-4B98B6ED96F1}" dt="2020-10-12T08:50:28.511" v="287" actId="207"/>
        <pc:sldMkLst>
          <pc:docMk/>
          <pc:sldMk cId="4284763576" sldId="365"/>
        </pc:sldMkLst>
        <pc:spChg chg="mod">
          <ac:chgData name="Bethan Price" userId="29923274-46ec-4e83-956c-4c26375aa1fd" providerId="ADAL" clId="{BB1C581B-F61E-4704-B2B5-4B98B6ED96F1}" dt="2020-10-12T08:50:28.511" v="287" actId="207"/>
          <ac:spMkLst>
            <pc:docMk/>
            <pc:sldMk cId="4284763576" sldId="365"/>
            <ac:spMk id="2" creationId="{EA79E1CA-D8DE-9A4D-AAD7-F533A465CFA9}"/>
          </ac:spMkLst>
        </pc:spChg>
      </pc:sldChg>
      <pc:sldChg chg="modNotesTx">
        <pc:chgData name="Bethan Price" userId="29923274-46ec-4e83-956c-4c26375aa1fd" providerId="ADAL" clId="{BB1C581B-F61E-4704-B2B5-4B98B6ED96F1}" dt="2020-10-14T14:10:15.300" v="655" actId="20577"/>
        <pc:sldMkLst>
          <pc:docMk/>
          <pc:sldMk cId="2608148016" sldId="367"/>
        </pc:sldMkLst>
      </pc:sldChg>
      <pc:sldChg chg="modNotesTx">
        <pc:chgData name="Bethan Price" userId="29923274-46ec-4e83-956c-4c26375aa1fd" providerId="ADAL" clId="{BB1C581B-F61E-4704-B2B5-4B98B6ED96F1}" dt="2020-10-14T14:14:04.871" v="670" actId="20577"/>
        <pc:sldMkLst>
          <pc:docMk/>
          <pc:sldMk cId="4164380500" sldId="368"/>
        </pc:sldMkLst>
      </pc:sldChg>
      <pc:sldChg chg="modSp modNotesTx">
        <pc:chgData name="Bethan Price" userId="29923274-46ec-4e83-956c-4c26375aa1fd" providerId="ADAL" clId="{BB1C581B-F61E-4704-B2B5-4B98B6ED96F1}" dt="2020-10-14T14:13:01.441" v="666" actId="20577"/>
        <pc:sldMkLst>
          <pc:docMk/>
          <pc:sldMk cId="3463983961" sldId="369"/>
        </pc:sldMkLst>
        <pc:spChg chg="mod">
          <ac:chgData name="Bethan Price" userId="29923274-46ec-4e83-956c-4c26375aa1fd" providerId="ADAL" clId="{BB1C581B-F61E-4704-B2B5-4B98B6ED96F1}" dt="2020-10-13T11:16:30.252" v="407" actId="20577"/>
          <ac:spMkLst>
            <pc:docMk/>
            <pc:sldMk cId="3463983961" sldId="369"/>
            <ac:spMk id="9" creationId="{00000000-0000-0000-0000-000000000000}"/>
          </ac:spMkLst>
        </pc:spChg>
      </pc:sldChg>
      <pc:sldChg chg="modSp">
        <pc:chgData name="Bethan Price" userId="29923274-46ec-4e83-956c-4c26375aa1fd" providerId="ADAL" clId="{BB1C581B-F61E-4704-B2B5-4B98B6ED96F1}" dt="2020-10-12T08:50:15.141" v="286" actId="207"/>
        <pc:sldMkLst>
          <pc:docMk/>
          <pc:sldMk cId="3940980702" sldId="370"/>
        </pc:sldMkLst>
        <pc:graphicFrameChg chg="modGraphic">
          <ac:chgData name="Bethan Price" userId="29923274-46ec-4e83-956c-4c26375aa1fd" providerId="ADAL" clId="{BB1C581B-F61E-4704-B2B5-4B98B6ED96F1}" dt="2020-10-12T08:50:15.141" v="286" actId="207"/>
          <ac:graphicFrameMkLst>
            <pc:docMk/>
            <pc:sldMk cId="3940980702" sldId="370"/>
            <ac:graphicFrameMk id="2" creationId="{A1C9ECBC-33C5-4D1D-8DDD-F5E5688F0932}"/>
          </ac:graphicFrameMkLst>
        </pc:graphicFrameChg>
      </pc:sldChg>
      <pc:sldChg chg="modSp">
        <pc:chgData name="Bethan Price" userId="29923274-46ec-4e83-956c-4c26375aa1fd" providerId="ADAL" clId="{BB1C581B-F61E-4704-B2B5-4B98B6ED96F1}" dt="2020-10-12T09:40:18.411" v="304" actId="313"/>
        <pc:sldMkLst>
          <pc:docMk/>
          <pc:sldMk cId="632886032" sldId="371"/>
        </pc:sldMkLst>
        <pc:spChg chg="mod">
          <ac:chgData name="Bethan Price" userId="29923274-46ec-4e83-956c-4c26375aa1fd" providerId="ADAL" clId="{BB1C581B-F61E-4704-B2B5-4B98B6ED96F1}" dt="2020-10-12T09:40:18.411" v="304" actId="313"/>
          <ac:spMkLst>
            <pc:docMk/>
            <pc:sldMk cId="632886032" sldId="371"/>
            <ac:spMk id="6" creationId="{00000000-0000-0000-0000-000000000000}"/>
          </ac:spMkLst>
        </pc:spChg>
      </pc:sldChg>
      <pc:sldChg chg="modSp">
        <pc:chgData name="Bethan Price" userId="29923274-46ec-4e83-956c-4c26375aa1fd" providerId="ADAL" clId="{BB1C581B-F61E-4704-B2B5-4B98B6ED96F1}" dt="2020-10-12T08:49:57.835" v="282" actId="207"/>
        <pc:sldMkLst>
          <pc:docMk/>
          <pc:sldMk cId="2486314676" sldId="372"/>
        </pc:sldMkLst>
        <pc:spChg chg="mod">
          <ac:chgData name="Bethan Price" userId="29923274-46ec-4e83-956c-4c26375aa1fd" providerId="ADAL" clId="{BB1C581B-F61E-4704-B2B5-4B98B6ED96F1}" dt="2020-10-12T08:49:57.835" v="282" actId="207"/>
          <ac:spMkLst>
            <pc:docMk/>
            <pc:sldMk cId="2486314676" sldId="372"/>
            <ac:spMk id="2" creationId="{C5D1EE2F-D6E6-3B4D-86FD-731E31A238F8}"/>
          </ac:spMkLst>
        </pc:spChg>
      </pc:sldChg>
      <pc:sldChg chg="modSp modNotesTx">
        <pc:chgData name="Bethan Price" userId="29923274-46ec-4e83-956c-4c26375aa1fd" providerId="ADAL" clId="{BB1C581B-F61E-4704-B2B5-4B98B6ED96F1}" dt="2020-10-13T11:32:18.128" v="464" actId="20577"/>
        <pc:sldMkLst>
          <pc:docMk/>
          <pc:sldMk cId="2561548312" sldId="373"/>
        </pc:sldMkLst>
        <pc:spChg chg="mod">
          <ac:chgData name="Bethan Price" userId="29923274-46ec-4e83-956c-4c26375aa1fd" providerId="ADAL" clId="{BB1C581B-F61E-4704-B2B5-4B98B6ED96F1}" dt="2020-10-13T11:32:18.128" v="464" actId="20577"/>
          <ac:spMkLst>
            <pc:docMk/>
            <pc:sldMk cId="2561548312" sldId="373"/>
            <ac:spMk id="9" creationId="{00000000-0000-0000-0000-000000000000}"/>
          </ac:spMkLst>
        </pc:spChg>
      </pc:sldChg>
      <pc:sldChg chg="modNotesTx">
        <pc:chgData name="Bethan Price" userId="29923274-46ec-4e83-956c-4c26375aa1fd" providerId="ADAL" clId="{BB1C581B-F61E-4704-B2B5-4B98B6ED96F1}" dt="2020-10-14T14:23:18.260" v="675" actId="6549"/>
        <pc:sldMkLst>
          <pc:docMk/>
          <pc:sldMk cId="4256785344" sldId="374"/>
        </pc:sldMkLst>
      </pc:sldChg>
      <pc:sldChg chg="modSp">
        <pc:chgData name="Bethan Price" userId="29923274-46ec-4e83-956c-4c26375aa1fd" providerId="ADAL" clId="{BB1C581B-F61E-4704-B2B5-4B98B6ED96F1}" dt="2020-10-12T09:40:27.631" v="306" actId="2"/>
        <pc:sldMkLst>
          <pc:docMk/>
          <pc:sldMk cId="2815977094" sldId="375"/>
        </pc:sldMkLst>
        <pc:spChg chg="mod">
          <ac:chgData name="Bethan Price" userId="29923274-46ec-4e83-956c-4c26375aa1fd" providerId="ADAL" clId="{BB1C581B-F61E-4704-B2B5-4B98B6ED96F1}" dt="2020-10-12T09:40:27.631" v="306" actId="2"/>
          <ac:spMkLst>
            <pc:docMk/>
            <pc:sldMk cId="2815977094" sldId="375"/>
            <ac:spMk id="2" creationId="{18A2DD8E-6C7F-0949-81E3-EF2FB5C197BC}"/>
          </ac:spMkLst>
        </pc:spChg>
      </pc:sldChg>
      <pc:sldChg chg="modNotesTx">
        <pc:chgData name="Bethan Price" userId="29923274-46ec-4e83-956c-4c26375aa1fd" providerId="ADAL" clId="{BB1C581B-F61E-4704-B2B5-4B98B6ED96F1}" dt="2020-10-14T14:58:14.255" v="677" actId="20577"/>
        <pc:sldMkLst>
          <pc:docMk/>
          <pc:sldMk cId="2370625651" sldId="376"/>
        </pc:sldMkLst>
      </pc:sldChg>
      <pc:sldChg chg="modNotesTx">
        <pc:chgData name="Bethan Price" userId="29923274-46ec-4e83-956c-4c26375aa1fd" providerId="ADAL" clId="{BB1C581B-F61E-4704-B2B5-4B98B6ED96F1}" dt="2020-10-14T15:00:29.899" v="682" actId="20577"/>
        <pc:sldMkLst>
          <pc:docMk/>
          <pc:sldMk cId="4042874722" sldId="377"/>
        </pc:sldMkLst>
      </pc:sldChg>
      <pc:sldChg chg="modSp">
        <pc:chgData name="Bethan Price" userId="29923274-46ec-4e83-956c-4c26375aa1fd" providerId="ADAL" clId="{BB1C581B-F61E-4704-B2B5-4B98B6ED96F1}" dt="2020-10-12T08:49:34.438" v="280" actId="207"/>
        <pc:sldMkLst>
          <pc:docMk/>
          <pc:sldMk cId="1538628074" sldId="379"/>
        </pc:sldMkLst>
        <pc:spChg chg="mod">
          <ac:chgData name="Bethan Price" userId="29923274-46ec-4e83-956c-4c26375aa1fd" providerId="ADAL" clId="{BB1C581B-F61E-4704-B2B5-4B98B6ED96F1}" dt="2020-10-12T08:49:34.438" v="280" actId="207"/>
          <ac:spMkLst>
            <pc:docMk/>
            <pc:sldMk cId="1538628074" sldId="379"/>
            <ac:spMk id="3" creationId="{6DFC470C-234D-514B-BB0D-B99F5B4EDA69}"/>
          </ac:spMkLst>
        </pc:spChg>
        <pc:spChg chg="mod">
          <ac:chgData name="Bethan Price" userId="29923274-46ec-4e83-956c-4c26375aa1fd" providerId="ADAL" clId="{BB1C581B-F61E-4704-B2B5-4B98B6ED96F1}" dt="2020-10-12T08:49:28.625" v="279" actId="12"/>
          <ac:spMkLst>
            <pc:docMk/>
            <pc:sldMk cId="1538628074" sldId="379"/>
            <ac:spMk id="4" creationId="{2FFE4F5C-0BCA-104F-ADB5-A2BECE6CD65A}"/>
          </ac:spMkLst>
        </pc:spChg>
      </pc:sldChg>
      <pc:sldChg chg="modNotesTx">
        <pc:chgData name="Bethan Price" userId="29923274-46ec-4e83-956c-4c26375aa1fd" providerId="ADAL" clId="{BB1C581B-F61E-4704-B2B5-4B98B6ED96F1}" dt="2020-10-14T15:54:19.585" v="702" actId="20577"/>
        <pc:sldMkLst>
          <pc:docMk/>
          <pc:sldMk cId="1012732358" sldId="380"/>
        </pc:sldMkLst>
      </pc:sldChg>
      <pc:sldChg chg="modSp modNotesTx">
        <pc:chgData name="Bethan Price" userId="29923274-46ec-4e83-956c-4c26375aa1fd" providerId="ADAL" clId="{BB1C581B-F61E-4704-B2B5-4B98B6ED96F1}" dt="2020-10-12T08:25:12.503" v="44" actId="20577"/>
        <pc:sldMkLst>
          <pc:docMk/>
          <pc:sldMk cId="3738060950" sldId="381"/>
        </pc:sldMkLst>
        <pc:spChg chg="mod">
          <ac:chgData name="Bethan Price" userId="29923274-46ec-4e83-956c-4c26375aa1fd" providerId="ADAL" clId="{BB1C581B-F61E-4704-B2B5-4B98B6ED96F1}" dt="2020-10-12T08:23:37.412" v="12" actId="20577"/>
          <ac:spMkLst>
            <pc:docMk/>
            <pc:sldMk cId="3738060950" sldId="381"/>
            <ac:spMk id="6" creationId="{00000000-0000-0000-0000-000000000000}"/>
          </ac:spMkLst>
        </pc:spChg>
        <pc:spChg chg="mod">
          <ac:chgData name="Bethan Price" userId="29923274-46ec-4e83-956c-4c26375aa1fd" providerId="ADAL" clId="{BB1C581B-F61E-4704-B2B5-4B98B6ED96F1}" dt="2020-10-12T08:24:23.631" v="34" actId="20577"/>
          <ac:spMkLst>
            <pc:docMk/>
            <pc:sldMk cId="3738060950" sldId="381"/>
            <ac:spMk id="9" creationId="{00000000-0000-0000-0000-000000000000}"/>
          </ac:spMkLst>
        </pc:spChg>
      </pc:sldChg>
      <pc:sldChg chg="modSp modNotesTx">
        <pc:chgData name="Bethan Price" userId="29923274-46ec-4e83-956c-4c26375aa1fd" providerId="ADAL" clId="{BB1C581B-F61E-4704-B2B5-4B98B6ED96F1}" dt="2020-10-15T10:43:47.382" v="828" actId="20577"/>
        <pc:sldMkLst>
          <pc:docMk/>
          <pc:sldMk cId="700449551" sldId="382"/>
        </pc:sldMkLst>
        <pc:spChg chg="mod">
          <ac:chgData name="Bethan Price" userId="29923274-46ec-4e83-956c-4c26375aa1fd" providerId="ADAL" clId="{BB1C581B-F61E-4704-B2B5-4B98B6ED96F1}" dt="2020-10-12T08:43:39.735" v="192" actId="207"/>
          <ac:spMkLst>
            <pc:docMk/>
            <pc:sldMk cId="700449551" sldId="382"/>
            <ac:spMk id="2" creationId="{7B0BF1A9-F03E-0244-BC78-D81E6CFF7C85}"/>
          </ac:spMkLst>
        </pc:spChg>
        <pc:spChg chg="mod">
          <ac:chgData name="Bethan Price" userId="29923274-46ec-4e83-956c-4c26375aa1fd" providerId="ADAL" clId="{BB1C581B-F61E-4704-B2B5-4B98B6ED96F1}" dt="2020-10-12T08:43:05.015" v="182" actId="20577"/>
          <ac:spMkLst>
            <pc:docMk/>
            <pc:sldMk cId="700449551" sldId="382"/>
            <ac:spMk id="6" creationId="{00000000-0000-0000-0000-000000000000}"/>
          </ac:spMkLst>
        </pc:spChg>
      </pc:sldChg>
      <pc:sldChg chg="modSp modNotesTx">
        <pc:chgData name="Bethan Price" userId="29923274-46ec-4e83-956c-4c26375aa1fd" providerId="ADAL" clId="{BB1C581B-F61E-4704-B2B5-4B98B6ED96F1}" dt="2020-10-12T08:48:55.838" v="276" actId="1076"/>
        <pc:sldMkLst>
          <pc:docMk/>
          <pc:sldMk cId="1407476890" sldId="384"/>
        </pc:sldMkLst>
        <pc:spChg chg="mod">
          <ac:chgData name="Bethan Price" userId="29923274-46ec-4e83-956c-4c26375aa1fd" providerId="ADAL" clId="{BB1C581B-F61E-4704-B2B5-4B98B6ED96F1}" dt="2020-10-12T08:48:55.838" v="276" actId="1076"/>
          <ac:spMkLst>
            <pc:docMk/>
            <pc:sldMk cId="1407476890" sldId="384"/>
            <ac:spMk id="5" creationId="{295065EF-2057-47B0-98A8-A6B2AEC583A6}"/>
          </ac:spMkLst>
        </pc:spChg>
      </pc:sldChg>
      <pc:sldChg chg="modSp modNotesTx">
        <pc:chgData name="Bethan Price" userId="29923274-46ec-4e83-956c-4c26375aa1fd" providerId="ADAL" clId="{BB1C581B-F61E-4704-B2B5-4B98B6ED96F1}" dt="2020-10-13T11:58:46.784" v="480" actId="20577"/>
        <pc:sldMkLst>
          <pc:docMk/>
          <pc:sldMk cId="904491136" sldId="385"/>
        </pc:sldMkLst>
        <pc:spChg chg="mod">
          <ac:chgData name="Bethan Price" userId="29923274-46ec-4e83-956c-4c26375aa1fd" providerId="ADAL" clId="{BB1C581B-F61E-4704-B2B5-4B98B6ED96F1}" dt="2020-10-13T11:58:46.784" v="480" actId="20577"/>
          <ac:spMkLst>
            <pc:docMk/>
            <pc:sldMk cId="904491136" sldId="385"/>
            <ac:spMk id="5" creationId="{ECC658CF-A21F-4B10-8D2B-D92CB0D89A10}"/>
          </ac:spMkLst>
        </pc:spChg>
      </pc:sldChg>
      <pc:sldMasterChg chg="modSldLayout">
        <pc:chgData name="Bethan Price" userId="29923274-46ec-4e83-956c-4c26375aa1fd" providerId="ADAL" clId="{BB1C581B-F61E-4704-B2B5-4B98B6ED96F1}" dt="2020-10-12T09:40:40.955" v="319" actId="2"/>
        <pc:sldMasterMkLst>
          <pc:docMk/>
          <pc:sldMasterMk cId="0" sldId="2147483660"/>
        </pc:sldMasterMkLst>
        <pc:sldLayoutChg chg="modSp">
          <pc:chgData name="Bethan Price" userId="29923274-46ec-4e83-956c-4c26375aa1fd" providerId="ADAL" clId="{BB1C581B-F61E-4704-B2B5-4B98B6ED96F1}" dt="2020-10-12T09:40:32.732" v="308" actId="2"/>
          <pc:sldLayoutMkLst>
            <pc:docMk/>
            <pc:sldMasterMk cId="0" sldId="2147483660"/>
            <pc:sldLayoutMk cId="1723215993" sldId="2147483703"/>
          </pc:sldLayoutMkLst>
          <pc:spChg chg="mod">
            <ac:chgData name="Bethan Price" userId="29923274-46ec-4e83-956c-4c26375aa1fd" providerId="ADAL" clId="{BB1C581B-F61E-4704-B2B5-4B98B6ED96F1}" dt="2020-10-12T09:40:32.732" v="308" actId="2"/>
            <ac:spMkLst>
              <pc:docMk/>
              <pc:sldMasterMk cId="0" sldId="2147483660"/>
              <pc:sldLayoutMk cId="1723215993" sldId="2147483703"/>
              <ac:spMk id="8" creationId="{00000000-0000-0000-0000-000000000000}"/>
            </ac:spMkLst>
          </pc:spChg>
        </pc:sldLayoutChg>
        <pc:sldLayoutChg chg="modSp">
          <pc:chgData name="Bethan Price" userId="29923274-46ec-4e83-956c-4c26375aa1fd" providerId="ADAL" clId="{BB1C581B-F61E-4704-B2B5-4B98B6ED96F1}" dt="2020-10-12T09:40:34.446" v="310" actId="2"/>
          <pc:sldLayoutMkLst>
            <pc:docMk/>
            <pc:sldMasterMk cId="0" sldId="2147483660"/>
            <pc:sldLayoutMk cId="1126730909" sldId="2147483704"/>
          </pc:sldLayoutMkLst>
          <pc:spChg chg="mod">
            <ac:chgData name="Bethan Price" userId="29923274-46ec-4e83-956c-4c26375aa1fd" providerId="ADAL" clId="{BB1C581B-F61E-4704-B2B5-4B98B6ED96F1}" dt="2020-10-12T09:40:34.446" v="310" actId="2"/>
            <ac:spMkLst>
              <pc:docMk/>
              <pc:sldMasterMk cId="0" sldId="2147483660"/>
              <pc:sldLayoutMk cId="1126730909" sldId="2147483704"/>
              <ac:spMk id="9" creationId="{00000000-0000-0000-0000-000000000000}"/>
            </ac:spMkLst>
          </pc:spChg>
        </pc:sldLayoutChg>
        <pc:sldLayoutChg chg="modSp">
          <pc:chgData name="Bethan Price" userId="29923274-46ec-4e83-956c-4c26375aa1fd" providerId="ADAL" clId="{BB1C581B-F61E-4704-B2B5-4B98B6ED96F1}" dt="2020-10-12T09:40:35.886" v="312" actId="2"/>
          <pc:sldLayoutMkLst>
            <pc:docMk/>
            <pc:sldMasterMk cId="0" sldId="2147483660"/>
            <pc:sldLayoutMk cId="455588317" sldId="2147483705"/>
          </pc:sldLayoutMkLst>
          <pc:spChg chg="mod">
            <ac:chgData name="Bethan Price" userId="29923274-46ec-4e83-956c-4c26375aa1fd" providerId="ADAL" clId="{BB1C581B-F61E-4704-B2B5-4B98B6ED96F1}" dt="2020-10-12T09:40:35.886" v="312" actId="2"/>
            <ac:spMkLst>
              <pc:docMk/>
              <pc:sldMasterMk cId="0" sldId="2147483660"/>
              <pc:sldLayoutMk cId="455588317" sldId="2147483705"/>
              <ac:spMk id="11" creationId="{00000000-0000-0000-0000-000000000000}"/>
            </ac:spMkLst>
          </pc:spChg>
        </pc:sldLayoutChg>
        <pc:sldLayoutChg chg="modSp">
          <pc:chgData name="Bethan Price" userId="29923274-46ec-4e83-956c-4c26375aa1fd" providerId="ADAL" clId="{BB1C581B-F61E-4704-B2B5-4B98B6ED96F1}" dt="2020-10-12T09:40:37.167" v="314" actId="2"/>
          <pc:sldLayoutMkLst>
            <pc:docMk/>
            <pc:sldMasterMk cId="0" sldId="2147483660"/>
            <pc:sldLayoutMk cId="1293642264" sldId="2147483706"/>
          </pc:sldLayoutMkLst>
          <pc:spChg chg="mod">
            <ac:chgData name="Bethan Price" userId="29923274-46ec-4e83-956c-4c26375aa1fd" providerId="ADAL" clId="{BB1C581B-F61E-4704-B2B5-4B98B6ED96F1}" dt="2020-10-12T09:40:37.167" v="314" actId="2"/>
            <ac:spMkLst>
              <pc:docMk/>
              <pc:sldMasterMk cId="0" sldId="2147483660"/>
              <pc:sldLayoutMk cId="1293642264" sldId="2147483706"/>
              <ac:spMk id="16" creationId="{00000000-0000-0000-0000-000000000000}"/>
            </ac:spMkLst>
          </pc:spChg>
        </pc:sldLayoutChg>
        <pc:sldLayoutChg chg="modSp">
          <pc:chgData name="Bethan Price" userId="29923274-46ec-4e83-956c-4c26375aa1fd" providerId="ADAL" clId="{BB1C581B-F61E-4704-B2B5-4B98B6ED96F1}" dt="2020-10-12T09:40:38.554" v="316" actId="2"/>
          <pc:sldLayoutMkLst>
            <pc:docMk/>
            <pc:sldMasterMk cId="0" sldId="2147483660"/>
            <pc:sldLayoutMk cId="1121088820" sldId="2147483707"/>
          </pc:sldLayoutMkLst>
          <pc:spChg chg="mod">
            <ac:chgData name="Bethan Price" userId="29923274-46ec-4e83-956c-4c26375aa1fd" providerId="ADAL" clId="{BB1C581B-F61E-4704-B2B5-4B98B6ED96F1}" dt="2020-10-12T09:40:38.554" v="316" actId="2"/>
            <ac:spMkLst>
              <pc:docMk/>
              <pc:sldMasterMk cId="0" sldId="2147483660"/>
              <pc:sldLayoutMk cId="1121088820" sldId="2147483707"/>
              <ac:spMk id="7" creationId="{00000000-0000-0000-0000-000000000000}"/>
            </ac:spMkLst>
          </pc:spChg>
        </pc:sldLayoutChg>
        <pc:sldLayoutChg chg="modSp">
          <pc:chgData name="Bethan Price" userId="29923274-46ec-4e83-956c-4c26375aa1fd" providerId="ADAL" clId="{BB1C581B-F61E-4704-B2B5-4B98B6ED96F1}" dt="2020-10-12T09:40:40.955" v="319" actId="2"/>
          <pc:sldLayoutMkLst>
            <pc:docMk/>
            <pc:sldMasterMk cId="0" sldId="2147483660"/>
            <pc:sldLayoutMk cId="118278962" sldId="2147483708"/>
          </pc:sldLayoutMkLst>
          <pc:spChg chg="mod">
            <ac:chgData name="Bethan Price" userId="29923274-46ec-4e83-956c-4c26375aa1fd" providerId="ADAL" clId="{BB1C581B-F61E-4704-B2B5-4B98B6ED96F1}" dt="2020-10-12T09:40:40.132" v="318" actId="2"/>
            <ac:spMkLst>
              <pc:docMk/>
              <pc:sldMasterMk cId="0" sldId="2147483660"/>
              <pc:sldLayoutMk cId="118278962" sldId="2147483708"/>
              <ac:spMk id="4" creationId="{00000000-0000-0000-0000-000000000000}"/>
            </ac:spMkLst>
          </pc:spChg>
          <pc:spChg chg="mod">
            <ac:chgData name="Bethan Price" userId="29923274-46ec-4e83-956c-4c26375aa1fd" providerId="ADAL" clId="{BB1C581B-F61E-4704-B2B5-4B98B6ED96F1}" dt="2020-10-12T09:40:40.955" v="319" actId="2"/>
            <ac:spMkLst>
              <pc:docMk/>
              <pc:sldMasterMk cId="0" sldId="2147483660"/>
              <pc:sldLayoutMk cId="118278962" sldId="2147483708"/>
              <ac:spMk id="7" creationId="{00000000-0000-0000-0000-000000000000}"/>
            </ac:spMkLst>
          </pc:spChg>
        </pc:sldLayoutChg>
      </pc:sldMasterChg>
    </pc:docChg>
  </pc:docChgLst>
  <pc:docChgLst>
    <pc:chgData name="Bethan Price" userId="29923274-46ec-4e83-956c-4c26375aa1fd" providerId="ADAL" clId="{BF058639-2727-4EE6-95A9-CD3FC71D9012}"/>
    <pc:docChg chg="undo custSel modSld">
      <pc:chgData name="Bethan Price" userId="29923274-46ec-4e83-956c-4c26375aa1fd" providerId="ADAL" clId="{BF058639-2727-4EE6-95A9-CD3FC71D9012}" dt="2020-10-09T16:01:54.701" v="1750" actId="6549"/>
      <pc:docMkLst>
        <pc:docMk/>
      </pc:docMkLst>
      <pc:sldChg chg="modSp">
        <pc:chgData name="Bethan Price" userId="29923274-46ec-4e83-956c-4c26375aa1fd" providerId="ADAL" clId="{BF058639-2727-4EE6-95A9-CD3FC71D9012}" dt="2020-10-09T13:17:49.444" v="84" actId="6549"/>
        <pc:sldMkLst>
          <pc:docMk/>
          <pc:sldMk cId="1928424170" sldId="330"/>
        </pc:sldMkLst>
        <pc:spChg chg="mod">
          <ac:chgData name="Bethan Price" userId="29923274-46ec-4e83-956c-4c26375aa1fd" providerId="ADAL" clId="{BF058639-2727-4EE6-95A9-CD3FC71D9012}" dt="2020-10-09T13:17:49.444" v="84" actId="6549"/>
          <ac:spMkLst>
            <pc:docMk/>
            <pc:sldMk cId="1928424170" sldId="330"/>
            <ac:spMk id="9" creationId="{00000000-0000-0000-0000-000000000000}"/>
          </ac:spMkLst>
        </pc:spChg>
      </pc:sldChg>
      <pc:sldChg chg="modSp modNotesTx">
        <pc:chgData name="Bethan Price" userId="29923274-46ec-4e83-956c-4c26375aa1fd" providerId="ADAL" clId="{BF058639-2727-4EE6-95A9-CD3FC71D9012}" dt="2020-10-09T15:37:30.812" v="1083" actId="20577"/>
        <pc:sldMkLst>
          <pc:docMk/>
          <pc:sldMk cId="586781516" sldId="346"/>
        </pc:sldMkLst>
        <pc:spChg chg="mod">
          <ac:chgData name="Bethan Price" userId="29923274-46ec-4e83-956c-4c26375aa1fd" providerId="ADAL" clId="{BF058639-2727-4EE6-95A9-CD3FC71D9012}" dt="2020-10-09T15:35:42.173" v="1043" actId="27636"/>
          <ac:spMkLst>
            <pc:docMk/>
            <pc:sldMk cId="586781516" sldId="346"/>
            <ac:spMk id="9" creationId="{00000000-0000-0000-0000-000000000000}"/>
          </ac:spMkLst>
        </pc:spChg>
      </pc:sldChg>
      <pc:sldChg chg="modSp modNotesTx">
        <pc:chgData name="Bethan Price" userId="29923274-46ec-4e83-956c-4c26375aa1fd" providerId="ADAL" clId="{BF058639-2727-4EE6-95A9-CD3FC71D9012}" dt="2020-10-09T13:16:30.003" v="59" actId="6549"/>
        <pc:sldMkLst>
          <pc:docMk/>
          <pc:sldMk cId="2764010764" sldId="355"/>
        </pc:sldMkLst>
        <pc:spChg chg="mod">
          <ac:chgData name="Bethan Price" userId="29923274-46ec-4e83-956c-4c26375aa1fd" providerId="ADAL" clId="{BF058639-2727-4EE6-95A9-CD3FC71D9012}" dt="2020-10-09T13:11:32.134" v="7" actId="20577"/>
          <ac:spMkLst>
            <pc:docMk/>
            <pc:sldMk cId="2764010764" sldId="355"/>
            <ac:spMk id="7" creationId="{EE39754B-7F2A-493A-AADE-A3E13A945A41}"/>
          </ac:spMkLst>
        </pc:spChg>
        <pc:spChg chg="mod">
          <ac:chgData name="Bethan Price" userId="29923274-46ec-4e83-956c-4c26375aa1fd" providerId="ADAL" clId="{BF058639-2727-4EE6-95A9-CD3FC71D9012}" dt="2020-10-09T13:11:55.683" v="9" actId="20577"/>
          <ac:spMkLst>
            <pc:docMk/>
            <pc:sldMk cId="2764010764" sldId="355"/>
            <ac:spMk id="9" creationId="{00000000-0000-0000-0000-000000000000}"/>
          </ac:spMkLst>
        </pc:spChg>
      </pc:sldChg>
      <pc:sldChg chg="modSp modNotesTx">
        <pc:chgData name="Bethan Price" userId="29923274-46ec-4e83-956c-4c26375aa1fd" providerId="ADAL" clId="{BF058639-2727-4EE6-95A9-CD3FC71D9012}" dt="2020-10-09T13:17:36.890" v="81" actId="12"/>
        <pc:sldMkLst>
          <pc:docMk/>
          <pc:sldMk cId="3873777771" sldId="356"/>
        </pc:sldMkLst>
        <pc:spChg chg="mod">
          <ac:chgData name="Bethan Price" userId="29923274-46ec-4e83-956c-4c26375aa1fd" providerId="ADAL" clId="{BF058639-2727-4EE6-95A9-CD3FC71D9012}" dt="2020-10-09T13:16:37.548" v="67" actId="20577"/>
          <ac:spMkLst>
            <pc:docMk/>
            <pc:sldMk cId="3873777771" sldId="356"/>
            <ac:spMk id="6" creationId="{00000000-0000-0000-0000-000000000000}"/>
          </ac:spMkLst>
        </pc:spChg>
        <pc:spChg chg="mod">
          <ac:chgData name="Bethan Price" userId="29923274-46ec-4e83-956c-4c26375aa1fd" providerId="ADAL" clId="{BF058639-2727-4EE6-95A9-CD3FC71D9012}" dt="2020-10-09T13:16:54.837" v="69" actId="20577"/>
          <ac:spMkLst>
            <pc:docMk/>
            <pc:sldMk cId="3873777771" sldId="356"/>
            <ac:spMk id="9" creationId="{00000000-0000-0000-0000-000000000000}"/>
          </ac:spMkLst>
        </pc:spChg>
      </pc:sldChg>
      <pc:sldChg chg="modSp">
        <pc:chgData name="Bethan Price" userId="29923274-46ec-4e83-956c-4c26375aa1fd" providerId="ADAL" clId="{BF058639-2727-4EE6-95A9-CD3FC71D9012}" dt="2020-10-09T13:17:41.489" v="83" actId="20577"/>
        <pc:sldMkLst>
          <pc:docMk/>
          <pc:sldMk cId="2576105238" sldId="357"/>
        </pc:sldMkLst>
        <pc:spChg chg="mod">
          <ac:chgData name="Bethan Price" userId="29923274-46ec-4e83-956c-4c26375aa1fd" providerId="ADAL" clId="{BF058639-2727-4EE6-95A9-CD3FC71D9012}" dt="2020-10-09T13:17:41.489" v="83" actId="20577"/>
          <ac:spMkLst>
            <pc:docMk/>
            <pc:sldMk cId="2576105238" sldId="357"/>
            <ac:spMk id="9" creationId="{00000000-0000-0000-0000-000000000000}"/>
          </ac:spMkLst>
        </pc:spChg>
      </pc:sldChg>
      <pc:sldChg chg="modNotesTx">
        <pc:chgData name="Bethan Price" userId="29923274-46ec-4e83-956c-4c26375aa1fd" providerId="ADAL" clId="{BF058639-2727-4EE6-95A9-CD3FC71D9012}" dt="2020-10-09T13:19:11.970" v="110" actId="20577"/>
        <pc:sldMkLst>
          <pc:docMk/>
          <pc:sldMk cId="4117275735" sldId="358"/>
        </pc:sldMkLst>
      </pc:sldChg>
      <pc:sldChg chg="modSp modNotesTx">
        <pc:chgData name="Bethan Price" userId="29923274-46ec-4e83-956c-4c26375aa1fd" providerId="ADAL" clId="{BF058639-2727-4EE6-95A9-CD3FC71D9012}" dt="2020-10-09T14:26:54.579" v="227" actId="20577"/>
        <pc:sldMkLst>
          <pc:docMk/>
          <pc:sldMk cId="727097890" sldId="359"/>
        </pc:sldMkLst>
        <pc:spChg chg="mod">
          <ac:chgData name="Bethan Price" userId="29923274-46ec-4e83-956c-4c26375aa1fd" providerId="ADAL" clId="{BF058639-2727-4EE6-95A9-CD3FC71D9012}" dt="2020-10-09T14:20:48.173" v="112" actId="20577"/>
          <ac:spMkLst>
            <pc:docMk/>
            <pc:sldMk cId="727097890" sldId="359"/>
            <ac:spMk id="8" creationId="{A16F9B6F-3CF1-A945-8B81-BEE94DFEFBE8}"/>
          </ac:spMkLst>
        </pc:spChg>
        <pc:spChg chg="mod">
          <ac:chgData name="Bethan Price" userId="29923274-46ec-4e83-956c-4c26375aa1fd" providerId="ADAL" clId="{BF058639-2727-4EE6-95A9-CD3FC71D9012}" dt="2020-10-09T14:21:11.311" v="116" actId="113"/>
          <ac:spMkLst>
            <pc:docMk/>
            <pc:sldMk cId="727097890" sldId="359"/>
            <ac:spMk id="10" creationId="{B63CA666-4F90-B14F-A0BB-FD5C2B4AACBA}"/>
          </ac:spMkLst>
        </pc:spChg>
        <pc:spChg chg="mod">
          <ac:chgData name="Bethan Price" userId="29923274-46ec-4e83-956c-4c26375aa1fd" providerId="ADAL" clId="{BF058639-2727-4EE6-95A9-CD3FC71D9012}" dt="2020-10-09T14:21:35.728" v="127" actId="20577"/>
          <ac:spMkLst>
            <pc:docMk/>
            <pc:sldMk cId="727097890" sldId="359"/>
            <ac:spMk id="11" creationId="{1B9C0DE0-0944-DE4A-A5C2-4003D71363CC}"/>
          </ac:spMkLst>
        </pc:spChg>
        <pc:spChg chg="mod">
          <ac:chgData name="Bethan Price" userId="29923274-46ec-4e83-956c-4c26375aa1fd" providerId="ADAL" clId="{BF058639-2727-4EE6-95A9-CD3FC71D9012}" dt="2020-10-09T14:22:03.097" v="138" actId="20577"/>
          <ac:spMkLst>
            <pc:docMk/>
            <pc:sldMk cId="727097890" sldId="359"/>
            <ac:spMk id="12" creationId="{ACD56525-61FF-1C45-B42A-039B192523F1}"/>
          </ac:spMkLst>
        </pc:spChg>
        <pc:spChg chg="mod">
          <ac:chgData name="Bethan Price" userId="29923274-46ec-4e83-956c-4c26375aa1fd" providerId="ADAL" clId="{BF058639-2727-4EE6-95A9-CD3FC71D9012}" dt="2020-10-09T14:23:30.151" v="164" actId="20577"/>
          <ac:spMkLst>
            <pc:docMk/>
            <pc:sldMk cId="727097890" sldId="359"/>
            <ac:spMk id="14" creationId="{AA1FCE83-D5EB-1A43-9762-CC5B696DEBA8}"/>
          </ac:spMkLst>
        </pc:spChg>
        <pc:spChg chg="mod">
          <ac:chgData name="Bethan Price" userId="29923274-46ec-4e83-956c-4c26375aa1fd" providerId="ADAL" clId="{BF058639-2727-4EE6-95A9-CD3FC71D9012}" dt="2020-10-09T14:22:15.268" v="139" actId="20577"/>
          <ac:spMkLst>
            <pc:docMk/>
            <pc:sldMk cId="727097890" sldId="359"/>
            <ac:spMk id="15" creationId="{50CC6705-1148-D640-B82A-AAFF5FD45334}"/>
          </ac:spMkLst>
        </pc:spChg>
        <pc:spChg chg="mod">
          <ac:chgData name="Bethan Price" userId="29923274-46ec-4e83-956c-4c26375aa1fd" providerId="ADAL" clId="{BF058639-2727-4EE6-95A9-CD3FC71D9012}" dt="2020-10-09T14:24:15.623" v="186" actId="20577"/>
          <ac:spMkLst>
            <pc:docMk/>
            <pc:sldMk cId="727097890" sldId="359"/>
            <ac:spMk id="18" creationId="{3BD7FF65-18AE-8541-907E-950BF061C40A}"/>
          </ac:spMkLst>
        </pc:spChg>
        <pc:spChg chg="mod">
          <ac:chgData name="Bethan Price" userId="29923274-46ec-4e83-956c-4c26375aa1fd" providerId="ADAL" clId="{BF058639-2727-4EE6-95A9-CD3FC71D9012}" dt="2020-10-09T14:24:06.503" v="180" actId="20577"/>
          <ac:spMkLst>
            <pc:docMk/>
            <pc:sldMk cId="727097890" sldId="359"/>
            <ac:spMk id="19" creationId="{F6507D56-C595-EE4D-AE00-9E41A9A9FD0E}"/>
          </ac:spMkLst>
        </pc:spChg>
        <pc:spChg chg="mod">
          <ac:chgData name="Bethan Price" userId="29923274-46ec-4e83-956c-4c26375aa1fd" providerId="ADAL" clId="{BF058639-2727-4EE6-95A9-CD3FC71D9012}" dt="2020-10-09T14:23:43.035" v="175" actId="20577"/>
          <ac:spMkLst>
            <pc:docMk/>
            <pc:sldMk cId="727097890" sldId="359"/>
            <ac:spMk id="20" creationId="{4138C1B1-7B63-2C42-BB29-0215620DB44A}"/>
          </ac:spMkLst>
        </pc:spChg>
      </pc:sldChg>
      <pc:sldChg chg="modSp modNotesTx">
        <pc:chgData name="Bethan Price" userId="29923274-46ec-4e83-956c-4c26375aa1fd" providerId="ADAL" clId="{BF058639-2727-4EE6-95A9-CD3FC71D9012}" dt="2020-10-09T14:30:07.646" v="304" actId="6549"/>
        <pc:sldMkLst>
          <pc:docMk/>
          <pc:sldMk cId="460738262" sldId="360"/>
        </pc:sldMkLst>
        <pc:spChg chg="mod">
          <ac:chgData name="Bethan Price" userId="29923274-46ec-4e83-956c-4c26375aa1fd" providerId="ADAL" clId="{BF058639-2727-4EE6-95A9-CD3FC71D9012}" dt="2020-10-09T14:27:29.889" v="237" actId="20577"/>
          <ac:spMkLst>
            <pc:docMk/>
            <pc:sldMk cId="460738262" sldId="360"/>
            <ac:spMk id="6" creationId="{00000000-0000-0000-0000-000000000000}"/>
          </ac:spMkLst>
        </pc:spChg>
        <pc:spChg chg="mod">
          <ac:chgData name="Bethan Price" userId="29923274-46ec-4e83-956c-4c26375aa1fd" providerId="ADAL" clId="{BF058639-2727-4EE6-95A9-CD3FC71D9012}" dt="2020-10-09T14:27:42.876" v="274" actId="1035"/>
          <ac:spMkLst>
            <pc:docMk/>
            <pc:sldMk cId="460738262" sldId="360"/>
            <ac:spMk id="7" creationId="{4703E083-1EF3-47C3-B0FA-E3BAE7E02E38}"/>
          </ac:spMkLst>
        </pc:spChg>
        <pc:spChg chg="mod">
          <ac:chgData name="Bethan Price" userId="29923274-46ec-4e83-956c-4c26375aa1fd" providerId="ADAL" clId="{BF058639-2727-4EE6-95A9-CD3FC71D9012}" dt="2020-10-09T14:27:42.876" v="274" actId="1035"/>
          <ac:spMkLst>
            <pc:docMk/>
            <pc:sldMk cId="460738262" sldId="360"/>
            <ac:spMk id="9" creationId="{00000000-0000-0000-0000-000000000000}"/>
          </ac:spMkLst>
        </pc:spChg>
      </pc:sldChg>
      <pc:sldChg chg="modSp modNotesTx">
        <pc:chgData name="Bethan Price" userId="29923274-46ec-4e83-956c-4c26375aa1fd" providerId="ADAL" clId="{BF058639-2727-4EE6-95A9-CD3FC71D9012}" dt="2020-10-09T14:32:58.629" v="363" actId="20577"/>
        <pc:sldMkLst>
          <pc:docMk/>
          <pc:sldMk cId="402245854" sldId="361"/>
        </pc:sldMkLst>
        <pc:spChg chg="mod">
          <ac:chgData name="Bethan Price" userId="29923274-46ec-4e83-956c-4c26375aa1fd" providerId="ADAL" clId="{BF058639-2727-4EE6-95A9-CD3FC71D9012}" dt="2020-10-09T14:32:58.629" v="363" actId="20577"/>
          <ac:spMkLst>
            <pc:docMk/>
            <pc:sldMk cId="402245854" sldId="361"/>
            <ac:spMk id="9" creationId="{00000000-0000-0000-0000-000000000000}"/>
          </ac:spMkLst>
        </pc:spChg>
      </pc:sldChg>
      <pc:sldChg chg="modSp modNotesTx">
        <pc:chgData name="Bethan Price" userId="29923274-46ec-4e83-956c-4c26375aa1fd" providerId="ADAL" clId="{BF058639-2727-4EE6-95A9-CD3FC71D9012}" dt="2020-10-09T14:34:40.590" v="406" actId="20577"/>
        <pc:sldMkLst>
          <pc:docMk/>
          <pc:sldMk cId="2048194056" sldId="362"/>
        </pc:sldMkLst>
        <pc:spChg chg="mod">
          <ac:chgData name="Bethan Price" userId="29923274-46ec-4e83-956c-4c26375aa1fd" providerId="ADAL" clId="{BF058639-2727-4EE6-95A9-CD3FC71D9012}" dt="2020-10-09T14:32:40.340" v="347" actId="20577"/>
          <ac:spMkLst>
            <pc:docMk/>
            <pc:sldMk cId="2048194056" sldId="362"/>
            <ac:spMk id="9" creationId="{00000000-0000-0000-0000-000000000000}"/>
          </ac:spMkLst>
        </pc:spChg>
      </pc:sldChg>
      <pc:sldChg chg="modSp">
        <pc:chgData name="Bethan Price" userId="29923274-46ec-4e83-956c-4c26375aa1fd" providerId="ADAL" clId="{BF058639-2727-4EE6-95A9-CD3FC71D9012}" dt="2020-10-09T14:34:46.200" v="407" actId="6549"/>
        <pc:sldMkLst>
          <pc:docMk/>
          <pc:sldMk cId="2583044980" sldId="363"/>
        </pc:sldMkLst>
        <pc:spChg chg="mod">
          <ac:chgData name="Bethan Price" userId="29923274-46ec-4e83-956c-4c26375aa1fd" providerId="ADAL" clId="{BF058639-2727-4EE6-95A9-CD3FC71D9012}" dt="2020-10-09T14:34:46.200" v="407" actId="6549"/>
          <ac:spMkLst>
            <pc:docMk/>
            <pc:sldMk cId="2583044980" sldId="363"/>
            <ac:spMk id="9" creationId="{00000000-0000-0000-0000-000000000000}"/>
          </ac:spMkLst>
        </pc:spChg>
      </pc:sldChg>
      <pc:sldChg chg="modSp modNotesTx">
        <pc:chgData name="Bethan Price" userId="29923274-46ec-4e83-956c-4c26375aa1fd" providerId="ADAL" clId="{BF058639-2727-4EE6-95A9-CD3FC71D9012}" dt="2020-10-09T14:43:39.427" v="426" actId="20577"/>
        <pc:sldMkLst>
          <pc:docMk/>
          <pc:sldMk cId="1068063180" sldId="364"/>
        </pc:sldMkLst>
        <pc:spChg chg="mod">
          <ac:chgData name="Bethan Price" userId="29923274-46ec-4e83-956c-4c26375aa1fd" providerId="ADAL" clId="{BF058639-2727-4EE6-95A9-CD3FC71D9012}" dt="2020-10-09T14:43:12.873" v="414" actId="20577"/>
          <ac:spMkLst>
            <pc:docMk/>
            <pc:sldMk cId="1068063180" sldId="364"/>
            <ac:spMk id="6" creationId="{00000000-0000-0000-0000-000000000000}"/>
          </ac:spMkLst>
        </pc:spChg>
      </pc:sldChg>
      <pc:sldChg chg="modSp modNotesTx">
        <pc:chgData name="Bethan Price" userId="29923274-46ec-4e83-956c-4c26375aa1fd" providerId="ADAL" clId="{BF058639-2727-4EE6-95A9-CD3FC71D9012}" dt="2020-10-09T14:47:51.384" v="511" actId="14100"/>
        <pc:sldMkLst>
          <pc:docMk/>
          <pc:sldMk cId="4284763576" sldId="365"/>
        </pc:sldMkLst>
        <pc:spChg chg="mod">
          <ac:chgData name="Bethan Price" userId="29923274-46ec-4e83-956c-4c26375aa1fd" providerId="ADAL" clId="{BF058639-2727-4EE6-95A9-CD3FC71D9012}" dt="2020-10-09T14:43:53.965" v="429" actId="20577"/>
          <ac:spMkLst>
            <pc:docMk/>
            <pc:sldMk cId="4284763576" sldId="365"/>
            <ac:spMk id="2" creationId="{EA79E1CA-D8DE-9A4D-AAD7-F533A465CFA9}"/>
          </ac:spMkLst>
        </pc:spChg>
        <pc:spChg chg="mod">
          <ac:chgData name="Bethan Price" userId="29923274-46ec-4e83-956c-4c26375aa1fd" providerId="ADAL" clId="{BF058639-2727-4EE6-95A9-CD3FC71D9012}" dt="2020-10-09T14:47:51.384" v="511" actId="14100"/>
          <ac:spMkLst>
            <pc:docMk/>
            <pc:sldMk cId="4284763576" sldId="365"/>
            <ac:spMk id="6" creationId="{00000000-0000-0000-0000-000000000000}"/>
          </ac:spMkLst>
        </pc:spChg>
      </pc:sldChg>
      <pc:sldChg chg="modSp modNotesTx">
        <pc:chgData name="Bethan Price" userId="29923274-46ec-4e83-956c-4c26375aa1fd" providerId="ADAL" clId="{BF058639-2727-4EE6-95A9-CD3FC71D9012}" dt="2020-10-09T14:47:23.741" v="506" actId="20577"/>
        <pc:sldMkLst>
          <pc:docMk/>
          <pc:sldMk cId="2605972284" sldId="366"/>
        </pc:sldMkLst>
        <pc:spChg chg="mod">
          <ac:chgData name="Bethan Price" userId="29923274-46ec-4e83-956c-4c26375aa1fd" providerId="ADAL" clId="{BF058639-2727-4EE6-95A9-CD3FC71D9012}" dt="2020-10-09T14:46:05.783" v="474" actId="20577"/>
          <ac:spMkLst>
            <pc:docMk/>
            <pc:sldMk cId="2605972284" sldId="366"/>
            <ac:spMk id="6" creationId="{00000000-0000-0000-0000-000000000000}"/>
          </ac:spMkLst>
        </pc:spChg>
      </pc:sldChg>
      <pc:sldChg chg="modSp modNotesTx">
        <pc:chgData name="Bethan Price" userId="29923274-46ec-4e83-956c-4c26375aa1fd" providerId="ADAL" clId="{BF058639-2727-4EE6-95A9-CD3FC71D9012}" dt="2020-10-09T14:50:51.231" v="573" actId="20577"/>
        <pc:sldMkLst>
          <pc:docMk/>
          <pc:sldMk cId="2608148016" sldId="367"/>
        </pc:sldMkLst>
        <pc:spChg chg="mod">
          <ac:chgData name="Bethan Price" userId="29923274-46ec-4e83-956c-4c26375aa1fd" providerId="ADAL" clId="{BF058639-2727-4EE6-95A9-CD3FC71D9012}" dt="2020-10-09T14:47:55.391" v="512" actId="20577"/>
          <ac:spMkLst>
            <pc:docMk/>
            <pc:sldMk cId="2608148016" sldId="367"/>
            <ac:spMk id="6" creationId="{00000000-0000-0000-0000-000000000000}"/>
          </ac:spMkLst>
        </pc:spChg>
        <pc:spChg chg="mod">
          <ac:chgData name="Bethan Price" userId="29923274-46ec-4e83-956c-4c26375aa1fd" providerId="ADAL" clId="{BF058639-2727-4EE6-95A9-CD3FC71D9012}" dt="2020-10-09T14:48:53.447" v="530" actId="20577"/>
          <ac:spMkLst>
            <pc:docMk/>
            <pc:sldMk cId="2608148016" sldId="367"/>
            <ac:spMk id="7" creationId="{734C895C-5BA3-4889-9E5D-24766F1F5D83}"/>
          </ac:spMkLst>
        </pc:spChg>
        <pc:spChg chg="mod">
          <ac:chgData name="Bethan Price" userId="29923274-46ec-4e83-956c-4c26375aa1fd" providerId="ADAL" clId="{BF058639-2727-4EE6-95A9-CD3FC71D9012}" dt="2020-10-09T14:48:28.158" v="515" actId="20577"/>
          <ac:spMkLst>
            <pc:docMk/>
            <pc:sldMk cId="2608148016" sldId="367"/>
            <ac:spMk id="9" creationId="{00000000-0000-0000-0000-000000000000}"/>
          </ac:spMkLst>
        </pc:spChg>
      </pc:sldChg>
      <pc:sldChg chg="modSp modNotesTx">
        <pc:chgData name="Bethan Price" userId="29923274-46ec-4e83-956c-4c26375aa1fd" providerId="ADAL" clId="{BF058639-2727-4EE6-95A9-CD3FC71D9012}" dt="2020-10-09T14:59:27.938" v="916" actId="20577"/>
        <pc:sldMkLst>
          <pc:docMk/>
          <pc:sldMk cId="4164380500" sldId="368"/>
        </pc:sldMkLst>
        <pc:spChg chg="mod">
          <ac:chgData name="Bethan Price" userId="29923274-46ec-4e83-956c-4c26375aa1fd" providerId="ADAL" clId="{BF058639-2727-4EE6-95A9-CD3FC71D9012}" dt="2020-10-09T14:57:02.625" v="855" actId="20577"/>
          <ac:spMkLst>
            <pc:docMk/>
            <pc:sldMk cId="4164380500" sldId="368"/>
            <ac:spMk id="5" creationId="{F8C20095-F073-4CD9-866E-8366207D4582}"/>
          </ac:spMkLst>
        </pc:spChg>
        <pc:spChg chg="mod">
          <ac:chgData name="Bethan Price" userId="29923274-46ec-4e83-956c-4c26375aa1fd" providerId="ADAL" clId="{BF058639-2727-4EE6-95A9-CD3FC71D9012}" dt="2020-10-09T14:57:23.851" v="858" actId="20577"/>
          <ac:spMkLst>
            <pc:docMk/>
            <pc:sldMk cId="4164380500" sldId="368"/>
            <ac:spMk id="9" creationId="{00000000-0000-0000-0000-000000000000}"/>
          </ac:spMkLst>
        </pc:spChg>
      </pc:sldChg>
      <pc:sldChg chg="modSp modNotesTx">
        <pc:chgData name="Bethan Price" userId="29923274-46ec-4e83-956c-4c26375aa1fd" providerId="ADAL" clId="{BF058639-2727-4EE6-95A9-CD3FC71D9012}" dt="2020-10-09T14:56:41.485" v="854" actId="6549"/>
        <pc:sldMkLst>
          <pc:docMk/>
          <pc:sldMk cId="3463983961" sldId="369"/>
        </pc:sldMkLst>
        <pc:spChg chg="mod">
          <ac:chgData name="Bethan Price" userId="29923274-46ec-4e83-956c-4c26375aa1fd" providerId="ADAL" clId="{BF058639-2727-4EE6-95A9-CD3FC71D9012}" dt="2020-10-09T14:51:15.193" v="586" actId="14100"/>
          <ac:spMkLst>
            <pc:docMk/>
            <pc:sldMk cId="3463983961" sldId="369"/>
            <ac:spMk id="6" creationId="{00000000-0000-0000-0000-000000000000}"/>
          </ac:spMkLst>
        </pc:spChg>
        <pc:spChg chg="mod">
          <ac:chgData name="Bethan Price" userId="29923274-46ec-4e83-956c-4c26375aa1fd" providerId="ADAL" clId="{BF058639-2727-4EE6-95A9-CD3FC71D9012}" dt="2020-10-09T14:53:36.793" v="663" actId="20577"/>
          <ac:spMkLst>
            <pc:docMk/>
            <pc:sldMk cId="3463983961" sldId="369"/>
            <ac:spMk id="9" creationId="{00000000-0000-0000-0000-000000000000}"/>
          </ac:spMkLst>
        </pc:spChg>
      </pc:sldChg>
      <pc:sldChg chg="modSp modNotesTx">
        <pc:chgData name="Bethan Price" userId="29923274-46ec-4e83-956c-4c26375aa1fd" providerId="ADAL" clId="{BF058639-2727-4EE6-95A9-CD3FC71D9012}" dt="2020-10-09T15:00:57.411" v="927" actId="20577"/>
        <pc:sldMkLst>
          <pc:docMk/>
          <pc:sldMk cId="3940980702" sldId="370"/>
        </pc:sldMkLst>
        <pc:graphicFrameChg chg="modGraphic">
          <ac:chgData name="Bethan Price" userId="29923274-46ec-4e83-956c-4c26375aa1fd" providerId="ADAL" clId="{BF058639-2727-4EE6-95A9-CD3FC71D9012}" dt="2020-10-09T15:00:37.760" v="921" actId="20577"/>
          <ac:graphicFrameMkLst>
            <pc:docMk/>
            <pc:sldMk cId="3940980702" sldId="370"/>
            <ac:graphicFrameMk id="2" creationId="{A1C9ECBC-33C5-4D1D-8DDD-F5E5688F0932}"/>
          </ac:graphicFrameMkLst>
        </pc:graphicFrameChg>
      </pc:sldChg>
      <pc:sldChg chg="modSp modNotesTx">
        <pc:chgData name="Bethan Price" userId="29923274-46ec-4e83-956c-4c26375aa1fd" providerId="ADAL" clId="{BF058639-2727-4EE6-95A9-CD3FC71D9012}" dt="2020-10-09T15:34:19.368" v="979" actId="20577"/>
        <pc:sldMkLst>
          <pc:docMk/>
          <pc:sldMk cId="632886032" sldId="371"/>
        </pc:sldMkLst>
        <pc:spChg chg="mod">
          <ac:chgData name="Bethan Price" userId="29923274-46ec-4e83-956c-4c26375aa1fd" providerId="ADAL" clId="{BF058639-2727-4EE6-95A9-CD3FC71D9012}" dt="2020-10-09T15:32:43.825" v="935" actId="20577"/>
          <ac:spMkLst>
            <pc:docMk/>
            <pc:sldMk cId="632886032" sldId="371"/>
            <ac:spMk id="6" creationId="{00000000-0000-0000-0000-000000000000}"/>
          </ac:spMkLst>
        </pc:spChg>
        <pc:spChg chg="mod">
          <ac:chgData name="Bethan Price" userId="29923274-46ec-4e83-956c-4c26375aa1fd" providerId="ADAL" clId="{BF058639-2727-4EE6-95A9-CD3FC71D9012}" dt="2020-10-09T15:33:17.012" v="947" actId="1076"/>
          <ac:spMkLst>
            <pc:docMk/>
            <pc:sldMk cId="632886032" sldId="371"/>
            <ac:spMk id="7" creationId="{9E055D40-0674-4BE6-8DDC-1A10E493D302}"/>
          </ac:spMkLst>
        </pc:spChg>
        <pc:spChg chg="mod">
          <ac:chgData name="Bethan Price" userId="29923274-46ec-4e83-956c-4c26375aa1fd" providerId="ADAL" clId="{BF058639-2727-4EE6-95A9-CD3FC71D9012}" dt="2020-10-09T15:33:09.420" v="946" actId="20577"/>
          <ac:spMkLst>
            <pc:docMk/>
            <pc:sldMk cId="632886032" sldId="371"/>
            <ac:spMk id="9" creationId="{00000000-0000-0000-0000-000000000000}"/>
          </ac:spMkLst>
        </pc:spChg>
      </pc:sldChg>
      <pc:sldChg chg="modSp modNotesTx">
        <pc:chgData name="Bethan Price" userId="29923274-46ec-4e83-956c-4c26375aa1fd" providerId="ADAL" clId="{BF058639-2727-4EE6-95A9-CD3FC71D9012}" dt="2020-10-09T15:49:00.971" v="1468" actId="12"/>
        <pc:sldMkLst>
          <pc:docMk/>
          <pc:sldMk cId="2486314676" sldId="372"/>
        </pc:sldMkLst>
        <pc:spChg chg="mod">
          <ac:chgData name="Bethan Price" userId="29923274-46ec-4e83-956c-4c26375aa1fd" providerId="ADAL" clId="{BF058639-2727-4EE6-95A9-CD3FC71D9012}" dt="2020-10-09T15:49:00.971" v="1468" actId="12"/>
          <ac:spMkLst>
            <pc:docMk/>
            <pc:sldMk cId="2486314676" sldId="372"/>
            <ac:spMk id="2" creationId="{C5D1EE2F-D6E6-3B4D-86FD-731E31A238F8}"/>
          </ac:spMkLst>
        </pc:spChg>
        <pc:spChg chg="mod">
          <ac:chgData name="Bethan Price" userId="29923274-46ec-4e83-956c-4c26375aa1fd" providerId="ADAL" clId="{BF058639-2727-4EE6-95A9-CD3FC71D9012}" dt="2020-10-09T15:37:45.288" v="1087" actId="14100"/>
          <ac:spMkLst>
            <pc:docMk/>
            <pc:sldMk cId="2486314676" sldId="372"/>
            <ac:spMk id="6" creationId="{00000000-0000-0000-0000-000000000000}"/>
          </ac:spMkLst>
        </pc:spChg>
        <pc:spChg chg="mod">
          <ac:chgData name="Bethan Price" userId="29923274-46ec-4e83-956c-4c26375aa1fd" providerId="ADAL" clId="{BF058639-2727-4EE6-95A9-CD3FC71D9012}" dt="2020-10-09T15:38:07.515" v="1102" actId="20577"/>
          <ac:spMkLst>
            <pc:docMk/>
            <pc:sldMk cId="2486314676" sldId="372"/>
            <ac:spMk id="9" creationId="{649C62AE-6A06-4272-9FAB-F43DEBC68B63}"/>
          </ac:spMkLst>
        </pc:spChg>
        <pc:picChg chg="mod">
          <ac:chgData name="Bethan Price" userId="29923274-46ec-4e83-956c-4c26375aa1fd" providerId="ADAL" clId="{BF058639-2727-4EE6-95A9-CD3FC71D9012}" dt="2020-10-09T15:37:53.537" v="1099" actId="1035"/>
          <ac:picMkLst>
            <pc:docMk/>
            <pc:sldMk cId="2486314676" sldId="372"/>
            <ac:picMk id="8" creationId="{0BFA683B-A7C3-46B7-9F86-4709D37A1E1C}"/>
          </ac:picMkLst>
        </pc:picChg>
      </pc:sldChg>
      <pc:sldChg chg="modSp modNotesTx">
        <pc:chgData name="Bethan Price" userId="29923274-46ec-4e83-956c-4c26375aa1fd" providerId="ADAL" clId="{BF058639-2727-4EE6-95A9-CD3FC71D9012}" dt="2020-10-09T15:41:53.733" v="1253" actId="6549"/>
        <pc:sldMkLst>
          <pc:docMk/>
          <pc:sldMk cId="2561548312" sldId="373"/>
        </pc:sldMkLst>
        <pc:spChg chg="mod">
          <ac:chgData name="Bethan Price" userId="29923274-46ec-4e83-956c-4c26375aa1fd" providerId="ADAL" clId="{BF058639-2727-4EE6-95A9-CD3FC71D9012}" dt="2020-10-09T15:40:04.528" v="1125" actId="20577"/>
          <ac:spMkLst>
            <pc:docMk/>
            <pc:sldMk cId="2561548312" sldId="373"/>
            <ac:spMk id="9" creationId="{00000000-0000-0000-0000-000000000000}"/>
          </ac:spMkLst>
        </pc:spChg>
      </pc:sldChg>
      <pc:sldChg chg="modSp modNotesTx">
        <pc:chgData name="Bethan Price" userId="29923274-46ec-4e83-956c-4c26375aa1fd" providerId="ADAL" clId="{BF058639-2727-4EE6-95A9-CD3FC71D9012}" dt="2020-10-09T15:47:28.039" v="1431" actId="6549"/>
        <pc:sldMkLst>
          <pc:docMk/>
          <pc:sldMk cId="4256785344" sldId="374"/>
        </pc:sldMkLst>
        <pc:spChg chg="mod">
          <ac:chgData name="Bethan Price" userId="29923274-46ec-4e83-956c-4c26375aa1fd" providerId="ADAL" clId="{BF058639-2727-4EE6-95A9-CD3FC71D9012}" dt="2020-10-09T15:42:17.130" v="1255" actId="6549"/>
          <ac:spMkLst>
            <pc:docMk/>
            <pc:sldMk cId="4256785344" sldId="374"/>
            <ac:spMk id="9" creationId="{00000000-0000-0000-0000-000000000000}"/>
          </ac:spMkLst>
        </pc:spChg>
      </pc:sldChg>
      <pc:sldChg chg="modSp modNotesTx">
        <pc:chgData name="Bethan Price" userId="29923274-46ec-4e83-956c-4c26375aa1fd" providerId="ADAL" clId="{BF058639-2727-4EE6-95A9-CD3FC71D9012}" dt="2020-10-09T15:49:54.632" v="1506" actId="6549"/>
        <pc:sldMkLst>
          <pc:docMk/>
          <pc:sldMk cId="2815977094" sldId="375"/>
        </pc:sldMkLst>
        <pc:spChg chg="mod">
          <ac:chgData name="Bethan Price" userId="29923274-46ec-4e83-956c-4c26375aa1fd" providerId="ADAL" clId="{BF058639-2727-4EE6-95A9-CD3FC71D9012}" dt="2020-10-09T15:48:35.700" v="1467" actId="12"/>
          <ac:spMkLst>
            <pc:docMk/>
            <pc:sldMk cId="2815977094" sldId="375"/>
            <ac:spMk id="2" creationId="{18A2DD8E-6C7F-0949-81E3-EF2FB5C197BC}"/>
          </ac:spMkLst>
        </pc:spChg>
      </pc:sldChg>
      <pc:sldChg chg="modNotesTx">
        <pc:chgData name="Bethan Price" userId="29923274-46ec-4e83-956c-4c26375aa1fd" providerId="ADAL" clId="{BF058639-2727-4EE6-95A9-CD3FC71D9012}" dt="2020-10-09T15:54:19.847" v="1574" actId="20577"/>
        <pc:sldMkLst>
          <pc:docMk/>
          <pc:sldMk cId="2370625651" sldId="376"/>
        </pc:sldMkLst>
      </pc:sldChg>
      <pc:sldChg chg="modSp modNotesTx">
        <pc:chgData name="Bethan Price" userId="29923274-46ec-4e83-956c-4c26375aa1fd" providerId="ADAL" clId="{BF058639-2727-4EE6-95A9-CD3FC71D9012}" dt="2020-10-09T15:56:26.863" v="1652" actId="6549"/>
        <pc:sldMkLst>
          <pc:docMk/>
          <pc:sldMk cId="4042874722" sldId="377"/>
        </pc:sldMkLst>
        <pc:spChg chg="mod">
          <ac:chgData name="Bethan Price" userId="29923274-46ec-4e83-956c-4c26375aa1fd" providerId="ADAL" clId="{BF058639-2727-4EE6-95A9-CD3FC71D9012}" dt="2020-10-09T15:54:43.025" v="1579" actId="20577"/>
          <ac:spMkLst>
            <pc:docMk/>
            <pc:sldMk cId="4042874722" sldId="377"/>
            <ac:spMk id="9" creationId="{00000000-0000-0000-0000-000000000000}"/>
          </ac:spMkLst>
        </pc:spChg>
      </pc:sldChg>
      <pc:sldChg chg="modSp modNotesTx">
        <pc:chgData name="Bethan Price" userId="29923274-46ec-4e83-956c-4c26375aa1fd" providerId="ADAL" clId="{BF058639-2727-4EE6-95A9-CD3FC71D9012}" dt="2020-10-09T15:58:25.633" v="1721" actId="6549"/>
        <pc:sldMkLst>
          <pc:docMk/>
          <pc:sldMk cId="1717257839" sldId="378"/>
        </pc:sldMkLst>
        <pc:spChg chg="mod">
          <ac:chgData name="Bethan Price" userId="29923274-46ec-4e83-956c-4c26375aa1fd" providerId="ADAL" clId="{BF058639-2727-4EE6-95A9-CD3FC71D9012}" dt="2020-10-09T15:56:37.111" v="1675" actId="20577"/>
          <ac:spMkLst>
            <pc:docMk/>
            <pc:sldMk cId="1717257839" sldId="378"/>
            <ac:spMk id="6" creationId="{00000000-0000-0000-0000-000000000000}"/>
          </ac:spMkLst>
        </pc:spChg>
        <pc:spChg chg="mod">
          <ac:chgData name="Bethan Price" userId="29923274-46ec-4e83-956c-4c26375aa1fd" providerId="ADAL" clId="{BF058639-2727-4EE6-95A9-CD3FC71D9012}" dt="2020-10-09T15:57:11.632" v="1685" actId="20577"/>
          <ac:spMkLst>
            <pc:docMk/>
            <pc:sldMk cId="1717257839" sldId="378"/>
            <ac:spMk id="9" creationId="{00000000-0000-0000-0000-000000000000}"/>
          </ac:spMkLst>
        </pc:spChg>
      </pc:sldChg>
      <pc:sldChg chg="modSp modNotesTx">
        <pc:chgData name="Bethan Price" userId="29923274-46ec-4e83-956c-4c26375aa1fd" providerId="ADAL" clId="{BF058639-2727-4EE6-95A9-CD3FC71D9012}" dt="2020-10-09T16:01:32.838" v="1745" actId="20577"/>
        <pc:sldMkLst>
          <pc:docMk/>
          <pc:sldMk cId="1538628074" sldId="379"/>
        </pc:sldMkLst>
        <pc:spChg chg="mod">
          <ac:chgData name="Bethan Price" userId="29923274-46ec-4e83-956c-4c26375aa1fd" providerId="ADAL" clId="{BF058639-2727-4EE6-95A9-CD3FC71D9012}" dt="2020-10-09T15:58:57.919" v="1729" actId="20577"/>
          <ac:spMkLst>
            <pc:docMk/>
            <pc:sldMk cId="1538628074" sldId="379"/>
            <ac:spMk id="3" creationId="{6DFC470C-234D-514B-BB0D-B99F5B4EDA69}"/>
          </ac:spMkLst>
        </pc:spChg>
        <pc:spChg chg="mod">
          <ac:chgData name="Bethan Price" userId="29923274-46ec-4e83-956c-4c26375aa1fd" providerId="ADAL" clId="{BF058639-2727-4EE6-95A9-CD3FC71D9012}" dt="2020-10-09T15:58:52.123" v="1725" actId="6549"/>
          <ac:spMkLst>
            <pc:docMk/>
            <pc:sldMk cId="1538628074" sldId="379"/>
            <ac:spMk id="6" creationId="{00000000-0000-0000-0000-000000000000}"/>
          </ac:spMkLst>
        </pc:spChg>
        <pc:spChg chg="mod">
          <ac:chgData name="Bethan Price" userId="29923274-46ec-4e83-956c-4c26375aa1fd" providerId="ADAL" clId="{BF058639-2727-4EE6-95A9-CD3FC71D9012}" dt="2020-10-09T16:01:32.838" v="1745" actId="20577"/>
          <ac:spMkLst>
            <pc:docMk/>
            <pc:sldMk cId="1538628074" sldId="379"/>
            <ac:spMk id="9" creationId="{5BCC98FE-3548-4560-93A4-6DE9FA8D4E03}"/>
          </ac:spMkLst>
        </pc:spChg>
      </pc:sldChg>
      <pc:sldChg chg="modSp">
        <pc:chgData name="Bethan Price" userId="29923274-46ec-4e83-956c-4c26375aa1fd" providerId="ADAL" clId="{BF058639-2727-4EE6-95A9-CD3FC71D9012}" dt="2020-10-09T16:01:54.701" v="1750" actId="6549"/>
        <pc:sldMkLst>
          <pc:docMk/>
          <pc:sldMk cId="1012732358" sldId="380"/>
        </pc:sldMkLst>
        <pc:spChg chg="mod">
          <ac:chgData name="Bethan Price" userId="29923274-46ec-4e83-956c-4c26375aa1fd" providerId="ADAL" clId="{BF058639-2727-4EE6-95A9-CD3FC71D9012}" dt="2020-10-09T16:01:42.917" v="1749" actId="20577"/>
          <ac:spMkLst>
            <pc:docMk/>
            <pc:sldMk cId="1012732358" sldId="380"/>
            <ac:spMk id="6" creationId="{00000000-0000-0000-0000-000000000000}"/>
          </ac:spMkLst>
        </pc:spChg>
        <pc:spChg chg="mod">
          <ac:chgData name="Bethan Price" userId="29923274-46ec-4e83-956c-4c26375aa1fd" providerId="ADAL" clId="{BF058639-2727-4EE6-95A9-CD3FC71D9012}" dt="2020-10-09T16:01:54.701" v="1750" actId="6549"/>
          <ac:spMkLst>
            <pc:docMk/>
            <pc:sldMk cId="1012732358" sldId="380"/>
            <ac:spMk id="9" creationId="{00000000-0000-0000-0000-000000000000}"/>
          </ac:spMkLst>
        </pc:spChg>
      </pc:sldChg>
    </pc:docChg>
  </pc:docChgLst>
  <pc:docChgLst>
    <pc:chgData name="Guest User" userId="S::urn:spo:anon#09eca242cdf1bd3cc6a986653aa389564042f821d9178d02c5a9d87140e930ac::" providerId="AD" clId="Web-{B95EDFA7-C4E7-0CF2-1EAF-D55024A127B5}"/>
    <pc:docChg chg="modSld">
      <pc:chgData name="Guest User" userId="S::urn:spo:anon#09eca242cdf1bd3cc6a986653aa389564042f821d9178d02c5a9d87140e930ac::" providerId="AD" clId="Web-{B95EDFA7-C4E7-0CF2-1EAF-D55024A127B5}" dt="2021-01-20T14:59:55.015" v="270"/>
      <pc:docMkLst>
        <pc:docMk/>
      </pc:docMkLst>
      <pc:sldChg chg="modNotes">
        <pc:chgData name="Guest User" userId="S::urn:spo:anon#09eca242cdf1bd3cc6a986653aa389564042f821d9178d02c5a9d87140e930ac::" providerId="AD" clId="Web-{B95EDFA7-C4E7-0CF2-1EAF-D55024A127B5}" dt="2021-01-20T14:59:55.015" v="270"/>
        <pc:sldMkLst>
          <pc:docMk/>
          <pc:sldMk cId="3887026190" sldId="3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3/29/21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dirty="0"/>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3/29/21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dirty="0"/>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skillsyouneed.com/ips/nonverbal-communication.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skillsyouneed.com/ps/managing-emotions.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dirty="0"/>
          </a:p>
        </p:txBody>
      </p:sp>
    </p:spTree>
    <p:extLst>
      <p:ext uri="{BB962C8B-B14F-4D97-AF65-F5344CB8AC3E}">
        <p14:creationId xmlns:p14="http://schemas.microsoft.com/office/powerpoint/2010/main" val="394685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u="none" kern="1200" dirty="0">
                <a:solidFill>
                  <a:schemeClr val="tx1"/>
                </a:solidFill>
                <a:effectLst/>
                <a:latin typeface="Arial" panose="020B0604020202020204" pitchFamily="34" charset="0"/>
                <a:ea typeface="+mn-ea"/>
                <a:cs typeface="Arial" panose="020B0604020202020204" pitchFamily="34" charset="0"/>
              </a:rPr>
              <a:t>Facilitator’s notes</a:t>
            </a:r>
          </a:p>
          <a:p>
            <a:pPr marL="0" lvl="0" indent="0">
              <a:buFont typeface="Arial" panose="020B0604020202020204" pitchFamily="34" charset="0"/>
              <a:buNone/>
            </a:pPr>
            <a:endParaRPr lang="en-GB" sz="1200" b="1" u="sng" kern="1200" dirty="0">
              <a:solidFill>
                <a:schemeClr val="tx1"/>
              </a:solidFill>
              <a:effectLst/>
              <a:latin typeface="Arial" panose="020B0604020202020204" pitchFamily="34" charset="0"/>
              <a:ea typeface="+mn-ea"/>
              <a:cs typeface="Arial" panose="020B0604020202020204" pitchFamily="34" charset="0"/>
            </a:endParaRPr>
          </a:p>
          <a:p>
            <a:r>
              <a:rPr lang="en-GB" dirty="0"/>
              <a:t>Section 17 (1) of the Act says that local authorities must “secure the provision of a service for providing people with information and advice relating to care and support, and assistance in accessing care and support”.  </a:t>
            </a:r>
          </a:p>
          <a:p>
            <a:endParaRPr lang="en-GB" dirty="0"/>
          </a:p>
          <a:p>
            <a:r>
              <a:rPr lang="en-GB" dirty="0"/>
              <a:t>Local authorities must make sure there is an information, advice and assistance (IAA) service and, importantly, that this is provided to the whole population of the local authority area, not just those with care and support needs or who are in some other way known to the system.  </a:t>
            </a:r>
          </a:p>
          <a:p>
            <a:endParaRPr lang="en-GB" dirty="0"/>
          </a:p>
          <a:p>
            <a:r>
              <a:rPr lang="en-GB" dirty="0"/>
              <a:t>The local authority duty is to ensure the provision of a service – local authorities do not have to provide all elements of this service. They may not be best placed to provide all elements of such a service and their partner organisations will have an interest in this. In particular, local health boards and NHS trusts providing services in the area must provide the local authority with information about the care and support it provides in the local authority’s area. </a:t>
            </a:r>
          </a:p>
          <a:p>
            <a:endParaRPr lang="en-GB" dirty="0"/>
          </a:p>
          <a:p>
            <a:r>
              <a:rPr lang="en-GB" dirty="0"/>
              <a:t>Local authorities are expected to work with partner organisations to understand, co-ordinate and make effective use of other statutory, voluntary and/or private sector information and advice resources available to people within their areas. This could include an integrated, regional service or reuse of information from other local or national sources. The availability, accessibility and ease of use of information and advice for the local population will be important.  </a:t>
            </a:r>
          </a:p>
          <a:p>
            <a:endParaRPr lang="en-GB" dirty="0"/>
          </a:p>
          <a:p>
            <a:r>
              <a:rPr lang="en-GB" dirty="0"/>
              <a:t>Local authorities must provide an information, advice and assistance service, which includes the provision of: </a:t>
            </a:r>
          </a:p>
          <a:p>
            <a:endParaRPr lang="en-GB" dirty="0"/>
          </a:p>
          <a:p>
            <a:pPr marL="228600" indent="-228600">
              <a:buFont typeface="+mj-lt"/>
              <a:buAutoNum type="alphaLcPeriod"/>
            </a:pPr>
            <a:r>
              <a:rPr lang="en-GB" dirty="0"/>
              <a:t>a proportionate response to the enquiry and empowers the individual to access early intervention and preventative services </a:t>
            </a:r>
          </a:p>
          <a:p>
            <a:pPr marL="228600" indent="-228600">
              <a:buFont typeface="+mj-lt"/>
              <a:buAutoNum type="alphaLcPeriod"/>
            </a:pPr>
            <a:r>
              <a:rPr lang="en-GB" dirty="0"/>
              <a:t>information about care and support, or support in the case of a carer, that is accurate and up to date, without the need for core data to be recorded in the National Assessment and Eligibility Tool and without an assessment having been carried out </a:t>
            </a:r>
          </a:p>
          <a:p>
            <a:pPr marL="228600" indent="-228600">
              <a:buFont typeface="+mj-lt"/>
              <a:buAutoNum type="alphaLcPeriod"/>
            </a:pPr>
            <a:r>
              <a:rPr lang="en-GB" dirty="0"/>
              <a:t>advice about care and support, or support in the case of a carer, that is appropriate to the individual, following a proportionate assessment </a:t>
            </a:r>
          </a:p>
          <a:p>
            <a:pPr marL="228600" indent="-228600">
              <a:buFont typeface="+mj-lt"/>
              <a:buAutoNum type="alphaLcPeriod"/>
            </a:pPr>
            <a:r>
              <a:rPr lang="en-GB" dirty="0"/>
              <a:t>advice that is comprehensive, impartial, and in the best interests of the individual that has been given by staff who are trained and skilled in the assessment process </a:t>
            </a:r>
          </a:p>
          <a:p>
            <a:pPr marL="228600" indent="-228600">
              <a:buFont typeface="+mj-lt"/>
              <a:buAutoNum type="alphaLcPeriod"/>
            </a:pPr>
            <a:r>
              <a:rPr lang="en-GB" dirty="0"/>
              <a:t>assistance that enables the individual to access the appropriate care and support services, including early intervention and preventative services </a:t>
            </a:r>
          </a:p>
          <a:p>
            <a:pPr marL="228600" indent="-228600">
              <a:buFont typeface="+mj-lt"/>
              <a:buAutoNum type="alphaLcPeriod"/>
            </a:pPr>
            <a:r>
              <a:rPr lang="en-GB" dirty="0"/>
              <a:t>accessible information, advice and assistance about care and support through a variety of media (including online, social media, telephone, face-to-face, outreach, posters and publications) </a:t>
            </a:r>
          </a:p>
          <a:p>
            <a:pPr marL="228600" indent="-228600">
              <a:buFont typeface="+mj-lt"/>
              <a:buAutoNum type="alphaLcPeriod"/>
            </a:pPr>
            <a:r>
              <a:rPr lang="en-GB" dirty="0"/>
              <a:t>accessible information, advice and assistance about care and support matters tailored to meet the needs of different groups (including Welsh, easy read, child-friendly versions and so on) </a:t>
            </a:r>
          </a:p>
          <a:p>
            <a:pPr marL="228600" indent="-228600">
              <a:buFont typeface="+mj-lt"/>
              <a:buAutoNum type="alphaLcPeriod"/>
            </a:pPr>
            <a:r>
              <a:rPr lang="en-GB" dirty="0"/>
              <a:t>accessible information, advice and assistance to specific groups, including one-to-one support workers if this is required, for example, for deafblind children and adults </a:t>
            </a:r>
          </a:p>
          <a:p>
            <a:pPr marL="228600" indent="-228600">
              <a:buFont typeface="+mj-lt"/>
              <a:buAutoNum type="alphaLcPeriod"/>
            </a:pPr>
            <a:r>
              <a:rPr lang="en-GB" dirty="0"/>
              <a:t>a written or oral response to web-based enquires within three working days </a:t>
            </a:r>
          </a:p>
          <a:p>
            <a:pPr marL="228600" indent="-228600">
              <a:buFont typeface="+mj-lt"/>
              <a:buAutoNum type="alphaLcPeriod"/>
            </a:pPr>
            <a:r>
              <a:rPr lang="en-GB" dirty="0"/>
              <a:t>advocacy support so that individuals can engage and participate fully in decisions that affect them </a:t>
            </a:r>
          </a:p>
          <a:p>
            <a:pPr marL="228600" indent="-228600">
              <a:buFont typeface="+mj-lt"/>
              <a:buAutoNum type="alphaLcPeriod"/>
            </a:pPr>
            <a:r>
              <a:rPr lang="en-GB" dirty="0"/>
              <a:t>local safeguarding protocols that ensure immediate action is taken if an individual’s safety is in doubt </a:t>
            </a:r>
          </a:p>
          <a:p>
            <a:pPr marL="228600" indent="-228600">
              <a:buFont typeface="+mj-lt"/>
              <a:buAutoNum type="alphaLcPeriod"/>
            </a:pPr>
            <a:r>
              <a:rPr lang="en-GB" dirty="0"/>
              <a:t>a clear process for staff to follow in the case of an emergency or urgent care and support request </a:t>
            </a:r>
          </a:p>
          <a:p>
            <a:pPr marL="228600" indent="-228600">
              <a:buFont typeface="+mj-lt"/>
              <a:buAutoNum type="alphaLcPeriod"/>
            </a:pPr>
            <a:r>
              <a:rPr lang="en-GB" dirty="0"/>
              <a:t>mechanisms that make sure that consent to share information is obtained when core data is recorded and an assessment is carried out. </a:t>
            </a:r>
          </a:p>
          <a:p>
            <a:pPr lvl="0"/>
            <a:endParaRPr lang="en-GB" dirty="0">
              <a:latin typeface="Arial"/>
              <a:cs typeface="Arial"/>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dirty="0"/>
          </a:p>
        </p:txBody>
      </p:sp>
    </p:spTree>
    <p:extLst>
      <p:ext uri="{BB962C8B-B14F-4D97-AF65-F5344CB8AC3E}">
        <p14:creationId xmlns:p14="http://schemas.microsoft.com/office/powerpoint/2010/main" val="289981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800" b="1" u="none" kern="1200" dirty="0">
                <a:solidFill>
                  <a:schemeClr val="tx1"/>
                </a:solidFill>
                <a:effectLst/>
                <a:latin typeface="+mn-lt"/>
                <a:ea typeface="+mn-ea"/>
                <a:cs typeface="+mn-cs"/>
              </a:rPr>
              <a:t>Facilitator’s notes</a:t>
            </a:r>
          </a:p>
          <a:p>
            <a:pPr marL="0" lvl="0" indent="0">
              <a:buFont typeface="Arial" panose="020B0604020202020204" pitchFamily="34" charset="0"/>
              <a:buNone/>
            </a:pPr>
            <a:endParaRPr lang="en-GB" sz="1800" b="1" u="sng" kern="1200" dirty="0">
              <a:solidFill>
                <a:schemeClr val="tx1"/>
              </a:solidFill>
              <a:effectLst/>
              <a:latin typeface="+mn-lt"/>
              <a:ea typeface="+mn-ea"/>
              <a:cs typeface="+mn-cs"/>
            </a:endParaRPr>
          </a:p>
          <a:p>
            <a:r>
              <a:rPr lang="en-GB" dirty="0"/>
              <a:t>Staff in IAA are responding to a range of requests from the public. They respond to people who are often in times of stress and challenge. They play a crucial role in delivering Part 2 of the Social Services and Well-being (Wales) Act. </a:t>
            </a:r>
          </a:p>
          <a:p>
            <a:endParaRPr lang="en-GB" dirty="0"/>
          </a:p>
          <a:p>
            <a:r>
              <a:rPr lang="en-GB" dirty="0"/>
              <a:t>Staff are responding to a wide range of requests, there is increasing demand and limited time. How do we help staff maximise the potential for each conversation, which results in the member of the public or professional enquirer, feeling clear about the most important issue for them and clear about their course of action?  </a:t>
            </a:r>
          </a:p>
          <a:p>
            <a:endParaRPr lang="en-GB" dirty="0"/>
          </a:p>
          <a:p>
            <a:r>
              <a:rPr lang="en-GB" dirty="0"/>
              <a:t>Whether we have five minutes or five hours, skilled listening is vital, skilled staff enables people to clarify their thinking and express what matters most to them. </a:t>
            </a:r>
          </a:p>
          <a:p>
            <a:endParaRPr lang="en-GB" dirty="0"/>
          </a:p>
          <a:p>
            <a:r>
              <a:rPr lang="en-GB" dirty="0"/>
              <a:t>Information and advice is fundamental to enabling people to take control of, and make well-informed choices about, their care and support. </a:t>
            </a:r>
          </a:p>
          <a:p>
            <a:endParaRPr lang="en-GB" dirty="0"/>
          </a:p>
          <a:p>
            <a:r>
              <a:rPr lang="en-GB" dirty="0"/>
              <a:t>Not only does information and advice help promote people’s well-being by increasing their ability to exercise choice and control, it is also a vital component of preventing or delaying people’s need for care and support and carers’ need for support. Providing high quality and timely information and advice should be considered a preventative service in its own right. </a:t>
            </a:r>
          </a:p>
          <a:p>
            <a:endParaRPr lang="en-GB" dirty="0"/>
          </a:p>
          <a:p>
            <a:r>
              <a:rPr lang="en-GB" dirty="0"/>
              <a:t>Without access to timely advice and information, people don’t understand what they are entitled to from the state, can’t make the best decisions about funding care, and are unable to choose the best quality care and/or support for the situation in which they find themselves. In other words, without it they can’t fully take part in their own care and support. </a:t>
            </a:r>
          </a:p>
          <a:p>
            <a:endParaRPr lang="en-GB" dirty="0"/>
          </a:p>
          <a:p>
            <a:r>
              <a:rPr lang="en-US" dirty="0"/>
              <a:t>In 2019, a report by the Wales Audit Office looking at the provision of IAA across Wales (</a:t>
            </a:r>
            <a:r>
              <a:rPr lang="en-US" i="1" dirty="0"/>
              <a:t>The ‘Front Door’ to Adult Social Care</a:t>
            </a:r>
            <a:r>
              <a:rPr lang="en-US" dirty="0"/>
              <a:t>) stated that: “the Act requires that the provision of services be driven by partnerships and co-operation and promotes preventative services that can stop need from escalating by making sure that the right help is available at the right time.</a:t>
            </a:r>
          </a:p>
          <a:p>
            <a:endParaRPr lang="en-GB" dirty="0">
              <a:cs typeface="Calibri"/>
            </a:endParaRPr>
          </a:p>
          <a:p>
            <a:r>
              <a:rPr lang="en-GB" dirty="0"/>
              <a:t>“The focus on prevention (the provision of community-based and support services) is intended to reduce demand for high-intensity, high-cost social-care services. Preventative services range from relatively formal intermediate care services provided by health and social care professionals, to interventions that could include befriending schemes, the fitting of a handrail or help with shopping – services not necessarily provided by a health or social care professionals. When the element of social inclusion is added, prevention can be extended to cover wider community services, such as public transport, leisure centres and housing. These services enable people to stay safe and healthy, and lead lives that have value, meaning and purpose by supporting them to remain in their community. Importantly, in the current financial climate, preventative services can also cost less and often provide the best possible quality of life because people remain in their homes, close to their friends and families, and can continue to contribute to society.  </a:t>
            </a:r>
          </a:p>
          <a:p>
            <a:endParaRPr lang="en-GB" dirty="0"/>
          </a:p>
          <a:p>
            <a:r>
              <a:rPr lang="en-GB" dirty="0"/>
              <a:t>“However, promoting prevention and early intervention requires local authorities and their partners to change both how they work and provide services. It requires ownership outside social services and an understanding that it is about other parts of the system working to prevent demand on social care, helping to maintain independence and improve well-being. To do this, authorities need to have a comprehensive ‘front door’ to social care; to have effective systems in place to provide those who contact them for help with appropriate and tailored information, advice and assistance – commonly called the ‘IAA’ service. An effective IAA service will direct people to preventative and community-based services, and identify when someone needs an assessment or more specialist help."  </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dirty="0"/>
          </a:p>
        </p:txBody>
      </p:sp>
    </p:spTree>
    <p:extLst>
      <p:ext uri="{BB962C8B-B14F-4D97-AF65-F5344CB8AC3E}">
        <p14:creationId xmlns:p14="http://schemas.microsoft.com/office/powerpoint/2010/main" val="205142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none" dirty="0">
                <a:solidFill>
                  <a:schemeClr val="tx1"/>
                </a:solidFill>
                <a:latin typeface="Arial" panose="020B0604020202020204" pitchFamily="34" charset="0"/>
                <a:cs typeface="Arial" panose="020B0604020202020204" pitchFamily="34" charset="0"/>
              </a:rPr>
              <a:t>Facilitator’s notes</a:t>
            </a:r>
          </a:p>
          <a:p>
            <a:pPr lvl="0"/>
            <a:endParaRPr lang="en-GB" sz="1200" kern="1200" dirty="0">
              <a:solidFill>
                <a:schemeClr val="tx1"/>
              </a:solidFill>
              <a:effectLst/>
              <a:latin typeface="+mn-lt"/>
              <a:ea typeface="+mn-ea"/>
              <a:cs typeface="+mn-cs"/>
            </a:endParaRPr>
          </a:p>
          <a:p>
            <a:r>
              <a:rPr lang="en-GB" dirty="0"/>
              <a:t>The Part 2 Code of Practice of the Social Services and Well-being (Wales) Act defines information, advice and assistance as: </a:t>
            </a:r>
          </a:p>
          <a:p>
            <a:endParaRPr lang="en-GB" dirty="0"/>
          </a:p>
          <a:p>
            <a:pPr marL="171450" indent="-171450">
              <a:buFont typeface="Arial" panose="020B0604020202020204" pitchFamily="34" charset="0"/>
              <a:buChar char="•"/>
            </a:pPr>
            <a:r>
              <a:rPr lang="en-GB" dirty="0"/>
              <a:t>Information is quality data that provides support to an individual or family to help them make an informed choice about their well-being </a:t>
            </a:r>
          </a:p>
          <a:p>
            <a:pPr marL="171450" indent="-171450">
              <a:buFont typeface="Arial" panose="020B0604020202020204" pitchFamily="34" charset="0"/>
              <a:buChar char="•"/>
            </a:pPr>
            <a:r>
              <a:rPr lang="en-GB" dirty="0"/>
              <a:t>Advice is a way of working co-productively with an individual or family to explore the options available. This will require practitioners to undertake a proportionate assessment through a discussion and analysis of the five elements of assessment </a:t>
            </a:r>
          </a:p>
          <a:p>
            <a:pPr marL="171450" indent="-171450">
              <a:buFont typeface="Arial" panose="020B0604020202020204" pitchFamily="34" charset="0"/>
              <a:buChar char="•"/>
            </a:pPr>
            <a:r>
              <a:rPr lang="en-GB" dirty="0"/>
              <a:t>Assistance involves another person taking action with the enquirer to access care and support, or a carer to access support. Responsibility for the activity undertaken is shared between the assistant and the recipient of assistance. Assistance should follow the provision of information and advice if you judge that an individual, or perhaps the family in the case of a child, will nevertheless need extra help to enable them to access e.g. community resources or preventative services.  </a:t>
            </a:r>
          </a:p>
          <a:p>
            <a:pPr marL="171450" indent="-171450">
              <a:buFont typeface="Arial" panose="020B0604020202020204" pitchFamily="34" charset="0"/>
              <a:buChar char="•"/>
            </a:pPr>
            <a:endParaRPr lang="en-GB" dirty="0"/>
          </a:p>
          <a:p>
            <a:r>
              <a:rPr lang="en-GB" dirty="0"/>
              <a:t>In 2019, a report by the Wales Audit Office looking at the provision of IAA across Wales (</a:t>
            </a:r>
            <a:r>
              <a:rPr lang="en-GB" i="1" dirty="0"/>
              <a:t>The ‘Front Door’ to Adult Social Care</a:t>
            </a:r>
            <a:r>
              <a:rPr lang="en-GB" dirty="0"/>
              <a:t>) described the elements of IAA as being: </a:t>
            </a:r>
          </a:p>
          <a:p>
            <a:endParaRPr lang="en-GB" dirty="0"/>
          </a:p>
          <a:p>
            <a:pPr marL="171450" indent="-171450">
              <a:buFont typeface="Arial" panose="020B0604020202020204" pitchFamily="34" charset="0"/>
              <a:buChar char="•"/>
            </a:pPr>
            <a:r>
              <a:rPr lang="en-GB" dirty="0"/>
              <a:t>Information – this involves supporting people by providing good-quality information that helps them to make informed decisions about their wellbeing. This can include information about how the social-care system works, the availability of services that may aid their wellbeing and how to access them, direct payments, or information about carers’ assessments. </a:t>
            </a:r>
          </a:p>
          <a:p>
            <a:pPr marL="171450" indent="-171450">
              <a:buFont typeface="Arial" panose="020B0604020202020204" pitchFamily="34" charset="0"/>
              <a:buChar char="•"/>
            </a:pPr>
            <a:r>
              <a:rPr lang="en-GB" dirty="0"/>
              <a:t>Advice – this is a step up from the simple provision of information in that it involves working with people to discuss the options available to find the best solutions for them. In order to provide advice, local-authority staff require an understanding of people’s situations. This is done by undertaking a proportionate assessment.  </a:t>
            </a:r>
          </a:p>
          <a:p>
            <a:pPr marL="171450" indent="-171450">
              <a:buFont typeface="Arial" panose="020B0604020202020204" pitchFamily="34" charset="0"/>
              <a:buChar char="•"/>
            </a:pPr>
            <a:r>
              <a:rPr lang="en-GB" dirty="0"/>
              <a:t>Assistance – if unable to address an enquirer’s needs via the provision of information or advice, assistance will involve another person taking action with the enquirer to access care and support, or a carer to access support. This may lead the enquirer onward to receiving or being offered a full statutory assessment to determine their eligibility for more formal care and support. </a:t>
            </a:r>
          </a:p>
          <a:p>
            <a:pPr lvl="0"/>
            <a:endParaRPr lang="en-GB"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dirty="0"/>
          </a:p>
        </p:txBody>
      </p:sp>
    </p:spTree>
    <p:extLst>
      <p:ext uri="{BB962C8B-B14F-4D97-AF65-F5344CB8AC3E}">
        <p14:creationId xmlns:p14="http://schemas.microsoft.com/office/powerpoint/2010/main" val="88801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u="none" kern="1200" dirty="0">
                <a:solidFill>
                  <a:schemeClr val="tx1"/>
                </a:solidFill>
                <a:effectLst/>
                <a:latin typeface="+mn-lt"/>
                <a:ea typeface="+mn-ea"/>
                <a:cs typeface="+mn-cs"/>
              </a:rPr>
              <a:t>Facilitator’s notes</a:t>
            </a:r>
          </a:p>
          <a:p>
            <a:endParaRPr lang="en-GB" sz="1200" b="0" dirty="0">
              <a:solidFill>
                <a:schemeClr val="tx1"/>
              </a:solidFill>
              <a:latin typeface="Arial" panose="020B0604020202020204" pitchFamily="34" charset="0"/>
              <a:cs typeface="Arial" panose="020B0604020202020204" pitchFamily="34" charset="0"/>
            </a:endParaRPr>
          </a:p>
          <a:p>
            <a:r>
              <a:rPr lang="en-GB" dirty="0"/>
              <a:t>The Code of Practice for Part 2 states that the IAA service must be easy to access for everyone, in a variety of ways, so that people have a choice about how they use the service and what format is right for them.  </a:t>
            </a:r>
          </a:p>
          <a:p>
            <a:endParaRPr lang="en-GB" dirty="0"/>
          </a:p>
          <a:p>
            <a:r>
              <a:rPr lang="en-GB" dirty="0"/>
              <a:t>Putting this into practice means: </a:t>
            </a:r>
          </a:p>
          <a:p>
            <a:endParaRPr lang="en-GB" dirty="0"/>
          </a:p>
          <a:p>
            <a:pPr marL="171450" indent="-171450">
              <a:buFont typeface="Arial" panose="020B0604020202020204" pitchFamily="34" charset="0"/>
              <a:buChar char="•"/>
            </a:pPr>
            <a:r>
              <a:rPr lang="en-GB" dirty="0"/>
              <a:t>having a range of formats that are accurate, up-to-date and consistent with other sources. For example, having information and advice available on the internet, by telephone, face-to-face, outreach and in publications </a:t>
            </a:r>
          </a:p>
          <a:p>
            <a:pPr marL="171450" indent="-171450">
              <a:buFont typeface="Arial" panose="020B0604020202020204" pitchFamily="34" charset="0"/>
              <a:buChar char="•"/>
            </a:pPr>
            <a:r>
              <a:rPr lang="en-GB" dirty="0"/>
              <a:t>the service is available through the medium of Welsh and English for this range of formats </a:t>
            </a:r>
          </a:p>
          <a:p>
            <a:pPr marL="171450" indent="-171450">
              <a:buFont typeface="Arial" panose="020B0604020202020204" pitchFamily="34" charset="0"/>
              <a:buChar char="•"/>
            </a:pPr>
            <a:r>
              <a:rPr lang="en-GB" dirty="0"/>
              <a:t>printed materials are clear and in plain language. Websites meet specific access standards such as the Web Content Accessibility Guidelines and the guidance set out in the Government Digital Services (GDS) service manual.  </a:t>
            </a:r>
          </a:p>
          <a:p>
            <a:pPr marL="0" indent="0">
              <a:buFont typeface="Arial" panose="020B0604020202020204" pitchFamily="34" charset="0"/>
              <a:buNone/>
            </a:pPr>
            <a:endParaRPr lang="en-GB" dirty="0"/>
          </a:p>
          <a:p>
            <a:r>
              <a:rPr lang="en-GB" dirty="0"/>
              <a:t>As required under the Equality Act 2010, reasonable adjustments must be made to meet the needs of people with particular accessibility requirements. For example, easy read or child-friendly versions of relevant printed material. IAA staff need to be aware of accessibility issues and have been appropriately trained. </a:t>
            </a:r>
          </a:p>
          <a:p>
            <a:endParaRPr lang="en-GB" dirty="0"/>
          </a:p>
          <a:p>
            <a:r>
              <a:rPr lang="en-GB" dirty="0"/>
              <a:t>Note to facilitator: At this point it would be helpful to establish with the group what proportion of their time with individuals is spent face-to-face versus over the phone. </a:t>
            </a:r>
          </a:p>
          <a:p>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13</a:t>
            </a:fld>
            <a:endParaRPr lang="en-US" dirty="0"/>
          </a:p>
        </p:txBody>
      </p:sp>
    </p:spTree>
    <p:extLst>
      <p:ext uri="{BB962C8B-B14F-4D97-AF65-F5344CB8AC3E}">
        <p14:creationId xmlns:p14="http://schemas.microsoft.com/office/powerpoint/2010/main" val="180039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dirty="0">
                <a:solidFill>
                  <a:schemeClr val="tx1"/>
                </a:solidFill>
                <a:latin typeface="Arial" panose="020B0604020202020204" pitchFamily="34" charset="0"/>
                <a:cs typeface="Arial" panose="020B0604020202020204" pitchFamily="34" charset="0"/>
              </a:rPr>
              <a:t>Facilitator’s notes</a:t>
            </a:r>
          </a:p>
          <a:p>
            <a:endParaRPr lang="en-GB" sz="1200" b="1" i="0" u="sng" dirty="0">
              <a:solidFill>
                <a:schemeClr val="tx1"/>
              </a:solidFill>
              <a:latin typeface="Arial" panose="020B0604020202020204" pitchFamily="34" charset="0"/>
              <a:cs typeface="Arial" panose="020B0604020202020204" pitchFamily="34" charset="0"/>
            </a:endParaRPr>
          </a:p>
          <a:p>
            <a:r>
              <a:rPr lang="en-GB" dirty="0"/>
              <a:t>The Code of Practice for Part 2 says that: “The information, advice and assistance service will be easy to use, welcoming and informative.”  </a:t>
            </a:r>
          </a:p>
          <a:p>
            <a:endParaRPr lang="en-GB" dirty="0"/>
          </a:p>
          <a:p>
            <a:r>
              <a:rPr lang="en-GB" dirty="0"/>
              <a:t>The service will offer a first point of contact with the care and support system, and for many people this will be their first encounter with social services.</a:t>
            </a:r>
          </a:p>
          <a:p>
            <a:r>
              <a:rPr lang="en-GB" dirty="0"/>
              <a:t>  </a:t>
            </a:r>
          </a:p>
          <a:p>
            <a:r>
              <a:rPr lang="en-GB" dirty="0"/>
              <a:t>You must strive therefore to make it a positive experience with responses that are informative, knowledgeable and reassure the person that the advice given is impartial and in their best interests. </a:t>
            </a:r>
          </a:p>
          <a:p>
            <a:endParaRPr lang="en-GB" dirty="0"/>
          </a:p>
          <a:p>
            <a:r>
              <a:rPr lang="en-GB" dirty="0"/>
              <a:t>For those using the service, they must feel like they have reached someone who first and foremost listens to them.  </a:t>
            </a:r>
          </a:p>
          <a:p>
            <a:endParaRPr lang="en-GB" dirty="0"/>
          </a:p>
          <a:p>
            <a:r>
              <a:rPr lang="en-GB" dirty="0"/>
              <a:t>People must have an opportunity to explain what matters to them, to explore what options are available, and to find the help they feel is right for them to achieve their personal outcomes. </a:t>
            </a:r>
          </a:p>
          <a:p>
            <a:endParaRPr lang="en-GB" dirty="0"/>
          </a:p>
          <a:p>
            <a:r>
              <a:rPr lang="en-GB" dirty="0"/>
              <a:t>Signposting and referring will provide individuals with choices about the support and services available in their local area, particularly preventative services.  </a:t>
            </a:r>
          </a:p>
          <a:p>
            <a:endParaRPr lang="en-GB" dirty="0"/>
          </a:p>
          <a:p>
            <a:r>
              <a:rPr lang="en-GB" dirty="0"/>
              <a:t>Where appropriate, the IAA service must support people to access preventative services, referring them or helping them make contact, rather than solely offering them basic contact details. </a:t>
            </a:r>
          </a:p>
          <a:p>
            <a:endParaRPr lang="en-GB" dirty="0"/>
          </a:p>
          <a:p>
            <a:r>
              <a:rPr lang="en-GB" dirty="0"/>
              <a:t>Note: There are some circumstances where it could be important for information and advice to be provided independently. </a:t>
            </a:r>
          </a:p>
          <a:p>
            <a:endParaRPr lang="en-GB" dirty="0"/>
          </a:p>
          <a:p>
            <a:r>
              <a:rPr lang="en-GB" dirty="0"/>
              <a:t>Where appropriate, you can signpost or refer people to national sources of information and advice, such as NHS Direct, the Care Inspectorate Wales website, Dewis Cymru, the Meic helpline for children and young people, the Infoengine online directory of services covering Powys, Ceredigion, Pembrokeshire and Carmarthenshire, or the Carers Direct telephone helpline, or national charities or advice services supporting people with disabilities or specific conditions.</a:t>
            </a:r>
          </a:p>
          <a:p>
            <a:r>
              <a:rPr lang="en-GB" dirty="0"/>
              <a:t> </a:t>
            </a:r>
          </a:p>
          <a:p>
            <a:r>
              <a:rPr lang="en-GB" dirty="0"/>
              <a:t>The Code of Practice specifically states that there should be a written or oral response to web-based enquiries within three working days. </a:t>
            </a:r>
          </a:p>
          <a:p>
            <a:endParaRPr lang="en-GB" dirty="0"/>
          </a:p>
          <a:p>
            <a:r>
              <a:rPr lang="en-GB" dirty="0"/>
              <a:t>The points raised on this slide are duties placed on local authorities when providing IAA. </a:t>
            </a:r>
          </a:p>
          <a:p>
            <a:pPr lvl="0"/>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dirty="0"/>
          </a:p>
        </p:txBody>
      </p:sp>
    </p:spTree>
    <p:extLst>
      <p:ext uri="{BB962C8B-B14F-4D97-AF65-F5344CB8AC3E}">
        <p14:creationId xmlns:p14="http://schemas.microsoft.com/office/powerpoint/2010/main" val="420824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b="1" u="sng" kern="1200" dirty="0">
              <a:solidFill>
                <a:schemeClr val="tx1"/>
              </a:solidFill>
              <a:effectLst/>
              <a:latin typeface="+mn-lt"/>
              <a:ea typeface="+mn-ea"/>
              <a:cs typeface="+mn-cs"/>
            </a:endParaRPr>
          </a:p>
          <a:p>
            <a:r>
              <a:rPr lang="en-GB" dirty="0"/>
              <a:t>The provision of IAA across Wales differs with some local authorities providing a dedicated IAA service and others adopting an IAA approach across the whole business of social care, and in conjunction with communities and partner organisations.  </a:t>
            </a:r>
          </a:p>
          <a:p>
            <a:endParaRPr lang="en-GB" dirty="0"/>
          </a:p>
          <a:p>
            <a:r>
              <a:rPr lang="en-GB" dirty="0"/>
              <a:t>It is important therefore that there is a clear vision and purpose for the provision of IAA within each local authority that acknowledges and responds to the needs of the local population, the availability of a range of community- and preventative-based support, and the infrastructure of the local authority and its relationship with partner agencies. </a:t>
            </a:r>
          </a:p>
          <a:p>
            <a:endParaRPr lang="en-GB" dirty="0"/>
          </a:p>
          <a:p>
            <a:r>
              <a:rPr lang="en-GB" dirty="0"/>
              <a:t>This is a small group exercise to support individuals to firstly identify what they believe is the vision and purpose of their local authority’s IAA arrangements.</a:t>
            </a:r>
          </a:p>
          <a:p>
            <a:r>
              <a:rPr lang="en-GB" dirty="0"/>
              <a:t>  </a:t>
            </a:r>
          </a:p>
          <a:p>
            <a:r>
              <a:rPr lang="en-GB" dirty="0"/>
              <a:t>Secondly, the group is asked to identify what their individual role is within the IAA offer. </a:t>
            </a:r>
          </a:p>
          <a:p>
            <a:endParaRPr lang="en-GB" dirty="0"/>
          </a:p>
          <a:p>
            <a:r>
              <a:rPr lang="en-GB" dirty="0"/>
              <a:t>Each of the small groups is invited to share the key points from their group-based discussions with the wider group </a:t>
            </a:r>
          </a:p>
          <a:p>
            <a:endParaRPr lang="en-GB" sz="1200" b="0" u="none"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15</a:t>
            </a:fld>
            <a:endParaRPr lang="en-US" dirty="0"/>
          </a:p>
        </p:txBody>
      </p:sp>
    </p:spTree>
    <p:extLst>
      <p:ext uri="{BB962C8B-B14F-4D97-AF65-F5344CB8AC3E}">
        <p14:creationId xmlns:p14="http://schemas.microsoft.com/office/powerpoint/2010/main" val="15368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section provides an overview of what is meant by outcome-focused ‘what matters’ conversations and how these should be </a:t>
            </a:r>
            <a:r>
              <a:rPr lang="en-GB" sz="1200" u="none" kern="1200" dirty="0">
                <a:solidFill>
                  <a:schemeClr val="tx1"/>
                </a:solidFill>
                <a:effectLst/>
                <a:latin typeface="+mn-lt"/>
                <a:ea typeface="+mn-ea"/>
                <a:cs typeface="+mn-cs"/>
              </a:rPr>
              <a:t>facilitated</a:t>
            </a:r>
            <a:r>
              <a:rPr lang="en-GB" sz="1200" kern="1200" dirty="0">
                <a:solidFill>
                  <a:schemeClr val="tx1"/>
                </a:solidFill>
                <a:effectLst/>
                <a:latin typeface="+mn-lt"/>
                <a:ea typeface="+mn-ea"/>
                <a:cs typeface="+mn-cs"/>
              </a:rPr>
              <a:t> within an IAA service. </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dirty="0"/>
          </a:p>
        </p:txBody>
      </p:sp>
    </p:spTree>
    <p:extLst>
      <p:ext uri="{BB962C8B-B14F-4D97-AF65-F5344CB8AC3E}">
        <p14:creationId xmlns:p14="http://schemas.microsoft.com/office/powerpoint/2010/main" val="353784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latin typeface="Arial" panose="020B0604020202020204" pitchFamily="34" charset="0"/>
                <a:cs typeface="Arial" panose="020B0604020202020204" pitchFamily="34" charset="0"/>
              </a:rPr>
              <a:t>Facilitator’s notes</a:t>
            </a:r>
          </a:p>
          <a:p>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dirty="0"/>
              <a:t>People are experts in their own lives. They are best placed to tell you what’s important to them and what gives them a sense of well-being. But they often need help to do this </a:t>
            </a:r>
          </a:p>
          <a:p>
            <a:pPr marL="171450" indent="-171450">
              <a:buFont typeface="Arial" panose="020B0604020202020204" pitchFamily="34" charset="0"/>
              <a:buChar char="•"/>
            </a:pPr>
            <a:r>
              <a:rPr lang="en-GB" dirty="0"/>
              <a:t>People who need care and support want to do the things that matter most to them, in their own way. This is what we call personal outcomes </a:t>
            </a:r>
          </a:p>
          <a:p>
            <a:pPr marL="171450" indent="-171450">
              <a:buFont typeface="Arial" panose="020B0604020202020204" pitchFamily="34" charset="0"/>
              <a:buChar char="•"/>
            </a:pPr>
            <a:r>
              <a:rPr lang="en-GB" dirty="0"/>
              <a:t>Personal outcomes mean acknowledging people’s strengths and working with the person to agree a plan to help them do the things that matter most to them </a:t>
            </a:r>
          </a:p>
          <a:p>
            <a:pPr marL="171450" indent="-171450">
              <a:buFont typeface="Arial" panose="020B0604020202020204" pitchFamily="34" charset="0"/>
              <a:buChar char="•"/>
            </a:pPr>
            <a:r>
              <a:rPr lang="en-GB" dirty="0"/>
              <a:t>Others can contribute to this plan, too, including the person’s family, their carers, community members and workers </a:t>
            </a:r>
          </a:p>
          <a:p>
            <a:pPr marL="171450" indent="-171450">
              <a:buFont typeface="Arial" panose="020B0604020202020204" pitchFamily="34" charset="0"/>
              <a:buChar char="•"/>
            </a:pPr>
            <a:r>
              <a:rPr lang="en-GB" dirty="0"/>
              <a:t>Personal outcomes involve having meaningful conversations with people, so it’s important you communicate effectively</a:t>
            </a:r>
          </a:p>
          <a:p>
            <a:endParaRPr lang="en-GB" sz="1200" dirty="0">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dirty="0"/>
          </a:p>
        </p:txBody>
      </p:sp>
    </p:spTree>
    <p:extLst>
      <p:ext uri="{BB962C8B-B14F-4D97-AF65-F5344CB8AC3E}">
        <p14:creationId xmlns:p14="http://schemas.microsoft.com/office/powerpoint/2010/main" val="176426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none" kern="1200" dirty="0">
                <a:solidFill>
                  <a:schemeClr val="tx1"/>
                </a:solidFill>
                <a:effectLst/>
                <a:latin typeface="+mn-lt"/>
                <a:ea typeface="+mn-ea"/>
                <a:cs typeface="+mn-cs"/>
              </a:rPr>
              <a:t>Facilitator’s notes</a:t>
            </a:r>
          </a:p>
          <a:p>
            <a:endParaRPr lang="en-GB" sz="1200" b="0" i="0" u="none" strike="noStrike" kern="1200" baseline="0" dirty="0">
              <a:solidFill>
                <a:schemeClr val="tx1"/>
              </a:solidFill>
              <a:latin typeface="+mn-lt"/>
              <a:ea typeface="+mn-ea"/>
              <a:cs typeface="+mn-cs"/>
            </a:endParaRPr>
          </a:p>
          <a:p>
            <a:r>
              <a:rPr lang="en-GB" dirty="0"/>
              <a:t>It is important to recognise that personal outcomes can vary from person to person, it is very individual to each and every person. For example: </a:t>
            </a:r>
          </a:p>
          <a:p>
            <a:endParaRPr lang="en-GB" dirty="0"/>
          </a:p>
          <a:p>
            <a:pPr marL="171450" indent="-171450">
              <a:buFont typeface="Arial" panose="020B0604020202020204" pitchFamily="34" charset="0"/>
              <a:buChar char="•"/>
            </a:pPr>
            <a:r>
              <a:rPr lang="en-GB" dirty="0"/>
              <a:t>“I want to cook fresh meals for myself and not rely on processed food” </a:t>
            </a:r>
          </a:p>
          <a:p>
            <a:pPr marL="171450" indent="-171450">
              <a:buFont typeface="Arial" panose="020B0604020202020204" pitchFamily="34" charset="0"/>
              <a:buChar char="•"/>
            </a:pPr>
            <a:r>
              <a:rPr lang="en-GB" dirty="0"/>
              <a:t>“I want to bond with my baby son and feel like a real mum” </a:t>
            </a:r>
          </a:p>
          <a:p>
            <a:pPr marL="171450" indent="-171450">
              <a:buFont typeface="Arial" panose="020B0604020202020204" pitchFamily="34" charset="0"/>
              <a:buChar char="•"/>
            </a:pPr>
            <a:r>
              <a:rPr lang="en-GB" dirty="0"/>
              <a:t>“I want my child to be safe, even though it is not in my care” </a:t>
            </a:r>
          </a:p>
          <a:p>
            <a:pPr marL="171450" indent="-171450">
              <a:buFont typeface="Arial" panose="020B0604020202020204" pitchFamily="34" charset="0"/>
              <a:buChar char="•"/>
            </a:pPr>
            <a:r>
              <a:rPr lang="en-GB" dirty="0"/>
              <a:t>“I want friends and a more suitable place to live, but this has to include Cassie, my cat, my world” </a:t>
            </a:r>
          </a:p>
          <a:p>
            <a:pPr marL="0" indent="0">
              <a:buFont typeface="Arial" panose="020B0604020202020204" pitchFamily="34" charset="0"/>
              <a:buNone/>
            </a:pPr>
            <a:endParaRPr lang="en-GB" dirty="0"/>
          </a:p>
          <a:p>
            <a:r>
              <a:rPr lang="en-GB" dirty="0"/>
              <a:t>Taking an outcomes-based approach has benefits for all those involved. For example:  </a:t>
            </a:r>
          </a:p>
          <a:p>
            <a:endParaRPr lang="en-GB" dirty="0"/>
          </a:p>
          <a:p>
            <a:pPr marL="171450" indent="-171450">
              <a:buFont typeface="Arial" panose="020B0604020202020204" pitchFamily="34" charset="0"/>
              <a:buChar char="•"/>
            </a:pPr>
            <a:r>
              <a:rPr lang="en-GB" dirty="0"/>
              <a:t>Social care workers will say that when they work with personal outcomes in mind: “It’s about listening to families. I would say most families we work with know the best way we can support them. Sometimes they find it difficult to tell us, as they feel perhaps that they’re failing. It’s about having positive communication. Making sure families are engaged and feel confident and comfortable.”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People receiving care and support would say this about how they feel about this way of working: “I didn’t feel as though I was in control of my home anymore, or in control of me. I don’t like the word ‘dictating’ but in a sense that’s what I’m doing, I’m saying ‘This is what I want, this is what will make a difference to my life’.”  </a:t>
            </a:r>
          </a:p>
          <a:p>
            <a:endParaRPr lang="en-GB" sz="1200" kern="1200" dirty="0">
              <a:solidFill>
                <a:schemeClr val="tx1"/>
              </a:solidFill>
              <a:effectLst/>
              <a:latin typeface="+mn-lt"/>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dirty="0"/>
          </a:p>
        </p:txBody>
      </p:sp>
    </p:spTree>
    <p:extLst>
      <p:ext uri="{BB962C8B-B14F-4D97-AF65-F5344CB8AC3E}">
        <p14:creationId xmlns:p14="http://schemas.microsoft.com/office/powerpoint/2010/main" val="171765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b="0" u="none" kern="1200" dirty="0">
              <a:solidFill>
                <a:schemeClr val="tx1"/>
              </a:solidFill>
              <a:effectLst/>
              <a:latin typeface="+mn-lt"/>
              <a:ea typeface="+mn-ea"/>
              <a:cs typeface="+mn-cs"/>
            </a:endParaRPr>
          </a:p>
          <a:p>
            <a:r>
              <a:rPr lang="en-GB" dirty="0"/>
              <a:t>Research in Practice for Adults identifies that an outcomes-focused approach must place the person at the centre of discussions from the outset, finding ways to engage and empower them so that they are able to explain their needs, concerns, problems and circumstances.  </a:t>
            </a:r>
          </a:p>
          <a:p>
            <a:endParaRPr lang="en-GB" dirty="0"/>
          </a:p>
          <a:p>
            <a:r>
              <a:rPr lang="en-GB" dirty="0"/>
              <a:t>Only then can the whole person, their current situation and history be understood so they can discuss and negotiate with those supporting them, what their desired outcomes are and how they might be achieved. </a:t>
            </a:r>
          </a:p>
          <a:p>
            <a:endParaRPr lang="en-GB" dirty="0"/>
          </a:p>
          <a:p>
            <a:r>
              <a:rPr lang="en-GB" dirty="0"/>
              <a:t>Personalisation places the focus firmly on outcomes with much less emphasis on inputs and outputs such as:  </a:t>
            </a:r>
          </a:p>
          <a:p>
            <a:endParaRPr lang="en-GB" dirty="0"/>
          </a:p>
          <a:p>
            <a:pPr marL="171450" indent="-171450">
              <a:buFont typeface="Arial" panose="020B0604020202020204" pitchFamily="34" charset="0"/>
              <a:buChar char="•"/>
            </a:pPr>
            <a:r>
              <a:rPr lang="en-GB" dirty="0"/>
              <a:t>the assessment process </a:t>
            </a:r>
          </a:p>
          <a:p>
            <a:pPr marL="171450" indent="-171450">
              <a:buFont typeface="Arial" panose="020B0604020202020204" pitchFamily="34" charset="0"/>
              <a:buChar char="•"/>
            </a:pPr>
            <a:r>
              <a:rPr lang="en-GB" dirty="0"/>
              <a:t>how resources are allocated  </a:t>
            </a:r>
          </a:p>
          <a:p>
            <a:pPr marL="171450" indent="-171450">
              <a:buFont typeface="Arial" panose="020B0604020202020204" pitchFamily="34" charset="0"/>
              <a:buChar char="•"/>
            </a:pPr>
            <a:r>
              <a:rPr lang="en-GB" dirty="0"/>
              <a:t>whether timescales are met  </a:t>
            </a:r>
          </a:p>
          <a:p>
            <a:pPr marL="171450" indent="-171450">
              <a:buFont typeface="Arial" panose="020B0604020202020204" pitchFamily="34" charset="0"/>
              <a:buChar char="•"/>
            </a:pPr>
            <a:r>
              <a:rPr lang="en-GB" dirty="0"/>
              <a:t>how many weeks or hours of care and support are put in place.  </a:t>
            </a:r>
          </a:p>
          <a:p>
            <a:endParaRPr lang="en-GB" dirty="0"/>
          </a:p>
          <a:p>
            <a:r>
              <a:rPr lang="en-GB" dirty="0"/>
              <a:t>However, good assessment is still pivotal to the process of identifying need and desired outcomes. Practitioners will spend increasingly more time on support, brokerage, advocacy, prevention, early intervention, safeguarding and promoting social inclusion.</a:t>
            </a:r>
          </a:p>
          <a:p>
            <a:r>
              <a:rPr lang="en-GB" dirty="0"/>
              <a:t>  </a:t>
            </a:r>
          </a:p>
          <a:p>
            <a:r>
              <a:rPr lang="en-GB" dirty="0"/>
              <a:t>The SCIE Guide (2010) highlights five areas of social work practice that are central to personalisation: </a:t>
            </a:r>
          </a:p>
          <a:p>
            <a:endParaRPr lang="en-GB" dirty="0"/>
          </a:p>
          <a:p>
            <a:pPr marL="171450" indent="-171450">
              <a:buFont typeface="Arial" panose="020B0604020202020204" pitchFamily="34" charset="0"/>
              <a:buChar char="•"/>
            </a:pPr>
            <a:r>
              <a:rPr lang="en-GB" dirty="0"/>
              <a:t>building relationships </a:t>
            </a:r>
          </a:p>
          <a:p>
            <a:pPr marL="171450" indent="-171450">
              <a:buFont typeface="Arial" panose="020B0604020202020204" pitchFamily="34" charset="0"/>
              <a:buChar char="•"/>
            </a:pPr>
            <a:r>
              <a:rPr lang="en-GB" dirty="0"/>
              <a:t>working through conflict </a:t>
            </a:r>
          </a:p>
          <a:p>
            <a:pPr marL="171450" indent="-171450">
              <a:buFont typeface="Arial" panose="020B0604020202020204" pitchFamily="34" charset="0"/>
              <a:buChar char="•"/>
            </a:pPr>
            <a:r>
              <a:rPr lang="en-GB" dirty="0"/>
              <a:t>knowing and applying legislation </a:t>
            </a:r>
          </a:p>
          <a:p>
            <a:pPr marL="171450" indent="-171450">
              <a:buFont typeface="Arial" panose="020B0604020202020204" pitchFamily="34" charset="0"/>
              <a:buChar char="•"/>
            </a:pPr>
            <a:r>
              <a:rPr lang="en-GB" dirty="0"/>
              <a:t>accessing practical support and services </a:t>
            </a:r>
          </a:p>
          <a:p>
            <a:pPr marL="171450" indent="-171450">
              <a:buFont typeface="Arial" panose="020B0604020202020204" pitchFamily="34" charset="0"/>
              <a:buChar char="•"/>
            </a:pPr>
            <a:r>
              <a:rPr lang="en-GB" dirty="0"/>
              <a:t>working with other professionals to achieve best outcomes. </a:t>
            </a:r>
          </a:p>
          <a:p>
            <a:endParaRPr lang="en-GB" dirty="0"/>
          </a:p>
          <a:p>
            <a:r>
              <a:rPr lang="en-GB" dirty="0"/>
              <a:t>By responding to what matters most to people, we can significantly improve their health and well-being. </a:t>
            </a:r>
          </a:p>
          <a:p>
            <a:endParaRPr lang="en-GB" dirty="0"/>
          </a:p>
          <a:p>
            <a:pPr marL="171450" indent="-171450">
              <a:buFont typeface="Arial" panose="020B0604020202020204" pitchFamily="34" charset="0"/>
              <a:buChar char="•"/>
            </a:pPr>
            <a:r>
              <a:rPr lang="en-GB" dirty="0"/>
              <a:t>Let people know you are listening and that you understand </a:t>
            </a:r>
          </a:p>
          <a:p>
            <a:pPr marL="171450" indent="-171450">
              <a:buFont typeface="Arial" panose="020B0604020202020204" pitchFamily="34" charset="0"/>
              <a:buChar char="•"/>
            </a:pPr>
            <a:r>
              <a:rPr lang="en-GB" dirty="0"/>
              <a:t>Ask exploratory questions: What concerns you most? What do you notice when things are a bit better? Tell me a bit about what’s happening? What could be happening to make you less anxious? </a:t>
            </a:r>
          </a:p>
          <a:p>
            <a:pPr marL="171450" indent="-171450">
              <a:buFont typeface="Arial" panose="020B0604020202020204" pitchFamily="34" charset="0"/>
              <a:buChar char="•"/>
            </a:pPr>
            <a:r>
              <a:rPr lang="en-GB" dirty="0"/>
              <a:t>What are the strengths, skills or motivating factors you notice? </a:t>
            </a:r>
          </a:p>
          <a:p>
            <a:pPr marL="171450" indent="-171450">
              <a:buFont typeface="Arial" panose="020B0604020202020204" pitchFamily="34" charset="0"/>
              <a:buChar char="•"/>
            </a:pPr>
            <a:r>
              <a:rPr lang="en-GB" dirty="0"/>
              <a:t>Explore concerns and aspirations </a:t>
            </a:r>
          </a:p>
          <a:p>
            <a:pPr marL="171450" indent="-171450">
              <a:buFont typeface="Arial" panose="020B0604020202020204" pitchFamily="34" charset="0"/>
              <a:buChar char="•"/>
            </a:pPr>
            <a:r>
              <a:rPr lang="en-GB" dirty="0"/>
              <a:t>Expect natural defensiveness </a:t>
            </a:r>
          </a:p>
          <a:p>
            <a:pPr marL="171450" indent="-171450">
              <a:buFont typeface="Arial" panose="020B0604020202020204" pitchFamily="34" charset="0"/>
              <a:buChar char="•"/>
            </a:pPr>
            <a:r>
              <a:rPr lang="en-GB" dirty="0"/>
              <a:t>Avoid arguments and confrontation </a:t>
            </a:r>
          </a:p>
          <a:p>
            <a:pPr marL="171450" indent="-171450">
              <a:buFont typeface="Arial" panose="020B0604020202020204" pitchFamily="34" charset="0"/>
              <a:buChar char="•"/>
            </a:pPr>
            <a:r>
              <a:rPr lang="en-GB" dirty="0"/>
              <a:t>Think about: What needs to happen? Where are we now? Where do we want to be? </a:t>
            </a:r>
          </a:p>
          <a:p>
            <a:pPr marL="171450" indent="-171450">
              <a:buFont typeface="Arial" panose="020B0604020202020204" pitchFamily="34" charset="0"/>
              <a:buChar char="•"/>
            </a:pPr>
            <a:r>
              <a:rPr lang="en-GB" dirty="0"/>
              <a:t>Avoid using dismissive terms, such as: “I know best”, “I am the decision maker” or “You are wrong”. </a:t>
            </a:r>
          </a:p>
          <a:p>
            <a:endParaRPr lang="en-GB" sz="1200" b="0" u="none"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19</a:t>
            </a:fld>
            <a:endParaRPr lang="en-US" dirty="0"/>
          </a:p>
        </p:txBody>
      </p:sp>
    </p:spTree>
    <p:extLst>
      <p:ext uri="{BB962C8B-B14F-4D97-AF65-F5344CB8AC3E}">
        <p14:creationId xmlns:p14="http://schemas.microsoft.com/office/powerpoint/2010/main" val="42037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a:t>
            </a:fld>
            <a:endParaRPr lang="en-US" dirty="0"/>
          </a:p>
        </p:txBody>
      </p:sp>
    </p:spTree>
    <p:extLst>
      <p:ext uri="{BB962C8B-B14F-4D97-AF65-F5344CB8AC3E}">
        <p14:creationId xmlns:p14="http://schemas.microsoft.com/office/powerpoint/2010/main" val="84506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b="1" u="sng" kern="1200" dirty="0">
              <a:solidFill>
                <a:schemeClr val="tx1"/>
              </a:solidFill>
              <a:effectLst/>
              <a:latin typeface="+mn-lt"/>
              <a:ea typeface="+mn-ea"/>
              <a:cs typeface="+mn-cs"/>
            </a:endParaRPr>
          </a:p>
          <a:p>
            <a:r>
              <a:rPr lang="en-GB" dirty="0"/>
              <a:t>Individuals will need to be provided with a copy of the supporting ‘Personal outcomes statement’ document (delegate copy). </a:t>
            </a:r>
          </a:p>
          <a:p>
            <a:endParaRPr lang="en-GB" dirty="0"/>
          </a:p>
          <a:p>
            <a:r>
              <a:rPr lang="en-GB" dirty="0"/>
              <a:t>In small groups, work through the statements identifying which of them are personal outcomes statements. Invite feedback and answers from each group, and where there are differences in answers, work with the group to identify why they think differences have arisen. </a:t>
            </a:r>
          </a:p>
          <a:p>
            <a:endParaRPr lang="en-GB" dirty="0"/>
          </a:p>
          <a:p>
            <a:r>
              <a:rPr lang="en-GB" dirty="0"/>
              <a:t>Note: The facilitator’s version has the correct answers at the bottom of the document. </a:t>
            </a:r>
          </a:p>
          <a:p>
            <a:endParaRPr lang="en-GB" sz="1200" b="0" i="0" u="none"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dirty="0"/>
          </a:p>
        </p:txBody>
      </p:sp>
    </p:spTree>
    <p:extLst>
      <p:ext uri="{BB962C8B-B14F-4D97-AF65-F5344CB8AC3E}">
        <p14:creationId xmlns:p14="http://schemas.microsoft.com/office/powerpoint/2010/main" val="71082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latin typeface="Arial" panose="020B0604020202020204" pitchFamily="34" charset="0"/>
                <a:cs typeface="Arial" panose="020B0604020202020204" pitchFamily="34" charset="0"/>
              </a:rPr>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latin typeface="Arial" panose="020B0604020202020204" pitchFamily="34" charset="0"/>
              <a:cs typeface="Arial" panose="020B0604020202020204" pitchFamily="34" charset="0"/>
            </a:endParaRPr>
          </a:p>
          <a:p>
            <a:r>
              <a:rPr lang="en-GB" dirty="0"/>
              <a:t>Focusing on people’s strengths is a key part of an outcomes-focused approach, but this means asking the right kind of questions and letting the conversation flow. </a:t>
            </a:r>
          </a:p>
          <a:p>
            <a:endParaRPr lang="en-GB" dirty="0"/>
          </a:p>
          <a:p>
            <a:r>
              <a:rPr lang="en-GB" dirty="0"/>
              <a:t>Each question can be like a springboard to further questions. All with the aim of a person, group or organisation, identifying: </a:t>
            </a:r>
          </a:p>
          <a:p>
            <a:endParaRPr lang="en-GB" dirty="0">
              <a:cs typeface="Calibri"/>
            </a:endParaRPr>
          </a:p>
          <a:p>
            <a:pPr marL="171450" indent="-171450">
              <a:buFont typeface="Arial" panose="020B0604020202020204" pitchFamily="34" charset="0"/>
              <a:buChar char="•"/>
            </a:pPr>
            <a:r>
              <a:rPr lang="en-GB" dirty="0"/>
              <a:t>their strengths  </a:t>
            </a:r>
            <a:endParaRPr lang="en-GB" dirty="0">
              <a:cs typeface="Calibri"/>
            </a:endParaRPr>
          </a:p>
          <a:p>
            <a:pPr marL="171450" indent="-171450">
              <a:buFont typeface="Arial" panose="020B0604020202020204" pitchFamily="34" charset="0"/>
              <a:buChar char="•"/>
            </a:pPr>
            <a:r>
              <a:rPr lang="en-GB" dirty="0"/>
              <a:t>what they have to build upon </a:t>
            </a:r>
            <a:endParaRPr lang="en-GB" dirty="0">
              <a:cs typeface="Calibri"/>
            </a:endParaRPr>
          </a:p>
          <a:p>
            <a:pPr marL="171450" indent="-171450">
              <a:buFont typeface="Arial" panose="020B0604020202020204" pitchFamily="34" charset="0"/>
              <a:buChar char="•"/>
            </a:pPr>
            <a:r>
              <a:rPr lang="en-GB" dirty="0"/>
              <a:t>what they do well.  </a:t>
            </a:r>
          </a:p>
          <a:p>
            <a:endParaRPr lang="en-GB" dirty="0">
              <a:cs typeface="Calibri"/>
            </a:endParaRPr>
          </a:p>
          <a:p>
            <a:r>
              <a:rPr lang="en-GB" dirty="0"/>
              <a:t>They should be gentle questions, not challenging or confronting. </a:t>
            </a:r>
          </a:p>
          <a:p>
            <a:endParaRPr lang="en-GB" dirty="0">
              <a:cs typeface="Calibri"/>
            </a:endParaRPr>
          </a:p>
          <a:p>
            <a:r>
              <a:rPr lang="en-GB" dirty="0"/>
              <a:t>It is important to consider strengths and resources as broadly as possible. This might include:  </a:t>
            </a:r>
          </a:p>
          <a:p>
            <a:endParaRPr lang="en-GB" dirty="0">
              <a:cs typeface="Calibri"/>
            </a:endParaRPr>
          </a:p>
          <a:p>
            <a:pPr marL="171450" indent="-171450">
              <a:buFont typeface="Arial" panose="020B0604020202020204" pitchFamily="34" charset="0"/>
              <a:buChar char="•"/>
            </a:pPr>
            <a:r>
              <a:rPr lang="en-GB" dirty="0"/>
              <a:t>the range of people and support around a person </a:t>
            </a:r>
            <a:endParaRPr lang="en-GB" dirty="0">
              <a:cs typeface="Calibri"/>
            </a:endParaRPr>
          </a:p>
          <a:p>
            <a:pPr marL="171450" indent="-171450">
              <a:buFont typeface="Arial" panose="020B0604020202020204" pitchFamily="34" charset="0"/>
              <a:buChar char="•"/>
            </a:pPr>
            <a:r>
              <a:rPr lang="en-GB" dirty="0"/>
              <a:t>their health, both physical and emotional </a:t>
            </a:r>
            <a:endParaRPr lang="en-GB" dirty="0">
              <a:cs typeface="Calibri"/>
            </a:endParaRPr>
          </a:p>
          <a:p>
            <a:pPr marL="171450" indent="-171450">
              <a:buFont typeface="Arial" panose="020B0604020202020204" pitchFamily="34" charset="0"/>
              <a:buChar char="•"/>
            </a:pPr>
            <a:r>
              <a:rPr lang="en-GB" dirty="0"/>
              <a:t>resources, such as financial, aids and equipment  </a:t>
            </a:r>
            <a:endParaRPr lang="en-GB" dirty="0">
              <a:cs typeface="Calibri"/>
            </a:endParaRPr>
          </a:p>
          <a:p>
            <a:pPr marL="171450" indent="-171450">
              <a:buFont typeface="Arial" panose="020B0604020202020204" pitchFamily="34" charset="0"/>
              <a:buChar char="•"/>
            </a:pPr>
            <a:r>
              <a:rPr lang="en-GB" dirty="0"/>
              <a:t>beliefs and outlook. </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21</a:t>
            </a:fld>
            <a:endParaRPr lang="en-US" dirty="0"/>
          </a:p>
        </p:txBody>
      </p:sp>
    </p:spTree>
    <p:extLst>
      <p:ext uri="{BB962C8B-B14F-4D97-AF65-F5344CB8AC3E}">
        <p14:creationId xmlns:p14="http://schemas.microsoft.com/office/powerpoint/2010/main" val="2546288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kern="1200" dirty="0">
                <a:solidFill>
                  <a:schemeClr val="tx1"/>
                </a:solidFill>
                <a:effectLst/>
                <a:latin typeface="+mn-lt"/>
                <a:ea typeface="+mn-ea"/>
                <a:cs typeface="+mn-cs"/>
              </a:rPr>
              <a:t>Facilitator’s notes</a:t>
            </a:r>
          </a:p>
          <a:p>
            <a:endParaRPr lang="en-GB" sz="1200" b="1" u="sng" kern="1200" dirty="0">
              <a:solidFill>
                <a:schemeClr val="tx1"/>
              </a:solidFill>
              <a:effectLst/>
              <a:latin typeface="+mn-lt"/>
              <a:ea typeface="+mn-ea"/>
              <a:cs typeface="+mn-cs"/>
            </a:endParaRPr>
          </a:p>
          <a:p>
            <a:r>
              <a:rPr lang="en-GB" sz="1200" b="0" u="none" kern="1200" dirty="0">
                <a:solidFill>
                  <a:schemeClr val="tx1"/>
                </a:solidFill>
                <a:effectLst/>
                <a:latin typeface="+mn-lt"/>
                <a:ea typeface="+mn-ea"/>
                <a:cs typeface="+mn-cs"/>
              </a:rPr>
              <a:t>This slide provides examples of strength-based questions you could use during a ‘what matters’ conversation with an individual.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Refer to the handout with a wider range of strength-based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the group to consider the questions on the slide and in the handout, and identify which questions they think they do/could use during conversations with individuals. </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22</a:t>
            </a:fld>
            <a:endParaRPr lang="en-US" dirty="0"/>
          </a:p>
        </p:txBody>
      </p:sp>
    </p:spTree>
    <p:extLst>
      <p:ext uri="{BB962C8B-B14F-4D97-AF65-F5344CB8AC3E}">
        <p14:creationId xmlns:p14="http://schemas.microsoft.com/office/powerpoint/2010/main" val="329622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b="1" dirty="0">
              <a:cs typeface="Calibri"/>
            </a:endParaRPr>
          </a:p>
          <a:p>
            <a:r>
              <a:rPr lang="en-GB" dirty="0"/>
              <a:t>An individual may need quick access to an assessment of their care and support needs. Staff working at the service need to fully understand how to identify when an assessment is needed, be trained and skilled to carry out that assessment and make sure it can be carried out quickly. </a:t>
            </a:r>
          </a:p>
          <a:p>
            <a:endParaRPr lang="en-GB" dirty="0"/>
          </a:p>
          <a:p>
            <a:r>
              <a:rPr lang="en-GB" dirty="0"/>
              <a:t>The assessment will vary from person to person in terms of what is required. </a:t>
            </a:r>
          </a:p>
          <a:p>
            <a:endParaRPr lang="en-GB" dirty="0"/>
          </a:p>
          <a:p>
            <a:r>
              <a:rPr lang="en-GB" dirty="0"/>
              <a:t>Staff working at the service must recognise the nature and scale of the enquiry and seek to provide a proportionate response: </a:t>
            </a:r>
          </a:p>
          <a:p>
            <a:endParaRPr lang="en-GB" dirty="0"/>
          </a:p>
          <a:p>
            <a:pPr marL="171450" indent="-171450">
              <a:buFont typeface="Arial" panose="020B0604020202020204" pitchFamily="34" charset="0"/>
              <a:buChar char="•"/>
            </a:pPr>
            <a:r>
              <a:rPr lang="en-GB" dirty="0"/>
              <a:t>there’s no need to carry out an assessment of a person’s needs if you are only providing them with information </a:t>
            </a:r>
          </a:p>
          <a:p>
            <a:pPr marL="171450" indent="-171450">
              <a:buFont typeface="Arial" panose="020B0604020202020204" pitchFamily="34" charset="0"/>
              <a:buChar char="•"/>
            </a:pPr>
            <a:r>
              <a:rPr lang="en-GB" dirty="0"/>
              <a:t>but you will need to carry out an assessment of a person’s needs if you are providing them with advice or assistance. </a:t>
            </a:r>
          </a:p>
          <a:p>
            <a:pPr marL="0" indent="0">
              <a:buFont typeface="Arial" panose="020B0604020202020204" pitchFamily="34" charset="0"/>
              <a:buNone/>
            </a:pPr>
            <a:endParaRPr lang="en-GB" dirty="0"/>
          </a:p>
          <a:p>
            <a:r>
              <a:rPr lang="en-GB" dirty="0"/>
              <a:t>The balance between a person having all their concerns addressed when they first approach the information, advice and assistance service, and subsequently being referred to others who may have more appropriate knowledge or expertise, must be a pragmatic one. </a:t>
            </a:r>
          </a:p>
          <a:p>
            <a:endParaRPr lang="en-GB" dirty="0"/>
          </a:p>
          <a:p>
            <a:r>
              <a:rPr lang="en-GB" dirty="0"/>
              <a:t>Staff working at the service will carry out assessments – these are known as the ‘what matters’ conversations. Staff carry out an assessment when they explore the five elements of the National Assessment and Eligibility Tool with an individual, however proportionate that approach may be (as set out in the Code of Practice on Part 3 of the Social Services Well-being (Wales) Act). </a:t>
            </a:r>
          </a:p>
          <a:p>
            <a:endParaRPr lang="en-GB" dirty="0"/>
          </a:p>
          <a:p>
            <a:r>
              <a:rPr lang="en-GB" dirty="0"/>
              <a:t>In carrying out an assessment/having a ‘what matters’ conversation, staff must work with the person to identify what matters to them. People will wish to achieve different aspects of well-being, depending on their personal circumstances, and these make up personal outcomes.  </a:t>
            </a:r>
          </a:p>
          <a:p>
            <a:endParaRPr lang="en-GB" dirty="0"/>
          </a:p>
          <a:p>
            <a:r>
              <a:rPr lang="en-GB" dirty="0"/>
              <a:t>It is important to consider the personal outcomes that the individual wishes to achieve, the resources available and how the local authority may support the person to achieve them.  </a:t>
            </a:r>
          </a:p>
          <a:p>
            <a:endParaRPr lang="en-GB" dirty="0"/>
          </a:p>
          <a:p>
            <a:r>
              <a:rPr lang="en-GB" dirty="0"/>
              <a:t>Understanding the barriers that a person may face in achieving their personal outcomes will be central to this.  </a:t>
            </a:r>
          </a:p>
          <a:p>
            <a:endParaRPr lang="en-GB" dirty="0"/>
          </a:p>
          <a:p>
            <a:r>
              <a:rPr lang="en-GB" dirty="0"/>
              <a:t>An assessment starts with the presumption that an adult is best placed to judge their own well-being and the personal outcomes they wish to achieve based on their own values and what matters to them.  </a:t>
            </a:r>
          </a:p>
          <a:p>
            <a:endParaRPr lang="en-GB" dirty="0"/>
          </a:p>
          <a:p>
            <a:r>
              <a:rPr lang="en-GB" dirty="0"/>
              <a:t>To effectively engage an adult in a ‘what matters to me’ conversation, practitioners need to:  </a:t>
            </a:r>
          </a:p>
          <a:p>
            <a:endParaRPr lang="en-GB" dirty="0"/>
          </a:p>
          <a:p>
            <a:pPr marL="171450" indent="-171450">
              <a:buFont typeface="Arial" panose="020B0604020202020204" pitchFamily="34" charset="0"/>
              <a:buChar char="•"/>
            </a:pPr>
            <a:r>
              <a:rPr lang="en-GB" dirty="0"/>
              <a:t>listen rather than tell </a:t>
            </a:r>
          </a:p>
          <a:p>
            <a:pPr marL="171450" indent="-171450">
              <a:buFont typeface="Arial" panose="020B0604020202020204" pitchFamily="34" charset="0"/>
              <a:buChar char="•"/>
            </a:pPr>
            <a:r>
              <a:rPr lang="en-GB" dirty="0"/>
              <a:t>resist rescuing or fixing </a:t>
            </a:r>
          </a:p>
          <a:p>
            <a:pPr marL="171450" indent="-171450">
              <a:buFont typeface="Arial" panose="020B0604020202020204" pitchFamily="34" charset="0"/>
              <a:buChar char="•"/>
            </a:pPr>
            <a:r>
              <a:rPr lang="en-GB" dirty="0"/>
              <a:t>empathise and work with the adult, not the presenting behaviour. </a:t>
            </a:r>
          </a:p>
          <a:p>
            <a:endParaRPr lang="en-GB" dirty="0"/>
          </a:p>
          <a:p>
            <a:r>
              <a:rPr lang="en-GB" dirty="0"/>
              <a:t>The approach to promoting an adult’s well-being, by identifying the personal outcomes they wish to achieve in their everyday lives and the barriers they may face in achieving those outcomes, is one that recognises that care and support can play a part in removing those barriers, in line with the social model of disability. It recognises that disabled people can achieve their potential and fully participate as members of society, in line with the Welsh Government’s </a:t>
            </a:r>
            <a:r>
              <a:rPr lang="en-GB" i="1" dirty="0"/>
              <a:t>Framework for Action on Independent Living</a:t>
            </a:r>
            <a:r>
              <a:rPr lang="en-GB" dirty="0"/>
              <a:t>. </a:t>
            </a:r>
          </a:p>
          <a:p>
            <a:endParaRPr lang="en-GB" dirty="0"/>
          </a:p>
          <a:p>
            <a:r>
              <a:rPr lang="en-GB" dirty="0"/>
              <a:t>Children should be supported to identify what matters to them by a range of practitioners and others who are involved in their lives, including their family and friends.  </a:t>
            </a:r>
          </a:p>
          <a:p>
            <a:endParaRPr lang="en-GB" dirty="0"/>
          </a:p>
          <a:p>
            <a:r>
              <a:rPr lang="en-GB" dirty="0"/>
              <a:t>To engage a child effectively in a ‘what matters to me’ conversation, practitioners need to:  </a:t>
            </a:r>
          </a:p>
          <a:p>
            <a:endParaRPr lang="en-GB" dirty="0"/>
          </a:p>
          <a:p>
            <a:pPr marL="171450" indent="-171450">
              <a:buFont typeface="Arial" panose="020B0604020202020204" pitchFamily="34" charset="0"/>
              <a:buChar char="•"/>
            </a:pPr>
            <a:r>
              <a:rPr lang="en-GB" dirty="0"/>
              <a:t>listen rather than tell </a:t>
            </a:r>
          </a:p>
          <a:p>
            <a:pPr marL="171450" indent="-171450">
              <a:buFont typeface="Arial" panose="020B0604020202020204" pitchFamily="34" charset="0"/>
              <a:buChar char="•"/>
            </a:pPr>
            <a:r>
              <a:rPr lang="en-GB" dirty="0"/>
              <a:t>see the child as a resourceful young person </a:t>
            </a:r>
          </a:p>
          <a:p>
            <a:pPr marL="171450" indent="-171450">
              <a:buFont typeface="Arial" panose="020B0604020202020204" pitchFamily="34" charset="0"/>
              <a:buChar char="•"/>
            </a:pPr>
            <a:r>
              <a:rPr lang="en-GB" dirty="0"/>
              <a:t>empower the child and work with them, not the presenting behaviour. </a:t>
            </a:r>
          </a:p>
          <a:p>
            <a:endParaRPr lang="en-GB" dirty="0"/>
          </a:p>
          <a:p>
            <a:r>
              <a:rPr lang="en-GB" dirty="0"/>
              <a:t>Individuals usually know what will help them. In keeping with the voice, choice and control principle that runs throughout the Act, people who use care and support must be fully engaged in identifying the preventative measures that could help them achieve their well-being and planning for their provision. These could be from within their own, their families’ and their communities’ resources.  </a:t>
            </a:r>
          </a:p>
          <a:p>
            <a:endParaRPr lang="en-GB" dirty="0"/>
          </a:p>
          <a:p>
            <a:r>
              <a:rPr lang="en-GB" dirty="0"/>
              <a:t>Where a person is unable to express their views, wishes or feelings, local authorities must make sure the person has the support they need to be able to do so. If it is not possible for family or friends to provide this assistance and there is no wider support available, local authorities must make sure the person is supported by an independent professional advocate at no cost to the individual.  </a:t>
            </a:r>
          </a:p>
          <a:p>
            <a:endParaRPr lang="en-GB" dirty="0"/>
          </a:p>
          <a:p>
            <a:r>
              <a:rPr lang="en-GB" dirty="0"/>
              <a:t>People – children, adults and carers, their families and their communities – are rich assets and have skills, expertise and capabilities. Working with people to identify their strengths and capabilities to achieve their outcomes will be key to achieving well-being and unlocking the potential for creativity, which will make better and more effective use of all the available resources. </a:t>
            </a:r>
          </a:p>
          <a:p>
            <a:endParaRPr lang="en-GB" dirty="0"/>
          </a:p>
          <a:p>
            <a:r>
              <a:rPr lang="en-GB" dirty="0"/>
              <a:t>It is also important to identify any risks that you and the person (including their representative) believe the individual will encounter if they do not achieve their personal outcomes.  </a:t>
            </a:r>
          </a:p>
          <a:p>
            <a:endParaRPr lang="en-GB" dirty="0"/>
          </a:p>
          <a:p>
            <a:r>
              <a:rPr lang="en-GB" dirty="0"/>
              <a:t>The ‘what matters’ conversation that takes place within the IAA service must therefore comprise of an analysis structured around the five elements of assessment (shown in the slide).  </a:t>
            </a:r>
          </a:p>
          <a:p>
            <a:endParaRPr lang="en-GB" dirty="0"/>
          </a:p>
          <a:p>
            <a:r>
              <a:rPr lang="en-GB" dirty="0"/>
              <a:t>‘What matters’ conversations should be valuable experiences in themselves. They should build a better understanding of someone’s situation, identify the most appropriate approach to addressing their particular circumstances, and establish a plan for how they will achieve their personal outcomes.  </a:t>
            </a:r>
          </a:p>
          <a:p>
            <a:endParaRPr lang="en-GB" b="1"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23</a:t>
            </a:fld>
            <a:endParaRPr lang="en-US" dirty="0"/>
          </a:p>
        </p:txBody>
      </p:sp>
    </p:spTree>
    <p:extLst>
      <p:ext uri="{BB962C8B-B14F-4D97-AF65-F5344CB8AC3E}">
        <p14:creationId xmlns:p14="http://schemas.microsoft.com/office/powerpoint/2010/main" val="1417478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i="0" dirty="0"/>
          </a:p>
          <a:p>
            <a:r>
              <a:rPr lang="en-GB" dirty="0"/>
              <a:t>One of the key concepts to emphasise is the need for good, clear, transparent communication all the way through the process. It is the quality of these interactions and the transparency of the communication that will help individuals who need support to feel involved.  </a:t>
            </a:r>
          </a:p>
          <a:p>
            <a:endParaRPr lang="en-GB" dirty="0"/>
          </a:p>
          <a:p>
            <a:r>
              <a:rPr lang="en-GB" dirty="0"/>
              <a:t>Open conversations with families are crucial and should include reflective statements where possible. </a:t>
            </a:r>
          </a:p>
          <a:p>
            <a:endParaRPr lang="en-GB" dirty="0"/>
          </a:p>
          <a:p>
            <a:r>
              <a:rPr lang="en-GB" dirty="0"/>
              <a:t>Ask them what’s been happening: </a:t>
            </a:r>
          </a:p>
          <a:p>
            <a:endParaRPr lang="en-GB" dirty="0"/>
          </a:p>
          <a:p>
            <a:r>
              <a:rPr lang="en-GB" dirty="0"/>
              <a:t>Listen to them. They can let you know how they feel and you can start to understand each other better. Tell them you know they: </a:t>
            </a:r>
          </a:p>
          <a:p>
            <a:endParaRPr lang="en-GB" dirty="0"/>
          </a:p>
          <a:p>
            <a:pPr marL="171450" indent="-171450">
              <a:buFont typeface="Arial" panose="020B0604020202020204" pitchFamily="34" charset="0"/>
              <a:buChar char="•"/>
            </a:pPr>
            <a:r>
              <a:rPr lang="en-GB" dirty="0"/>
              <a:t>have a lot on their plate </a:t>
            </a:r>
          </a:p>
          <a:p>
            <a:pPr marL="171450" indent="-171450">
              <a:buFont typeface="Arial" panose="020B0604020202020204" pitchFamily="34" charset="0"/>
              <a:buChar char="•"/>
            </a:pPr>
            <a:r>
              <a:rPr lang="en-GB" dirty="0"/>
              <a:t>are under a lot of stress </a:t>
            </a:r>
          </a:p>
          <a:p>
            <a:pPr marL="171450" indent="-171450">
              <a:buFont typeface="Arial" panose="020B0604020202020204" pitchFamily="34" charset="0"/>
              <a:buChar char="•"/>
            </a:pPr>
            <a:r>
              <a:rPr lang="en-GB" dirty="0"/>
              <a:t>have real worries and concerns </a:t>
            </a:r>
          </a:p>
          <a:p>
            <a:pPr marL="171450" indent="-171450">
              <a:buFont typeface="Arial" panose="020B0604020202020204" pitchFamily="34" charset="0"/>
              <a:buChar char="•"/>
            </a:pPr>
            <a:r>
              <a:rPr lang="en-GB" dirty="0"/>
              <a:t>you care and want to help. </a:t>
            </a:r>
          </a:p>
          <a:p>
            <a:pPr marL="171450" indent="-171450">
              <a:buFont typeface="Arial" panose="020B0604020202020204" pitchFamily="34" charset="0"/>
              <a:buChar char="•"/>
            </a:pPr>
            <a:endParaRPr lang="en-GB" dirty="0"/>
          </a:p>
          <a:p>
            <a:r>
              <a:rPr lang="en-GB" dirty="0"/>
              <a:t>Ask what concerns them most: </a:t>
            </a:r>
          </a:p>
          <a:p>
            <a:endParaRPr lang="en-GB" dirty="0"/>
          </a:p>
          <a:p>
            <a:r>
              <a:rPr lang="en-GB" dirty="0"/>
              <a:t>Understanding their concerns will help you see things from their perspective. Acknowledge that: </a:t>
            </a:r>
          </a:p>
          <a:p>
            <a:endParaRPr lang="en-GB" dirty="0"/>
          </a:p>
          <a:p>
            <a:pPr marL="171450" indent="-171450">
              <a:buFont typeface="Arial" panose="020B0604020202020204" pitchFamily="34" charset="0"/>
              <a:buChar char="•"/>
            </a:pPr>
            <a:r>
              <a:rPr lang="en-GB" dirty="0"/>
              <a:t>they or their family feel they can manage some things, but others can be difficult. </a:t>
            </a:r>
          </a:p>
          <a:p>
            <a:pPr marL="171450" indent="-171450">
              <a:buFont typeface="Arial" panose="020B0604020202020204" pitchFamily="34" charset="0"/>
              <a:buChar char="•"/>
            </a:pPr>
            <a:endParaRPr lang="en-GB" dirty="0"/>
          </a:p>
          <a:p>
            <a:r>
              <a:rPr lang="en-GB" dirty="0"/>
              <a:t>Ask them what they notice on days when things are not so bad: </a:t>
            </a:r>
          </a:p>
          <a:p>
            <a:endParaRPr lang="en-GB" dirty="0"/>
          </a:p>
          <a:p>
            <a:r>
              <a:rPr lang="en-GB" dirty="0"/>
              <a:t>Help them describe and become aware of the things that go well, so they can build on these strengths. Make them aware of the positives, such as:  </a:t>
            </a:r>
          </a:p>
          <a:p>
            <a:endParaRPr lang="en-GB" dirty="0"/>
          </a:p>
          <a:p>
            <a:pPr marL="171450" indent="-171450">
              <a:buFont typeface="Arial" panose="020B0604020202020204" pitchFamily="34" charset="0"/>
              <a:buChar char="•"/>
            </a:pPr>
            <a:r>
              <a:rPr lang="en-GB" dirty="0"/>
              <a:t>things aren’t so bad when I talk to family members on the phone </a:t>
            </a:r>
          </a:p>
          <a:p>
            <a:pPr marL="171450" indent="-171450">
              <a:buFont typeface="Arial" panose="020B0604020202020204" pitchFamily="34" charset="0"/>
              <a:buChar char="•"/>
            </a:pPr>
            <a:r>
              <a:rPr lang="en-GB" dirty="0"/>
              <a:t>when I get things done myself, I feel good about it. </a:t>
            </a:r>
          </a:p>
          <a:p>
            <a:pPr marL="171450" indent="-171450">
              <a:buFont typeface="Arial" panose="020B0604020202020204" pitchFamily="34" charset="0"/>
              <a:buChar char="•"/>
            </a:pPr>
            <a:endParaRPr lang="en-GB" dirty="0"/>
          </a:p>
          <a:p>
            <a:r>
              <a:rPr lang="en-GB" dirty="0"/>
              <a:t>Ask them what things would look like if they were better: </a:t>
            </a:r>
          </a:p>
          <a:p>
            <a:endParaRPr lang="en-GB" dirty="0"/>
          </a:p>
          <a:p>
            <a:r>
              <a:rPr lang="en-GB" dirty="0"/>
              <a:t>Listen and reflect so you’re clear about what they want and what needs to change. Don’t push too hard or make suggestions. Tell them if you think: </a:t>
            </a:r>
          </a:p>
          <a:p>
            <a:endParaRPr lang="en-GB" dirty="0"/>
          </a:p>
          <a:p>
            <a:pPr marL="171450" indent="-171450">
              <a:buFont typeface="Arial" panose="020B0604020202020204" pitchFamily="34" charset="0"/>
              <a:buChar char="•"/>
            </a:pPr>
            <a:r>
              <a:rPr lang="en-GB" dirty="0"/>
              <a:t>they have a clear picture of how to improve things </a:t>
            </a:r>
          </a:p>
          <a:p>
            <a:pPr marL="171450" indent="-171450">
              <a:buFont typeface="Arial" panose="020B0604020202020204" pitchFamily="34" charset="0"/>
              <a:buChar char="•"/>
            </a:pPr>
            <a:r>
              <a:rPr lang="en-GB" dirty="0"/>
              <a:t>they know how they’d like things to be and are working towards it. </a:t>
            </a:r>
          </a:p>
          <a:p>
            <a:endParaRPr lang="en-GB" b="1" u="sng"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24</a:t>
            </a:fld>
            <a:endParaRPr lang="en-US" dirty="0"/>
          </a:p>
        </p:txBody>
      </p:sp>
    </p:spTree>
    <p:extLst>
      <p:ext uri="{BB962C8B-B14F-4D97-AF65-F5344CB8AC3E}">
        <p14:creationId xmlns:p14="http://schemas.microsoft.com/office/powerpoint/2010/main" val="298803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b="1" u="sng" kern="1200" dirty="0">
              <a:solidFill>
                <a:schemeClr val="tx1"/>
              </a:solidFill>
              <a:effectLst/>
              <a:latin typeface="+mn-lt"/>
              <a:ea typeface="+mn-ea"/>
              <a:cs typeface="+mn-cs"/>
            </a:endParaRPr>
          </a:p>
          <a:p>
            <a:r>
              <a:rPr lang="en-GB" dirty="0"/>
              <a:t>In pairs, think of an example of a good conversation you have had with a caller where you have identified something that really matters to that person.  </a:t>
            </a:r>
          </a:p>
          <a:p>
            <a:endParaRPr lang="en-GB" dirty="0">
              <a:cs typeface="Calibri"/>
            </a:endParaRPr>
          </a:p>
          <a:p>
            <a:pPr marL="171450" indent="-171450">
              <a:buFont typeface="Arial" panose="020B0604020202020204" pitchFamily="34" charset="0"/>
              <a:buChar char="•"/>
            </a:pPr>
            <a:r>
              <a:rPr lang="en-GB" dirty="0"/>
              <a:t>What was it that mattered to them? </a:t>
            </a:r>
          </a:p>
          <a:p>
            <a:pPr marL="171450" indent="-171450">
              <a:buFont typeface="Arial" panose="020B0604020202020204" pitchFamily="34" charset="0"/>
              <a:buChar char="•"/>
            </a:pPr>
            <a:r>
              <a:rPr lang="en-GB" dirty="0"/>
              <a:t>What strengths were identified for/by the person? </a:t>
            </a:r>
          </a:p>
          <a:p>
            <a:pPr marL="171450" indent="-171450">
              <a:buFont typeface="Arial" panose="020B0604020202020204" pitchFamily="34" charset="0"/>
              <a:buChar char="•"/>
            </a:pPr>
            <a:r>
              <a:rPr lang="en-GB" dirty="0"/>
              <a:t>What pleased you most about the conversation? </a:t>
            </a:r>
          </a:p>
          <a:p>
            <a:pPr marL="171450" indent="-171450">
              <a:buFont typeface="Arial" panose="020B0604020202020204" pitchFamily="34" charset="0"/>
              <a:buChar char="•"/>
            </a:pPr>
            <a:r>
              <a:rPr lang="en-GB" dirty="0"/>
              <a:t>What did you achieve with the person? </a:t>
            </a:r>
          </a:p>
          <a:p>
            <a:endParaRPr lang="en-GB" b="1" u="sng"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25</a:t>
            </a:fld>
            <a:endParaRPr lang="en-US" dirty="0"/>
          </a:p>
        </p:txBody>
      </p:sp>
    </p:spTree>
    <p:extLst>
      <p:ext uri="{BB962C8B-B14F-4D97-AF65-F5344CB8AC3E}">
        <p14:creationId xmlns:p14="http://schemas.microsoft.com/office/powerpoint/2010/main" val="3943306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26</a:t>
            </a:fld>
            <a:endParaRPr lang="en-US" dirty="0"/>
          </a:p>
        </p:txBody>
      </p:sp>
    </p:spTree>
    <p:extLst>
      <p:ext uri="{BB962C8B-B14F-4D97-AF65-F5344CB8AC3E}">
        <p14:creationId xmlns:p14="http://schemas.microsoft.com/office/powerpoint/2010/main" val="3169612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b="1"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Check that people think these generally are the key elements – value other contributions to the list.</a:t>
            </a:r>
          </a:p>
          <a:p>
            <a:endParaRPr lang="en-GB" sz="1800" kern="1200" dirty="0">
              <a:solidFill>
                <a:schemeClr val="tx1"/>
              </a:solidFill>
              <a:effectLst/>
              <a:latin typeface="+mn-lt"/>
              <a:ea typeface="+mn-ea"/>
              <a:cs typeface="+mn-cs"/>
            </a:endParaRPr>
          </a:p>
          <a:p>
            <a:endParaRPr lang="en-GB" sz="1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27</a:t>
            </a:fld>
            <a:endParaRPr lang="en-US" dirty="0"/>
          </a:p>
        </p:txBody>
      </p:sp>
    </p:spTree>
    <p:extLst>
      <p:ext uri="{BB962C8B-B14F-4D97-AF65-F5344CB8AC3E}">
        <p14:creationId xmlns:p14="http://schemas.microsoft.com/office/powerpoint/2010/main" val="3968521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ED1E87"/>
              </a:buClr>
              <a:buFont typeface="Arial" panose="020B0604020202020204" pitchFamily="34" charset="0"/>
              <a:buNone/>
            </a:pPr>
            <a:r>
              <a:rPr lang="en-GB" sz="1200" b="1" u="none" dirty="0">
                <a:latin typeface="Arial" panose="020B0604020202020204" pitchFamily="34" charset="0"/>
                <a:cs typeface="Arial" panose="020B0604020202020204" pitchFamily="34" charset="0"/>
              </a:rPr>
              <a:t>Facilitator’s notes</a:t>
            </a:r>
          </a:p>
          <a:p>
            <a:pPr marL="0" indent="0">
              <a:buClr>
                <a:srgbClr val="ED1E87"/>
              </a:buClr>
              <a:buFont typeface="Arial" panose="020B0604020202020204" pitchFamily="34" charset="0"/>
              <a:buNone/>
            </a:pPr>
            <a:endParaRPr lang="en-GB" sz="1200" b="1" u="sng" dirty="0">
              <a:latin typeface="Arial" panose="020B0604020202020204" pitchFamily="34" charset="0"/>
              <a:cs typeface="Arial" panose="020B0604020202020204" pitchFamily="34" charset="0"/>
            </a:endParaRPr>
          </a:p>
          <a:p>
            <a:r>
              <a:rPr lang="en-GB" dirty="0"/>
              <a:t>This slide provides a diagrammatic overview of the assessment and eligibility process.   </a:t>
            </a:r>
          </a:p>
          <a:p>
            <a:endParaRPr lang="en-GB" dirty="0"/>
          </a:p>
          <a:p>
            <a:r>
              <a:rPr lang="en-GB" dirty="0"/>
              <a:t>Note to facilitator: At this point remind the group that the assessment/‘what matters conversation’ process will often start when a person accesses the IAA service. However, access to assessment should not be restricted to being through this service alone. Under this service, it is only the provision of information that does not require some sort of assessment. If advice and/or assistance are given, a proportionate assessment must take place.  </a:t>
            </a:r>
          </a:p>
          <a:p>
            <a:endParaRPr lang="en-GB" dirty="0"/>
          </a:p>
          <a:p>
            <a:r>
              <a:rPr lang="en-GB" dirty="0"/>
              <a:t>From the first point of contact, practitioners should consider whether advocacy support may be necessary for the individual to be able to fully participate in the process. </a:t>
            </a:r>
          </a:p>
          <a:p>
            <a:endParaRPr lang="en-GB" dirty="0"/>
          </a:p>
          <a:p>
            <a:r>
              <a:rPr lang="en-GB" dirty="0"/>
              <a:t>A key part of assessment must be to establish whether there is reasonable cause to suspect that a child or adult is experiencing or at risk of abuse, neglect or other kinds of harm and unable to protect himself or herself (with regards to adults) and whether any emergency action is required to safeguard the person.  </a:t>
            </a:r>
          </a:p>
          <a:p>
            <a:endParaRPr lang="en-GB" dirty="0"/>
          </a:p>
          <a:p>
            <a:r>
              <a:rPr lang="en-GB" dirty="0"/>
              <a:t>The practitioner should carry out an assessment that is proportionate to the circumstances, but should take into account the five elements of the assessment model. </a:t>
            </a:r>
          </a:p>
          <a:p>
            <a:endParaRPr lang="en-GB" dirty="0"/>
          </a:p>
          <a:p>
            <a:r>
              <a:rPr lang="en-GB" dirty="0"/>
              <a:t>An assessment should identify whether, and if so to what extent, the provision of advice and information or signposting to preventative or other services could contribute to the achievement of the individual’s personal outcomes or otherwise meet their care and support need(s).  </a:t>
            </a:r>
          </a:p>
          <a:p>
            <a:endParaRPr lang="en-GB" dirty="0"/>
          </a:p>
          <a:p>
            <a:r>
              <a:rPr lang="en-GB" dirty="0"/>
              <a:t>If the identified need(s) can only be met through a care and support plan or a support plan, the need will be eligible.</a:t>
            </a:r>
          </a:p>
          <a:p>
            <a:r>
              <a:rPr lang="en-GB" dirty="0"/>
              <a:t> </a:t>
            </a:r>
            <a:endParaRPr lang="en-GB" dirty="0">
              <a:cs typeface="Calibri"/>
            </a:endParaRPr>
          </a:p>
          <a:p>
            <a:r>
              <a:rPr lang="en-GB" dirty="0"/>
              <a:t>Individuals not information make decisions and keep people safe. </a:t>
            </a:r>
          </a:p>
          <a:p>
            <a:endParaRPr lang="en-GB" dirty="0"/>
          </a:p>
          <a:p>
            <a:r>
              <a:rPr lang="en-GB" dirty="0"/>
              <a:t>Research shows us that when we empathise with someone – not sympathise or make judgements, but empathise – people are more likely to tell us the truth about what is really happening. We may not agree with them, but being careful not to express a judgemental response is very important and will give us the information we need to help them (starts to address the issue of avoiding hidden harm). </a:t>
            </a:r>
          </a:p>
          <a:p>
            <a:pPr lvl="0"/>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28</a:t>
            </a:fld>
            <a:endParaRPr lang="en-US" dirty="0"/>
          </a:p>
        </p:txBody>
      </p:sp>
    </p:spTree>
    <p:extLst>
      <p:ext uri="{BB962C8B-B14F-4D97-AF65-F5344CB8AC3E}">
        <p14:creationId xmlns:p14="http://schemas.microsoft.com/office/powerpoint/2010/main" val="1547867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b="0" i="0" u="none" strike="noStrike" kern="1200" dirty="0">
              <a:solidFill>
                <a:schemeClr val="tx1"/>
              </a:solidFill>
              <a:effectLst/>
              <a:latin typeface="+mn-lt"/>
              <a:ea typeface="+mn-ea"/>
              <a:cs typeface="+mn-cs"/>
            </a:endParaRPr>
          </a:p>
          <a:p>
            <a:r>
              <a:rPr lang="en-GB" dirty="0"/>
              <a:t>Having good communication with patients/clients helps them in three main ways: </a:t>
            </a:r>
          </a:p>
          <a:p>
            <a:endParaRPr lang="en-GB" dirty="0"/>
          </a:p>
          <a:p>
            <a:r>
              <a:rPr lang="en-GB" dirty="0"/>
              <a:t>Good communication helps individuals feel at ease </a:t>
            </a:r>
          </a:p>
          <a:p>
            <a:r>
              <a:rPr lang="en-GB" dirty="0"/>
              <a:t>It’s common for people who contact the local authority to feel anxious. This can sometimes lead them to speak out of character, perhaps being a bit rude or aggressive. Having good communication with staff they come into contact with will reduce their anxiety and build their confidence. </a:t>
            </a:r>
          </a:p>
          <a:p>
            <a:endParaRPr lang="en-GB" dirty="0"/>
          </a:p>
          <a:p>
            <a:r>
              <a:rPr lang="en-GB" dirty="0"/>
              <a:t>Good communication helps individuals feel in control </a:t>
            </a:r>
          </a:p>
          <a:p>
            <a:r>
              <a:rPr lang="en-GB" dirty="0"/>
              <a:t>It’s easy for people to feel that they give up all control of their lives once they have to contact social services. For some, even simple everyday things they normally control, such as when they get out of bed, when they wash and when they eat, might be dictated by someone else. Losing control can make people feel helpless and hopeless, which isn’t good for boosting their well-being. But good communication can avoid these feelings – it can help people see that they still have a say and are still in charge of their own lives </a:t>
            </a:r>
          </a:p>
          <a:p>
            <a:endParaRPr lang="en-GB" dirty="0"/>
          </a:p>
          <a:p>
            <a:r>
              <a:rPr lang="en-GB" dirty="0"/>
              <a:t>Good communication makes individuals feel valued </a:t>
            </a:r>
          </a:p>
          <a:p>
            <a:r>
              <a:rPr lang="en-GB" dirty="0"/>
              <a:t>The most precious thing we can give to another person is our time. When we show we’re prepared to lay aside all the other things we need to do to spend time with someone, to listen to them, get to know them and understand how they are feeling, we’re showing that we really value that person. Being able to communicate well helps us achieve this with individuals. </a:t>
            </a:r>
          </a:p>
          <a:p>
            <a:endParaRPr lang="en-GB" dirty="0"/>
          </a:p>
          <a:p>
            <a:r>
              <a:rPr lang="en-GB" dirty="0"/>
              <a:t>Is this something people can understand/sign up to? </a:t>
            </a:r>
          </a:p>
          <a:p>
            <a:endParaRPr lang="en-GB" dirty="0"/>
          </a:p>
          <a:p>
            <a:r>
              <a:rPr lang="en-GB" dirty="0"/>
              <a:t>For example, people may initially think they know what they want because nobody has given them the time to properly think things through and reflect on their own needs and/or behaviour. Often people don’t know they might have options. </a:t>
            </a:r>
          </a:p>
          <a:p>
            <a:endParaRPr lang="en-GB" dirty="0">
              <a:cs typeface="Calibri"/>
            </a:endParaRPr>
          </a:p>
          <a:p>
            <a:endParaRPr lang="en-GB" sz="1200" kern="1200" dirty="0">
              <a:solidFill>
                <a:schemeClr val="tx1"/>
              </a:solidFill>
              <a:effectLst/>
              <a:latin typeface="+mn-lt"/>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29</a:t>
            </a:fld>
            <a:endParaRPr lang="en-US" dirty="0"/>
          </a:p>
        </p:txBody>
      </p:sp>
    </p:spTree>
    <p:extLst>
      <p:ext uri="{BB962C8B-B14F-4D97-AF65-F5344CB8AC3E}">
        <p14:creationId xmlns:p14="http://schemas.microsoft.com/office/powerpoint/2010/main" val="179015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Facilitator’s notes</a:t>
            </a:r>
          </a:p>
          <a:p>
            <a:endParaRPr lang="en-GB" sz="1200" dirty="0">
              <a:latin typeface="Arial" panose="020B0604020202020204" pitchFamily="34" charset="0"/>
              <a:cs typeface="Arial" panose="020B0604020202020204" pitchFamily="34" charset="0"/>
            </a:endParaRPr>
          </a:p>
          <a:p>
            <a:r>
              <a:rPr lang="en-GB" dirty="0"/>
              <a:t>This presentation gives an overview of the requirements of the Social Services and Well-being (Wales) Act 2014 as it relates to the provision of information, advice and assistance (IAA). It has a particular focus on supporting practitioners working within IAA to facilitate good ‘what matters’ and outcome-focused conversations.  </a:t>
            </a:r>
          </a:p>
          <a:p>
            <a:endParaRPr lang="en-GB" dirty="0"/>
          </a:p>
          <a:p>
            <a:r>
              <a:rPr lang="en-GB" dirty="0"/>
              <a:t>It is intended for:  </a:t>
            </a:r>
          </a:p>
          <a:p>
            <a:endParaRPr lang="en-GB" dirty="0">
              <a:cs typeface="Calibri"/>
            </a:endParaRPr>
          </a:p>
          <a:p>
            <a:pPr marL="171450" indent="-171450">
              <a:buFont typeface="Arial" panose="020B0604020202020204" pitchFamily="34" charset="0"/>
              <a:buChar char="•"/>
            </a:pPr>
            <a:r>
              <a:rPr lang="en-GB" dirty="0"/>
              <a:t>adults’ and children’s social services, and wider elements of local authorities </a:t>
            </a:r>
            <a:endParaRPr lang="en-GB" dirty="0">
              <a:cs typeface="Calibri"/>
            </a:endParaRPr>
          </a:p>
          <a:p>
            <a:pPr marL="171450" indent="-171450">
              <a:buFont typeface="Arial" panose="020B0604020202020204" pitchFamily="34" charset="0"/>
              <a:buChar char="•"/>
            </a:pPr>
            <a:r>
              <a:rPr lang="en-GB" dirty="0"/>
              <a:t>where appropriate, staff working in NHS organisations, the police and other local authority partner organisations </a:t>
            </a:r>
            <a:endParaRPr lang="en-GB" dirty="0">
              <a:cs typeface="Calibri"/>
            </a:endParaRPr>
          </a:p>
          <a:p>
            <a:pPr marL="171450" indent="-171450">
              <a:buFont typeface="Arial" panose="020B0604020202020204" pitchFamily="34" charset="0"/>
              <a:buChar char="•"/>
            </a:pPr>
            <a:r>
              <a:rPr lang="en-GB" dirty="0"/>
              <a:t>social care providers and support organisations in all sectors who are involved in providing IAA. </a:t>
            </a:r>
            <a:endParaRPr lang="en-GB" dirty="0">
              <a:cs typeface="Calibri"/>
            </a:endParaRPr>
          </a:p>
          <a:p>
            <a:pPr marL="171450" indent="-171450">
              <a:buFont typeface="Arial" panose="020B0604020202020204" pitchFamily="34" charset="0"/>
              <a:buChar char="•"/>
            </a:pPr>
            <a:endParaRPr lang="en-GB" dirty="0"/>
          </a:p>
          <a:p>
            <a:r>
              <a:rPr lang="en-GB" dirty="0"/>
              <a:t>The presentation gives an overview of the </a:t>
            </a:r>
            <a:r>
              <a:rPr lang="en-GB"/>
              <a:t>Act and, in particular, </a:t>
            </a:r>
            <a:r>
              <a:rPr lang="en-GB" dirty="0"/>
              <a:t>explores Part 2: Sections 5-7 (Well-being and other overarching duties), 15 (Prevention) and 17 (Information, Advice and Assistance) in more detail.  </a:t>
            </a:r>
            <a:endParaRPr lang="en-GB" dirty="0">
              <a:cs typeface="Calibri"/>
            </a:endParaRPr>
          </a:p>
          <a:p>
            <a:endParaRPr lang="en-GB" dirty="0"/>
          </a:p>
          <a:p>
            <a:r>
              <a:rPr lang="en-GB" dirty="0"/>
              <a:t>By the end of the learning programme you will: </a:t>
            </a:r>
          </a:p>
          <a:p>
            <a:endParaRPr lang="en-GB" dirty="0">
              <a:cs typeface="Calibri"/>
            </a:endParaRPr>
          </a:p>
          <a:p>
            <a:pPr marL="171450" indent="-171450">
              <a:buFont typeface="Arial" panose="020B0604020202020204" pitchFamily="34" charset="0"/>
              <a:buChar char="•"/>
            </a:pPr>
            <a:r>
              <a:rPr lang="en-GB" dirty="0"/>
              <a:t>understand the legislative context of the IAA service </a:t>
            </a:r>
            <a:endParaRPr lang="en-GB" dirty="0">
              <a:cs typeface="Calibri"/>
            </a:endParaRPr>
          </a:p>
          <a:p>
            <a:pPr marL="171450" indent="-171450">
              <a:buFont typeface="Arial" panose="020B0604020202020204" pitchFamily="34" charset="0"/>
              <a:buChar char="•"/>
            </a:pPr>
            <a:r>
              <a:rPr lang="en-GB" dirty="0"/>
              <a:t>identify the key elements of a good ‘what matters’/ outcome-focused conversation </a:t>
            </a:r>
            <a:endParaRPr lang="en-GB" dirty="0">
              <a:cs typeface="Calibri"/>
            </a:endParaRPr>
          </a:p>
          <a:p>
            <a:pPr marL="171450" indent="-171450">
              <a:buFont typeface="Arial" panose="020B0604020202020204" pitchFamily="34" charset="0"/>
              <a:buChar char="•"/>
            </a:pPr>
            <a:r>
              <a:rPr lang="en-GB" dirty="0"/>
              <a:t>explore the essential skills you need to have these conversations </a:t>
            </a:r>
            <a:endParaRPr lang="en-GB" dirty="0">
              <a:cs typeface="Calibri"/>
            </a:endParaRPr>
          </a:p>
          <a:p>
            <a:pPr marL="171450" indent="-171450">
              <a:buFont typeface="Arial" panose="020B0604020202020204" pitchFamily="34" charset="0"/>
              <a:buChar char="•"/>
            </a:pPr>
            <a:r>
              <a:rPr lang="en-GB" dirty="0"/>
              <a:t>identify the positive impact you can have from having effective conversations.  </a:t>
            </a:r>
            <a:endParaRPr lang="en-GB" dirty="0">
              <a:cs typeface="Calibri"/>
            </a:endParaRPr>
          </a:p>
          <a:p>
            <a:pPr marL="0" indent="0">
              <a:buFont typeface="Arial" panose="020B0604020202020204" pitchFamily="34" charset="0"/>
              <a:buNone/>
            </a:pPr>
            <a:endParaRPr lang="en-GB" dirty="0"/>
          </a:p>
          <a:p>
            <a:pPr marL="0" indent="0">
              <a:buFont typeface="Arial" panose="020B0604020202020204" pitchFamily="34" charset="0"/>
              <a:buNone/>
            </a:pPr>
            <a:r>
              <a:rPr lang="en-GB" dirty="0"/>
              <a:t>Optional activity – discussion  </a:t>
            </a:r>
            <a:endParaRPr lang="en-GB" dirty="0">
              <a:cs typeface="Calibri"/>
            </a:endParaRPr>
          </a:p>
          <a:p>
            <a:pPr marL="171450" indent="-171450">
              <a:buFont typeface="Arial" panose="020B0604020202020204" pitchFamily="34" charset="0"/>
              <a:buChar char="•"/>
            </a:pPr>
            <a:r>
              <a:rPr lang="en-GB" dirty="0"/>
              <a:t>What is the purpose of this training session for you? </a:t>
            </a:r>
            <a:endParaRPr lang="en-GB" dirty="0">
              <a:cs typeface="Calibri"/>
            </a:endParaRPr>
          </a:p>
          <a:p>
            <a:pPr marL="171450" indent="-171450">
              <a:buFont typeface="Arial" panose="020B0604020202020204" pitchFamily="34" charset="0"/>
              <a:buChar char="•"/>
            </a:pPr>
            <a:r>
              <a:rPr lang="en-GB" dirty="0"/>
              <a:t>What do you hope will be different as a result of this training? </a:t>
            </a:r>
            <a:endParaRPr lang="en-GB" dirty="0">
              <a:cs typeface="Calibri"/>
            </a:endParaRPr>
          </a:p>
          <a:p>
            <a:pPr>
              <a:buFont typeface="Arial" panose="020B0604020202020204" pitchFamily="34" charset="0"/>
            </a:pPr>
            <a:endParaRPr lang="en-GB" sz="1200" kern="1200"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a:t>
            </a:fld>
            <a:endParaRPr lang="en-US" dirty="0"/>
          </a:p>
        </p:txBody>
      </p:sp>
    </p:spTree>
    <p:extLst>
      <p:ext uri="{BB962C8B-B14F-4D97-AF65-F5344CB8AC3E}">
        <p14:creationId xmlns:p14="http://schemas.microsoft.com/office/powerpoint/2010/main" val="2444251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kern="1200" dirty="0">
                <a:solidFill>
                  <a:schemeClr val="tx1"/>
                </a:solidFill>
                <a:effectLst/>
                <a:latin typeface="+mn-lt"/>
                <a:ea typeface="+mn-ea"/>
                <a:cs typeface="+mn-cs"/>
              </a:rPr>
              <a:t>Facilitator’s notes</a:t>
            </a:r>
          </a:p>
          <a:p>
            <a:endParaRPr lang="en-GB" sz="1200" b="1" i="0" u="none" kern="1200" dirty="0">
              <a:solidFill>
                <a:schemeClr val="tx1"/>
              </a:solidFill>
              <a:effectLst/>
              <a:latin typeface="+mn-lt"/>
              <a:ea typeface="+mn-ea"/>
              <a:cs typeface="+mn-cs"/>
            </a:endParaRPr>
          </a:p>
          <a:p>
            <a:r>
              <a:rPr lang="en-GB" dirty="0"/>
              <a:t>Making a commitment is about being there for the person. It means giving them your full attention and letting them know you are listening properly to their concerns.  </a:t>
            </a:r>
          </a:p>
          <a:p>
            <a:endParaRPr lang="en-GB" dirty="0"/>
          </a:p>
          <a:p>
            <a:r>
              <a:rPr lang="en-GB" dirty="0"/>
              <a:t>Helping people believe more in their abilities – respecting their situation and helping them acknowledge they know themselves best. </a:t>
            </a:r>
          </a:p>
          <a:p>
            <a:endParaRPr lang="en-GB" dirty="0"/>
          </a:p>
          <a:p>
            <a:r>
              <a:rPr lang="en-GB" dirty="0"/>
              <a:t>Note to facilitator: Ask participants to think about the ‘try to avoid’ bullet point – do people feel this is how this service is currently structured? Is this what we do in our own lives? </a:t>
            </a:r>
          </a:p>
          <a:p>
            <a:endParaRPr lang="en-GB" sz="1200" b="1" i="0" u="sng"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30</a:t>
            </a:fld>
            <a:endParaRPr lang="en-US" dirty="0"/>
          </a:p>
        </p:txBody>
      </p:sp>
    </p:spTree>
    <p:extLst>
      <p:ext uri="{BB962C8B-B14F-4D97-AF65-F5344CB8AC3E}">
        <p14:creationId xmlns:p14="http://schemas.microsoft.com/office/powerpoint/2010/main" val="1596661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none" dirty="0"/>
              <a:t>Facilitator’s notes</a:t>
            </a:r>
          </a:p>
          <a:p>
            <a:pPr marL="0" indent="0">
              <a:buNone/>
            </a:pPr>
            <a:endParaRPr lang="en-GB" sz="1200" dirty="0"/>
          </a:p>
          <a:p>
            <a:r>
              <a:rPr lang="en-GB" dirty="0"/>
              <a:t>So, how do you use conversation skills to manage the challenges? </a:t>
            </a:r>
          </a:p>
          <a:p>
            <a:endParaRPr lang="en-GB" dirty="0"/>
          </a:p>
          <a:p>
            <a:pPr marL="171450" indent="-171450">
              <a:buFont typeface="Arial" panose="020B0604020202020204" pitchFamily="34" charset="0"/>
              <a:buChar char="•"/>
            </a:pPr>
            <a:r>
              <a:rPr lang="en-GB" dirty="0"/>
              <a:t>Try not to jump to conclusions about individuals. For example, because they are anxious or colleagues might have already dealt with them and found them difficult  </a:t>
            </a:r>
          </a:p>
          <a:p>
            <a:pPr marL="171450" indent="-171450">
              <a:buFont typeface="Arial" panose="020B0604020202020204" pitchFamily="34" charset="0"/>
              <a:buChar char="•"/>
            </a:pPr>
            <a:r>
              <a:rPr lang="en-GB" dirty="0"/>
              <a:t>Often people are repeat callers. In these cases, we often see the presenting behaviour rather than the person we’re talking to. Admittedly often difficult, but we can’t get into a competition or a power battle  </a:t>
            </a:r>
          </a:p>
          <a:p>
            <a:pPr marL="171450" indent="-171450">
              <a:buFont typeface="Arial" panose="020B0604020202020204" pitchFamily="34" charset="0"/>
              <a:buChar char="•"/>
            </a:pPr>
            <a:r>
              <a:rPr lang="en-GB" dirty="0"/>
              <a:t>Reflect back to people how well they have managed situations previously, if possible, and what it is that seems to matter most to them. </a:t>
            </a:r>
          </a:p>
          <a:p>
            <a:pPr marL="171450" indent="-171450">
              <a:buFont typeface="Arial" panose="020B0604020202020204" pitchFamily="34" charset="0"/>
              <a:buChar char="•"/>
            </a:pPr>
            <a:endParaRPr lang="en-GB" dirty="0"/>
          </a:p>
          <a:p>
            <a:r>
              <a:rPr lang="en-GB" dirty="0"/>
              <a:t>We try to get a complete (holistic) picture of the individual and what their support networks look like before honing in on a solution.</a:t>
            </a:r>
          </a:p>
          <a:p>
            <a:r>
              <a:rPr lang="en-GB" dirty="0"/>
              <a:t>  </a:t>
            </a:r>
          </a:p>
          <a:p>
            <a:r>
              <a:rPr lang="en-GB" dirty="0"/>
              <a:t>We tend to think that the worker is the one learning by asking questions and receiving information. But a skilful worker can help the individual learn about themselves at the same time – that is, two people are learning. </a:t>
            </a:r>
          </a:p>
          <a:p>
            <a:pPr marL="0" indent="0">
              <a:buNone/>
            </a:pPr>
            <a:endParaRPr lang="en-GB" baseline="0" dirty="0">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31</a:t>
            </a:fld>
            <a:endParaRPr lang="en-US" dirty="0"/>
          </a:p>
        </p:txBody>
      </p:sp>
    </p:spTree>
    <p:extLst>
      <p:ext uri="{BB962C8B-B14F-4D97-AF65-F5344CB8AC3E}">
        <p14:creationId xmlns:p14="http://schemas.microsoft.com/office/powerpoint/2010/main" val="3360347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32</a:t>
            </a:fld>
            <a:endParaRPr lang="en-US" dirty="0"/>
          </a:p>
        </p:txBody>
      </p:sp>
    </p:spTree>
    <p:extLst>
      <p:ext uri="{BB962C8B-B14F-4D97-AF65-F5344CB8AC3E}">
        <p14:creationId xmlns:p14="http://schemas.microsoft.com/office/powerpoint/2010/main" val="2570654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b="1"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are the five stages to a good conversation. In this section, we will work our way through them all.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Appropriate reflection (which we will be talking about in more detail) runs through all the stages when necessary. </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33</a:t>
            </a:fld>
            <a:endParaRPr lang="en-US" dirty="0"/>
          </a:p>
        </p:txBody>
      </p:sp>
    </p:spTree>
    <p:extLst>
      <p:ext uri="{BB962C8B-B14F-4D97-AF65-F5344CB8AC3E}">
        <p14:creationId xmlns:p14="http://schemas.microsoft.com/office/powerpoint/2010/main" val="2411524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Facilitator’s notes</a:t>
            </a:r>
          </a:p>
          <a:p>
            <a:endParaRPr lang="en-GB" sz="1200" kern="1200" dirty="0">
              <a:solidFill>
                <a:schemeClr val="tx1"/>
              </a:solidFill>
              <a:effectLst/>
              <a:latin typeface="+mn-lt"/>
              <a:ea typeface="+mn-ea"/>
              <a:cs typeface="+mn-cs"/>
            </a:endParaRPr>
          </a:p>
          <a:p>
            <a:r>
              <a:rPr lang="en-GB" dirty="0"/>
              <a:t>We need to understand and appreciate the value and strength of ‘open’ questions.  </a:t>
            </a:r>
          </a:p>
          <a:p>
            <a:endParaRPr lang="en-GB" dirty="0"/>
          </a:p>
          <a:p>
            <a:r>
              <a:rPr lang="en-GB" dirty="0"/>
              <a:t>Note to facilitator: At this point check participants’ understanding of ‘open questions’.  </a:t>
            </a:r>
          </a:p>
          <a:p>
            <a:endParaRPr lang="en-GB" dirty="0"/>
          </a:p>
          <a:p>
            <a:r>
              <a:rPr lang="en-GB" b="1" dirty="0"/>
              <a:t>Definition </a:t>
            </a:r>
          </a:p>
          <a:p>
            <a:endParaRPr lang="en-GB" dirty="0"/>
          </a:p>
          <a:p>
            <a:r>
              <a:rPr lang="en-GB" dirty="0"/>
              <a:t>An open question can be defined as: </a:t>
            </a:r>
          </a:p>
          <a:p>
            <a:pPr marL="171450" indent="-171450">
              <a:buFont typeface="Arial" panose="020B0604020202020204" pitchFamily="34" charset="0"/>
              <a:buChar char="•"/>
            </a:pPr>
            <a:r>
              <a:rPr lang="en-GB" dirty="0"/>
              <a:t>a question that is likely to receive a long answer. </a:t>
            </a:r>
          </a:p>
          <a:p>
            <a:pPr marL="171450" indent="-171450">
              <a:buFont typeface="Arial" panose="020B0604020202020204" pitchFamily="34" charset="0"/>
              <a:buChar char="•"/>
            </a:pPr>
            <a:endParaRPr lang="en-GB" dirty="0"/>
          </a:p>
          <a:p>
            <a:r>
              <a:rPr lang="en-GB" dirty="0"/>
              <a:t>Although any question can receive a long answer, open questions deliberately seek longer answers and are the opposite of closed questions. </a:t>
            </a:r>
          </a:p>
          <a:p>
            <a:endParaRPr lang="en-GB" dirty="0"/>
          </a:p>
          <a:p>
            <a:r>
              <a:rPr lang="en-GB" b="1" dirty="0"/>
              <a:t>Using open questions </a:t>
            </a:r>
          </a:p>
          <a:p>
            <a:endParaRPr lang="en-GB" b="1" dirty="0"/>
          </a:p>
          <a:p>
            <a:r>
              <a:rPr lang="en-GB" dirty="0"/>
              <a:t>Open questions have the following characteristics: </a:t>
            </a:r>
          </a:p>
          <a:p>
            <a:endParaRPr lang="en-GB" dirty="0"/>
          </a:p>
          <a:p>
            <a:pPr marL="171450" indent="-171450">
              <a:buFont typeface="Arial" panose="020B0604020202020204" pitchFamily="34" charset="0"/>
              <a:buChar char="•"/>
            </a:pPr>
            <a:r>
              <a:rPr lang="en-GB" dirty="0"/>
              <a:t>they ask the respondent to think and reflect</a:t>
            </a:r>
          </a:p>
          <a:p>
            <a:pPr marL="171450" indent="-171450">
              <a:buFont typeface="Arial" panose="020B0604020202020204" pitchFamily="34" charset="0"/>
              <a:buChar char="•"/>
            </a:pPr>
            <a:r>
              <a:rPr lang="en-GB" dirty="0"/>
              <a:t>they will give you opinions and feelings</a:t>
            </a:r>
          </a:p>
          <a:p>
            <a:pPr marL="171450" indent="-171450">
              <a:buFont typeface="Arial" panose="020B0604020202020204" pitchFamily="34" charset="0"/>
              <a:buChar char="•"/>
            </a:pPr>
            <a:r>
              <a:rPr lang="en-GB" dirty="0"/>
              <a:t>they hand control of the conversation to the respondent. </a:t>
            </a:r>
          </a:p>
          <a:p>
            <a:pPr marL="171450" indent="-171450">
              <a:buFont typeface="Arial" panose="020B0604020202020204" pitchFamily="34" charset="0"/>
              <a:buChar char="•"/>
            </a:pPr>
            <a:endParaRPr lang="en-GB" dirty="0"/>
          </a:p>
          <a:p>
            <a:r>
              <a:rPr lang="en-GB" dirty="0"/>
              <a:t>Open questions begin with the likes of: what, why, how, describe. </a:t>
            </a:r>
          </a:p>
          <a:p>
            <a:endParaRPr lang="en-GB" sz="1200" kern="1200" dirty="0">
              <a:solidFill>
                <a:schemeClr val="tx1"/>
              </a:solidFill>
              <a:effectLst/>
              <a:latin typeface="+mn-lt"/>
              <a:cs typeface="Calibri"/>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34</a:t>
            </a:fld>
            <a:endParaRPr lang="en-US" dirty="0"/>
          </a:p>
        </p:txBody>
      </p:sp>
    </p:spTree>
    <p:extLst>
      <p:ext uri="{BB962C8B-B14F-4D97-AF65-F5344CB8AC3E}">
        <p14:creationId xmlns:p14="http://schemas.microsoft.com/office/powerpoint/2010/main" val="166286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dirty="0"/>
              <a:t>Facilitator’s notes</a:t>
            </a:r>
          </a:p>
          <a:p>
            <a:endParaRPr lang="en-GB" b="1" i="0" u="sng" dirty="0"/>
          </a:p>
          <a:p>
            <a:r>
              <a:rPr lang="en-GB" i="0" dirty="0"/>
              <a:t>Facilitate a whole group discussion, working through the questions on the slide.</a:t>
            </a:r>
          </a:p>
          <a:p>
            <a:endParaRPr lang="en-GB" i="0" dirty="0"/>
          </a:p>
          <a:p>
            <a:r>
              <a:rPr lang="en-GB" i="0" dirty="0"/>
              <a:t>Capture the key points raised in the discussion on a flipchart, as the participants may wish to refer back to them later.</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35</a:t>
            </a:fld>
            <a:endParaRPr lang="en-US" dirty="0"/>
          </a:p>
        </p:txBody>
      </p:sp>
    </p:spTree>
    <p:extLst>
      <p:ext uri="{BB962C8B-B14F-4D97-AF65-F5344CB8AC3E}">
        <p14:creationId xmlns:p14="http://schemas.microsoft.com/office/powerpoint/2010/main" val="659074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r>
              <a:rPr lang="en-GB" dirty="0"/>
              <a:t>Listening is one of the most important skills you can have. How well you listen has a major impact on your job effectiveness and on the quality of your relationships with others. For instance: </a:t>
            </a:r>
          </a:p>
          <a:p>
            <a:endParaRPr lang="en-GB" dirty="0"/>
          </a:p>
          <a:p>
            <a:pPr marL="171450" indent="-171450">
              <a:buFont typeface="Arial" panose="020B0604020202020204" pitchFamily="34" charset="0"/>
              <a:buChar char="•"/>
            </a:pPr>
            <a:r>
              <a:rPr lang="en-GB" dirty="0"/>
              <a:t>we listen to get information</a:t>
            </a:r>
          </a:p>
          <a:p>
            <a:pPr marL="171450" indent="-171450">
              <a:buFont typeface="Arial" panose="020B0604020202020204" pitchFamily="34" charset="0"/>
              <a:buChar char="•"/>
            </a:pPr>
            <a:r>
              <a:rPr lang="en-GB" dirty="0"/>
              <a:t>we listen to understand</a:t>
            </a:r>
          </a:p>
          <a:p>
            <a:pPr marL="171450" indent="-171450">
              <a:buFont typeface="Arial" panose="020B0604020202020204" pitchFamily="34" charset="0"/>
              <a:buChar char="•"/>
            </a:pPr>
            <a:r>
              <a:rPr lang="en-GB" dirty="0"/>
              <a:t>we listen for enjoyment </a:t>
            </a:r>
          </a:p>
          <a:p>
            <a:pPr marL="171450" indent="-171450">
              <a:buFont typeface="Arial" panose="020B0604020202020204" pitchFamily="34" charset="0"/>
              <a:buChar char="•"/>
            </a:pPr>
            <a:r>
              <a:rPr lang="en-GB" dirty="0"/>
              <a:t>we listen to learn. </a:t>
            </a:r>
          </a:p>
          <a:p>
            <a:endParaRPr lang="en-GB" dirty="0"/>
          </a:p>
          <a:p>
            <a:r>
              <a:rPr lang="en-GB" dirty="0"/>
              <a:t>Listening is key within IAA, but is especially important as the majority of conversations are over the phone and we can be easily distracted by things going on around us if we are not in front of the person.  </a:t>
            </a:r>
          </a:p>
          <a:p>
            <a:endParaRPr lang="en-GB" dirty="0"/>
          </a:p>
          <a:p>
            <a:r>
              <a:rPr lang="en-GB" dirty="0"/>
              <a:t>Short is the key word. Try to avoid replaying everything that’s been said. As you grow in confidence, your intuition will become fine-tuned.  </a:t>
            </a:r>
          </a:p>
          <a:p>
            <a:endParaRPr lang="en-GB" dirty="0"/>
          </a:p>
          <a:p>
            <a:r>
              <a:rPr lang="en-GB" dirty="0"/>
              <a:t>To understand the importance of this, ask yourself if you've ever been engaged in a conversation when you wondered if the other person was listening to what you were saying. You wonder if your message is getting across or if it's even worthwhile continuing to speak. It feels like talking to a brick wall and it's something you want to avoid. </a:t>
            </a:r>
          </a:p>
          <a:p>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36</a:t>
            </a:fld>
            <a:endParaRPr lang="en-US" dirty="0"/>
          </a:p>
        </p:txBody>
      </p:sp>
    </p:spTree>
    <p:extLst>
      <p:ext uri="{BB962C8B-B14F-4D97-AF65-F5344CB8AC3E}">
        <p14:creationId xmlns:p14="http://schemas.microsoft.com/office/powerpoint/2010/main" val="891087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kern="1200" dirty="0">
                <a:solidFill>
                  <a:schemeClr val="tx1"/>
                </a:solidFill>
                <a:effectLst/>
                <a:latin typeface="+mn-lt"/>
                <a:ea typeface="+mn-ea"/>
                <a:cs typeface="+mn-cs"/>
              </a:rPr>
              <a:t>Facilitator’s notes</a:t>
            </a:r>
          </a:p>
          <a:p>
            <a:endParaRPr lang="en-GB" sz="1200" b="1" i="1" kern="1200" dirty="0">
              <a:solidFill>
                <a:schemeClr val="tx1"/>
              </a:solidFill>
              <a:effectLst/>
              <a:latin typeface="+mn-lt"/>
              <a:ea typeface="+mn-ea"/>
              <a:cs typeface="+mn-cs"/>
            </a:endParaRPr>
          </a:p>
          <a:p>
            <a:r>
              <a:rPr lang="en-GB" dirty="0"/>
              <a:t>The facilitator will need: </a:t>
            </a:r>
          </a:p>
          <a:p>
            <a:r>
              <a:rPr lang="en-GB" dirty="0"/>
              <a:t>Sheets of plain A4 paper and some felt pens to draw with for half the participants. </a:t>
            </a:r>
          </a:p>
          <a:p>
            <a:endParaRPr lang="en-GB" dirty="0"/>
          </a:p>
          <a:p>
            <a:r>
              <a:rPr lang="en-GB" dirty="0"/>
              <a:t>Exercise: </a:t>
            </a:r>
          </a:p>
          <a:p>
            <a:r>
              <a:rPr lang="en-GB" dirty="0"/>
              <a:t>In pairs – one person asks their partner questions so they can draw their partner’s house and garden. </a:t>
            </a:r>
          </a:p>
          <a:p>
            <a:r>
              <a:rPr lang="en-GB" dirty="0"/>
              <a:t>The person describing their house and garden should not reveal more information than they’ve been asked for.   </a:t>
            </a:r>
          </a:p>
          <a:p>
            <a:r>
              <a:rPr lang="en-GB" dirty="0"/>
              <a:t>They can ask six questions.  </a:t>
            </a:r>
          </a:p>
          <a:p>
            <a:endParaRPr lang="en-GB" dirty="0"/>
          </a:p>
          <a:p>
            <a:r>
              <a:rPr lang="en-GB" dirty="0"/>
              <a:t>Learning point:   </a:t>
            </a:r>
          </a:p>
          <a:p>
            <a:r>
              <a:rPr lang="en-GB" dirty="0"/>
              <a:t>‘How many floors does your house have?’ (closed question) versus ‘How would you describe your house and garden?’ (open question) </a:t>
            </a:r>
          </a:p>
          <a:p>
            <a:r>
              <a:rPr lang="en-GB" dirty="0"/>
              <a:t>The more open the question, the more information you are likely to get. You can concentrate on listening. </a:t>
            </a:r>
          </a:p>
          <a:p>
            <a:endParaRPr lang="en-GB" dirty="0">
              <a:cs typeface="Calibri"/>
            </a:endParaRPr>
          </a:p>
          <a:p>
            <a:endParaRPr lang="en-GB" dirty="0">
              <a:cs typeface="Calibri"/>
            </a:endParaRPr>
          </a:p>
          <a:p>
            <a:endParaRPr lang="en-GB" b="1"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37</a:t>
            </a:fld>
            <a:endParaRPr lang="en-US" dirty="0"/>
          </a:p>
        </p:txBody>
      </p:sp>
    </p:spTree>
    <p:extLst>
      <p:ext uri="{BB962C8B-B14F-4D97-AF65-F5344CB8AC3E}">
        <p14:creationId xmlns:p14="http://schemas.microsoft.com/office/powerpoint/2010/main" val="2801086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kern="1200" dirty="0">
              <a:solidFill>
                <a:schemeClr val="tx1"/>
              </a:solidFill>
              <a:effectLst/>
              <a:latin typeface="+mn-lt"/>
              <a:ea typeface="+mn-ea"/>
              <a:cs typeface="+mn-cs"/>
            </a:endParaRPr>
          </a:p>
          <a:p>
            <a:r>
              <a:rPr lang="en-GB" dirty="0"/>
              <a:t>Good reflective statements help both people in a conversation clarify what’s been said. </a:t>
            </a:r>
          </a:p>
          <a:p>
            <a:endParaRPr lang="en-GB" dirty="0"/>
          </a:p>
          <a:p>
            <a:r>
              <a:rPr lang="en-GB" dirty="0"/>
              <a:t>Reflecting something back to someone helps you check you’ve understood their concern and helps them clarify for themselves what matters most to them.  </a:t>
            </a:r>
          </a:p>
          <a:p>
            <a:endParaRPr lang="en-GB" dirty="0"/>
          </a:p>
          <a:p>
            <a:r>
              <a:rPr lang="en-GB" dirty="0"/>
              <a:t>In reflecting back to someone, you will both be considering: </a:t>
            </a:r>
          </a:p>
          <a:p>
            <a:endParaRPr lang="en-GB" dirty="0"/>
          </a:p>
          <a:p>
            <a:pPr marL="171450" indent="-171450">
              <a:buFont typeface="Arial" panose="020B0604020202020204" pitchFamily="34" charset="0"/>
              <a:buChar char="•"/>
            </a:pPr>
            <a:r>
              <a:rPr lang="en-GB" dirty="0"/>
              <a:t>what you/they think s/he means? </a:t>
            </a:r>
          </a:p>
          <a:p>
            <a:pPr marL="171450" indent="-171450">
              <a:buFont typeface="Arial" panose="020B0604020202020204" pitchFamily="34" charset="0"/>
              <a:buChar char="•"/>
            </a:pPr>
            <a:r>
              <a:rPr lang="en-GB" dirty="0"/>
              <a:t>what you/they think s/he feels? </a:t>
            </a:r>
          </a:p>
          <a:p>
            <a:pPr marL="171450" indent="-171450">
              <a:buFont typeface="Arial" panose="020B0604020202020204" pitchFamily="34" charset="0"/>
              <a:buChar char="•"/>
            </a:pPr>
            <a:r>
              <a:rPr lang="en-GB" dirty="0"/>
              <a:t>what their values and drivers are </a:t>
            </a:r>
          </a:p>
          <a:p>
            <a:pPr marL="171450" indent="-171450">
              <a:buFont typeface="Arial" panose="020B0604020202020204" pitchFamily="34" charset="0"/>
              <a:buChar char="•"/>
            </a:pPr>
            <a:r>
              <a:rPr lang="en-GB" dirty="0"/>
              <a:t>what it’s like to be her/him. </a:t>
            </a:r>
          </a:p>
          <a:p>
            <a:endParaRPr lang="en-GB" dirty="0"/>
          </a:p>
          <a:p>
            <a:r>
              <a:rPr lang="en-GB" dirty="0"/>
              <a:t>Remember reflecting and paraphrasing are not about asking more questions – keep it short and focused in a way that will be understood by the person you are speaking to. </a:t>
            </a:r>
          </a:p>
          <a:p>
            <a:endParaRPr lang="en-GB" dirty="0"/>
          </a:p>
          <a:p>
            <a:r>
              <a:rPr lang="en-GB" dirty="0"/>
              <a:t>This is your professional intuition at work. Your understanding should deepen as the conversation progresses. </a:t>
            </a:r>
          </a:p>
          <a:p>
            <a:endParaRPr lang="en-GB" sz="1200" i="0" kern="1200" dirty="0">
              <a:solidFill>
                <a:schemeClr val="tx1"/>
              </a:solidFill>
              <a:effectLst/>
              <a:latin typeface="+mn-lt"/>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38</a:t>
            </a:fld>
            <a:endParaRPr lang="en-US" dirty="0"/>
          </a:p>
        </p:txBody>
      </p:sp>
    </p:spTree>
    <p:extLst>
      <p:ext uri="{BB962C8B-B14F-4D97-AF65-F5344CB8AC3E}">
        <p14:creationId xmlns:p14="http://schemas.microsoft.com/office/powerpoint/2010/main" val="37335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a:t>
            </a:r>
          </a:p>
          <a:p>
            <a:endParaRPr lang="en-GB" sz="1200" kern="1200" dirty="0">
              <a:solidFill>
                <a:schemeClr val="tx1"/>
              </a:solidFill>
              <a:effectLst/>
              <a:latin typeface="+mn-lt"/>
              <a:ea typeface="+mn-ea"/>
              <a:cs typeface="+mn-cs"/>
            </a:endParaRPr>
          </a:p>
          <a:p>
            <a:r>
              <a:rPr lang="en-GB" dirty="0"/>
              <a:t>We all have natural and understandable ways of dealing with difficult feelings and situations. </a:t>
            </a:r>
          </a:p>
          <a:p>
            <a:endParaRPr lang="en-GB" dirty="0"/>
          </a:p>
          <a:p>
            <a:r>
              <a:rPr lang="en-GB" dirty="0"/>
              <a:t>Reflection can help us uncover the meaning of what is being said – often not expressed clearly as sometimes we are not sure what we mean. </a:t>
            </a:r>
          </a:p>
          <a:p>
            <a:r>
              <a:rPr lang="en-GB" dirty="0"/>
              <a:t> </a:t>
            </a:r>
          </a:p>
          <a:p>
            <a:r>
              <a:rPr lang="en-GB" dirty="0"/>
              <a:t>We are not saying that you therefore have to be a passive recipient of anything anybody wants to say to you…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Why might somebody be angry? </a:t>
            </a:r>
          </a:p>
          <a:p>
            <a:pPr marL="171450" indent="-171450">
              <a:buFont typeface="Arial" panose="020B0604020202020204" pitchFamily="34" charset="0"/>
              <a:buChar char="•"/>
            </a:pPr>
            <a:r>
              <a:rPr lang="en-GB" dirty="0"/>
              <a:t>Is their anger legitimate? </a:t>
            </a:r>
          </a:p>
          <a:p>
            <a:pPr marL="171450" indent="-171450">
              <a:buFont typeface="Arial" panose="020B0604020202020204" pitchFamily="34" charset="0"/>
              <a:buChar char="•"/>
            </a:pPr>
            <a:r>
              <a:rPr lang="en-GB" dirty="0"/>
              <a:t>How might you try to bring them down a little?  </a:t>
            </a:r>
          </a:p>
          <a:p>
            <a:endParaRPr lang="en-GB" dirty="0"/>
          </a:p>
          <a:p>
            <a:r>
              <a:rPr lang="en-GB" dirty="0"/>
              <a:t>If we understand why people might be behaving in the way they do, we might start to have more empathy and patience.  </a:t>
            </a:r>
          </a:p>
          <a:p>
            <a:endParaRPr lang="en-GB" sz="1200" kern="1200" dirty="0">
              <a:solidFill>
                <a:schemeClr val="tx1"/>
              </a:solidFill>
              <a:effectLst/>
              <a:latin typeface="+mn-lt"/>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39</a:t>
            </a:fld>
            <a:endParaRPr lang="en-US" dirty="0"/>
          </a:p>
        </p:txBody>
      </p:sp>
    </p:spTree>
    <p:extLst>
      <p:ext uri="{BB962C8B-B14F-4D97-AF65-F5344CB8AC3E}">
        <p14:creationId xmlns:p14="http://schemas.microsoft.com/office/powerpoint/2010/main" val="385247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Facilitator’s notes</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Arial" panose="020B0604020202020204" pitchFamily="34" charset="0"/>
                <a:cs typeface="Arial" panose="020B0604020202020204" pitchFamily="34" charset="0"/>
              </a:rPr>
              <a:t>Invite the group to identify any additional ground rules for the day.</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a:t>
            </a:fld>
            <a:endParaRPr lang="en-US" dirty="0"/>
          </a:p>
        </p:txBody>
      </p:sp>
    </p:spTree>
    <p:extLst>
      <p:ext uri="{BB962C8B-B14F-4D97-AF65-F5344CB8AC3E}">
        <p14:creationId xmlns:p14="http://schemas.microsoft.com/office/powerpoint/2010/main" val="3043569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kern="1200" dirty="0">
                <a:solidFill>
                  <a:schemeClr val="tx1"/>
                </a:solidFill>
                <a:effectLst/>
                <a:latin typeface="+mn-lt"/>
                <a:ea typeface="+mn-ea"/>
                <a:cs typeface="+mn-cs"/>
              </a:rPr>
              <a:t>Facilitator’s notes</a:t>
            </a:r>
          </a:p>
          <a:p>
            <a:endParaRPr lang="en-GB" sz="1200" b="1" i="0" u="sng" kern="1200" dirty="0">
              <a:solidFill>
                <a:schemeClr val="tx1"/>
              </a:solidFill>
              <a:effectLst/>
              <a:latin typeface="+mn-lt"/>
              <a:ea typeface="+mn-ea"/>
              <a:cs typeface="+mn-cs"/>
            </a:endParaRPr>
          </a:p>
          <a:p>
            <a:r>
              <a:rPr lang="en-GB" dirty="0"/>
              <a:t>Split the group into small groups of three and ask them to allocate roles as described on the slide.  </a:t>
            </a:r>
          </a:p>
          <a:p>
            <a:endParaRPr lang="en-GB" dirty="0"/>
          </a:p>
          <a:p>
            <a:r>
              <a:rPr lang="en-GB" dirty="0"/>
              <a:t>When the conversation has finished, each person should take a turn to reflect  </a:t>
            </a:r>
          </a:p>
          <a:p>
            <a:endParaRPr lang="en-GB" dirty="0"/>
          </a:p>
          <a:p>
            <a:r>
              <a:rPr lang="en-GB" dirty="0"/>
              <a:t>Before starting, use the next slide to help explain the exercise and to give some prompts. The following slide will be used to facilitate feedback from the group. </a:t>
            </a:r>
          </a:p>
          <a:p>
            <a:endParaRPr lang="en-GB" dirty="0">
              <a:cs typeface="Calibri"/>
            </a:endParaRPr>
          </a:p>
          <a:p>
            <a:endParaRPr lang="en-GB" sz="1200" i="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40</a:t>
            </a:fld>
            <a:endParaRPr lang="en-US" dirty="0"/>
          </a:p>
        </p:txBody>
      </p:sp>
    </p:spTree>
    <p:extLst>
      <p:ext uri="{BB962C8B-B14F-4D97-AF65-F5344CB8AC3E}">
        <p14:creationId xmlns:p14="http://schemas.microsoft.com/office/powerpoint/2010/main" val="3629268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dirty="0"/>
              <a:t>Facilitator’s notes</a:t>
            </a:r>
          </a:p>
          <a:p>
            <a:endParaRPr lang="en-GB" sz="1200" b="1" u="sng" dirty="0"/>
          </a:p>
          <a:p>
            <a:r>
              <a:rPr lang="en-GB" dirty="0"/>
              <a:t>Note for facilitator: This flows from the exercise to facilitate feedback.</a:t>
            </a:r>
          </a:p>
          <a:p>
            <a:r>
              <a:rPr lang="en-GB" dirty="0"/>
              <a:t> </a:t>
            </a:r>
          </a:p>
          <a:p>
            <a:r>
              <a:rPr lang="en-GB" dirty="0"/>
              <a:t>Remind participants they are not giving advice or making judgemental statements. </a:t>
            </a:r>
          </a:p>
          <a:p>
            <a:endParaRPr lang="en-GB" dirty="0"/>
          </a:p>
          <a:p>
            <a:r>
              <a:rPr lang="en-GB" dirty="0"/>
              <a:t>Get feedback:</a:t>
            </a:r>
          </a:p>
          <a:p>
            <a:r>
              <a:rPr lang="en-GB" dirty="0"/>
              <a:t> </a:t>
            </a:r>
          </a:p>
          <a:p>
            <a:pPr marL="171450" indent="-171450">
              <a:buFont typeface="Arial" panose="020B0604020202020204" pitchFamily="34" charset="0"/>
              <a:buChar char="•"/>
            </a:pPr>
            <a:r>
              <a:rPr lang="en-GB" dirty="0"/>
              <a:t>start with the speaker – how did it feel having somebody reflect back what they thought you’d said? If annoying – why? If helpful – why? </a:t>
            </a:r>
          </a:p>
          <a:p>
            <a:pPr marL="171450" indent="-171450">
              <a:buFont typeface="Arial" panose="020B0604020202020204" pitchFamily="34" charset="0"/>
              <a:buChar char="•"/>
            </a:pPr>
            <a:r>
              <a:rPr lang="en-GB" dirty="0"/>
              <a:t>listener – how did you find that exercise? What felt useful and what was more of a challenge?  </a:t>
            </a:r>
          </a:p>
          <a:p>
            <a:pPr marL="171450" indent="-171450">
              <a:buFont typeface="Arial" panose="020B0604020202020204" pitchFamily="34" charset="0"/>
              <a:buChar char="•"/>
            </a:pPr>
            <a:r>
              <a:rPr lang="en-GB" dirty="0"/>
              <a:t>observer – what did you notice about the relationship between the two people? What seemed to work well? What, if anything, caused tension/frustration? </a:t>
            </a:r>
          </a:p>
          <a:p>
            <a:endParaRPr lang="en-GB" b="1" u="sng"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41</a:t>
            </a:fld>
            <a:endParaRPr lang="en-US" dirty="0"/>
          </a:p>
        </p:txBody>
      </p:sp>
    </p:spTree>
    <p:extLst>
      <p:ext uri="{BB962C8B-B14F-4D97-AF65-F5344CB8AC3E}">
        <p14:creationId xmlns:p14="http://schemas.microsoft.com/office/powerpoint/2010/main" val="360935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endParaRPr lang="en-GB" sz="1200" dirty="0"/>
          </a:p>
          <a:p>
            <a:r>
              <a:rPr lang="en-GB" dirty="0"/>
              <a:t>Note to facilitator: At this point, recap the elements covered so far and, in particular, focus on whether people felt they had good open questions they used earlier on in the session. Repeat them if so. </a:t>
            </a:r>
          </a:p>
          <a:p>
            <a:endParaRPr lang="en-GB" dirty="0"/>
          </a:p>
          <a:p>
            <a:r>
              <a:rPr lang="en-GB" dirty="0"/>
              <a:t>Why questions are open questions – but can come across as aggressive and are best avoided. </a:t>
            </a:r>
          </a:p>
          <a:p>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42</a:t>
            </a:fld>
            <a:endParaRPr lang="en-US" dirty="0"/>
          </a:p>
        </p:txBody>
      </p:sp>
    </p:spTree>
    <p:extLst>
      <p:ext uri="{BB962C8B-B14F-4D97-AF65-F5344CB8AC3E}">
        <p14:creationId xmlns:p14="http://schemas.microsoft.com/office/powerpoint/2010/main" val="3578944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 </a:t>
            </a:r>
          </a:p>
          <a:p>
            <a:endParaRPr lang="en-GB" sz="1200" kern="1200" dirty="0">
              <a:solidFill>
                <a:schemeClr val="tx1"/>
              </a:solidFill>
              <a:effectLst/>
              <a:latin typeface="+mn-lt"/>
              <a:ea typeface="+mn-ea"/>
              <a:cs typeface="+mn-cs"/>
            </a:endParaRPr>
          </a:p>
          <a:p>
            <a:r>
              <a:rPr lang="en-GB" dirty="0"/>
              <a:t>Use the audio clips/videos of IAA conversations. </a:t>
            </a:r>
          </a:p>
          <a:p>
            <a:endParaRPr lang="en-GB" dirty="0"/>
          </a:p>
          <a:p>
            <a:r>
              <a:rPr lang="en-GB" dirty="0"/>
              <a:t>Play the first clip (of a not so good example) and at the end of the video, ask the group to respond to the following questions: </a:t>
            </a:r>
          </a:p>
          <a:p>
            <a:endParaRPr lang="en-GB" dirty="0"/>
          </a:p>
          <a:p>
            <a:pPr marL="171450" indent="-171450">
              <a:buFont typeface="Arial" panose="020B0604020202020204" pitchFamily="34" charset="0"/>
              <a:buChar char="•"/>
            </a:pPr>
            <a:r>
              <a:rPr lang="en-GB" dirty="0"/>
              <a:t>what do you notice about the approach taken by the call handler? </a:t>
            </a:r>
          </a:p>
          <a:p>
            <a:pPr marL="171450" indent="-171450">
              <a:buFont typeface="Arial" panose="020B0604020202020204" pitchFamily="34" charset="0"/>
              <a:buChar char="•"/>
            </a:pPr>
            <a:r>
              <a:rPr lang="en-GB" dirty="0"/>
              <a:t>have they adopted the principles of the Social Services and Well-being (Wales) Act? </a:t>
            </a:r>
          </a:p>
          <a:p>
            <a:pPr marL="171450" indent="-171450">
              <a:buFont typeface="Arial" panose="020B0604020202020204" pitchFamily="34" charset="0"/>
              <a:buChar char="•"/>
            </a:pPr>
            <a:r>
              <a:rPr lang="en-GB" dirty="0"/>
              <a:t>how could the conversation be improved? </a:t>
            </a:r>
          </a:p>
          <a:p>
            <a:endParaRPr lang="en-GB" dirty="0"/>
          </a:p>
          <a:p>
            <a:r>
              <a:rPr lang="en-GB" dirty="0"/>
              <a:t>After this discussion play the second clip (of a good example) and at the end of the video, ask the group to respond to the following questions: </a:t>
            </a:r>
          </a:p>
          <a:p>
            <a:endParaRPr lang="en-GB" dirty="0"/>
          </a:p>
          <a:p>
            <a:pPr marL="171450" indent="-171450">
              <a:buFont typeface="Arial" panose="020B0604020202020204" pitchFamily="34" charset="0"/>
              <a:buChar char="•"/>
            </a:pPr>
            <a:r>
              <a:rPr lang="en-GB" dirty="0"/>
              <a:t>how does it differ from the first conversation? </a:t>
            </a:r>
          </a:p>
          <a:p>
            <a:pPr marL="171450" indent="-171450">
              <a:buFont typeface="Arial" panose="020B0604020202020204" pitchFamily="34" charset="0"/>
              <a:buChar char="•"/>
            </a:pPr>
            <a:r>
              <a:rPr lang="en-GB" dirty="0"/>
              <a:t>how have they adopted the principles of the Social Services and Well-being (Wales) Act? </a:t>
            </a:r>
          </a:p>
          <a:p>
            <a:pPr marL="171450" indent="-171450">
              <a:buFont typeface="Arial" panose="020B0604020202020204" pitchFamily="34" charset="0"/>
              <a:buChar char="•"/>
            </a:pPr>
            <a:r>
              <a:rPr lang="en-GB" dirty="0"/>
              <a:t>what learning points can you take from this conversation that you can apply to your own practice? </a:t>
            </a:r>
          </a:p>
          <a:p>
            <a:endParaRPr lang="en-GB" sz="1200" dirty="0">
              <a:latin typeface="Calibri" panose="020F0502020204030204"/>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43</a:t>
            </a:fld>
            <a:endParaRPr lang="en-US" dirty="0"/>
          </a:p>
        </p:txBody>
      </p:sp>
    </p:spTree>
    <p:extLst>
      <p:ext uri="{BB962C8B-B14F-4D97-AF65-F5344CB8AC3E}">
        <p14:creationId xmlns:p14="http://schemas.microsoft.com/office/powerpoint/2010/main" val="80142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endParaRPr lang="en-GB" dirty="0"/>
          </a:p>
          <a:p>
            <a:r>
              <a:rPr lang="en-GB" dirty="0"/>
              <a:t>Emotions are feelings and are personal to the individual. </a:t>
            </a:r>
          </a:p>
          <a:p>
            <a:endParaRPr lang="en-GB" dirty="0"/>
          </a:p>
          <a:p>
            <a:r>
              <a:rPr lang="en-GB" dirty="0"/>
              <a:t>The questions on the slide can be used to help practitioners reflect on the behaviours they are encountering and consider how to respond to them. </a:t>
            </a:r>
          </a:p>
          <a:p>
            <a:endParaRPr lang="en-GB" dirty="0"/>
          </a:p>
          <a:p>
            <a:r>
              <a:rPr lang="en-GB" dirty="0"/>
              <a:t>When identifying and managing emotions it is important to consider: </a:t>
            </a:r>
          </a:p>
          <a:p>
            <a:endParaRPr lang="en-GB" dirty="0"/>
          </a:p>
          <a:p>
            <a:pPr marL="171450" indent="-171450">
              <a:buFont typeface="Arial" panose="020B0604020202020204" pitchFamily="34" charset="0"/>
              <a:buChar char="•"/>
            </a:pPr>
            <a:r>
              <a:rPr lang="en-GB" dirty="0"/>
              <a:t>How do others feel, and how do I know? </a:t>
            </a:r>
          </a:p>
          <a:p>
            <a:endParaRPr lang="en-GB" dirty="0"/>
          </a:p>
          <a:p>
            <a:r>
              <a:rPr lang="en-GB" dirty="0"/>
              <a:t>There are several ways that we can tell how others are feeling, particularly by observing what they say and how they say it, and how they behave, including their body language. Research suggests that more than 80 per cent of communication is non-verbal, meaning that it comes from body language and facial expression. Many of us don’t like to talk about our emotions, especially if they really matter to us, so they tend to be expressed even more in our body language.  </a:t>
            </a:r>
          </a:p>
          <a:p>
            <a:endParaRPr lang="en-GB" dirty="0"/>
          </a:p>
          <a:p>
            <a:r>
              <a:rPr lang="en-GB" dirty="0"/>
              <a:t>Non-verbal communication helps people to: </a:t>
            </a:r>
          </a:p>
          <a:p>
            <a:endParaRPr lang="en-GB" dirty="0"/>
          </a:p>
          <a:p>
            <a:pPr marL="171450" indent="-171450">
              <a:buFont typeface="Arial" panose="020B0604020202020204" pitchFamily="34" charset="0"/>
              <a:buChar char="•"/>
            </a:pPr>
            <a:r>
              <a:rPr lang="en-GB" dirty="0"/>
              <a:t>Reinforce or modify what is said in words. </a:t>
            </a:r>
          </a:p>
          <a:p>
            <a:endParaRPr lang="en-GB" dirty="0"/>
          </a:p>
          <a:p>
            <a:r>
              <a:rPr lang="en-GB" dirty="0"/>
              <a:t>For example, people may nod their heads vigorously when saying “Yes” to emphasise they agree with the other person. A shrug of the shoulders and a sad expression when saying “I’m fine, thanks” may actually imply that things are not really fine at all! </a:t>
            </a:r>
          </a:p>
          <a:p>
            <a:endParaRPr lang="en-GB" dirty="0"/>
          </a:p>
          <a:p>
            <a:pPr marL="171450" indent="-171450">
              <a:buFont typeface="Arial" panose="020B0604020202020204" pitchFamily="34" charset="0"/>
              <a:buChar char="•"/>
            </a:pPr>
            <a:r>
              <a:rPr lang="en-GB" dirty="0"/>
              <a:t>Convey information about their emotional state. </a:t>
            </a:r>
          </a:p>
          <a:p>
            <a:endParaRPr lang="en-GB" dirty="0"/>
          </a:p>
          <a:p>
            <a:r>
              <a:rPr lang="en-GB" dirty="0"/>
              <a:t>Your facial expression, your tone of voice and your body language can often tell people exactly how you feel, even if you have hardly said a word. Consider how often you have said to someone, “Are you okay? You look a bit down.” We know how people feel from their non-verbal communication. </a:t>
            </a:r>
          </a:p>
          <a:p>
            <a:endParaRPr lang="en-GB" dirty="0"/>
          </a:p>
          <a:p>
            <a:pPr marL="171450" indent="-171450">
              <a:buFont typeface="Arial" panose="020B0604020202020204" pitchFamily="34" charset="0"/>
              <a:buChar char="•"/>
            </a:pPr>
            <a:r>
              <a:rPr lang="en-GB" dirty="0"/>
              <a:t>Provide feedback to the other person. </a:t>
            </a:r>
          </a:p>
          <a:p>
            <a:endParaRPr lang="en-GB" dirty="0"/>
          </a:p>
          <a:p>
            <a:r>
              <a:rPr lang="en-GB" dirty="0"/>
              <a:t>Smiles and nods tell someone that you are listening and that you agree with what they are saying. Movement and hand gestures may indicate that you wish to speak. These subtle signals give information gently but clearly. </a:t>
            </a:r>
          </a:p>
          <a:p>
            <a:endParaRPr lang="en-GB" dirty="0"/>
          </a:p>
          <a:p>
            <a:pPr marL="171450" indent="-171450">
              <a:buFont typeface="Arial" panose="020B0604020202020204" pitchFamily="34" charset="0"/>
              <a:buChar char="•"/>
            </a:pPr>
            <a:r>
              <a:rPr lang="en-GB" dirty="0"/>
              <a:t>Regulate the flow of communication. </a:t>
            </a:r>
          </a:p>
          <a:p>
            <a:endParaRPr lang="en-GB" dirty="0"/>
          </a:p>
          <a:p>
            <a:r>
              <a:rPr lang="en-GB" dirty="0"/>
              <a:t>There are a number of signals that we use to tell people that we have finished speaking, or that we wish to speak. An emphatic nod, and firm closing of the lips indicates that we have nothing more to say, for example. Making eye contact with the chair of a meeting and nodding slightly will indicate that you wish to speak. </a:t>
            </a:r>
          </a:p>
          <a:p>
            <a:endParaRPr lang="en-GB" dirty="0"/>
          </a:p>
          <a:p>
            <a:r>
              <a:rPr lang="en-GB" dirty="0"/>
              <a:t>Read more at </a:t>
            </a:r>
            <a:r>
              <a:rPr lang="en-GB" dirty="0">
                <a:hlinkClick r:id="rId3"/>
              </a:rPr>
              <a:t>www.skillsyouneed.com/ips/nonverbal-communication.html</a:t>
            </a:r>
            <a:r>
              <a:rPr lang="en-GB" dirty="0"/>
              <a:t> </a:t>
            </a:r>
          </a:p>
          <a:p>
            <a:endParaRPr lang="en-GB" dirty="0"/>
          </a:p>
          <a:p>
            <a:r>
              <a:rPr lang="en-GB" dirty="0"/>
              <a:t>Emotions are strongly linked to memory and experience. If something bad has previously happened to you, your emotional response to the same stimulus is likely to be strong. </a:t>
            </a:r>
          </a:p>
          <a:p>
            <a:endParaRPr lang="en-GB" dirty="0"/>
          </a:p>
          <a:p>
            <a:r>
              <a:rPr lang="en-GB" dirty="0"/>
              <a:t>The best decisions are made using both logic and emotion</a:t>
            </a:r>
            <a:r>
              <a:rPr lang="en-GB"/>
              <a:t>. </a:t>
            </a:r>
          </a:p>
          <a:p>
            <a:r>
              <a:rPr lang="en-GB"/>
              <a:t>If you only use one or the other, your decisions may either not be very balanced, or not support your emotional needs. Instead, you need to combine your emotional response with more rational considerations. </a:t>
            </a:r>
          </a:p>
          <a:p>
            <a:endParaRPr lang="en-GB" dirty="0"/>
          </a:p>
          <a:p>
            <a:r>
              <a:rPr lang="en-GB" dirty="0"/>
              <a:t>You can do this by: </a:t>
            </a:r>
          </a:p>
          <a:p>
            <a:endParaRPr lang="en-GB" dirty="0"/>
          </a:p>
          <a:p>
            <a:pPr marL="171450" indent="-171450">
              <a:buFont typeface="Arial" panose="020B0604020202020204" pitchFamily="34" charset="0"/>
              <a:buChar char="•"/>
            </a:pPr>
            <a:r>
              <a:rPr lang="en-GB" dirty="0"/>
              <a:t>stopping before you decide, to give yourself a chance to think </a:t>
            </a:r>
          </a:p>
          <a:p>
            <a:pPr marL="171450" indent="-171450">
              <a:buFont typeface="Arial" panose="020B0604020202020204" pitchFamily="34" charset="0"/>
              <a:buChar char="•"/>
            </a:pPr>
            <a:r>
              <a:rPr lang="en-GB" dirty="0"/>
              <a:t>think about how you will feel as a result of each possible action </a:t>
            </a:r>
          </a:p>
          <a:p>
            <a:pPr marL="171450" indent="-171450">
              <a:buFont typeface="Arial" panose="020B0604020202020204" pitchFamily="34" charset="0"/>
              <a:buChar char="•"/>
            </a:pPr>
            <a:r>
              <a:rPr lang="en-GB" dirty="0"/>
              <a:t>consider what might happen as a result, and how your decision might affect others. Would you be happy with those effects? </a:t>
            </a:r>
          </a:p>
          <a:p>
            <a:pPr marL="171450" indent="-171450">
              <a:buFont typeface="Arial" panose="020B0604020202020204" pitchFamily="34" charset="0"/>
              <a:buChar char="•"/>
            </a:pPr>
            <a:r>
              <a:rPr lang="en-GB" dirty="0"/>
              <a:t>take some time out before making a decision  </a:t>
            </a:r>
          </a:p>
          <a:p>
            <a:pPr marL="171450" indent="-171450">
              <a:buFont typeface="Arial" panose="020B0604020202020204" pitchFamily="34" charset="0"/>
              <a:buChar char="•"/>
            </a:pPr>
            <a:r>
              <a:rPr lang="en-GB" dirty="0"/>
              <a:t>consider the decision against your values. Does it fit with them? If not, why not?  </a:t>
            </a:r>
          </a:p>
          <a:p>
            <a:pPr marL="171450" indent="-171450">
              <a:buFont typeface="Arial" panose="020B0604020202020204" pitchFamily="34" charset="0"/>
              <a:buChar char="•"/>
            </a:pPr>
            <a:r>
              <a:rPr lang="en-GB" dirty="0"/>
              <a:t>think about what someone whom you respect would think about your decision. Are you happy with that?  </a:t>
            </a:r>
          </a:p>
          <a:p>
            <a:pPr marL="171450" indent="-171450">
              <a:buFont typeface="Arial" panose="020B0604020202020204" pitchFamily="34" charset="0"/>
              <a:buChar char="•"/>
            </a:pPr>
            <a:r>
              <a:rPr lang="en-GB" dirty="0"/>
              <a:t>finally, consider what would happen if everyone were to take the same action. If this would be a disaster, then probably best not to do it. </a:t>
            </a:r>
          </a:p>
          <a:p>
            <a:endParaRPr lang="en-GB" dirty="0"/>
          </a:p>
          <a:p>
            <a:r>
              <a:rPr lang="en-GB" dirty="0"/>
              <a:t>Read more at: </a:t>
            </a:r>
            <a:r>
              <a:rPr lang="en-GB" dirty="0">
                <a:hlinkClick r:id="rId4"/>
              </a:rPr>
              <a:t>www.skillsyouneed.com/ps/managing-emotions.html</a:t>
            </a:r>
            <a:r>
              <a:rPr lang="en-GB" dirty="0"/>
              <a:t> </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44</a:t>
            </a:fld>
            <a:endParaRPr lang="en-US" dirty="0"/>
          </a:p>
        </p:txBody>
      </p:sp>
    </p:spTree>
    <p:extLst>
      <p:ext uri="{BB962C8B-B14F-4D97-AF65-F5344CB8AC3E}">
        <p14:creationId xmlns:p14="http://schemas.microsoft.com/office/powerpoint/2010/main" val="376164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provides you with tips to think about when you find yourself in a situation of having to manage an individual’s strong emotions and difficult behaviours.</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45</a:t>
            </a:fld>
            <a:endParaRPr lang="en-US" dirty="0"/>
          </a:p>
        </p:txBody>
      </p:sp>
    </p:spTree>
    <p:extLst>
      <p:ext uri="{BB962C8B-B14F-4D97-AF65-F5344CB8AC3E}">
        <p14:creationId xmlns:p14="http://schemas.microsoft.com/office/powerpoint/2010/main" val="2696163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defTabSz="914400">
              <a:defRPr/>
            </a:pPr>
            <a:r>
              <a:rPr lang="en-GB" dirty="0"/>
              <a:t>The following approaches will support you when you are in a position of needing to diffuse a situation and reduce challenging conversations. You may only need to use one of the strategies or it may be that you need to use three or four depending on the situation. </a:t>
            </a:r>
          </a:p>
          <a:p>
            <a:pPr defTabSz="914400">
              <a:defRPr/>
            </a:pPr>
            <a:endParaRPr lang="en-GB" dirty="0"/>
          </a:p>
          <a:p>
            <a:pPr defTabSz="914400">
              <a:defRPr/>
            </a:pPr>
            <a:r>
              <a:rPr lang="en-GB" dirty="0"/>
              <a:t>Be clear about the issue. </a:t>
            </a:r>
          </a:p>
          <a:p>
            <a:pPr defTabSz="914400">
              <a:defRPr/>
            </a:pPr>
            <a:endParaRPr lang="en-GB" dirty="0"/>
          </a:p>
          <a:p>
            <a:pPr marL="171450" indent="-171450" defTabSz="914400">
              <a:buFont typeface="Arial" panose="020B0604020202020204" pitchFamily="34" charset="0"/>
              <a:buChar char="•"/>
              <a:defRPr/>
            </a:pPr>
            <a:r>
              <a:rPr lang="en-GB" dirty="0"/>
              <a:t>"What exactly is the behaviour that is causing the problem?"  </a:t>
            </a:r>
          </a:p>
          <a:p>
            <a:pPr marL="171450" indent="-171450" defTabSz="914400">
              <a:buFont typeface="Arial" panose="020B0604020202020204" pitchFamily="34" charset="0"/>
              <a:buChar char="•"/>
              <a:defRPr/>
            </a:pPr>
            <a:r>
              <a:rPr lang="en-GB" dirty="0"/>
              <a:t>"What is the impact that the behaviour is having on you, the team or the organisation?"  </a:t>
            </a:r>
          </a:p>
          <a:p>
            <a:pPr marL="0" indent="0" defTabSz="914400">
              <a:buFont typeface="Arial" panose="020B0604020202020204" pitchFamily="34" charset="0"/>
              <a:buNone/>
              <a:defRPr/>
            </a:pPr>
            <a:endParaRPr lang="en-GB" dirty="0"/>
          </a:p>
          <a:p>
            <a:pPr defTabSz="914400">
              <a:defRPr/>
            </a:pPr>
            <a:r>
              <a:rPr lang="en-GB" dirty="0"/>
              <a:t>You need to be clear yourself so you can articulate the issue in two or three succinct statements. If not, you risk going off on a tangent during the conversation. The lack of focus on the central issue will derail the conversation and sabotage your intentions. </a:t>
            </a:r>
          </a:p>
          <a:p>
            <a:pPr defTabSz="914400">
              <a:defRPr/>
            </a:pPr>
            <a:endParaRPr lang="en-GB" dirty="0"/>
          </a:p>
          <a:p>
            <a:pPr defTabSz="914400">
              <a:defRPr/>
            </a:pPr>
            <a:r>
              <a:rPr lang="en-GB" dirty="0"/>
              <a:t>Know your objective. </a:t>
            </a:r>
          </a:p>
          <a:p>
            <a:pPr defTabSz="914400">
              <a:defRPr/>
            </a:pPr>
            <a:endParaRPr lang="en-GB" dirty="0"/>
          </a:p>
          <a:p>
            <a:pPr marL="171450" indent="-171450" defTabSz="914400">
              <a:buFont typeface="Arial" panose="020B0604020202020204" pitchFamily="34" charset="0"/>
              <a:buChar char="•"/>
              <a:defRPr/>
            </a:pPr>
            <a:r>
              <a:rPr lang="en-GB" dirty="0"/>
              <a:t>What do you want to accomplish with the conversation?  </a:t>
            </a:r>
          </a:p>
          <a:p>
            <a:pPr marL="171450" indent="-171450" defTabSz="914400">
              <a:buFont typeface="Arial" panose="020B0604020202020204" pitchFamily="34" charset="0"/>
              <a:buChar char="•"/>
              <a:defRPr/>
            </a:pPr>
            <a:r>
              <a:rPr lang="en-GB" dirty="0"/>
              <a:t>What is the desired outcome?  </a:t>
            </a:r>
          </a:p>
          <a:p>
            <a:pPr marL="171450" indent="-171450" defTabSz="914400">
              <a:buFont typeface="Arial" panose="020B0604020202020204" pitchFamily="34" charset="0"/>
              <a:buChar char="•"/>
              <a:defRPr/>
            </a:pPr>
            <a:r>
              <a:rPr lang="en-GB" dirty="0"/>
              <a:t>What are the non-negotiables?  </a:t>
            </a:r>
          </a:p>
          <a:p>
            <a:pPr defTabSz="914400">
              <a:defRPr/>
            </a:pPr>
            <a:endParaRPr lang="en-GB" dirty="0"/>
          </a:p>
          <a:p>
            <a:pPr defTabSz="914400">
              <a:defRPr/>
            </a:pPr>
            <a:r>
              <a:rPr lang="en-GB" dirty="0"/>
              <a:t>Once you have determined this, plan how you will close the conversation. Don't end without clearly expressed action items.  </a:t>
            </a:r>
          </a:p>
          <a:p>
            <a:pPr defTabSz="914400">
              <a:defRPr/>
            </a:pPr>
            <a:endParaRPr lang="en-GB" dirty="0"/>
          </a:p>
          <a:p>
            <a:pPr marL="171450" indent="-171450" defTabSz="914400">
              <a:buFont typeface="Arial" panose="020B0604020202020204" pitchFamily="34" charset="0"/>
              <a:buChar char="•"/>
              <a:defRPr/>
            </a:pPr>
            <a:r>
              <a:rPr lang="en-GB" dirty="0"/>
              <a:t>What is the person agreeing to do?  </a:t>
            </a:r>
          </a:p>
          <a:p>
            <a:pPr marL="171450" indent="-171450" defTabSz="914400">
              <a:buFont typeface="Arial" panose="020B0604020202020204" pitchFamily="34" charset="0"/>
              <a:buChar char="•"/>
              <a:defRPr/>
            </a:pPr>
            <a:r>
              <a:rPr lang="en-GB" dirty="0"/>
              <a:t>What support are you committed to provide?  </a:t>
            </a:r>
          </a:p>
          <a:p>
            <a:pPr marL="171450" indent="-171450" defTabSz="914400">
              <a:buFont typeface="Arial" panose="020B0604020202020204" pitchFamily="34" charset="0"/>
              <a:buChar char="•"/>
              <a:defRPr/>
            </a:pPr>
            <a:r>
              <a:rPr lang="en-GB" dirty="0"/>
              <a:t>What obstacles might prevent these remedial actions from taking place?  </a:t>
            </a:r>
          </a:p>
          <a:p>
            <a:pPr marL="171450" indent="-171450" defTabSz="914400">
              <a:buFont typeface="Arial" panose="020B0604020202020204" pitchFamily="34" charset="0"/>
              <a:buChar char="•"/>
              <a:defRPr/>
            </a:pPr>
            <a:r>
              <a:rPr lang="en-GB" dirty="0"/>
              <a:t>What do you both agree to do to overcome potential obstacles?  </a:t>
            </a:r>
          </a:p>
          <a:p>
            <a:pPr defTabSz="914400">
              <a:defRPr/>
            </a:pPr>
            <a:endParaRPr lang="en-GB" dirty="0"/>
          </a:p>
          <a:p>
            <a:pPr defTabSz="914400">
              <a:defRPr/>
            </a:pPr>
            <a:r>
              <a:rPr lang="en-GB" dirty="0"/>
              <a:t>Schedule a follow up to evaluate progress and definitively reach closure on the issue at hand. </a:t>
            </a:r>
          </a:p>
          <a:p>
            <a:pPr defTabSz="914400">
              <a:defRPr/>
            </a:pPr>
            <a:endParaRPr lang="en-GB" dirty="0"/>
          </a:p>
          <a:p>
            <a:pPr defTabSz="914400">
              <a:defRPr/>
            </a:pPr>
            <a:r>
              <a:rPr lang="en-GB" dirty="0"/>
              <a:t>Adopt a mindset of inquiry. </a:t>
            </a:r>
          </a:p>
          <a:p>
            <a:pPr defTabSz="914400">
              <a:defRPr/>
            </a:pPr>
            <a:endParaRPr lang="en-GB" dirty="0"/>
          </a:p>
          <a:p>
            <a:pPr defTabSz="914400">
              <a:defRPr/>
            </a:pPr>
            <a:r>
              <a:rPr lang="en-GB" dirty="0"/>
              <a:t>Spend a little time reflecting on your attitude toward the situation and the person involved. What are your preconceived notions about it? Your mindset will predetermine your reaction and interpretations of the other person's responses, so it pays to approach such a conversation with the right mindset – which in this context, is one of inquiry.  </a:t>
            </a:r>
          </a:p>
          <a:p>
            <a:pPr defTabSz="914400">
              <a:defRPr/>
            </a:pPr>
            <a:endParaRPr lang="en-GB" dirty="0"/>
          </a:p>
          <a:p>
            <a:pPr defTabSz="914400">
              <a:defRPr/>
            </a:pPr>
            <a:r>
              <a:rPr lang="en-GB" dirty="0"/>
              <a:t>Be open to hear first what the other person has to say before reaching closure in your mind. Even if the evidence is so clear that there is no reason to beat around the bush, we still owe it to the person to let them tell their story.  </a:t>
            </a:r>
          </a:p>
          <a:p>
            <a:pPr defTabSz="914400">
              <a:defRPr/>
            </a:pPr>
            <a:endParaRPr lang="en-GB" dirty="0"/>
          </a:p>
          <a:p>
            <a:pPr defTabSz="914400">
              <a:defRPr/>
            </a:pPr>
            <a:r>
              <a:rPr lang="en-GB" dirty="0"/>
              <a:t>Preserve the relationship. </a:t>
            </a:r>
          </a:p>
          <a:p>
            <a:pPr defTabSz="914400">
              <a:defRPr/>
            </a:pPr>
            <a:endParaRPr lang="en-GB" dirty="0"/>
          </a:p>
          <a:p>
            <a:pPr defTabSz="914400">
              <a:defRPr/>
            </a:pPr>
            <a:r>
              <a:rPr lang="en-GB" dirty="0"/>
              <a:t>Think about how the conversation can fix the situation, without erecting an irreparable wall between you and the person.  </a:t>
            </a:r>
          </a:p>
          <a:p>
            <a:pPr defTabSz="914400">
              <a:defRPr/>
            </a:pPr>
            <a:endParaRPr lang="en-GB" dirty="0"/>
          </a:p>
          <a:p>
            <a:pPr defTabSz="914400">
              <a:defRPr/>
            </a:pPr>
            <a:r>
              <a:rPr lang="en-GB" dirty="0"/>
              <a:t>Be consistent. </a:t>
            </a:r>
          </a:p>
          <a:p>
            <a:pPr defTabSz="914400">
              <a:defRPr/>
            </a:pPr>
            <a:endParaRPr lang="en-GB" dirty="0"/>
          </a:p>
          <a:p>
            <a:pPr defTabSz="914400">
              <a:defRPr/>
            </a:pPr>
            <a:r>
              <a:rPr lang="en-GB" dirty="0"/>
              <a:t>Make sure that your objective is fair and that you are using a consistent approach.  </a:t>
            </a:r>
          </a:p>
          <a:p>
            <a:pPr defTabSz="914400">
              <a:defRPr/>
            </a:pPr>
            <a:endParaRPr lang="en-GB" dirty="0"/>
          </a:p>
          <a:p>
            <a:pPr defTabSz="914400">
              <a:defRPr/>
            </a:pPr>
            <a:r>
              <a:rPr lang="en-GB" dirty="0"/>
              <a:t>Develop your conflict resolution skills. </a:t>
            </a:r>
          </a:p>
          <a:p>
            <a:pPr defTabSz="914400">
              <a:defRPr/>
            </a:pPr>
            <a:endParaRPr lang="en-GB" dirty="0"/>
          </a:p>
          <a:p>
            <a:pPr defTabSz="914400">
              <a:defRPr/>
            </a:pPr>
            <a:r>
              <a:rPr lang="en-GB" dirty="0"/>
              <a:t>Conflict is a natural part of human interaction. Managing conflict effectively is one of the vital skills of leadership. Have a few, proven phrases that can come in handy in crucial spots. </a:t>
            </a:r>
          </a:p>
          <a:p>
            <a:pPr defTabSz="914400">
              <a:defRPr/>
            </a:pPr>
            <a:endParaRPr lang="en-GB" dirty="0"/>
          </a:p>
          <a:p>
            <a:pPr defTabSz="914400">
              <a:defRPr/>
            </a:pPr>
            <a:r>
              <a:rPr lang="en-GB" dirty="0"/>
              <a:t>Choose the right place to have the conversation. </a:t>
            </a:r>
          </a:p>
          <a:p>
            <a:pPr defTabSz="914400">
              <a:defRPr/>
            </a:pPr>
            <a:endParaRPr lang="en-GB" dirty="0"/>
          </a:p>
          <a:p>
            <a:pPr defTabSz="914400">
              <a:defRPr/>
            </a:pPr>
            <a:r>
              <a:rPr lang="en-GB" dirty="0"/>
              <a:t>Calling people into your office may not be the best strategy. Sitting in your own turf, behind your desk, shifts the balance of power too much on your side. Even simple body language, such as leaning forward toward the person rather than leaning back in your chair, can carry a subtle message of your positive intentions. For example, "We're in this together. Let's problem solve so that we have a better workplace.” Consider holding the meeting in a neutral place, such as a meeting room where you can sit adjacent to each other without the desk as a barrier. Don't exclude the coffee shop. </a:t>
            </a:r>
          </a:p>
          <a:p>
            <a:pPr defTabSz="914400">
              <a:defRPr/>
            </a:pPr>
            <a:endParaRPr lang="en-GB" dirty="0"/>
          </a:p>
          <a:p>
            <a:pPr defTabSz="914400">
              <a:defRPr/>
            </a:pPr>
            <a:r>
              <a:rPr lang="en-GB" dirty="0"/>
              <a:t>Know how to begin. </a:t>
            </a:r>
          </a:p>
          <a:p>
            <a:pPr defTabSz="914400">
              <a:defRPr/>
            </a:pPr>
            <a:endParaRPr lang="en-GB" dirty="0"/>
          </a:p>
          <a:p>
            <a:pPr defTabSz="914400">
              <a:defRPr/>
            </a:pPr>
            <a:r>
              <a:rPr lang="en-GB" dirty="0"/>
              <a:t>Some people put off having the conversation because they don't know how to start. The best way to start is with a direct approach. "John, I would like to talk with you about…” Being upfront is the authentic and respectful approach. You don't want to ambush people by surprising them about the nature of the "chat“. Make sure your tone of voice signals discussion and not inquisition, exploration and not punishment. </a:t>
            </a:r>
          </a:p>
          <a:p>
            <a:pPr defTabSz="914400">
              <a:defRPr/>
            </a:pPr>
            <a:endParaRPr lang="en-GB" dirty="0">
              <a:cs typeface="Calibri"/>
            </a:endParaRPr>
          </a:p>
          <a:p>
            <a:pPr marL="0" marR="0" lvl="0" indent="0" algn="l" defTabSz="914400">
              <a:lnSpc>
                <a:spcPct val="100000"/>
              </a:lnSpc>
              <a:spcBef>
                <a:spcPts val="0"/>
              </a:spcBef>
              <a:spcAft>
                <a:spcPts val="0"/>
              </a:spcAft>
              <a:buClrTx/>
              <a:buSzTx/>
              <a:buFontTx/>
              <a:buNone/>
              <a:tabLst/>
              <a:defRPr/>
            </a:pPr>
            <a:endParaRPr lang="en-GB" sz="1200" b="1" i="0" u="sng" strike="noStrike" kern="1200" dirty="0">
              <a:solidFill>
                <a:schemeClr val="tx1"/>
              </a:solidFill>
              <a:effectLst/>
              <a:latin typeface="+mn-lt"/>
              <a:cs typeface="Calibri" panose="020F0502020204030204"/>
            </a:endParaRPr>
          </a:p>
          <a:p>
            <a:pPr defTabSz="914400" fontAlgn="auto">
              <a:spcBef>
                <a:spcPts val="0"/>
              </a:spcBef>
              <a:spcAft>
                <a:spcPts val="0"/>
              </a:spcAft>
              <a:defRP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46</a:t>
            </a:fld>
            <a:endParaRPr lang="en-US" dirty="0"/>
          </a:p>
        </p:txBody>
      </p:sp>
    </p:spTree>
    <p:extLst>
      <p:ext uri="{BB962C8B-B14F-4D97-AF65-F5344CB8AC3E}">
        <p14:creationId xmlns:p14="http://schemas.microsoft.com/office/powerpoint/2010/main" val="12054034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pPr>
              <a:spcBef>
                <a:spcPts val="0"/>
              </a:spcBef>
              <a:spcAft>
                <a:spcPts val="0"/>
              </a:spcAft>
            </a:pPr>
            <a:endParaRPr lang="en-GB" sz="1200" b="1" kern="1200" dirty="0">
              <a:solidFill>
                <a:schemeClr val="tx1"/>
              </a:solidFill>
              <a:effectLst/>
              <a:latin typeface="+mn-lt"/>
              <a:cs typeface="Calibri"/>
            </a:endParaRPr>
          </a:p>
          <a:p>
            <a:r>
              <a:rPr lang="en-GB" dirty="0"/>
              <a:t>The Welsh Government expects professionals to respond to well-being, especially the police, service providers, education, housing health and social services. </a:t>
            </a:r>
          </a:p>
          <a:p>
            <a:endParaRPr lang="en-GB" dirty="0"/>
          </a:p>
          <a:p>
            <a:r>
              <a:rPr lang="en-GB" dirty="0"/>
              <a:t>We need to be much clearer about what we would like others to consider and what our on-going role might be, even if it’s a matter of providing better information before making a referral. </a:t>
            </a:r>
          </a:p>
          <a:p>
            <a:endParaRPr lang="en-GB" dirty="0"/>
          </a:p>
          <a:p>
            <a:r>
              <a:rPr lang="en-GB" dirty="0"/>
              <a:t>Where relevant, these questions would significantly help when taking referrals from other professionals. </a:t>
            </a:r>
          </a:p>
          <a:p>
            <a:endParaRPr lang="en-GB" dirty="0"/>
          </a:p>
          <a:p>
            <a:r>
              <a:rPr lang="en-GB" dirty="0"/>
              <a:t>Remember to reflect and summarise after each response – keep your response short and focused, and try not to sound as though you’re reading from a script. </a:t>
            </a:r>
          </a:p>
          <a:p>
            <a:pPr>
              <a:spcBef>
                <a:spcPts val="0"/>
              </a:spcBef>
              <a:spcAft>
                <a:spcPts val="0"/>
              </a:spcAft>
            </a:pPr>
            <a:endParaRPr lang="en-GB" b="1" dirty="0">
              <a:cs typeface="Calibri"/>
            </a:endParaRP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47</a:t>
            </a:fld>
            <a:endParaRPr lang="en-US" dirty="0"/>
          </a:p>
        </p:txBody>
      </p:sp>
    </p:spTree>
    <p:extLst>
      <p:ext uri="{BB962C8B-B14F-4D97-AF65-F5344CB8AC3E}">
        <p14:creationId xmlns:p14="http://schemas.microsoft.com/office/powerpoint/2010/main" val="1340015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Facilitator’s notes</a:t>
            </a:r>
          </a:p>
          <a:p>
            <a:pPr>
              <a:spcBef>
                <a:spcPts val="0"/>
              </a:spcBef>
              <a:spcAft>
                <a:spcPts val="0"/>
              </a:spcAft>
            </a:pPr>
            <a:endParaRPr lang="en-GB" b="1" dirty="0"/>
          </a:p>
          <a:p>
            <a:r>
              <a:rPr lang="en-GB" dirty="0"/>
              <a:t>Ask the group to pair up with someone else (preferably someone they do not work with to gain new insights and perspectives).</a:t>
            </a:r>
          </a:p>
          <a:p>
            <a:r>
              <a:rPr lang="en-GB" dirty="0"/>
              <a:t> </a:t>
            </a:r>
          </a:p>
          <a:p>
            <a:r>
              <a:rPr lang="en-GB" dirty="0"/>
              <a:t>Each person takes a turn to reflect on an experience where they have encountered a difficult conversation with a member of the public or another professional. </a:t>
            </a:r>
          </a:p>
          <a:p>
            <a:endParaRPr lang="en-GB" dirty="0"/>
          </a:p>
          <a:p>
            <a:r>
              <a:rPr lang="en-GB" dirty="0"/>
              <a:t>Using the Driscoll model of reflection, ask the participants to move through the three questions to reflect on their experience in relation to how it felt, what they learnt and what they now do/ will do differently as a result of their learning. </a:t>
            </a:r>
          </a:p>
          <a:p>
            <a:endParaRPr lang="en-GB" i="0" dirty="0">
              <a:cs typeface="Calibri"/>
            </a:endParaRPr>
          </a:p>
          <a:p>
            <a:endParaRPr lang="en-GB" i="0"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48</a:t>
            </a:fld>
            <a:endParaRPr lang="en-US" dirty="0"/>
          </a:p>
        </p:txBody>
      </p:sp>
    </p:spTree>
    <p:extLst>
      <p:ext uri="{BB962C8B-B14F-4D97-AF65-F5344CB8AC3E}">
        <p14:creationId xmlns:p14="http://schemas.microsoft.com/office/powerpoint/2010/main" val="3195436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endParaRPr lang="en-GB" sz="1200" kern="1200" dirty="0">
              <a:solidFill>
                <a:schemeClr val="tx1"/>
              </a:solidFill>
              <a:effectLst/>
              <a:latin typeface="+mn-lt"/>
              <a:ea typeface="+mn-ea"/>
              <a:cs typeface="+mn-cs"/>
            </a:endParaRPr>
          </a:p>
          <a:p>
            <a:r>
              <a:rPr lang="en-GB" dirty="0"/>
              <a:t>People generally understand that you need to ask them questions. The information exchange is the heart of the conversation, but where you started the discussion will influence the information you get and need. It should have focused on what was at the heart of the matter for the person. </a:t>
            </a:r>
          </a:p>
          <a:p>
            <a:endParaRPr lang="en-GB" dirty="0"/>
          </a:p>
          <a:p>
            <a:r>
              <a:rPr lang="en-GB" dirty="0"/>
              <a:t>However – asking for the information that the service and/or system need without having tried to get (when needed) a good holistic picture, can sound as though we’re reading from a script. And as we all know – it can be extremely annoying and raises levels of irritation. </a:t>
            </a:r>
          </a:p>
          <a:p>
            <a:endParaRPr lang="en-GB" dirty="0"/>
          </a:p>
          <a:p>
            <a:r>
              <a:rPr lang="en-GB" dirty="0"/>
              <a:t>The way we ask the question is really important. Give people time to answer properly before moving on. Remember the approaches we have covered so far today and the approaches to open conversations. </a:t>
            </a:r>
          </a:p>
          <a:p>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49</a:t>
            </a:fld>
            <a:endParaRPr lang="en-US" dirty="0"/>
          </a:p>
        </p:txBody>
      </p:sp>
    </p:spTree>
    <p:extLst>
      <p:ext uri="{BB962C8B-B14F-4D97-AF65-F5344CB8AC3E}">
        <p14:creationId xmlns:p14="http://schemas.microsoft.com/office/powerpoint/2010/main" val="148804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section provides an overview of the Social Services and Well-being (Wales) Act 2014 and how it relates to the provision of information, advice and assistance (IAA).</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a:t>
            </a:fld>
            <a:endParaRPr lang="en-US" dirty="0"/>
          </a:p>
        </p:txBody>
      </p:sp>
    </p:spTree>
    <p:extLst>
      <p:ext uri="{BB962C8B-B14F-4D97-AF65-F5344CB8AC3E}">
        <p14:creationId xmlns:p14="http://schemas.microsoft.com/office/powerpoint/2010/main" val="2211832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a:spcBef>
                <a:spcPts val="30"/>
              </a:spcBef>
            </a:pPr>
            <a:r>
              <a:rPr lang="en-GB" dirty="0"/>
              <a:t>People must finish their contact with the service with a feeling that they have been dealt with fairly and appropriately. Most importantly they must know what the outcome of their contact is, and what, if any, action will subsequently be taken and by whom. </a:t>
            </a:r>
          </a:p>
          <a:p>
            <a:pPr>
              <a:spcBef>
                <a:spcPts val="30"/>
              </a:spcBef>
            </a:pPr>
            <a:endParaRPr lang="en-GB" dirty="0"/>
          </a:p>
          <a:p>
            <a:pPr>
              <a:spcBef>
                <a:spcPts val="30"/>
              </a:spcBef>
            </a:pPr>
            <a:r>
              <a:rPr lang="en-GB" dirty="0"/>
              <a:t>You’ll need to summarise the information you’ve heard. Think about how you focus on what you’ve heard to pinpoint the key issues.  </a:t>
            </a:r>
          </a:p>
          <a:p>
            <a:pPr>
              <a:spcBef>
                <a:spcPts val="30"/>
              </a:spcBef>
            </a:pPr>
            <a:endParaRPr lang="en-GB" dirty="0"/>
          </a:p>
          <a:p>
            <a:pPr>
              <a:spcBef>
                <a:spcPts val="30"/>
              </a:spcBef>
            </a:pPr>
            <a:r>
              <a:rPr lang="en-GB" dirty="0"/>
              <a:t>Remember to reflect and capture what the individual said is important to them.  </a:t>
            </a:r>
          </a:p>
          <a:p>
            <a:pPr>
              <a:spcBef>
                <a:spcPts val="30"/>
              </a:spcBef>
            </a:pPr>
            <a:endParaRPr lang="en-GB" dirty="0"/>
          </a:p>
          <a:p>
            <a:pPr>
              <a:spcBef>
                <a:spcPts val="30"/>
              </a:spcBef>
            </a:pPr>
            <a:r>
              <a:rPr lang="en-GB" dirty="0"/>
              <a:t>Wherever possible give positive feedback. Acknowledge how difficult a situation they might have been dealing with has been and what they’ve managed well. </a:t>
            </a:r>
          </a:p>
          <a:p>
            <a:pPr>
              <a:spcBef>
                <a:spcPts val="30"/>
              </a:spcBef>
            </a:pPr>
            <a:endParaRPr lang="en-GB" dirty="0"/>
          </a:p>
          <a:p>
            <a:pPr>
              <a:spcBef>
                <a:spcPts val="30"/>
              </a:spcBef>
            </a:pPr>
            <a:r>
              <a:rPr lang="en-GB" dirty="0"/>
              <a:t>Often people need to go away and think or do something as a result of your conversation with them.  </a:t>
            </a:r>
          </a:p>
          <a:p>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50</a:t>
            </a:fld>
            <a:endParaRPr lang="en-US" dirty="0"/>
          </a:p>
        </p:txBody>
      </p:sp>
    </p:spTree>
    <p:extLst>
      <p:ext uri="{BB962C8B-B14F-4D97-AF65-F5344CB8AC3E}">
        <p14:creationId xmlns:p14="http://schemas.microsoft.com/office/powerpoint/2010/main" val="1202991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what you might feed back to the daughter. Does it sound reasonable? </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51</a:t>
            </a:fld>
            <a:endParaRPr lang="en-US" dirty="0"/>
          </a:p>
        </p:txBody>
      </p:sp>
    </p:spTree>
    <p:extLst>
      <p:ext uri="{BB962C8B-B14F-4D97-AF65-F5344CB8AC3E}">
        <p14:creationId xmlns:p14="http://schemas.microsoft.com/office/powerpoint/2010/main" val="3101356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Facilitator’s notes</a:t>
            </a:r>
          </a:p>
          <a:p>
            <a:endParaRPr lang="en-GB" sz="1200" kern="1200" dirty="0">
              <a:solidFill>
                <a:schemeClr val="tx1"/>
              </a:solidFill>
              <a:effectLst/>
              <a:latin typeface="+mn-lt"/>
              <a:ea typeface="+mn-ea"/>
              <a:cs typeface="+mn-cs"/>
            </a:endParaRPr>
          </a:p>
          <a:p>
            <a:r>
              <a:rPr lang="en-GB" dirty="0"/>
              <a:t> Here is an example list of things you will have agreed between you: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mechanism do you currently use to check you’ve got what you need? </a:t>
            </a:r>
          </a:p>
          <a:p>
            <a:pPr marL="171450" indent="-171450">
              <a:buFont typeface="Arial" panose="020B0604020202020204" pitchFamily="34" charset="0"/>
              <a:buChar char="•"/>
            </a:pPr>
            <a:r>
              <a:rPr lang="en-GB" dirty="0"/>
              <a:t>What might you record on your system?  </a:t>
            </a:r>
          </a:p>
          <a:p>
            <a:pPr marL="171450" indent="-171450">
              <a:buFont typeface="Arial" panose="020B0604020202020204" pitchFamily="34" charset="0"/>
              <a:buChar char="•"/>
            </a:pPr>
            <a:r>
              <a:rPr lang="en-GB" dirty="0"/>
              <a:t>Does your current system allow you to record the type of content we’d covered today?  </a:t>
            </a:r>
          </a:p>
          <a:p>
            <a:pPr marL="171450" indent="-171450">
              <a:buFont typeface="Arial" panose="020B0604020202020204" pitchFamily="34" charset="0"/>
              <a:buChar char="•"/>
            </a:pPr>
            <a:r>
              <a:rPr lang="en-GB" dirty="0"/>
              <a:t>What changes would you like to see by those able to influence systems and forms?  </a:t>
            </a:r>
          </a:p>
          <a:p>
            <a:endParaRPr lang="en-GB" sz="1200" kern="1200" dirty="0">
              <a:solidFill>
                <a:schemeClr val="tx1"/>
              </a:solidFill>
              <a:effectLst/>
              <a:latin typeface="+mn-lt"/>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52</a:t>
            </a:fld>
            <a:endParaRPr lang="en-US" dirty="0"/>
          </a:p>
        </p:txBody>
      </p:sp>
    </p:spTree>
    <p:extLst>
      <p:ext uri="{BB962C8B-B14F-4D97-AF65-F5344CB8AC3E}">
        <p14:creationId xmlns:p14="http://schemas.microsoft.com/office/powerpoint/2010/main" val="1946472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Facilitator’s notes</a:t>
            </a:r>
          </a:p>
          <a:p>
            <a:endParaRPr lang="en-GB" sz="1200" b="1" i="0" u="sng" strike="noStrike" kern="1200" baseline="0" dirty="0">
              <a:solidFill>
                <a:schemeClr val="tx1"/>
              </a:solidFill>
              <a:latin typeface="+mn-lt"/>
              <a:ea typeface="+mn-ea"/>
              <a:cs typeface="+mn-cs"/>
            </a:endParaRPr>
          </a:p>
          <a:p>
            <a:r>
              <a:rPr lang="en-GB" dirty="0"/>
              <a:t>The Part 2 Code of Practice identifies the recording requirements in relation to IAA. </a:t>
            </a:r>
          </a:p>
          <a:p>
            <a:endParaRPr lang="en-GB" dirty="0"/>
          </a:p>
          <a:p>
            <a:r>
              <a:rPr lang="en-GB" dirty="0"/>
              <a:t>For operational purposes, the following information needs to be recorded to support the individual: </a:t>
            </a:r>
          </a:p>
          <a:p>
            <a:endParaRPr lang="en-GB" dirty="0"/>
          </a:p>
          <a:p>
            <a:r>
              <a:rPr lang="en-GB" dirty="0"/>
              <a:t>Personal information </a:t>
            </a:r>
          </a:p>
          <a:p>
            <a:endParaRPr lang="en-GB" dirty="0"/>
          </a:p>
          <a:p>
            <a:pPr marL="171450" indent="-171450">
              <a:buFont typeface="Arial" panose="020B0604020202020204" pitchFamily="34" charset="0"/>
              <a:buChar char="•"/>
            </a:pPr>
            <a:r>
              <a:rPr lang="en-GB" dirty="0"/>
              <a:t>When information is offered, a record of the enquiry must be made but personal data does not need to be collected/recorded </a:t>
            </a:r>
          </a:p>
          <a:p>
            <a:pPr marL="171450" indent="-171450">
              <a:buFont typeface="Arial" panose="020B0604020202020204" pitchFamily="34" charset="0"/>
              <a:buChar char="•"/>
            </a:pPr>
            <a:r>
              <a:rPr lang="en-GB" dirty="0"/>
              <a:t>When advice is offered the assessor must record as much personal data in the core data set as possible and record the nature and outcome of the enquiry </a:t>
            </a:r>
          </a:p>
          <a:p>
            <a:pPr marL="171450" indent="-171450">
              <a:buFont typeface="Arial" panose="020B0604020202020204" pitchFamily="34" charset="0"/>
              <a:buChar char="•"/>
            </a:pPr>
            <a:r>
              <a:rPr lang="en-GB" dirty="0"/>
              <a:t>Recording must be done using the National Assessment and Eligibility Tool, albeit in a manner proportionate to the enquiry. The obligation to complete the core data set in its entirety only needs to be met when an individual’s needs are deemed to be eligible and a care and support plan, or support plan in respect of a carer, is required </a:t>
            </a:r>
          </a:p>
          <a:p>
            <a:pPr marL="171450" indent="-171450">
              <a:buFont typeface="Arial" panose="020B0604020202020204" pitchFamily="34" charset="0"/>
              <a:buChar char="•"/>
            </a:pPr>
            <a:r>
              <a:rPr lang="en-GB" dirty="0"/>
              <a:t>Using the National Assessment and Eligibility Tool – this is usually the ‘what matters form’ or the ‘assessment tool’ to record personal data will enable staff to identify quickly if the enquirer has a care and support plan in place or has received information, advice or assistance previously. In addition, it will enable any future enquiries about the same person to be progressed quickly and avoid repeating personal information at each point of contact. </a:t>
            </a:r>
          </a:p>
          <a:p>
            <a:endParaRPr lang="en-GB" dirty="0"/>
          </a:p>
          <a:p>
            <a:r>
              <a:rPr lang="en-GB" dirty="0"/>
              <a:t>For strategic/planning purposes, the following information needs to be recorded to support the development of the service and how individuals’ well-being is promoted more broadly. </a:t>
            </a:r>
          </a:p>
          <a:p>
            <a:endParaRPr lang="en-GB" dirty="0"/>
          </a:p>
          <a:p>
            <a:r>
              <a:rPr lang="en-GB" dirty="0"/>
              <a:t>Recording information </a:t>
            </a:r>
          </a:p>
          <a:p>
            <a:endParaRPr lang="en-GB" dirty="0"/>
          </a:p>
          <a:p>
            <a:r>
              <a:rPr lang="en-GB" dirty="0"/>
              <a:t>Local authorities must record data from their service for the following purposes: </a:t>
            </a:r>
          </a:p>
          <a:p>
            <a:endParaRPr lang="en-GB" dirty="0"/>
          </a:p>
          <a:p>
            <a:pPr marL="171450" indent="-171450">
              <a:buFont typeface="Arial" panose="020B0604020202020204" pitchFamily="34" charset="0"/>
              <a:buChar char="•"/>
            </a:pPr>
            <a:r>
              <a:rPr lang="en-GB" dirty="0"/>
              <a:t>Monitoring performance – The recording of information is important to support service performance and improvement. Recording the information exchange (calls and web logs) can be analysed to provide a better understanding of the nature of the enquiry and the customer profiles. Management data will also help with the audit and inspection of the service and, for this reason, local authorities should consider getting feedback from service users </a:t>
            </a:r>
          </a:p>
          <a:p>
            <a:pPr marL="171450" indent="-171450">
              <a:buFont typeface="Arial" panose="020B0604020202020204" pitchFamily="34" charset="0"/>
              <a:buChar char="•"/>
            </a:pPr>
            <a:r>
              <a:rPr lang="en-GB" dirty="0"/>
              <a:t>Planning services – It is important that local authorities record information about the nature of enquiries and responses, as well as the type of information and advice offered by their service to support the population needs assessment and planning of preventative well-being services  </a:t>
            </a:r>
          </a:p>
          <a:p>
            <a:pPr marL="171450" indent="-171450">
              <a:buFont typeface="Arial" panose="020B0604020202020204" pitchFamily="34" charset="0"/>
              <a:buChar char="•"/>
            </a:pPr>
            <a:r>
              <a:rPr lang="en-GB" dirty="0"/>
              <a:t>Service improvements – Recording personal data when advice and assistance are provided so that an individual does not have to repeat the same information if they access a service again or proceed through the care and support system. This will also make the system more efficient. </a:t>
            </a:r>
          </a:p>
          <a:p>
            <a:endParaRPr lang="en-GB" b="0" i="0" u="none" strike="noStrike" kern="1200" baseline="0" dirty="0">
              <a:solidFill>
                <a:schemeClr val="tx1"/>
              </a:solidFill>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53</a:t>
            </a:fld>
            <a:endParaRPr lang="en-US" dirty="0"/>
          </a:p>
        </p:txBody>
      </p:sp>
    </p:spTree>
    <p:extLst>
      <p:ext uri="{BB962C8B-B14F-4D97-AF65-F5344CB8AC3E}">
        <p14:creationId xmlns:p14="http://schemas.microsoft.com/office/powerpoint/2010/main" val="26524825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Facilitator’s notes </a:t>
            </a:r>
          </a:p>
          <a:p>
            <a:endParaRPr lang="en-GB" sz="1200" kern="1200" dirty="0">
              <a:solidFill>
                <a:schemeClr val="tx1"/>
              </a:solidFill>
              <a:effectLst/>
              <a:latin typeface="+mn-lt"/>
              <a:ea typeface="+mn-ea"/>
              <a:cs typeface="+mn-cs"/>
            </a:endParaRPr>
          </a:p>
          <a:p>
            <a:r>
              <a:rPr lang="en-US" dirty="0"/>
              <a:t>This is one element of the self-assessment taken from the IAA Competence Framework developed by the Welsh Government.  </a:t>
            </a:r>
          </a:p>
          <a:p>
            <a:endParaRPr lang="en-US" dirty="0"/>
          </a:p>
          <a:p>
            <a:r>
              <a:rPr lang="en-US" dirty="0"/>
              <a:t>The framework sets out the competencies local authorities need so that they can provide an effective IAA service. Services must place the competencies within the context of their own service. They should reflect the way in which the service is provided and how they relate to different areas of practice and levels of expertise. </a:t>
            </a:r>
          </a:p>
          <a:p>
            <a:r>
              <a:rPr lang="en-US" dirty="0"/>
              <a:t> </a:t>
            </a:r>
          </a:p>
          <a:p>
            <a:r>
              <a:rPr lang="en-US" dirty="0"/>
              <a:t>Staff providing IAA services are not expected to be competent in </a:t>
            </a:r>
            <a:r>
              <a:rPr lang="en-US"/>
              <a:t>each area, </a:t>
            </a:r>
            <a:r>
              <a:rPr lang="en-US" dirty="0"/>
              <a:t>but they are expected to complete the sections that are relevant to them (they are also expected to be competent in professional practice).  </a:t>
            </a:r>
          </a:p>
          <a:p>
            <a:r>
              <a:rPr lang="en-US" dirty="0"/>
              <a:t> </a:t>
            </a:r>
          </a:p>
          <a:p>
            <a:r>
              <a:rPr lang="en-US" dirty="0"/>
              <a:t>The competence framework is a set of </a:t>
            </a:r>
            <a:r>
              <a:rPr lang="en-GB" noProof="0" dirty="0"/>
              <a:t>behavioural</a:t>
            </a:r>
            <a:r>
              <a:rPr lang="en-US" dirty="0"/>
              <a:t> and knowledge/understanding outcomes that demonstrate competence in five areas. It can be used to develop the IAA workforce’s competence in each area, for example through training.</a:t>
            </a:r>
          </a:p>
          <a:p>
            <a:endParaRPr lang="en-US" dirty="0"/>
          </a:p>
          <a:p>
            <a:r>
              <a:rPr lang="en-US" dirty="0"/>
              <a:t>Note to facilitator: Individually, participants are asked to complete the self-assessment. This will help them identify if they have the required generic competencies, skills and knowledge. Completing this will help inform any ongoing learning and development needs they have.  </a:t>
            </a:r>
          </a:p>
          <a:p>
            <a:endParaRPr lang="en-US"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54</a:t>
            </a:fld>
            <a:endParaRPr lang="en-US" dirty="0"/>
          </a:p>
        </p:txBody>
      </p:sp>
    </p:spTree>
    <p:extLst>
      <p:ext uri="{BB962C8B-B14F-4D97-AF65-F5344CB8AC3E}">
        <p14:creationId xmlns:p14="http://schemas.microsoft.com/office/powerpoint/2010/main" val="2555904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55</a:t>
            </a:fld>
            <a:endParaRPr lang="en-US" dirty="0"/>
          </a:p>
        </p:txBody>
      </p:sp>
    </p:spTree>
    <p:extLst>
      <p:ext uri="{BB962C8B-B14F-4D97-AF65-F5344CB8AC3E}">
        <p14:creationId xmlns:p14="http://schemas.microsoft.com/office/powerpoint/2010/main" val="33692342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 </a:t>
            </a:r>
            <a:r>
              <a:rPr lang="en-GB" sz="1200" u="none" kern="1200" dirty="0">
                <a:solidFill>
                  <a:schemeClr val="tx1"/>
                </a:solidFill>
                <a:effectLst/>
                <a:latin typeface="+mn-lt"/>
                <a:ea typeface="+mn-ea"/>
                <a:cs typeface="+mn-cs"/>
              </a:rPr>
              <a:t> </a:t>
            </a:r>
          </a:p>
          <a:p>
            <a:endParaRPr lang="en-GB" sz="1200" u="none" kern="1200" dirty="0">
              <a:solidFill>
                <a:schemeClr val="tx1"/>
              </a:solidFill>
              <a:effectLst/>
              <a:latin typeface="+mn-lt"/>
              <a:ea typeface="+mn-ea"/>
              <a:cs typeface="+mn-cs"/>
            </a:endParaRPr>
          </a:p>
          <a:p>
            <a:r>
              <a:rPr lang="en-US" dirty="0"/>
              <a:t>Remember to reflect and make positive noises throughout the call, when you can. </a:t>
            </a:r>
          </a:p>
          <a:p>
            <a:endParaRPr lang="en-US" dirty="0"/>
          </a:p>
          <a:p>
            <a:r>
              <a:rPr lang="en-US" dirty="0"/>
              <a:t>Sometimes it may be appropriate to change the order of the stages or the caller may naturally focus immediately on one area or issue.  </a:t>
            </a:r>
          </a:p>
          <a:p>
            <a:endParaRPr lang="en-US" dirty="0"/>
          </a:p>
          <a:p>
            <a:r>
              <a:rPr lang="en-US" dirty="0"/>
              <a:t>Remember that you also have your own style, which you probably don’t need to change and which will help you be as comfortable as possible in your conversations with people.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56</a:t>
            </a:fld>
            <a:endParaRPr lang="en-US" dirty="0"/>
          </a:p>
        </p:txBody>
      </p:sp>
    </p:spTree>
    <p:extLst>
      <p:ext uri="{BB962C8B-B14F-4D97-AF65-F5344CB8AC3E}">
        <p14:creationId xmlns:p14="http://schemas.microsoft.com/office/powerpoint/2010/main" val="1437070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Facilitator’s notes </a:t>
            </a:r>
          </a:p>
          <a:p>
            <a:endParaRPr lang="en-US" dirty="0"/>
          </a:p>
          <a:p>
            <a:r>
              <a:rPr lang="en-US" dirty="0"/>
              <a:t>Briefly reflect on whether the participants have achieved the objectives and their hopes for the session.  </a:t>
            </a:r>
          </a:p>
          <a:p>
            <a:endParaRPr lang="en-US" dirty="0"/>
          </a:p>
          <a:p>
            <a:r>
              <a:rPr lang="en-US" dirty="0"/>
              <a:t>Agree the next steps using the slide as a prompt. </a:t>
            </a:r>
          </a:p>
          <a:p>
            <a:endParaRPr lang="en-US" dirty="0"/>
          </a:p>
          <a:p>
            <a:r>
              <a:rPr lang="en-US" dirty="0"/>
              <a:t>Evaluate the session – ask participants to complete any necessary evaluation sheets. </a:t>
            </a:r>
          </a:p>
          <a:p>
            <a:endParaRPr lang="en-US" sz="1200" kern="1200" dirty="0">
              <a:solidFill>
                <a:schemeClr val="tx1"/>
              </a:solidFill>
              <a:effectLst/>
              <a:latin typeface="+mn-lt"/>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57</a:t>
            </a:fld>
            <a:endParaRPr lang="en-US" dirty="0"/>
          </a:p>
        </p:txBody>
      </p:sp>
    </p:spTree>
    <p:extLst>
      <p:ext uri="{BB962C8B-B14F-4D97-AF65-F5344CB8AC3E}">
        <p14:creationId xmlns:p14="http://schemas.microsoft.com/office/powerpoint/2010/main" val="514712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58</a:t>
            </a:fld>
            <a:endParaRPr lang="en-US" dirty="0"/>
          </a:p>
        </p:txBody>
      </p:sp>
    </p:spTree>
    <p:extLst>
      <p:ext uri="{BB962C8B-B14F-4D97-AF65-F5344CB8AC3E}">
        <p14:creationId xmlns:p14="http://schemas.microsoft.com/office/powerpoint/2010/main" val="224584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i="0" u="none" kern="1200" dirty="0">
                <a:solidFill>
                  <a:schemeClr val="tx1"/>
                </a:solidFill>
                <a:effectLst/>
                <a:latin typeface="+mn-lt"/>
                <a:ea typeface="+mn-ea"/>
                <a:cs typeface="+mn-cs"/>
              </a:rPr>
              <a:t>Facilitator’s notes</a:t>
            </a:r>
          </a:p>
          <a:p>
            <a:pPr marL="0" lvl="0" indent="0">
              <a:buFont typeface="Arial" panose="020B0604020202020204" pitchFamily="34" charset="0"/>
              <a:buNone/>
            </a:pPr>
            <a:endParaRPr lang="en-GB" sz="1200" b="1" u="sng" kern="1200" dirty="0">
              <a:solidFill>
                <a:schemeClr val="tx1"/>
              </a:solidFill>
              <a:effectLst/>
              <a:latin typeface="+mn-lt"/>
              <a:ea typeface="+mn-ea"/>
              <a:cs typeface="+mn-cs"/>
            </a:endParaRPr>
          </a:p>
          <a:p>
            <a:r>
              <a:rPr lang="en-GB" dirty="0"/>
              <a:t>The Act is made up of 11 parts and they all, except the first part, have regulations or codes of practice or statutory guidance that underpin them and give more detail.  </a:t>
            </a:r>
          </a:p>
          <a:p>
            <a:endParaRPr lang="en-GB" dirty="0"/>
          </a:p>
          <a:p>
            <a:r>
              <a:rPr lang="en-GB" dirty="0"/>
              <a:t>The first part gives an overview of the Act and defines key terms such as ‘adult’, which means a person who is aged 18 or over, and ‘child’, which means a person who is aged under 18. </a:t>
            </a:r>
          </a:p>
          <a:p>
            <a:endParaRPr lang="en-GB" dirty="0">
              <a:cs typeface="Calibri"/>
            </a:endParaRPr>
          </a:p>
          <a:p>
            <a:r>
              <a:rPr lang="en-GB" dirty="0"/>
              <a:t>Part 2 is covered in this training module. It outlines the overarching duties that relate to anything people do under the Act, including the well-being duty. Under Part 2 there are also requirements to carry out a population assessment, provide preventative services and an information, advice and assistance service, as well as the duty to promote social enterprises / diverse forms of delivery. </a:t>
            </a:r>
          </a:p>
          <a:p>
            <a:endParaRPr lang="en-GB" dirty="0">
              <a:cs typeface="Calibri"/>
            </a:endParaRPr>
          </a:p>
          <a:p>
            <a:r>
              <a:rPr lang="en-GB" dirty="0"/>
              <a:t>Part 3 defines the circumstances in which a local authority must assess a person’s needs for care and support – whether an adult, child or carer – and how assessments are carried out. This section is relevant to the provision of IAA because the assessment approach described in Part 3 should be used when providing the advice and assistance elements within IAA. </a:t>
            </a:r>
          </a:p>
          <a:p>
            <a:endParaRPr lang="en-GB" dirty="0">
              <a:cs typeface="Calibri"/>
            </a:endParaRPr>
          </a:p>
          <a:p>
            <a:r>
              <a:rPr lang="en-GB" dirty="0"/>
              <a:t>Part 10 provides for complaints about social services and new rights to complain about private social care and palliative care. It also provides for advocacy services to be made available from the point of first contact to enable individuals to engage and participate in their care and support, including the requirement to arrange an independent professional advocate for looked after children. The consideration of an individual’s need for advocacy must be considered within IAA. The IAA service must also make information about local/regional/national advocacy provision available for individuals. </a:t>
            </a:r>
          </a:p>
          <a:p>
            <a:endParaRPr lang="en-GB" dirty="0"/>
          </a:p>
          <a:p>
            <a:r>
              <a:rPr lang="en-GB" dirty="0"/>
              <a:t>The Act aims to change the way people’s care and support needs are met – putting an individual at the centre of their care and support and giving them a voice in, and choice and control over, reaching the personal outcome goals that matter to them. </a:t>
            </a:r>
          </a:p>
          <a:p>
            <a:endParaRPr lang="en-GB" dirty="0"/>
          </a:p>
          <a:p>
            <a:r>
              <a:rPr lang="en-GB" dirty="0"/>
              <a:t>The well-being duty is central to the Act. People have a responsibility for their own well-being, supported by their families, friends and communities. However, people may also need support to ensure that they achieve well-being. Professionals and agencies are there to provide some of this support. </a:t>
            </a:r>
          </a:p>
          <a:p>
            <a:endParaRPr lang="en-GB" dirty="0"/>
          </a:p>
          <a:p>
            <a:r>
              <a:rPr lang="en-GB" dirty="0"/>
              <a:t>Part 2 of the Act requires “any persons exercising functions under the Act to seek to promote the well-being of people who need care and support, and carers who need support”. This overarching duty applies to local authorities (and organisations they have delegated functions to) and their practitioners when, for instance, carrying out an assessment or providing information and advice.  </a:t>
            </a:r>
          </a:p>
          <a:p>
            <a:endParaRPr lang="en-GB" dirty="0"/>
          </a:p>
          <a:p>
            <a:r>
              <a:rPr lang="en-GB" dirty="0"/>
              <a:t>This is an overarching duty that has to be met by everyone exercising functions under the Act (this includes Welsh Ministers, local authorities, local health boards and other statutory bodies). It is not just the local authority that must promote well-being. </a:t>
            </a:r>
          </a:p>
          <a:p>
            <a:endParaRPr lang="en-GB" dirty="0"/>
          </a:p>
          <a:p>
            <a:r>
              <a:rPr lang="en-GB" dirty="0"/>
              <a:t>In promoting well-being, you have to not only think about people who need care and support now, but those whose needs aren’t eligible or who might have needs in the future. Promoting well-being, therefore, includes focusing on preventing the need for care and support and stopping people’s needs from escalating, as well as providing people with the information, advice and assistance they need to take control over their day-to-day life. </a:t>
            </a:r>
          </a:p>
          <a:p>
            <a:endParaRPr lang="en-GB" dirty="0"/>
          </a:p>
          <a:p>
            <a:r>
              <a:rPr lang="en-GB" dirty="0"/>
              <a:t>Practitioners must look at what people can contribute in achieving their well-being and empower them to contribute to achieving their own well-being, with the appropriate level of support. This will involve building on people’s resources, including people’s strengths, abilities, and families and communities. </a:t>
            </a:r>
          </a:p>
          <a:p>
            <a:endParaRPr lang="en-GB" dirty="0"/>
          </a:p>
          <a:p>
            <a:r>
              <a:rPr lang="en-GB" dirty="0"/>
              <a:t>The Act attempts to rebalance the focus of care and support to prevention and earlier intervention – increasing preventative services within the community to minimise the escalation of needs to a critical level.  </a:t>
            </a:r>
          </a:p>
          <a:p>
            <a:endParaRPr lang="en-GB" dirty="0"/>
          </a:p>
          <a:p>
            <a:r>
              <a:rPr lang="en-GB" dirty="0"/>
              <a:t>Strong partnership working between organisations and co-production with people needing care and support is a key focus of the Act.  </a:t>
            </a:r>
          </a:p>
          <a:p>
            <a:endParaRPr lang="en-GB" dirty="0"/>
          </a:p>
          <a:p>
            <a:r>
              <a:rPr lang="en-GB" dirty="0"/>
              <a:t>The Act requires a culture change from the way in which services have often been provided to an approach based on collaboration (co-production), and an equal relationship between practitioners and people who need care and support and carers who need support.  </a:t>
            </a:r>
          </a:p>
          <a:p>
            <a:endParaRPr lang="en-GB" dirty="0"/>
          </a:p>
          <a:p>
            <a:r>
              <a:rPr lang="en-GB" dirty="0"/>
              <a:t>These principles will enable people to be at the centre of their care and support and ensure their well-being will be central to any decisions made about their lives. </a:t>
            </a:r>
          </a:p>
          <a:p>
            <a:pPr lvl="0"/>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6</a:t>
            </a:fld>
            <a:endParaRPr lang="en-US" dirty="0"/>
          </a:p>
        </p:txBody>
      </p:sp>
    </p:spTree>
    <p:extLst>
      <p:ext uri="{BB962C8B-B14F-4D97-AF65-F5344CB8AC3E}">
        <p14:creationId xmlns:p14="http://schemas.microsoft.com/office/powerpoint/2010/main" val="150365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Facilitator’s notes</a:t>
            </a:r>
          </a:p>
          <a:p>
            <a:endParaRPr lang="en-GB" sz="1200" dirty="0"/>
          </a:p>
          <a:p>
            <a:r>
              <a:rPr lang="en-GB" dirty="0"/>
              <a:t>This is a diagrammatic representation of the principles and assumptions underpinning the Act.  </a:t>
            </a:r>
          </a:p>
          <a:p>
            <a:endParaRPr lang="en-GB" dirty="0"/>
          </a:p>
          <a:p>
            <a:r>
              <a:rPr lang="en-GB" dirty="0"/>
              <a:t>The key assumption is that through an increased level of effective earlier intervention/preventative services, including better access to information and advice for everyone, and well-being support for those who need some help (the left hand side of the care and support spectrum), more people will be able to be supported without the need for managed intensive support. Hence the dotted line moves to the right: fewer citizens will need care and support planning for managed, complex care. </a:t>
            </a:r>
            <a:endParaRPr lang="en-GB" dirty="0">
              <a:cs typeface="Calibri" panose="020F0502020204030204"/>
            </a:endParaRPr>
          </a:p>
          <a:p>
            <a:endParaRPr lang="en-GB" dirty="0"/>
          </a:p>
          <a:p>
            <a:r>
              <a:rPr lang="en-GB" dirty="0"/>
              <a:t>The Act attempts to rebalance the focus of care and support to prevention and earlier intervention – increasing preventative services within the community to minimise the escalation of needs to a critical level. The Act also recognises carers’ vital input and aims to help them maintain their caring role, which of course will often help the people they care for postpone the need for more managed, complex care. </a:t>
            </a:r>
          </a:p>
          <a:p>
            <a:endParaRPr lang="en-GB" dirty="0">
              <a:cs typeface="Calibri" panose="020F0502020204030204"/>
            </a:endParaRPr>
          </a:p>
          <a:p>
            <a:r>
              <a:rPr lang="en-GB" dirty="0"/>
              <a:t>At an individual level, the local authority has a duty to assess whether, and if so, to what extent, the provision of preventative services could contribute to the achievement of personal outcomes or otherwise meet the needs of an individual. The assessment of individuals and getting this right is crucial to not only the success of promoting prevention, but also providing evidence about what type of preventative services are needed and where.  </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dirty="0"/>
          </a:p>
        </p:txBody>
      </p:sp>
    </p:spTree>
    <p:extLst>
      <p:ext uri="{BB962C8B-B14F-4D97-AF65-F5344CB8AC3E}">
        <p14:creationId xmlns:p14="http://schemas.microsoft.com/office/powerpoint/2010/main" val="274310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Arial"/>
                <a:cs typeface="Arial"/>
              </a:rPr>
              <a:t>Facilitator’s </a:t>
            </a:r>
            <a:r>
              <a:rPr lang="en-GB" b="1" dirty="0">
                <a:latin typeface="Arial"/>
                <a:cs typeface="Arial"/>
              </a:rPr>
              <a:t>notes</a:t>
            </a:r>
          </a:p>
          <a:p>
            <a:pPr defTabSz="914400">
              <a:spcBef>
                <a:spcPts val="0"/>
              </a:spcBef>
              <a:spcAft>
                <a:spcPts val="0"/>
              </a:spcAft>
              <a:defRPr/>
            </a:pPr>
            <a:endParaRPr lang="en-GB" b="1" dirty="0">
              <a:latin typeface="Arial"/>
              <a:cs typeface="Arial"/>
            </a:endParaRPr>
          </a:p>
          <a:p>
            <a:pPr defTabSz="914400">
              <a:defRPr/>
            </a:pPr>
            <a:r>
              <a:rPr lang="en-GB" dirty="0"/>
              <a:t>As well as the well-being duty, there are other overarching duties that underpin the Act, and the local authority must take steps to ensure that all activities are delivered in a way that complies with these duties. These duties apply to local authorities (or other organisations they have delegated functions to) and their practitioners when working with a person who may have needs for care and support or a carer with support needs, even if it has not been established that the individual has such needs or if those needs would be eligible. </a:t>
            </a:r>
          </a:p>
          <a:p>
            <a:pPr defTabSz="914400">
              <a:defRPr/>
            </a:pPr>
            <a:endParaRPr lang="en-GB" dirty="0"/>
          </a:p>
          <a:p>
            <a:pPr defTabSz="914400">
              <a:defRPr/>
            </a:pPr>
            <a:r>
              <a:rPr lang="en-GB" dirty="0"/>
              <a:t>Four of these overarching duties apply in all cases, whether an adult or a child. The duty to: </a:t>
            </a:r>
          </a:p>
          <a:p>
            <a:pPr defTabSz="914400">
              <a:defRPr/>
            </a:pPr>
            <a:endParaRPr lang="en-GB" dirty="0">
              <a:cs typeface="Calibri"/>
            </a:endParaRPr>
          </a:p>
          <a:p>
            <a:pPr marL="171450" indent="-171450" defTabSz="914400">
              <a:buFont typeface="Arial" panose="020B0604020202020204" pitchFamily="34" charset="0"/>
              <a:buChar char="•"/>
              <a:defRPr/>
            </a:pPr>
            <a:r>
              <a:rPr lang="en-GB" dirty="0"/>
              <a:t>ascertain and have regard to the individual’s views, wishes and feelings, in so far as is reasonably practicable </a:t>
            </a:r>
            <a:endParaRPr lang="en-GB" dirty="0">
              <a:cs typeface="Calibri"/>
            </a:endParaRPr>
          </a:p>
          <a:p>
            <a:pPr marL="171450" indent="-171450" defTabSz="914400">
              <a:buFont typeface="Arial" panose="020B0604020202020204" pitchFamily="34" charset="0"/>
              <a:buChar char="•"/>
              <a:defRPr/>
            </a:pPr>
            <a:r>
              <a:rPr lang="en-GB" dirty="0"/>
              <a:t>have regard to the importance of promoting and respecting the dignity of the individual </a:t>
            </a:r>
            <a:endParaRPr lang="en-GB" dirty="0">
              <a:cs typeface="Calibri"/>
            </a:endParaRPr>
          </a:p>
          <a:p>
            <a:pPr marL="171450" indent="-171450" defTabSz="914400">
              <a:buFont typeface="Arial" panose="020B0604020202020204" pitchFamily="34" charset="0"/>
              <a:buChar char="•"/>
              <a:defRPr/>
            </a:pPr>
            <a:r>
              <a:rPr lang="en-GB" dirty="0"/>
              <a:t>have regard to the importance of providing appropriate support to enable the individual to participate in decisions that affect them to the extent that it is appropriate in the circumstances, particularly where the individual’s communication is limited for any reason </a:t>
            </a:r>
            <a:endParaRPr lang="en-GB" dirty="0">
              <a:cs typeface="Calibri"/>
            </a:endParaRPr>
          </a:p>
          <a:p>
            <a:pPr marL="171450" indent="-171450" defTabSz="914400">
              <a:buFont typeface="Arial" panose="020B0604020202020204" pitchFamily="34" charset="0"/>
              <a:buChar char="•"/>
              <a:defRPr/>
            </a:pPr>
            <a:r>
              <a:rPr lang="en-GB" dirty="0"/>
              <a:t>have regard to the characteristics, culture and beliefs of an individual, including language. </a:t>
            </a:r>
          </a:p>
          <a:p>
            <a:pPr marL="171450" indent="-171450" defTabSz="914400">
              <a:buFont typeface="Arial" panose="020B0604020202020204" pitchFamily="34" charset="0"/>
              <a:buChar char="•"/>
              <a:defRPr/>
            </a:pPr>
            <a:endParaRPr lang="en-GB" dirty="0">
              <a:cs typeface="Calibri"/>
            </a:endParaRPr>
          </a:p>
          <a:p>
            <a:pPr defTabSz="914400">
              <a:defRPr/>
            </a:pPr>
            <a:r>
              <a:rPr lang="en-GB" dirty="0"/>
              <a:t>In the context of these overarching duties, a requirement to ‘have regard’ to a particular matter is similar to a requirement to ‘consider’ or ‘take into account’ that matter. </a:t>
            </a:r>
          </a:p>
          <a:p>
            <a:pPr defTabSz="914400">
              <a:defRPr/>
            </a:pPr>
            <a:endParaRPr lang="en-GB" dirty="0">
              <a:cs typeface="Calibri"/>
            </a:endParaRPr>
          </a:p>
          <a:p>
            <a:pPr defTabSz="914400">
              <a:defRPr/>
            </a:pPr>
            <a:r>
              <a:rPr lang="en-GB" dirty="0"/>
              <a:t>Two overarching duties apply specifically to adults: </a:t>
            </a:r>
          </a:p>
          <a:p>
            <a:pPr defTabSz="914400">
              <a:defRPr/>
            </a:pPr>
            <a:endParaRPr lang="en-GB" dirty="0">
              <a:cs typeface="Calibri"/>
            </a:endParaRPr>
          </a:p>
          <a:p>
            <a:pPr marL="171450" indent="-171450" defTabSz="914400">
              <a:buFont typeface="Arial" panose="020B0604020202020204" pitchFamily="34" charset="0"/>
              <a:buChar char="•"/>
              <a:defRPr/>
            </a:pPr>
            <a:r>
              <a:rPr lang="en-GB" dirty="0"/>
              <a:t>to begin with the presumption that the adult is best placed to judge their own well-being </a:t>
            </a:r>
            <a:endParaRPr lang="en-GB" dirty="0">
              <a:cs typeface="Calibri"/>
            </a:endParaRPr>
          </a:p>
          <a:p>
            <a:pPr marL="171450" indent="-171450" defTabSz="914400">
              <a:buFont typeface="Arial" panose="020B0604020202020204" pitchFamily="34" charset="0"/>
              <a:buChar char="•"/>
              <a:defRPr/>
            </a:pPr>
            <a:r>
              <a:rPr lang="en-GB" dirty="0"/>
              <a:t>to have regard to the importance of promoting their independence where possible. </a:t>
            </a:r>
          </a:p>
          <a:p>
            <a:pPr marL="0" indent="0" defTabSz="914400">
              <a:buFont typeface="Arial" panose="020B0604020202020204" pitchFamily="34" charset="0"/>
              <a:buNone/>
              <a:defRPr/>
            </a:pPr>
            <a:endParaRPr lang="en-GB" dirty="0">
              <a:cs typeface="Calibri"/>
            </a:endParaRPr>
          </a:p>
          <a:p>
            <a:pPr defTabSz="914400">
              <a:defRPr/>
            </a:pPr>
            <a:r>
              <a:rPr lang="en-GB" dirty="0"/>
              <a:t>In relation to children, there is also the duty to:  </a:t>
            </a:r>
          </a:p>
          <a:p>
            <a:pPr defTabSz="914400">
              <a:defRPr/>
            </a:pPr>
            <a:endParaRPr lang="en-GB" dirty="0">
              <a:cs typeface="Calibri"/>
            </a:endParaRPr>
          </a:p>
          <a:p>
            <a:pPr marL="171450" indent="-171450" defTabSz="914400">
              <a:buFont typeface="Arial" panose="020B0604020202020204" pitchFamily="34" charset="0"/>
              <a:buChar char="•"/>
              <a:defRPr/>
            </a:pPr>
            <a:r>
              <a:rPr lang="en-GB" dirty="0"/>
              <a:t>promote the upbringing of the child by the child’s family, in so far as doing so is consistent with the well-being of the child </a:t>
            </a:r>
            <a:endParaRPr lang="en-GB" dirty="0">
              <a:cs typeface="Calibri"/>
            </a:endParaRPr>
          </a:p>
          <a:p>
            <a:pPr marL="171450" indent="-171450" defTabSz="914400">
              <a:buFont typeface="Arial" panose="020B0604020202020204" pitchFamily="34" charset="0"/>
              <a:buChar char="•"/>
              <a:defRPr/>
            </a:pPr>
            <a:r>
              <a:rPr lang="en-GB" dirty="0"/>
              <a:t>for under 16s, to ascertain and have regard to the views, wishes and feelings of those with parental responsibility, in so far as is practical and consistent with the child’s well-being. </a:t>
            </a:r>
            <a:endParaRPr lang="en-GB" dirty="0">
              <a:cs typeface="Calibri"/>
            </a:endParaRPr>
          </a:p>
          <a:p>
            <a:pPr defTabSz="914400">
              <a:spcBef>
                <a:spcPts val="0"/>
              </a:spcBef>
              <a:spcAft>
                <a:spcPts val="0"/>
              </a:spcAft>
              <a:defRPr/>
            </a:pPr>
            <a:endParaRPr lang="en-GB" b="1" dirty="0">
              <a:latin typeface="Arial"/>
              <a:cs typeface="Arial"/>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dirty="0"/>
          </a:p>
        </p:txBody>
      </p:sp>
    </p:spTree>
    <p:extLst>
      <p:ext uri="{BB962C8B-B14F-4D97-AF65-F5344CB8AC3E}">
        <p14:creationId xmlns:p14="http://schemas.microsoft.com/office/powerpoint/2010/main" val="137610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dirty="0">
                <a:latin typeface="Arial" panose="020B0604020202020204" pitchFamily="34" charset="0"/>
                <a:cs typeface="Arial" panose="020B0604020202020204" pitchFamily="34" charset="0"/>
              </a:rPr>
              <a:t>Facilitator’s notes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dirty="0"/>
              <a:t>The overarching duty to have regard to the characteristics, culture and beliefs of an individual reinforces existing legislation and guidance for anyone in Wales to be able to live their lives through the medium of Welsh if they choose to do so. This means that people’s cultural identity and language needs must be at the heart of care and support because it is an essential element to good quality care and high professional standards.  </a:t>
            </a:r>
          </a:p>
          <a:p>
            <a:endParaRPr lang="en-GB" dirty="0"/>
          </a:p>
          <a:p>
            <a:r>
              <a:rPr lang="en-GB" dirty="0"/>
              <a:t>“More than Just Words....” a strategic framework for Welsh language services in health and social services provides a systematic approach to improve services for those who need or choose to receive their care and support in Welsh. The aim of the framework is to ensure that organisations and practitioners recognise that language is an intrinsic part of care and support, and that people who need services in Welsh get offered them. This is called the ‘Active Offer’ and means moving the responsibility from the person to ask for services through the medium of Welsh to the service, which must ensure it provides them. </a:t>
            </a:r>
          </a:p>
          <a:p>
            <a:endParaRPr lang="en-GB" dirty="0"/>
          </a:p>
          <a:p>
            <a:r>
              <a:rPr lang="en-GB" dirty="0"/>
              <a:t>You could also ask learners to imagine how they would feel if they had to describe an emotive experience in their second language. Would you be able to accurately convey your feelings? Would you feel comfortable doing so?  </a:t>
            </a:r>
          </a:p>
          <a:p>
            <a:endParaRPr lang="en-GB" dirty="0"/>
          </a:p>
          <a:p>
            <a:r>
              <a:rPr lang="en-GB" dirty="0"/>
              <a:t>The overarching duties also include human rights. A key part of practitioners’ roles under the Act is to empower people by helping them assert these rights. This is a key change. While some local authorities and organisations have been voluntarily respecting and delivering human rights in their work, since April 2016, a person exercising functions under the Act is required to demonstrate ‘due regard’ to the UN conventions. </a:t>
            </a:r>
          </a:p>
          <a:p>
            <a:endParaRPr lang="en-GB" dirty="0"/>
          </a:p>
          <a:p>
            <a:r>
              <a:rPr lang="en-GB" dirty="0"/>
              <a:t>A person exercising functions under this Act in relation to an adult must have due regard to the United Nations Principles for Older Persons. These state that:  </a:t>
            </a:r>
          </a:p>
          <a:p>
            <a:endParaRPr lang="en-GB" dirty="0"/>
          </a:p>
          <a:p>
            <a:pPr marL="171450" indent="-171450">
              <a:buFont typeface="Arial" panose="020B0604020202020204" pitchFamily="34" charset="0"/>
              <a:buChar char="•"/>
            </a:pPr>
            <a:r>
              <a:rPr lang="en-GB" dirty="0"/>
              <a:t>older persons should be able to enjoy human rights and fundamental freedoms when residing in any shelter, care or treatment facility, including full respect for their dignity, beliefs, needs and privacy, and for the right to make decisions about their care and the quality of their lives </a:t>
            </a:r>
          </a:p>
          <a:p>
            <a:pPr marL="171450" indent="-171450">
              <a:buFont typeface="Arial" panose="020B0604020202020204" pitchFamily="34" charset="0"/>
              <a:buChar char="•"/>
            </a:pPr>
            <a:r>
              <a:rPr lang="en-GB" dirty="0"/>
              <a:t>and older persons should be able to live in dignity and security, and be free of exploitation and physical or mental abuse. </a:t>
            </a:r>
          </a:p>
          <a:p>
            <a:pPr marL="0" indent="0">
              <a:buFont typeface="Arial" panose="020B0604020202020204" pitchFamily="34" charset="0"/>
              <a:buNone/>
            </a:pPr>
            <a:endParaRPr lang="en-GB" dirty="0"/>
          </a:p>
          <a:p>
            <a:r>
              <a:rPr lang="en-GB" dirty="0"/>
              <a:t>A person exercising functions under this Act in relation to a child must have due regard to the United Nations Convention on the Rights of the Child (UNCRC). This includes five articles that are general principles:  </a:t>
            </a:r>
          </a:p>
          <a:p>
            <a:endParaRPr lang="en-GB" dirty="0"/>
          </a:p>
          <a:p>
            <a:pPr marL="171450" indent="-171450">
              <a:buFont typeface="Arial" panose="020B0604020202020204" pitchFamily="34" charset="0"/>
              <a:buChar char="•"/>
            </a:pPr>
            <a:r>
              <a:rPr lang="en-GB" dirty="0"/>
              <a:t>non-discrimination (article 2) </a:t>
            </a:r>
          </a:p>
          <a:p>
            <a:pPr marL="171450" indent="-171450">
              <a:buFont typeface="Arial" panose="020B0604020202020204" pitchFamily="34" charset="0"/>
              <a:buChar char="•"/>
            </a:pPr>
            <a:r>
              <a:rPr lang="en-GB" dirty="0"/>
              <a:t>best interest of the child (article 3) </a:t>
            </a:r>
          </a:p>
          <a:p>
            <a:pPr marL="171450" indent="-171450">
              <a:buFont typeface="Arial" panose="020B0604020202020204" pitchFamily="34" charset="0"/>
              <a:buChar char="•"/>
            </a:pPr>
            <a:r>
              <a:rPr lang="en-GB" dirty="0"/>
              <a:t>right to life, survival and development (article 6)  </a:t>
            </a:r>
          </a:p>
          <a:p>
            <a:pPr marL="171450" indent="-171450">
              <a:buFont typeface="Arial" panose="020B0604020202020204" pitchFamily="34" charset="0"/>
              <a:buChar char="•"/>
            </a:pPr>
            <a:r>
              <a:rPr lang="en-GB" dirty="0"/>
              <a:t>right to be heard (article 12) </a:t>
            </a:r>
          </a:p>
          <a:p>
            <a:pPr marL="171450" indent="-171450">
              <a:buFont typeface="Arial" panose="020B0604020202020204" pitchFamily="34" charset="0"/>
              <a:buChar char="•"/>
            </a:pPr>
            <a:r>
              <a:rPr lang="en-GB" dirty="0"/>
              <a:t>right to be protected (article 19). </a:t>
            </a:r>
          </a:p>
          <a:p>
            <a:pPr marL="171450" indent="-171450">
              <a:buFont typeface="Arial" panose="020B0604020202020204" pitchFamily="34" charset="0"/>
              <a:buChar char="•"/>
            </a:pPr>
            <a:endParaRPr lang="en-GB" dirty="0"/>
          </a:p>
          <a:p>
            <a:r>
              <a:rPr lang="en-GB" dirty="0"/>
              <a:t>A person exercising functions under this Act in relation to disabled adults or children must have due regard to the United Nations Convention on the Rights of Disabled People (UNCRDP). This includes:  </a:t>
            </a:r>
          </a:p>
          <a:p>
            <a:endParaRPr lang="en-GB" dirty="0"/>
          </a:p>
          <a:p>
            <a:pPr marL="171450" indent="-171450">
              <a:buFont typeface="Arial" panose="020B0604020202020204" pitchFamily="34" charset="0"/>
              <a:buChar char="•"/>
            </a:pPr>
            <a:r>
              <a:rPr lang="en-GB" dirty="0"/>
              <a:t>children with disabilities to have all human rights and fundamental freedoms on an equal basis with other children, including the right to express their views freely, and the best interests of the child shall be a primary consideration (article 7) </a:t>
            </a:r>
          </a:p>
          <a:p>
            <a:pPr marL="171450" indent="-171450">
              <a:buFont typeface="Arial" panose="020B0604020202020204" pitchFamily="34" charset="0"/>
              <a:buChar char="•"/>
            </a:pPr>
            <a:r>
              <a:rPr lang="en-GB" dirty="0"/>
              <a:t>equal access to the built environment, transport, information and communication and for all the barriers to the above to be identified and removed (article 9) </a:t>
            </a:r>
          </a:p>
          <a:p>
            <a:pPr marL="171450" indent="-171450">
              <a:buFont typeface="Arial" panose="020B0604020202020204" pitchFamily="34" charset="0"/>
              <a:buChar char="•"/>
            </a:pPr>
            <a:r>
              <a:rPr lang="en-GB" dirty="0"/>
              <a:t>living independently and being included in the community (article 19) </a:t>
            </a:r>
          </a:p>
          <a:p>
            <a:pPr marL="171450" indent="-171450">
              <a:buFont typeface="Arial" panose="020B0604020202020204" pitchFamily="34" charset="0"/>
              <a:buChar char="•"/>
            </a:pPr>
            <a:r>
              <a:rPr lang="en-GB" dirty="0"/>
              <a:t>freedom of expression and opinion, and access to information (article 21) </a:t>
            </a:r>
          </a:p>
          <a:p>
            <a:pPr marL="171450" indent="-171450">
              <a:buFont typeface="Arial" panose="020B0604020202020204" pitchFamily="34" charset="0"/>
              <a:buChar char="•"/>
            </a:pPr>
            <a:r>
              <a:rPr lang="en-GB" dirty="0"/>
              <a:t>respect for home and the family (article 23) </a:t>
            </a:r>
          </a:p>
          <a:p>
            <a:pPr marL="171450" indent="-171450">
              <a:buFont typeface="Arial" panose="020B0604020202020204" pitchFamily="34" charset="0"/>
              <a:buChar char="•"/>
            </a:pPr>
            <a:r>
              <a:rPr lang="en-GB" dirty="0"/>
              <a:t>education (article 24) </a:t>
            </a:r>
          </a:p>
          <a:p>
            <a:pPr marL="171450" indent="-171450">
              <a:buFont typeface="Arial" panose="020B0604020202020204" pitchFamily="34" charset="0"/>
              <a:buChar char="•"/>
            </a:pPr>
            <a:r>
              <a:rPr lang="en-GB" dirty="0"/>
              <a:t>habilitation and rehabilitation (article 26) </a:t>
            </a:r>
          </a:p>
          <a:p>
            <a:pPr marL="171450" indent="-171450">
              <a:buFont typeface="Arial" panose="020B0604020202020204" pitchFamily="34" charset="0"/>
              <a:buChar char="•"/>
            </a:pPr>
            <a:r>
              <a:rPr lang="en-GB" dirty="0"/>
              <a:t>work and employment (article 27). </a:t>
            </a:r>
          </a:p>
          <a:p>
            <a:pPr marL="171450" indent="-171450">
              <a:buFont typeface="Arial" panose="020B0604020202020204" pitchFamily="34" charset="0"/>
              <a:buChar char="•"/>
            </a:pPr>
            <a:endParaRPr lang="en-GB" dirty="0"/>
          </a:p>
          <a:p>
            <a:r>
              <a:rPr lang="en-GB" dirty="0"/>
              <a:t>The Code of Practice for Part 2 of the Act also makes it clear that public authorities must not act in a way that is incompatible with rights under the European Convention of Human Rights. This includes: </a:t>
            </a:r>
          </a:p>
          <a:p>
            <a:endParaRPr lang="en-GB" dirty="0"/>
          </a:p>
          <a:p>
            <a:pPr marL="171450" indent="-171450">
              <a:buFont typeface="Arial" panose="020B0604020202020204" pitchFamily="34" charset="0"/>
              <a:buChar char="•"/>
            </a:pPr>
            <a:r>
              <a:rPr lang="en-GB" dirty="0"/>
              <a:t>Article 2 – right to have life protected </a:t>
            </a:r>
          </a:p>
          <a:p>
            <a:pPr marL="171450" indent="-171450">
              <a:buFont typeface="Arial" panose="020B0604020202020204" pitchFamily="34" charset="0"/>
              <a:buChar char="•"/>
            </a:pPr>
            <a:r>
              <a:rPr lang="en-GB" dirty="0"/>
              <a:t>Article 3 – right not to be subjected to inhuman or degrading treatment </a:t>
            </a:r>
          </a:p>
          <a:p>
            <a:pPr marL="171450" indent="-171450">
              <a:buFont typeface="Arial" panose="020B0604020202020204" pitchFamily="34" charset="0"/>
              <a:buChar char="•"/>
            </a:pPr>
            <a:r>
              <a:rPr lang="en-GB" dirty="0"/>
              <a:t>Article 5 – right to liberty and security </a:t>
            </a:r>
          </a:p>
          <a:p>
            <a:pPr marL="171450" indent="-171450">
              <a:buFont typeface="Arial" panose="020B0604020202020204" pitchFamily="34" charset="0"/>
              <a:buChar char="•"/>
            </a:pPr>
            <a:r>
              <a:rPr lang="en-GB" dirty="0"/>
              <a:t>Article 6 – right to a fair hearing </a:t>
            </a:r>
          </a:p>
          <a:p>
            <a:pPr marL="171450" indent="-171450">
              <a:buFont typeface="Arial" panose="020B0604020202020204" pitchFamily="34" charset="0"/>
              <a:buChar char="•"/>
            </a:pPr>
            <a:r>
              <a:rPr lang="en-GB" dirty="0"/>
              <a:t>Article 8 – right to respect for private and family life, home, and correspondence.</a:t>
            </a:r>
          </a:p>
          <a:p>
            <a:pPr marL="0" indent="0">
              <a:buFont typeface="Arial" panose="020B0604020202020204" pitchFamily="34" charset="0"/>
              <a:buNone/>
            </a:pPr>
            <a:r>
              <a:rPr lang="en-GB" dirty="0"/>
              <a:t> </a:t>
            </a:r>
          </a:p>
          <a:p>
            <a:r>
              <a:rPr lang="en-GB" dirty="0"/>
              <a:t>The Act requires that local authorities support people to fully take part in decisions made about their care and support. People should be active partners in the key care and support processes of assessment, care and support planning and review, and any safeguarding enquiries.  </a:t>
            </a:r>
          </a:p>
          <a:p>
            <a:endParaRPr lang="en-GB" dirty="0"/>
          </a:p>
          <a:p>
            <a:r>
              <a:rPr lang="en-GB" dirty="0"/>
              <a:t>Despite the barriers individuals may be experiencing, local authorities must involve them, help them express their wishes and feelings, and support them to weigh up options and make decisions about their personal outcomes.  </a:t>
            </a:r>
          </a:p>
          <a:p>
            <a:endParaRPr lang="en-GB" dirty="0"/>
          </a:p>
          <a:p>
            <a:r>
              <a:rPr lang="en-GB" dirty="0"/>
              <a:t>There are two ways in which an individual could be supported if you thought that they might experience barriers to their participation: </a:t>
            </a:r>
          </a:p>
          <a:p>
            <a:endParaRPr lang="en-GB" dirty="0"/>
          </a:p>
          <a:p>
            <a:pPr marL="171450" indent="-171450">
              <a:buFont typeface="Arial" panose="020B0604020202020204" pitchFamily="34" charset="0"/>
              <a:buChar char="•"/>
            </a:pPr>
            <a:r>
              <a:rPr lang="en-GB" dirty="0"/>
              <a:t>Firstly, it is important to establish if and how the person could be better supported by making changes to the arrangements. For example, by providing information in an accessible format and involving an appropriately trained and registered interpreter if the person needs one. For example, if they are a sign language user or don’t have enough English or Welsh to be involved without an interpreter.  </a:t>
            </a:r>
          </a:p>
          <a:p>
            <a:endParaRPr lang="en-GB" dirty="0"/>
          </a:p>
          <a:p>
            <a:r>
              <a:rPr lang="en-GB" dirty="0"/>
              <a:t>Note that local authorities have a duty under the Equality Act 2010 to make reasonable adjustments to meet the needs of people with particular accessibility requirements. Such adjustments should be made before the barriers to the person fully participating in the process are reviewed again. </a:t>
            </a:r>
          </a:p>
          <a:p>
            <a:endParaRPr lang="en-GB" dirty="0"/>
          </a:p>
          <a:p>
            <a:pPr marL="171450" indent="-171450">
              <a:buFont typeface="Arial" panose="020B0604020202020204" pitchFamily="34" charset="0"/>
              <a:buChar char="•"/>
            </a:pPr>
            <a:r>
              <a:rPr lang="en-GB" dirty="0"/>
              <a:t>However, some people won’t be able to fully take part, even if the process has been adapted to meet their communications needs, because of the barriers they experience. Local authorities must, in partnership with the adult or child/their family, make a judgement about whether that individual can only overcome the barrier(s) and participate fully if there is someone available to support and represent their views, wishes and feelings. If there is no ‘appropriate individual’ to advocate for the person, then the local authority must arrange for an independent professional advocate to support and represent them. </a:t>
            </a:r>
          </a:p>
          <a:p>
            <a:pPr marL="171450" indent="-171450">
              <a:buFont typeface="Arial" panose="020B0604020202020204" pitchFamily="34" charset="0"/>
              <a:buChar char="•"/>
            </a:pPr>
            <a:endParaRPr lang="en-GB" dirty="0"/>
          </a:p>
          <a:p>
            <a:r>
              <a:rPr lang="en-GB" dirty="0"/>
              <a:t>An ‘appropriate individual’ could be a parent, carer, friend, neighbour or relative. The key thing is that they must be able to adequately support the person’s participation. They must not be someone the person does not want to support them, nor someone implicated in a safeguarding enquiry.  </a:t>
            </a:r>
          </a:p>
          <a:p>
            <a:endParaRPr lang="en-GB" sz="12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9</a:t>
            </a:fld>
            <a:endParaRPr lang="en-US" dirty="0"/>
          </a:p>
        </p:txBody>
      </p:sp>
    </p:spTree>
    <p:extLst>
      <p:ext uri="{BB962C8B-B14F-4D97-AF65-F5344CB8AC3E}">
        <p14:creationId xmlns:p14="http://schemas.microsoft.com/office/powerpoint/2010/main" val="599006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200" dirty="0">
                <a:solidFill>
                  <a:srgbClr val="37394C"/>
                </a:solidFill>
              </a:rPr>
              <a:t>gofalcymdeithasol.cymru</a:t>
            </a:r>
          </a:p>
          <a:p>
            <a:pPr algn="ctr" eaLnBrk="1" hangingPunct="1"/>
            <a:r>
              <a:rPr lang="en-US" altLang="x-none" sz="1200" dirty="0">
                <a:solidFill>
                  <a:srgbClr val="37394C"/>
                </a:solidFill>
              </a:rPr>
              <a:t>socialcare.wales</a:t>
            </a:r>
          </a:p>
        </p:txBody>
      </p:sp>
      <p:cxnSp>
        <p:nvCxnSpPr>
          <p:cNvPr id="8" name="Straight Connector 7"/>
          <p:cNvCxnSpPr/>
          <p:nvPr/>
        </p:nvCxnSpPr>
        <p:spPr>
          <a:xfrm>
            <a:off x="0" y="5957888"/>
            <a:ext cx="9144000" cy="0"/>
          </a:xfrm>
          <a:prstGeom prst="line">
            <a:avLst/>
          </a:prstGeom>
          <a:ln w="12700">
            <a:solidFill>
              <a:srgbClr val="F7AB6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F7AB64"/>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F7AB64"/>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200" b="1" dirty="0">
                <a:solidFill>
                  <a:schemeClr val="bg1"/>
                </a:solidFill>
              </a:rPr>
              <a:t>gofalcymdeithasol.cymru</a:t>
            </a:r>
          </a:p>
          <a:p>
            <a:pPr algn="ctr" eaLnBrk="1" hangingPunct="1"/>
            <a:r>
              <a:rPr lang="en-US" altLang="x-none" sz="1200" b="1" dirty="0">
                <a:solidFill>
                  <a:schemeClr val="bg1"/>
                </a:solidFill>
              </a:rPr>
              <a:t>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dirty="0">
                <a:solidFill>
                  <a:srgbClr val="F7AB64"/>
                </a:solidFill>
              </a:rPr>
              <a:t>Diolch</a:t>
            </a:r>
          </a:p>
          <a:p>
            <a:pPr eaLnBrk="1" hangingPunct="1"/>
            <a:r>
              <a:rPr lang="en-US" altLang="x-none" sz="4800" dirty="0">
                <a:solidFill>
                  <a:srgbClr val="F7AB64"/>
                </a:solidFill>
              </a:rPr>
              <a:t>Thank you</a:t>
            </a:r>
          </a:p>
        </p:txBody>
      </p:sp>
      <p:cxnSp>
        <p:nvCxnSpPr>
          <p:cNvPr id="8" name="Straight Connector 7"/>
          <p:cNvCxnSpPr/>
          <p:nvPr/>
        </p:nvCxnSpPr>
        <p:spPr>
          <a:xfrm>
            <a:off x="831850" y="4002088"/>
            <a:ext cx="3170238" cy="0"/>
          </a:xfrm>
          <a:prstGeom prst="line">
            <a:avLst/>
          </a:prstGeom>
          <a:ln w="31750">
            <a:solidFill>
              <a:srgbClr val="F7AB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F7A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3/29/21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EB5E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3/29/21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dirty="0"/>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3/29/21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dirty="0"/>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3/29/21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dirty="0"/>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3/29/21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dirty="0"/>
          </a:p>
        </p:txBody>
      </p:sp>
    </p:spTree>
    <p:extLst>
      <p:ext uri="{BB962C8B-B14F-4D97-AF65-F5344CB8AC3E}">
        <p14:creationId xmlns:p14="http://schemas.microsoft.com/office/powerpoint/2010/main" val="17796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descr="Social Care Wales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200" dirty="0">
                <a:solidFill>
                  <a:srgbClr val="37394C"/>
                </a:solidFill>
              </a:rPr>
              <a:t>gofalcymdeithasol.cymru</a:t>
            </a:r>
          </a:p>
          <a:p>
            <a:pPr algn="ctr" eaLnBrk="1" hangingPunct="1"/>
            <a:r>
              <a:rPr lang="en-US" altLang="x-none" sz="1200" dirty="0">
                <a:solidFill>
                  <a:srgbClr val="37394C"/>
                </a:solidFill>
              </a:rPr>
              <a:t>socialcare.wales</a:t>
            </a:r>
          </a:p>
        </p:txBody>
      </p:sp>
      <p:cxnSp>
        <p:nvCxnSpPr>
          <p:cNvPr id="9" name="Straight Connector 8"/>
          <p:cNvCxnSpPr/>
          <p:nvPr/>
        </p:nvCxnSpPr>
        <p:spPr>
          <a:xfrm>
            <a:off x="0" y="5957888"/>
            <a:ext cx="9144000" cy="0"/>
          </a:xfrm>
          <a:prstGeom prst="line">
            <a:avLst/>
          </a:prstGeom>
          <a:ln w="12700">
            <a:solidFill>
              <a:srgbClr val="F7AB6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F7AB64"/>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F7AB64"/>
                </a:solidFill>
              </a:defRPr>
            </a:lvl1pPr>
          </a:lstStyle>
          <a:p>
            <a:pPr lvl="0"/>
            <a:r>
              <a:rPr lang="en-US" dirty="0"/>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descr="Welsh Government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200" dirty="0">
                <a:solidFill>
                  <a:srgbClr val="37394C"/>
                </a:solidFill>
              </a:rPr>
              <a:t>gofalcymdeithasol.cymru</a:t>
            </a:r>
          </a:p>
          <a:p>
            <a:pPr algn="ctr" eaLnBrk="1" hangingPunct="1"/>
            <a:r>
              <a:rPr lang="en-US" altLang="x-none" sz="1200" dirty="0">
                <a:solidFill>
                  <a:srgbClr val="37394C"/>
                </a:solidFill>
              </a:rPr>
              <a:t>socialcare.wales</a:t>
            </a:r>
          </a:p>
        </p:txBody>
      </p:sp>
      <p:cxnSp>
        <p:nvCxnSpPr>
          <p:cNvPr id="11" name="Straight Connector 10"/>
          <p:cNvCxnSpPr/>
          <p:nvPr/>
        </p:nvCxnSpPr>
        <p:spPr>
          <a:xfrm>
            <a:off x="0" y="5957888"/>
            <a:ext cx="9144000" cy="0"/>
          </a:xfrm>
          <a:prstGeom prst="line">
            <a:avLst/>
          </a:prstGeom>
          <a:ln w="12700">
            <a:solidFill>
              <a:srgbClr val="F7AB6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F7AB64"/>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F7AB64"/>
                </a:solidFill>
              </a:defRPr>
            </a:lvl1pPr>
          </a:lstStyle>
          <a:p>
            <a:pPr lvl="0"/>
            <a:r>
              <a:rPr lang="en-US" dirty="0"/>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F7AB64"/>
              </a:buClr>
              <a:defRPr sz="2400">
                <a:solidFill>
                  <a:srgbClr val="37394C"/>
                </a:solidFill>
              </a:defRPr>
            </a:lvl1pPr>
            <a:lvl2pPr>
              <a:buClr>
                <a:srgbClr val="F7AB64"/>
              </a:buClr>
              <a:defRPr sz="2000">
                <a:solidFill>
                  <a:srgbClr val="37394C"/>
                </a:solidFill>
              </a:defRPr>
            </a:lvl2pPr>
            <a:lvl3pPr>
              <a:buClr>
                <a:srgbClr val="F7AB64"/>
              </a:buClr>
              <a:defRPr sz="1800">
                <a:solidFill>
                  <a:srgbClr val="37394C"/>
                </a:solidFill>
              </a:defRPr>
            </a:lvl3pPr>
            <a:lvl4pPr>
              <a:buClr>
                <a:srgbClr val="F7AB64"/>
              </a:buClr>
              <a:defRPr sz="1600">
                <a:solidFill>
                  <a:srgbClr val="37394C"/>
                </a:solidFill>
              </a:defRPr>
            </a:lvl4pPr>
            <a:lvl5pPr>
              <a:buClr>
                <a:srgbClr val="F7AB64"/>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F7AB64"/>
              </a:buClr>
              <a:defRPr sz="2400">
                <a:solidFill>
                  <a:srgbClr val="37394C"/>
                </a:solidFill>
              </a:defRPr>
            </a:lvl1pPr>
            <a:lvl2pPr>
              <a:buClr>
                <a:srgbClr val="F7AB64"/>
              </a:buClr>
              <a:defRPr sz="2000">
                <a:solidFill>
                  <a:srgbClr val="37394C"/>
                </a:solidFill>
              </a:defRPr>
            </a:lvl2pPr>
            <a:lvl3pPr>
              <a:buClr>
                <a:srgbClr val="F7AB64"/>
              </a:buClr>
              <a:defRPr sz="1800">
                <a:solidFill>
                  <a:srgbClr val="37394C"/>
                </a:solidFill>
              </a:defRPr>
            </a:lvl3pPr>
            <a:lvl4pPr>
              <a:buClr>
                <a:srgbClr val="F7AB64"/>
              </a:buClr>
              <a:defRPr sz="1600">
                <a:solidFill>
                  <a:srgbClr val="37394C"/>
                </a:solidFill>
              </a:defRPr>
            </a:lvl4pPr>
            <a:lvl5pPr>
              <a:buClr>
                <a:srgbClr val="F7AB64"/>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200" dirty="0">
                <a:solidFill>
                  <a:srgbClr val="37394C"/>
                </a:solidFill>
              </a:rPr>
              <a:t>gofalcymdeithasol.cymru</a:t>
            </a:r>
          </a:p>
          <a:p>
            <a:pPr algn="ctr" eaLnBrk="1" hangingPunct="1"/>
            <a:r>
              <a:rPr lang="en-US" altLang="x-none" sz="1200" dirty="0">
                <a:solidFill>
                  <a:srgbClr val="37394C"/>
                </a:solidFill>
              </a:rPr>
              <a:t>socialcare.wales</a:t>
            </a:r>
          </a:p>
        </p:txBody>
      </p:sp>
      <p:cxnSp>
        <p:nvCxnSpPr>
          <p:cNvPr id="13" name="Straight Connector 12"/>
          <p:cNvCxnSpPr/>
          <p:nvPr/>
        </p:nvCxnSpPr>
        <p:spPr>
          <a:xfrm>
            <a:off x="0" y="5957888"/>
            <a:ext cx="9144000" cy="0"/>
          </a:xfrm>
          <a:prstGeom prst="line">
            <a:avLst/>
          </a:prstGeom>
          <a:ln w="12700">
            <a:solidFill>
              <a:srgbClr val="F7AB6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F7AB64"/>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F7AB64"/>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F7AB64"/>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F7AB64"/>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dirty="0"/>
              <a:t>Click icon to add picture</a:t>
            </a:r>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200" dirty="0">
                <a:solidFill>
                  <a:srgbClr val="37394C"/>
                </a:solidFill>
              </a:rPr>
              <a:t>gofalcymdeithasol.cymru</a:t>
            </a:r>
          </a:p>
          <a:p>
            <a:pPr algn="ctr" eaLnBrk="1" hangingPunct="1"/>
            <a:r>
              <a:rPr lang="en-US" altLang="x-none" sz="1200" dirty="0">
                <a:solidFill>
                  <a:srgbClr val="37394C"/>
                </a:solidFill>
              </a:rPr>
              <a:t>socialcare.wales</a:t>
            </a:r>
          </a:p>
        </p:txBody>
      </p:sp>
      <p:cxnSp>
        <p:nvCxnSpPr>
          <p:cNvPr id="17" name="Straight Connector 16"/>
          <p:cNvCxnSpPr/>
          <p:nvPr/>
        </p:nvCxnSpPr>
        <p:spPr>
          <a:xfrm>
            <a:off x="0" y="5957888"/>
            <a:ext cx="9144000" cy="0"/>
          </a:xfrm>
          <a:prstGeom prst="line">
            <a:avLst/>
          </a:prstGeom>
          <a:ln w="12700">
            <a:solidFill>
              <a:srgbClr val="F7AB6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F7AB64"/>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F7AB64"/>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F7AB64"/>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F7AB64"/>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dirty="0"/>
              <a:t>Click icon to add picture</a:t>
            </a:r>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dirty="0"/>
              <a:t>Click icon to add picture</a:t>
            </a:r>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dirty="0"/>
              <a:t>Click icon to add picture</a:t>
            </a:r>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EB5E57"/>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863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628650" y="1511485"/>
            <a:ext cx="4979131" cy="1024286"/>
          </a:xfrm>
        </p:spPr>
        <p:txBody>
          <a:bodyPr>
            <a:normAutofit fontScale="90000"/>
          </a:bodyPr>
          <a:lstStyle/>
          <a:p>
            <a:r>
              <a:rPr lang="en-GB" sz="2200" b="1" dirty="0">
                <a:solidFill>
                  <a:schemeClr val="tx1"/>
                </a:solidFill>
                <a:cs typeface="Arial"/>
              </a:rPr>
              <a:t>Social Services and Well-being </a:t>
            </a:r>
            <a:br>
              <a:rPr lang="en-GB" sz="2200" b="1" dirty="0">
                <a:solidFill>
                  <a:schemeClr val="tx1"/>
                </a:solidFill>
                <a:cs typeface="Arial"/>
              </a:rPr>
            </a:br>
            <a:r>
              <a:rPr lang="en-GB" sz="2200" b="1" dirty="0">
                <a:solidFill>
                  <a:schemeClr val="tx1"/>
                </a:solidFill>
                <a:cs typeface="Arial"/>
              </a:rPr>
              <a:t>(Wales) Act 2014 </a:t>
            </a:r>
            <a:br>
              <a:rPr lang="en-GB" dirty="0">
                <a:solidFill>
                  <a:schemeClr val="tx1"/>
                </a:solidFill>
                <a:cs typeface="Arial"/>
              </a:rPr>
            </a:br>
            <a:endParaRPr lang="en-GB" dirty="0">
              <a:solidFill>
                <a:schemeClr val="tx1"/>
              </a:solidFill>
            </a:endParaRPr>
          </a:p>
        </p:txBody>
      </p:sp>
      <p:sp>
        <p:nvSpPr>
          <p:cNvPr id="20484" name="Text Placeholder 4"/>
          <p:cNvSpPr>
            <a:spLocks noGrp="1"/>
          </p:cNvSpPr>
          <p:nvPr>
            <p:ph type="body" sz="quarter" idx="13"/>
          </p:nvPr>
        </p:nvSpPr>
        <p:spPr>
          <a:xfrm>
            <a:off x="628486" y="2534516"/>
            <a:ext cx="5213963" cy="1930804"/>
          </a:xfrm>
        </p:spPr>
        <p:txBody>
          <a:bodyPr>
            <a:normAutofit fontScale="92500" lnSpcReduction="10000"/>
          </a:bodyPr>
          <a:lstStyle/>
          <a:p>
            <a:pPr>
              <a:lnSpc>
                <a:spcPct val="120000"/>
              </a:lnSpc>
              <a:spcBef>
                <a:spcPts val="0"/>
              </a:spcBef>
            </a:pPr>
            <a:r>
              <a:rPr lang="en-GB" b="1" dirty="0">
                <a:solidFill>
                  <a:schemeClr val="tx1"/>
                </a:solidFill>
                <a:latin typeface="Arial" panose="020B0604020202020204" pitchFamily="34" charset="0"/>
                <a:cs typeface="Arial" panose="020B0604020202020204" pitchFamily="34" charset="0"/>
              </a:rPr>
              <a:t>Outcome-focused</a:t>
            </a:r>
          </a:p>
          <a:p>
            <a:pPr>
              <a:lnSpc>
                <a:spcPct val="120000"/>
              </a:lnSpc>
              <a:spcBef>
                <a:spcPts val="0"/>
              </a:spcBef>
            </a:pPr>
            <a:r>
              <a:rPr lang="en-GB" b="1" dirty="0">
                <a:solidFill>
                  <a:schemeClr val="tx1"/>
                </a:solidFill>
                <a:latin typeface="Arial" panose="020B0604020202020204" pitchFamily="34" charset="0"/>
                <a:cs typeface="Arial" panose="020B0604020202020204" pitchFamily="34" charset="0"/>
              </a:rPr>
              <a:t>what matters conversations </a:t>
            </a:r>
          </a:p>
          <a:p>
            <a:pPr>
              <a:lnSpc>
                <a:spcPct val="120000"/>
              </a:lnSpc>
              <a:spcBef>
                <a:spcPts val="0"/>
              </a:spcBef>
            </a:pPr>
            <a:r>
              <a:rPr lang="en-GB" b="1" dirty="0">
                <a:solidFill>
                  <a:schemeClr val="tx1"/>
                </a:solidFill>
                <a:latin typeface="Arial" panose="020B0604020202020204" pitchFamily="34" charset="0"/>
                <a:cs typeface="Arial" panose="020B0604020202020204" pitchFamily="34" charset="0"/>
              </a:rPr>
              <a:t>in information, advice and assistance services</a:t>
            </a:r>
          </a:p>
          <a:p>
            <a:endParaRPr lang="x-none" altLang="x-none" dirty="0">
              <a:solidFill>
                <a:schemeClr val="tx1"/>
              </a:solidFill>
            </a:endParaRPr>
          </a:p>
        </p:txBody>
      </p:sp>
      <p:sp>
        <p:nvSpPr>
          <p:cNvPr id="11" name="Text Placeholder 10"/>
          <p:cNvSpPr>
            <a:spLocks noGrp="1"/>
          </p:cNvSpPr>
          <p:nvPr>
            <p:ph type="body" sz="quarter" idx="14"/>
          </p:nvPr>
        </p:nvSpPr>
        <p:spPr>
          <a:xfrm>
            <a:off x="628486" y="4839038"/>
            <a:ext cx="3759447" cy="899870"/>
          </a:xfrm>
        </p:spPr>
        <p:txBody>
          <a:bodyPr/>
          <a:lstStyle/>
          <a:p>
            <a:r>
              <a:rPr lang="en-GB" sz="2000" b="1" dirty="0">
                <a:solidFill>
                  <a:schemeClr val="tx1"/>
                </a:solidFill>
                <a:latin typeface="Arial" panose="020B0604020202020204" pitchFamily="34" charset="0"/>
                <a:cs typeface="Arial" panose="020B0604020202020204" pitchFamily="34" charset="0"/>
              </a:rPr>
              <a:t>Skills-based resource pack</a:t>
            </a:r>
          </a:p>
          <a:p>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GB" sz="3600" b="1" dirty="0">
                <a:solidFill>
                  <a:srgbClr val="CC863E"/>
                </a:solidFill>
                <a:latin typeface="Arial" panose="020B0604020202020204" pitchFamily="34" charset="0"/>
                <a:cs typeface="Arial" panose="020B0604020202020204" pitchFamily="34" charset="0"/>
              </a:rPr>
              <a:t>Social Services and Well-being </a:t>
            </a:r>
            <a:br>
              <a:rPr lang="en-GB" sz="3600" b="1" dirty="0">
                <a:solidFill>
                  <a:srgbClr val="CC863E"/>
                </a:solidFill>
                <a:latin typeface="Arial" panose="020B0604020202020204" pitchFamily="34" charset="0"/>
                <a:cs typeface="Arial" panose="020B0604020202020204" pitchFamily="34" charset="0"/>
              </a:rPr>
            </a:br>
            <a:r>
              <a:rPr lang="en-GB" sz="3600" b="1" dirty="0">
                <a:solidFill>
                  <a:srgbClr val="CC863E"/>
                </a:solidFill>
                <a:latin typeface="Arial" panose="020B0604020202020204" pitchFamily="34" charset="0"/>
                <a:cs typeface="Arial" panose="020B0604020202020204" pitchFamily="34" charset="0"/>
              </a:rPr>
              <a:t>(Wales) Act 2014</a:t>
            </a: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567075"/>
            <a:ext cx="7831538" cy="3922767"/>
          </a:xfrm>
        </p:spPr>
        <p:txBody>
          <a:bodyPr>
            <a:noAutofit/>
          </a:bodyPr>
          <a:lstStyle/>
          <a:p>
            <a:pPr>
              <a:lnSpc>
                <a:spcPct val="110000"/>
              </a:lnSpc>
            </a:pPr>
            <a:r>
              <a:rPr lang="en-GB" sz="2000" dirty="0">
                <a:solidFill>
                  <a:schemeClr val="tx1"/>
                </a:solidFill>
                <a:latin typeface="Arial" panose="020B0604020202020204" pitchFamily="34" charset="0"/>
                <a:cs typeface="Arial" panose="020B0604020202020204" pitchFamily="34" charset="0"/>
              </a:rPr>
              <a:t>The IAA service makes an important contribution to meeting the principles of the Act</a:t>
            </a:r>
          </a:p>
          <a:p>
            <a:pPr>
              <a:lnSpc>
                <a:spcPct val="110000"/>
              </a:lnSpc>
            </a:pPr>
            <a:r>
              <a:rPr lang="en-GB" sz="2000" dirty="0">
                <a:solidFill>
                  <a:schemeClr val="tx1"/>
                </a:solidFill>
                <a:latin typeface="Arial" panose="020B0604020202020204" pitchFamily="34" charset="0"/>
                <a:cs typeface="Arial" panose="020B0604020202020204" pitchFamily="34" charset="0"/>
              </a:rPr>
              <a:t>The ‘what matters’ conversation sets the scene for establishing positive relationships with people that are based on co-production </a:t>
            </a:r>
          </a:p>
          <a:p>
            <a:pPr>
              <a:lnSpc>
                <a:spcPct val="110000"/>
              </a:lnSpc>
            </a:pPr>
            <a:r>
              <a:rPr lang="en-GB" sz="2000" dirty="0">
                <a:solidFill>
                  <a:schemeClr val="tx1"/>
                </a:solidFill>
                <a:latin typeface="Arial" panose="020B0604020202020204" pitchFamily="34" charset="0"/>
                <a:cs typeface="Arial" panose="020B0604020202020204" pitchFamily="34" charset="0"/>
              </a:rPr>
              <a:t>Conversations in the IAA services will focus on helping people:</a:t>
            </a:r>
          </a:p>
          <a:p>
            <a:pPr marL="342900" indent="-342900">
              <a:lnSpc>
                <a:spcPct val="11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think about their circumstances</a:t>
            </a:r>
          </a:p>
          <a:p>
            <a:pPr marL="342900" indent="-342900">
              <a:lnSpc>
                <a:spcPct val="11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identify their strengths and those of their family and community</a:t>
            </a:r>
          </a:p>
          <a:p>
            <a:pPr marL="342900" indent="-342900">
              <a:lnSpc>
                <a:spcPct val="11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consider how well-being can be supported </a:t>
            </a:r>
          </a:p>
        </p:txBody>
      </p:sp>
      <p:sp>
        <p:nvSpPr>
          <p:cNvPr id="7" name="TextBox 6">
            <a:extLst>
              <a:ext uri="{FF2B5EF4-FFF2-40B4-BE49-F238E27FC236}">
                <a16:creationId xmlns:a16="http://schemas.microsoft.com/office/drawing/2014/main" id="{9E4C87F1-E0F8-E04D-8272-8002102BFE9B}"/>
              </a:ext>
            </a:extLst>
          </p:cNvPr>
          <p:cNvSpPr txBox="1"/>
          <p:nvPr/>
        </p:nvSpPr>
        <p:spPr>
          <a:xfrm>
            <a:off x="774137" y="5423677"/>
            <a:ext cx="7595725" cy="473659"/>
          </a:xfrm>
          <a:prstGeom prst="roundRect">
            <a:avLst/>
          </a:prstGeom>
          <a:solidFill>
            <a:srgbClr val="CC4B45"/>
          </a:solidFill>
        </p:spPr>
        <p:txBody>
          <a:bodyPr vert="horz" wrap="square" lIns="91440" tIns="45720" rIns="91440" bIns="45720" rtlCol="0" anchor="ctr">
            <a:normAutofit/>
          </a:bodyPr>
          <a:lstStyle/>
          <a:p>
            <a:pPr algn="ctr"/>
            <a:r>
              <a:rPr lang="en-US" b="1" dirty="0">
                <a:solidFill>
                  <a:schemeClr val="bg1"/>
                </a:solidFill>
              </a:rPr>
              <a:t>It gives permission to do things differently</a:t>
            </a:r>
          </a:p>
        </p:txBody>
      </p:sp>
    </p:spTree>
    <p:extLst>
      <p:ext uri="{BB962C8B-B14F-4D97-AF65-F5344CB8AC3E}">
        <p14:creationId xmlns:p14="http://schemas.microsoft.com/office/powerpoint/2010/main" val="285055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D87E6-8783-474F-AA80-07FFEB0B12FD}"/>
              </a:ext>
              <a:ext uri="{C183D7F6-B498-43B3-948B-1728B52AA6E4}">
                <adec:decorative xmlns:adec="http://schemas.microsoft.com/office/drawing/2017/decorative" val="1"/>
              </a:ext>
            </a:extLst>
          </p:cNvPr>
          <p:cNvSpPr/>
          <p:nvPr/>
        </p:nvSpPr>
        <p:spPr>
          <a:xfrm>
            <a:off x="0" y="4965405"/>
            <a:ext cx="9144000" cy="1892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823680" y="178382"/>
            <a:ext cx="8244885" cy="495877"/>
          </a:xfrm>
        </p:spPr>
        <p:txBody>
          <a:bodyPr>
            <a:normAutofit fontScale="90000"/>
          </a:bodyPr>
          <a:lstStyle/>
          <a:p>
            <a:r>
              <a:rPr lang="en-GB" sz="3600" b="1" dirty="0">
                <a:solidFill>
                  <a:srgbClr val="CC863E"/>
                </a:solidFill>
                <a:latin typeface="Arial" panose="020B0604020202020204" pitchFamily="34" charset="0"/>
                <a:cs typeface="Arial" panose="020B0604020202020204" pitchFamily="34" charset="0"/>
              </a:rPr>
              <a:t>The journey from IAA to care and support</a:t>
            </a: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2" name="TextBox 1">
            <a:extLst>
              <a:ext uri="{FF2B5EF4-FFF2-40B4-BE49-F238E27FC236}">
                <a16:creationId xmlns:a16="http://schemas.microsoft.com/office/drawing/2014/main" id="{4C977CB7-1D49-5943-9D61-C583404ED1DC}"/>
              </a:ext>
            </a:extLst>
          </p:cNvPr>
          <p:cNvSpPr txBox="1"/>
          <p:nvPr/>
        </p:nvSpPr>
        <p:spPr>
          <a:xfrm>
            <a:off x="931778" y="816437"/>
            <a:ext cx="2592265" cy="552893"/>
          </a:xfrm>
          <a:prstGeom prst="wedgeRoundRectCallout">
            <a:avLst>
              <a:gd name="adj1" fmla="val -44349"/>
              <a:gd name="adj2" fmla="val 68625"/>
              <a:gd name="adj3" fmla="val 16667"/>
            </a:avLst>
          </a:prstGeom>
          <a:solidFill>
            <a:srgbClr val="CC863E"/>
          </a:solidFill>
        </p:spPr>
        <p:txBody>
          <a:bodyPr vert="horz" wrap="square" lIns="91440" tIns="45720" rIns="91440" bIns="45720" rtlCol="0" anchor="ctr">
            <a:noAutofit/>
          </a:bodyPr>
          <a:lstStyle/>
          <a:p>
            <a:pPr algn="ctr"/>
            <a:r>
              <a:rPr lang="en-US" sz="1500" dirty="0"/>
              <a:t>I think someone I know may need care and support</a:t>
            </a:r>
          </a:p>
        </p:txBody>
      </p:sp>
      <p:sp>
        <p:nvSpPr>
          <p:cNvPr id="7" name="TextBox 6">
            <a:extLst>
              <a:ext uri="{FF2B5EF4-FFF2-40B4-BE49-F238E27FC236}">
                <a16:creationId xmlns:a16="http://schemas.microsoft.com/office/drawing/2014/main" id="{C52C4702-5ED3-6940-9119-5575A3ED3E57}"/>
              </a:ext>
            </a:extLst>
          </p:cNvPr>
          <p:cNvSpPr txBox="1"/>
          <p:nvPr/>
        </p:nvSpPr>
        <p:spPr>
          <a:xfrm>
            <a:off x="3624309" y="816437"/>
            <a:ext cx="1895380" cy="552893"/>
          </a:xfrm>
          <a:prstGeom prst="wedgeRoundRectCallout">
            <a:avLst>
              <a:gd name="adj1" fmla="val -39594"/>
              <a:gd name="adj2" fmla="val 62500"/>
              <a:gd name="adj3" fmla="val 16667"/>
            </a:avLst>
          </a:prstGeom>
          <a:solidFill>
            <a:srgbClr val="CC863E"/>
          </a:solidFill>
        </p:spPr>
        <p:txBody>
          <a:bodyPr vert="horz" wrap="square" lIns="91440" tIns="45720" rIns="91440" bIns="45720" rtlCol="0" anchor="ctr">
            <a:noAutofit/>
          </a:bodyPr>
          <a:lstStyle/>
          <a:p>
            <a:pPr algn="ctr"/>
            <a:r>
              <a:rPr lang="en-US" sz="1500" dirty="0"/>
              <a:t>I think I may need care and support</a:t>
            </a:r>
          </a:p>
        </p:txBody>
      </p:sp>
      <p:sp>
        <p:nvSpPr>
          <p:cNvPr id="9" name="TextBox 8">
            <a:extLst>
              <a:ext uri="{FF2B5EF4-FFF2-40B4-BE49-F238E27FC236}">
                <a16:creationId xmlns:a16="http://schemas.microsoft.com/office/drawing/2014/main" id="{4989E031-95C6-7A40-A247-5109696B4EFB}"/>
              </a:ext>
            </a:extLst>
          </p:cNvPr>
          <p:cNvSpPr txBox="1"/>
          <p:nvPr/>
        </p:nvSpPr>
        <p:spPr>
          <a:xfrm>
            <a:off x="1390306" y="1463846"/>
            <a:ext cx="7530403" cy="930629"/>
          </a:xfrm>
          <a:prstGeom prst="roundRect">
            <a:avLst/>
          </a:prstGeom>
          <a:solidFill>
            <a:srgbClr val="CC4B45"/>
          </a:solidFill>
        </p:spPr>
        <p:txBody>
          <a:bodyPr vert="horz" wrap="square" lIns="91440" tIns="45720" rIns="91440" bIns="45720" rtlCol="0" anchor="ctr">
            <a:noAutofit/>
          </a:bodyPr>
          <a:lstStyle/>
          <a:p>
            <a:r>
              <a:rPr lang="en-US" sz="1500" b="1" dirty="0">
                <a:solidFill>
                  <a:schemeClr val="bg1"/>
                </a:solidFill>
                <a:latin typeface="Arial"/>
                <a:cs typeface="Arial"/>
              </a:rPr>
              <a:t>This involves providing good-quality information that helps people make informed decisions about their well-being, working with them to discuss the options available to find the best solution for them. </a:t>
            </a:r>
          </a:p>
        </p:txBody>
      </p:sp>
      <p:sp>
        <p:nvSpPr>
          <p:cNvPr id="10" name="TextBox 9">
            <a:extLst>
              <a:ext uri="{FF2B5EF4-FFF2-40B4-BE49-F238E27FC236}">
                <a16:creationId xmlns:a16="http://schemas.microsoft.com/office/drawing/2014/main" id="{680573AC-3A00-1947-A657-DC20079D5E48}"/>
              </a:ext>
            </a:extLst>
          </p:cNvPr>
          <p:cNvSpPr txBox="1"/>
          <p:nvPr/>
        </p:nvSpPr>
        <p:spPr>
          <a:xfrm>
            <a:off x="3264198" y="2530656"/>
            <a:ext cx="5656511" cy="676630"/>
          </a:xfrm>
          <a:prstGeom prst="roundRect">
            <a:avLst/>
          </a:prstGeom>
          <a:ln w="28575">
            <a:solidFill>
              <a:srgbClr val="EB5E57"/>
            </a:solidFill>
          </a:ln>
        </p:spPr>
        <p:txBody>
          <a:bodyPr vert="horz" wrap="square" lIns="91440" tIns="45720" rIns="91440" bIns="45720" rtlCol="0" anchor="ctr">
            <a:noAutofit/>
          </a:bodyPr>
          <a:lstStyle/>
          <a:p>
            <a:r>
              <a:rPr lang="en-US" sz="1500" b="1" dirty="0">
                <a:solidFill>
                  <a:srgbClr val="CC4B45"/>
                </a:solidFill>
              </a:rPr>
              <a:t>A ‘what matters conversation’ to assess needs</a:t>
            </a:r>
          </a:p>
          <a:p>
            <a:endParaRPr lang="en-US" sz="1500" dirty="0">
              <a:solidFill>
                <a:srgbClr val="CC4B45"/>
              </a:solidFill>
              <a:cs typeface="Arial"/>
            </a:endParaRPr>
          </a:p>
        </p:txBody>
      </p:sp>
      <p:sp>
        <p:nvSpPr>
          <p:cNvPr id="13" name="TextBox 12">
            <a:extLst>
              <a:ext uri="{FF2B5EF4-FFF2-40B4-BE49-F238E27FC236}">
                <a16:creationId xmlns:a16="http://schemas.microsoft.com/office/drawing/2014/main" id="{DA797817-6B66-8841-B0E6-2D0214B1C9EE}"/>
              </a:ext>
            </a:extLst>
          </p:cNvPr>
          <p:cNvSpPr txBox="1"/>
          <p:nvPr/>
        </p:nvSpPr>
        <p:spPr>
          <a:xfrm>
            <a:off x="2149459" y="3430172"/>
            <a:ext cx="6771250" cy="1427375"/>
          </a:xfrm>
          <a:prstGeom prst="roundRect">
            <a:avLst/>
          </a:prstGeom>
          <a:solidFill>
            <a:srgbClr val="0C836B"/>
          </a:solidFill>
        </p:spPr>
        <p:txBody>
          <a:bodyPr vert="horz" wrap="square" lIns="91440" tIns="45720" rIns="91440" bIns="45720" rtlCol="0" anchor="ctr">
            <a:noAutofit/>
          </a:bodyPr>
          <a:lstStyle/>
          <a:p>
            <a:r>
              <a:rPr lang="en-US" sz="1500" b="1" dirty="0">
                <a:solidFill>
                  <a:schemeClr val="bg1"/>
                </a:solidFill>
                <a:latin typeface="Arial"/>
                <a:cs typeface="Arial"/>
              </a:rPr>
              <a:t>From the ‘front door’, authorities signpost people to a range of preventative services. For example, practical support that provides ‘that little bit of help’ to promote health, well-being and quality of life; housing-based support or information about services such as public toilets, libraries or day </a:t>
            </a:r>
            <a:r>
              <a:rPr lang="en-GB" sz="1500" b="1" dirty="0">
                <a:solidFill>
                  <a:schemeClr val="bg1"/>
                </a:solidFill>
                <a:latin typeface="Arial"/>
                <a:cs typeface="Arial"/>
              </a:rPr>
              <a:t>centres</a:t>
            </a:r>
            <a:r>
              <a:rPr lang="en-US" sz="1500" b="1" dirty="0">
                <a:solidFill>
                  <a:schemeClr val="bg1"/>
                </a:solidFill>
                <a:latin typeface="Arial"/>
                <a:cs typeface="Arial"/>
              </a:rPr>
              <a:t> </a:t>
            </a:r>
          </a:p>
        </p:txBody>
      </p:sp>
      <p:sp>
        <p:nvSpPr>
          <p:cNvPr id="14" name="TextBox 13">
            <a:extLst>
              <a:ext uri="{FF2B5EF4-FFF2-40B4-BE49-F238E27FC236}">
                <a16:creationId xmlns:a16="http://schemas.microsoft.com/office/drawing/2014/main" id="{12ECBB85-665C-6D49-ACA2-58F6E807E42A}"/>
              </a:ext>
            </a:extLst>
          </p:cNvPr>
          <p:cNvSpPr txBox="1"/>
          <p:nvPr/>
        </p:nvSpPr>
        <p:spPr>
          <a:xfrm>
            <a:off x="2149459" y="4910682"/>
            <a:ext cx="6771250" cy="992836"/>
          </a:xfrm>
          <a:prstGeom prst="roundRect">
            <a:avLst/>
          </a:prstGeom>
          <a:solidFill>
            <a:srgbClr val="CC863E"/>
          </a:solidFill>
        </p:spPr>
        <p:txBody>
          <a:bodyPr vert="horz" wrap="square" lIns="91440" tIns="45720" rIns="91440" bIns="45720" rtlCol="0" anchor="ctr">
            <a:noAutofit/>
          </a:bodyPr>
          <a:lstStyle/>
          <a:p>
            <a:r>
              <a:rPr lang="en-US" sz="1500" b="1" dirty="0">
                <a:latin typeface="Arial"/>
                <a:cs typeface="Arial"/>
              </a:rPr>
              <a:t>If needed, a care and support plan involving more traditional social services is developed to meet those needs. Monitoring and </a:t>
            </a:r>
            <a:br>
              <a:rPr lang="en-US" sz="1500" b="1" dirty="0">
                <a:latin typeface="Arial"/>
                <a:cs typeface="Arial"/>
              </a:rPr>
            </a:br>
            <a:r>
              <a:rPr lang="en-US" sz="1500" b="1" dirty="0">
                <a:latin typeface="Arial"/>
                <a:cs typeface="Arial"/>
              </a:rPr>
              <a:t>re-assessing people’s strengths and needs to support their well-being is an on-going process</a:t>
            </a:r>
          </a:p>
        </p:txBody>
      </p:sp>
      <p:sp>
        <p:nvSpPr>
          <p:cNvPr id="15" name="TextBox 14">
            <a:extLst>
              <a:ext uri="{FF2B5EF4-FFF2-40B4-BE49-F238E27FC236}">
                <a16:creationId xmlns:a16="http://schemas.microsoft.com/office/drawing/2014/main" id="{3BBC9836-1DA7-6149-B3BF-15F2EB3B82D2}"/>
              </a:ext>
            </a:extLst>
          </p:cNvPr>
          <p:cNvSpPr txBox="1"/>
          <p:nvPr/>
        </p:nvSpPr>
        <p:spPr>
          <a:xfrm>
            <a:off x="650645" y="5981613"/>
            <a:ext cx="8214847" cy="874175"/>
          </a:xfrm>
          <a:prstGeom prst="roundRect">
            <a:avLst/>
          </a:prstGeom>
          <a:solidFill>
            <a:schemeClr val="bg1"/>
          </a:solidFill>
          <a:ln w="28575">
            <a:solidFill>
              <a:srgbClr val="16AD85"/>
            </a:solidFill>
          </a:ln>
        </p:spPr>
        <p:txBody>
          <a:bodyPr vert="horz" wrap="square" lIns="91440" tIns="45720" rIns="91440" bIns="45720" rtlCol="0" anchor="ctr">
            <a:noAutofit/>
          </a:bodyPr>
          <a:lstStyle/>
          <a:p>
            <a:r>
              <a:rPr lang="en-US" sz="1500" b="1" dirty="0">
                <a:solidFill>
                  <a:srgbClr val="0C836B"/>
                </a:solidFill>
                <a:latin typeface="Arial"/>
                <a:cs typeface="Arial"/>
              </a:rPr>
              <a:t>Advocacy, safeguarding, urgent needs and specialist assessment</a:t>
            </a:r>
          </a:p>
          <a:p>
            <a:r>
              <a:rPr lang="en-US" sz="1500" b="1" dirty="0">
                <a:latin typeface="Arial"/>
                <a:cs typeface="Arial"/>
              </a:rPr>
              <a:t>The ‘front door’ also considers advocacy and has processes to identify urgent needs, whether people may be at risk, or those who may require a specialist assessment</a:t>
            </a:r>
          </a:p>
        </p:txBody>
      </p:sp>
      <p:sp>
        <p:nvSpPr>
          <p:cNvPr id="8" name="TextBox 7">
            <a:extLst>
              <a:ext uri="{FF2B5EF4-FFF2-40B4-BE49-F238E27FC236}">
                <a16:creationId xmlns:a16="http://schemas.microsoft.com/office/drawing/2014/main" id="{7BB31923-3739-2849-8911-389204317841}"/>
              </a:ext>
            </a:extLst>
          </p:cNvPr>
          <p:cNvSpPr txBox="1"/>
          <p:nvPr/>
        </p:nvSpPr>
        <p:spPr>
          <a:xfrm>
            <a:off x="31662" y="1521856"/>
            <a:ext cx="1424763" cy="930629"/>
          </a:xfrm>
          <a:prstGeom prst="rect">
            <a:avLst/>
          </a:prstGeom>
        </p:spPr>
        <p:txBody>
          <a:bodyPr vert="horz" wrap="square" lIns="91440" tIns="45720" rIns="91440" bIns="45720" rtlCol="0" anchor="ctr">
            <a:noAutofit/>
          </a:bodyPr>
          <a:lstStyle/>
          <a:p>
            <a:r>
              <a:rPr lang="en-US" sz="1500" b="1" dirty="0">
                <a:solidFill>
                  <a:srgbClr val="CC4B45"/>
                </a:solidFill>
                <a:latin typeface="Arial"/>
                <a:cs typeface="Arial"/>
              </a:rPr>
              <a:t>Information, advice and assistance service (IAA)</a:t>
            </a:r>
            <a:endParaRPr lang="en-US" sz="1500" b="1" dirty="0">
              <a:solidFill>
                <a:srgbClr val="CC4B45"/>
              </a:solidFill>
            </a:endParaRPr>
          </a:p>
        </p:txBody>
      </p:sp>
      <p:pic>
        <p:nvPicPr>
          <p:cNvPr id="19" name="Picture 18">
            <a:extLst>
              <a:ext uri="{FF2B5EF4-FFF2-40B4-BE49-F238E27FC236}">
                <a16:creationId xmlns:a16="http://schemas.microsoft.com/office/drawing/2014/main" id="{64D047D4-BF45-354D-BCCD-8923182EC8E8}"/>
              </a:ext>
              <a:ext uri="{C183D7F6-B498-43B3-948B-1728B52AA6E4}">
                <adec:decorative xmlns:adec="http://schemas.microsoft.com/office/drawing/2017/decorative" val="1"/>
              </a:ext>
            </a:extLst>
          </p:cNvPr>
          <p:cNvPicPr>
            <a:picLocks noChangeAspect="1"/>
          </p:cNvPicPr>
          <p:nvPr/>
        </p:nvPicPr>
        <p:blipFill rotWithShape="1">
          <a:blip r:embed="rId3"/>
          <a:srcRect l="12197" t="57378" r="71740" b="31850"/>
          <a:stretch/>
        </p:blipFill>
        <p:spPr>
          <a:xfrm>
            <a:off x="1076782" y="4089668"/>
            <a:ext cx="1020724" cy="594294"/>
          </a:xfrm>
          <a:prstGeom prst="rect">
            <a:avLst/>
          </a:prstGeom>
        </p:spPr>
      </p:pic>
      <p:sp>
        <p:nvSpPr>
          <p:cNvPr id="11" name="TextBox 10">
            <a:extLst>
              <a:ext uri="{FF2B5EF4-FFF2-40B4-BE49-F238E27FC236}">
                <a16:creationId xmlns:a16="http://schemas.microsoft.com/office/drawing/2014/main" id="{BF19800E-0374-0044-8E20-B258CD0E31B9}"/>
              </a:ext>
            </a:extLst>
          </p:cNvPr>
          <p:cNvSpPr txBox="1"/>
          <p:nvPr/>
        </p:nvSpPr>
        <p:spPr>
          <a:xfrm>
            <a:off x="-27253" y="4110369"/>
            <a:ext cx="1339938" cy="552893"/>
          </a:xfrm>
          <a:prstGeom prst="rect">
            <a:avLst/>
          </a:prstGeom>
        </p:spPr>
        <p:txBody>
          <a:bodyPr vert="horz" wrap="square" lIns="91440" tIns="45720" rIns="91440" bIns="45720" rtlCol="0" anchor="ctr">
            <a:noAutofit/>
          </a:bodyPr>
          <a:lstStyle/>
          <a:p>
            <a:r>
              <a:rPr lang="en-US" sz="1500" b="1" dirty="0">
                <a:solidFill>
                  <a:srgbClr val="0C836B"/>
                </a:solidFill>
              </a:rPr>
              <a:t>Preventative well-being services</a:t>
            </a:r>
          </a:p>
        </p:txBody>
      </p:sp>
      <p:sp>
        <p:nvSpPr>
          <p:cNvPr id="12" name="TextBox 11">
            <a:extLst>
              <a:ext uri="{FF2B5EF4-FFF2-40B4-BE49-F238E27FC236}">
                <a16:creationId xmlns:a16="http://schemas.microsoft.com/office/drawing/2014/main" id="{853E82A7-603D-2340-AADE-10876071B120}"/>
              </a:ext>
            </a:extLst>
          </p:cNvPr>
          <p:cNvSpPr txBox="1"/>
          <p:nvPr/>
        </p:nvSpPr>
        <p:spPr>
          <a:xfrm>
            <a:off x="711032" y="5368088"/>
            <a:ext cx="1390306" cy="552893"/>
          </a:xfrm>
          <a:prstGeom prst="rect">
            <a:avLst/>
          </a:prstGeom>
        </p:spPr>
        <p:txBody>
          <a:bodyPr vert="horz" wrap="square" lIns="91440" tIns="45720" rIns="91440" bIns="45720" rtlCol="0" anchor="ctr">
            <a:noAutofit/>
          </a:bodyPr>
          <a:lstStyle/>
          <a:p>
            <a:r>
              <a:rPr lang="en-US" sz="1500" b="1" dirty="0">
                <a:solidFill>
                  <a:srgbClr val="CC863E"/>
                </a:solidFill>
              </a:rPr>
              <a:t>Care and support plan</a:t>
            </a:r>
          </a:p>
        </p:txBody>
      </p:sp>
      <p:cxnSp>
        <p:nvCxnSpPr>
          <p:cNvPr id="31" name="Elbow Connector 30">
            <a:extLst>
              <a:ext uri="{FF2B5EF4-FFF2-40B4-BE49-F238E27FC236}">
                <a16:creationId xmlns:a16="http://schemas.microsoft.com/office/drawing/2014/main" id="{01D17333-20E8-5641-BDA0-483630624726}"/>
              </a:ext>
              <a:ext uri="{C183D7F6-B498-43B3-948B-1728B52AA6E4}">
                <adec:decorative xmlns:adec="http://schemas.microsoft.com/office/drawing/2017/decorative" val="1"/>
              </a:ext>
            </a:extLst>
          </p:cNvPr>
          <p:cNvCxnSpPr>
            <a:cxnSpLocks/>
            <a:stCxn id="10" idx="3"/>
            <a:endCxn id="14" idx="3"/>
          </p:cNvCxnSpPr>
          <p:nvPr/>
        </p:nvCxnSpPr>
        <p:spPr>
          <a:xfrm>
            <a:off x="8920709" y="2868971"/>
            <a:ext cx="12700" cy="2538129"/>
          </a:xfrm>
          <a:prstGeom prst="bentConnector3">
            <a:avLst>
              <a:gd name="adj1" fmla="val 1800000"/>
            </a:avLst>
          </a:prstGeom>
          <a:ln w="38100">
            <a:solidFill>
              <a:srgbClr val="F7AB64"/>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E4756B7-6C2E-C947-A12A-FC8DCD386BD0}"/>
              </a:ext>
              <a:ext uri="{C183D7F6-B498-43B3-948B-1728B52AA6E4}">
                <adec:decorative xmlns:adec="http://schemas.microsoft.com/office/drawing/2017/decorative" val="1"/>
              </a:ext>
            </a:extLst>
          </p:cNvPr>
          <p:cNvPicPr>
            <a:picLocks noChangeAspect="1"/>
          </p:cNvPicPr>
          <p:nvPr/>
        </p:nvPicPr>
        <p:blipFill rotWithShape="1">
          <a:blip r:embed="rId3"/>
          <a:srcRect l="4575" r="83664" b="78447"/>
          <a:stretch/>
        </p:blipFill>
        <p:spPr>
          <a:xfrm>
            <a:off x="98415" y="339331"/>
            <a:ext cx="667360" cy="1061730"/>
          </a:xfrm>
          <a:prstGeom prst="rect">
            <a:avLst/>
          </a:prstGeom>
        </p:spPr>
      </p:pic>
      <p:pic>
        <p:nvPicPr>
          <p:cNvPr id="17" name="Picture 16">
            <a:extLst>
              <a:ext uri="{FF2B5EF4-FFF2-40B4-BE49-F238E27FC236}">
                <a16:creationId xmlns:a16="http://schemas.microsoft.com/office/drawing/2014/main" id="{E606D9B0-5BD8-594A-BFC3-B1EAB13E3844}"/>
              </a:ext>
              <a:ext uri="{C183D7F6-B498-43B3-948B-1728B52AA6E4}">
                <adec:decorative xmlns:adec="http://schemas.microsoft.com/office/drawing/2017/decorative" val="1"/>
              </a:ext>
            </a:extLst>
          </p:cNvPr>
          <p:cNvPicPr>
            <a:picLocks noChangeAspect="1"/>
          </p:cNvPicPr>
          <p:nvPr/>
        </p:nvPicPr>
        <p:blipFill rotWithShape="1">
          <a:blip r:embed="rId3"/>
          <a:srcRect l="22311" t="23490" r="64805" b="65367"/>
          <a:stretch/>
        </p:blipFill>
        <p:spPr>
          <a:xfrm>
            <a:off x="931778" y="2572954"/>
            <a:ext cx="818707" cy="614709"/>
          </a:xfrm>
          <a:prstGeom prst="rect">
            <a:avLst/>
          </a:prstGeom>
        </p:spPr>
      </p:pic>
      <p:pic>
        <p:nvPicPr>
          <p:cNvPr id="18" name="Picture 17">
            <a:extLst>
              <a:ext uri="{FF2B5EF4-FFF2-40B4-BE49-F238E27FC236}">
                <a16:creationId xmlns:a16="http://schemas.microsoft.com/office/drawing/2014/main" id="{136714BA-C078-F84C-97EF-D4B0B00C3854}"/>
              </a:ext>
              <a:ext uri="{C183D7F6-B498-43B3-948B-1728B52AA6E4}">
                <adec:decorative xmlns:adec="http://schemas.microsoft.com/office/drawing/2017/decorative" val="1"/>
              </a:ext>
            </a:extLst>
          </p:cNvPr>
          <p:cNvPicPr>
            <a:picLocks noChangeAspect="1"/>
          </p:cNvPicPr>
          <p:nvPr/>
        </p:nvPicPr>
        <p:blipFill rotWithShape="1">
          <a:blip r:embed="rId3"/>
          <a:srcRect l="32872" t="38657" r="54596" b="50028"/>
          <a:stretch/>
        </p:blipFill>
        <p:spPr>
          <a:xfrm>
            <a:off x="2281373" y="2663764"/>
            <a:ext cx="892308" cy="699459"/>
          </a:xfrm>
          <a:prstGeom prst="rect">
            <a:avLst/>
          </a:prstGeom>
        </p:spPr>
      </p:pic>
      <p:pic>
        <p:nvPicPr>
          <p:cNvPr id="20" name="Picture 19">
            <a:extLst>
              <a:ext uri="{FF2B5EF4-FFF2-40B4-BE49-F238E27FC236}">
                <a16:creationId xmlns:a16="http://schemas.microsoft.com/office/drawing/2014/main" id="{2EE49641-3A50-384B-A168-CE2B17F123FD}"/>
              </a:ext>
              <a:ext uri="{C183D7F6-B498-43B3-948B-1728B52AA6E4}">
                <adec:decorative xmlns:adec="http://schemas.microsoft.com/office/drawing/2017/decorative" val="1"/>
              </a:ext>
            </a:extLst>
          </p:cNvPr>
          <p:cNvPicPr>
            <a:picLocks noChangeAspect="1"/>
          </p:cNvPicPr>
          <p:nvPr/>
        </p:nvPicPr>
        <p:blipFill rotWithShape="1">
          <a:blip r:embed="rId3"/>
          <a:srcRect l="32080" t="75855" r="58215" b="17134"/>
          <a:stretch/>
        </p:blipFill>
        <p:spPr>
          <a:xfrm>
            <a:off x="0" y="5404401"/>
            <a:ext cx="765775" cy="480266"/>
          </a:xfrm>
          <a:prstGeom prst="rect">
            <a:avLst/>
          </a:prstGeom>
        </p:spPr>
      </p:pic>
      <p:cxnSp>
        <p:nvCxnSpPr>
          <p:cNvPr id="21" name="Straight Arrow Connector 20">
            <a:extLst>
              <a:ext uri="{FF2B5EF4-FFF2-40B4-BE49-F238E27FC236}">
                <a16:creationId xmlns:a16="http://schemas.microsoft.com/office/drawing/2014/main" id="{B700F501-E31B-D847-A392-600895A95978}"/>
              </a:ext>
              <a:ext uri="{C183D7F6-B498-43B3-948B-1728B52AA6E4}">
                <adec:decorative xmlns:adec="http://schemas.microsoft.com/office/drawing/2017/decorative" val="1"/>
              </a:ext>
            </a:extLst>
          </p:cNvPr>
          <p:cNvCxnSpPr/>
          <p:nvPr/>
        </p:nvCxnSpPr>
        <p:spPr>
          <a:xfrm>
            <a:off x="707733" y="2452485"/>
            <a:ext cx="0" cy="1489935"/>
          </a:xfrm>
          <a:prstGeom prst="straightConnector1">
            <a:avLst/>
          </a:prstGeom>
          <a:ln w="28575">
            <a:solidFill>
              <a:srgbClr val="EB5E5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C520F4-74B4-9241-A3D0-D790DBC238A5}"/>
              </a:ext>
              <a:ext uri="{C183D7F6-B498-43B3-948B-1728B52AA6E4}">
                <adec:decorative xmlns:adec="http://schemas.microsoft.com/office/drawing/2017/decorative" val="1"/>
              </a:ext>
            </a:extLst>
          </p:cNvPr>
          <p:cNvCxnSpPr>
            <a:cxnSpLocks/>
          </p:cNvCxnSpPr>
          <p:nvPr/>
        </p:nvCxnSpPr>
        <p:spPr>
          <a:xfrm>
            <a:off x="3890412" y="2356787"/>
            <a:ext cx="0" cy="169463"/>
          </a:xfrm>
          <a:prstGeom prst="straightConnector1">
            <a:avLst/>
          </a:prstGeom>
          <a:ln w="28575">
            <a:solidFill>
              <a:srgbClr val="EB5E5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D5FD3C2-39C8-134D-A24D-6B6131B13E53}"/>
              </a:ext>
              <a:ext uri="{C183D7F6-B498-43B3-948B-1728B52AA6E4}">
                <adec:decorative xmlns:adec="http://schemas.microsoft.com/office/drawing/2017/decorative" val="1"/>
              </a:ext>
            </a:extLst>
          </p:cNvPr>
          <p:cNvCxnSpPr>
            <a:cxnSpLocks/>
          </p:cNvCxnSpPr>
          <p:nvPr/>
        </p:nvCxnSpPr>
        <p:spPr>
          <a:xfrm>
            <a:off x="3846238" y="3252201"/>
            <a:ext cx="0" cy="169463"/>
          </a:xfrm>
          <a:prstGeom prst="straightConnector1">
            <a:avLst/>
          </a:prstGeom>
          <a:ln w="28575">
            <a:solidFill>
              <a:srgbClr val="EB5E5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DD1EE25-BD66-1648-89D0-3A87BBCF52F7}"/>
              </a:ext>
              <a:ext uri="{C183D7F6-B498-43B3-948B-1728B52AA6E4}">
                <adec:decorative xmlns:adec="http://schemas.microsoft.com/office/drawing/2017/decorative" val="1"/>
              </a:ext>
            </a:extLst>
          </p:cNvPr>
          <p:cNvCxnSpPr>
            <a:cxnSpLocks/>
          </p:cNvCxnSpPr>
          <p:nvPr/>
        </p:nvCxnSpPr>
        <p:spPr>
          <a:xfrm>
            <a:off x="931778" y="4599606"/>
            <a:ext cx="0" cy="731597"/>
          </a:xfrm>
          <a:prstGeom prst="straightConnector1">
            <a:avLst/>
          </a:prstGeom>
          <a:ln w="28575">
            <a:solidFill>
              <a:srgbClr val="16AD85"/>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02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Autofit/>
          </a:bodyPr>
          <a:lstStyle/>
          <a:p>
            <a:pPr lvl="0" fontAlgn="auto">
              <a:spcAft>
                <a:spcPts val="0"/>
              </a:spcAft>
              <a:defRPr/>
            </a:pPr>
            <a:r>
              <a:rPr lang="en-GB" sz="3200" b="1" dirty="0">
                <a:solidFill>
                  <a:srgbClr val="CC863E"/>
                </a:solidFill>
                <a:latin typeface="Arial" panose="020B0604020202020204" pitchFamily="34" charset="0"/>
                <a:cs typeface="Arial" panose="020B0604020202020204" pitchFamily="34" charset="0"/>
              </a:rPr>
              <a:t>What is information, advice </a:t>
            </a:r>
            <a:br>
              <a:rPr lang="en-GB" sz="3200" b="1" dirty="0">
                <a:solidFill>
                  <a:srgbClr val="CC863E"/>
                </a:solidFill>
                <a:latin typeface="Arial" panose="020B0604020202020204" pitchFamily="34" charset="0"/>
                <a:cs typeface="Arial" panose="020B0604020202020204" pitchFamily="34" charset="0"/>
              </a:rPr>
            </a:br>
            <a:r>
              <a:rPr lang="en-GB" sz="3200" b="1" dirty="0">
                <a:solidFill>
                  <a:srgbClr val="CC863E"/>
                </a:solidFill>
                <a:latin typeface="Arial" panose="020B0604020202020204" pitchFamily="34" charset="0"/>
                <a:cs typeface="Arial" panose="020B0604020202020204" pitchFamily="34" charset="0"/>
              </a:rPr>
              <a:t>and assistance (IAA)?</a:t>
            </a:r>
            <a:br>
              <a:rPr lang="en-GB" sz="3200" b="1" dirty="0">
                <a:solidFill>
                  <a:srgbClr val="CC863E"/>
                </a:solidFill>
                <a:latin typeface="Arial" panose="020B0604020202020204" pitchFamily="34" charset="0"/>
                <a:cs typeface="Arial" panose="020B0604020202020204" pitchFamily="34" charset="0"/>
              </a:rPr>
            </a:br>
            <a:endParaRPr lang="en-GB" sz="3200" dirty="0">
              <a:solidFill>
                <a:srgbClr val="CC863E"/>
              </a:solidFill>
            </a:endParaRPr>
          </a:p>
        </p:txBody>
      </p:sp>
      <p:sp>
        <p:nvSpPr>
          <p:cNvPr id="2" name="TextBox 1">
            <a:extLst>
              <a:ext uri="{FF2B5EF4-FFF2-40B4-BE49-F238E27FC236}">
                <a16:creationId xmlns:a16="http://schemas.microsoft.com/office/drawing/2014/main" id="{713EB3EA-DB98-8D49-9C67-D55273E625AF}"/>
              </a:ext>
            </a:extLst>
          </p:cNvPr>
          <p:cNvSpPr txBox="1"/>
          <p:nvPr/>
        </p:nvSpPr>
        <p:spPr>
          <a:xfrm>
            <a:off x="935665" y="1499191"/>
            <a:ext cx="2275368" cy="3104707"/>
          </a:xfrm>
          <a:prstGeom prst="roundRect">
            <a:avLst/>
          </a:prstGeom>
          <a:solidFill>
            <a:srgbClr val="16AD85">
              <a:alpha val="50196"/>
            </a:srgbClr>
          </a:solidFill>
        </p:spPr>
        <p:txBody>
          <a:bodyPr vert="horz" wrap="square" lIns="91440" tIns="45720" rIns="91440" bIns="45720" rtlCol="0" anchor="t">
            <a:normAutofit/>
          </a:bodyPr>
          <a:lstStyle/>
          <a:p>
            <a:pPr algn="ctr"/>
            <a:r>
              <a:rPr lang="en-US" sz="2400" b="1" dirty="0"/>
              <a:t>Information</a:t>
            </a:r>
          </a:p>
        </p:txBody>
      </p:sp>
      <p:sp>
        <p:nvSpPr>
          <p:cNvPr id="7" name="TextBox 6">
            <a:extLst>
              <a:ext uri="{FF2B5EF4-FFF2-40B4-BE49-F238E27FC236}">
                <a16:creationId xmlns:a16="http://schemas.microsoft.com/office/drawing/2014/main" id="{DAE5CB6F-E12C-2349-B49C-D8EC3621F8D1}"/>
              </a:ext>
            </a:extLst>
          </p:cNvPr>
          <p:cNvSpPr txBox="1"/>
          <p:nvPr/>
        </p:nvSpPr>
        <p:spPr>
          <a:xfrm>
            <a:off x="3434316" y="1499191"/>
            <a:ext cx="2275368" cy="3104707"/>
          </a:xfrm>
          <a:prstGeom prst="roundRect">
            <a:avLst/>
          </a:prstGeom>
          <a:solidFill>
            <a:srgbClr val="16AD85">
              <a:alpha val="50196"/>
            </a:srgbClr>
          </a:solidFill>
        </p:spPr>
        <p:txBody>
          <a:bodyPr vert="horz" wrap="square" lIns="91440" tIns="45720" rIns="91440" bIns="45720" rtlCol="0" anchor="t">
            <a:normAutofit/>
          </a:bodyPr>
          <a:lstStyle/>
          <a:p>
            <a:pPr algn="ctr"/>
            <a:r>
              <a:rPr lang="en-US" sz="2400" b="1" dirty="0"/>
              <a:t>Advice</a:t>
            </a:r>
          </a:p>
        </p:txBody>
      </p:sp>
      <p:sp>
        <p:nvSpPr>
          <p:cNvPr id="8" name="TextBox 7">
            <a:extLst>
              <a:ext uri="{FF2B5EF4-FFF2-40B4-BE49-F238E27FC236}">
                <a16:creationId xmlns:a16="http://schemas.microsoft.com/office/drawing/2014/main" id="{B751A70B-0905-C549-A7B1-3B7F74D777BE}"/>
              </a:ext>
            </a:extLst>
          </p:cNvPr>
          <p:cNvSpPr txBox="1"/>
          <p:nvPr/>
        </p:nvSpPr>
        <p:spPr>
          <a:xfrm>
            <a:off x="5932967" y="1499191"/>
            <a:ext cx="2275368" cy="3104707"/>
          </a:xfrm>
          <a:prstGeom prst="roundRect">
            <a:avLst/>
          </a:prstGeom>
          <a:solidFill>
            <a:srgbClr val="16AD85">
              <a:alpha val="50196"/>
            </a:srgbClr>
          </a:solidFill>
        </p:spPr>
        <p:txBody>
          <a:bodyPr vert="horz" wrap="square" lIns="91440" tIns="45720" rIns="91440" bIns="45720" rtlCol="0" anchor="t">
            <a:normAutofit/>
          </a:bodyPr>
          <a:lstStyle/>
          <a:p>
            <a:pPr algn="ctr"/>
            <a:r>
              <a:rPr lang="en-US" sz="2400" b="1" dirty="0"/>
              <a:t>Assistance</a:t>
            </a:r>
          </a:p>
        </p:txBody>
      </p:sp>
      <p:sp>
        <p:nvSpPr>
          <p:cNvPr id="3" name="TextBox 2">
            <a:extLst>
              <a:ext uri="{FF2B5EF4-FFF2-40B4-BE49-F238E27FC236}">
                <a16:creationId xmlns:a16="http://schemas.microsoft.com/office/drawing/2014/main" id="{A8919897-72D3-DC48-ACB2-FC082CA70BC8}"/>
              </a:ext>
            </a:extLst>
          </p:cNvPr>
          <p:cNvSpPr txBox="1"/>
          <p:nvPr/>
        </p:nvSpPr>
        <p:spPr>
          <a:xfrm>
            <a:off x="1185531" y="3144534"/>
            <a:ext cx="1775637" cy="627321"/>
          </a:xfrm>
          <a:prstGeom prst="rect">
            <a:avLst/>
          </a:prstGeom>
          <a:solidFill>
            <a:srgbClr val="0AA47E"/>
          </a:solidFill>
        </p:spPr>
        <p:txBody>
          <a:bodyPr vert="horz" wrap="square" lIns="91440" tIns="45720" rIns="91440" bIns="45720" rtlCol="0" anchor="ctr">
            <a:noAutofit/>
          </a:bodyPr>
          <a:lstStyle/>
          <a:p>
            <a:pPr algn="ctr"/>
            <a:r>
              <a:rPr lang="en-US" b="1" dirty="0"/>
              <a:t>Providing data to the person</a:t>
            </a:r>
          </a:p>
        </p:txBody>
      </p:sp>
      <p:sp>
        <p:nvSpPr>
          <p:cNvPr id="9" name="TextBox 8">
            <a:extLst>
              <a:ext uri="{FF2B5EF4-FFF2-40B4-BE49-F238E27FC236}">
                <a16:creationId xmlns:a16="http://schemas.microsoft.com/office/drawing/2014/main" id="{1FC2E1DA-FCA9-4542-AEBF-E1C09E87CDBC}"/>
              </a:ext>
            </a:extLst>
          </p:cNvPr>
          <p:cNvSpPr txBox="1"/>
          <p:nvPr/>
        </p:nvSpPr>
        <p:spPr>
          <a:xfrm>
            <a:off x="3486716" y="3144534"/>
            <a:ext cx="2170568" cy="627321"/>
          </a:xfrm>
          <a:prstGeom prst="rect">
            <a:avLst/>
          </a:prstGeom>
          <a:solidFill>
            <a:srgbClr val="0AA47E"/>
          </a:solidFill>
        </p:spPr>
        <p:txBody>
          <a:bodyPr vert="horz" wrap="square" lIns="91440" tIns="45720" rIns="91440" bIns="45720" rtlCol="0" anchor="ctr">
            <a:noAutofit/>
          </a:bodyPr>
          <a:lstStyle/>
          <a:p>
            <a:pPr algn="ctr"/>
            <a:r>
              <a:rPr lang="en-US" b="1" dirty="0"/>
              <a:t>Exploring options with the person</a:t>
            </a:r>
          </a:p>
        </p:txBody>
      </p:sp>
      <p:sp>
        <p:nvSpPr>
          <p:cNvPr id="10" name="TextBox 9">
            <a:extLst>
              <a:ext uri="{FF2B5EF4-FFF2-40B4-BE49-F238E27FC236}">
                <a16:creationId xmlns:a16="http://schemas.microsoft.com/office/drawing/2014/main" id="{E2CED234-B95F-764C-AA86-2EBA93B91ABC}"/>
              </a:ext>
            </a:extLst>
          </p:cNvPr>
          <p:cNvSpPr txBox="1"/>
          <p:nvPr/>
        </p:nvSpPr>
        <p:spPr>
          <a:xfrm>
            <a:off x="6111063" y="3144534"/>
            <a:ext cx="1919177" cy="627321"/>
          </a:xfrm>
          <a:prstGeom prst="rect">
            <a:avLst/>
          </a:prstGeom>
          <a:solidFill>
            <a:srgbClr val="0AA47E"/>
          </a:solidFill>
        </p:spPr>
        <p:txBody>
          <a:bodyPr vert="horz" wrap="square" lIns="91440" tIns="45720" rIns="91440" bIns="45720" rtlCol="0" anchor="ctr">
            <a:noAutofit/>
          </a:bodyPr>
          <a:lstStyle/>
          <a:p>
            <a:pPr algn="ctr"/>
            <a:r>
              <a:rPr lang="en-US" b="1" dirty="0"/>
              <a:t>Taking action with the person</a:t>
            </a:r>
          </a:p>
        </p:txBody>
      </p:sp>
      <p:sp>
        <p:nvSpPr>
          <p:cNvPr id="11" name="TextBox 10">
            <a:extLst>
              <a:ext uri="{FF2B5EF4-FFF2-40B4-BE49-F238E27FC236}">
                <a16:creationId xmlns:a16="http://schemas.microsoft.com/office/drawing/2014/main" id="{9D8E619C-CB5C-6C44-B751-C1358C903A43}"/>
              </a:ext>
            </a:extLst>
          </p:cNvPr>
          <p:cNvSpPr txBox="1"/>
          <p:nvPr/>
        </p:nvSpPr>
        <p:spPr>
          <a:xfrm>
            <a:off x="4306186" y="4006612"/>
            <a:ext cx="3381156" cy="432300"/>
          </a:xfrm>
          <a:prstGeom prst="rect">
            <a:avLst/>
          </a:prstGeom>
          <a:solidFill>
            <a:srgbClr val="0AA47E"/>
          </a:solidFill>
        </p:spPr>
        <p:txBody>
          <a:bodyPr vert="horz" wrap="square" lIns="91440" tIns="45720" rIns="91440" bIns="45720" rtlCol="0" anchor="ctr">
            <a:normAutofit/>
          </a:bodyPr>
          <a:lstStyle/>
          <a:p>
            <a:pPr algn="ctr"/>
            <a:r>
              <a:rPr lang="en-US" b="1" dirty="0"/>
              <a:t>Engaging in a conversation</a:t>
            </a:r>
          </a:p>
        </p:txBody>
      </p:sp>
      <p:sp>
        <p:nvSpPr>
          <p:cNvPr id="12" name="TextBox 11">
            <a:extLst>
              <a:ext uri="{FF2B5EF4-FFF2-40B4-BE49-F238E27FC236}">
                <a16:creationId xmlns:a16="http://schemas.microsoft.com/office/drawing/2014/main" id="{1A8160E1-F094-EF45-A5FE-739E37F1F9A3}"/>
              </a:ext>
            </a:extLst>
          </p:cNvPr>
          <p:cNvSpPr txBox="1"/>
          <p:nvPr/>
        </p:nvSpPr>
        <p:spPr>
          <a:xfrm>
            <a:off x="861237" y="4818231"/>
            <a:ext cx="3444949" cy="925032"/>
          </a:xfrm>
          <a:prstGeom prst="rect">
            <a:avLst/>
          </a:prstGeom>
          <a:solidFill>
            <a:srgbClr val="16AD85">
              <a:alpha val="50196"/>
            </a:srgbClr>
          </a:solidFill>
        </p:spPr>
        <p:txBody>
          <a:bodyPr vert="horz" wrap="square" lIns="91440" tIns="45720" rIns="91440" bIns="45720" rtlCol="0" anchor="ctr">
            <a:normAutofit/>
          </a:bodyPr>
          <a:lstStyle/>
          <a:p>
            <a:pPr algn="ctr"/>
            <a:r>
              <a:rPr lang="en-US" b="1" dirty="0"/>
              <a:t>Vital component of prevention</a:t>
            </a:r>
          </a:p>
        </p:txBody>
      </p:sp>
      <p:sp>
        <p:nvSpPr>
          <p:cNvPr id="13" name="TextBox 12">
            <a:extLst>
              <a:ext uri="{FF2B5EF4-FFF2-40B4-BE49-F238E27FC236}">
                <a16:creationId xmlns:a16="http://schemas.microsoft.com/office/drawing/2014/main" id="{C936E547-F9EF-3E41-A785-5EC0B377493B}"/>
              </a:ext>
            </a:extLst>
          </p:cNvPr>
          <p:cNvSpPr txBox="1"/>
          <p:nvPr/>
        </p:nvSpPr>
        <p:spPr>
          <a:xfrm>
            <a:off x="4497572" y="4818231"/>
            <a:ext cx="3710763" cy="925032"/>
          </a:xfrm>
          <a:prstGeom prst="rect">
            <a:avLst/>
          </a:prstGeom>
          <a:solidFill>
            <a:srgbClr val="16AD85">
              <a:alpha val="50196"/>
            </a:srgbClr>
          </a:solidFill>
        </p:spPr>
        <p:txBody>
          <a:bodyPr vert="horz" wrap="square" lIns="91440" tIns="45720" rIns="91440" bIns="45720" rtlCol="0" anchor="ctr">
            <a:normAutofit/>
          </a:bodyPr>
          <a:lstStyle/>
          <a:p>
            <a:pPr algn="ctr"/>
            <a:r>
              <a:rPr lang="en-US" b="1" dirty="0"/>
              <a:t>Enables people to take control and make well-informed choices</a:t>
            </a:r>
          </a:p>
        </p:txBody>
      </p:sp>
    </p:spTree>
    <p:extLst>
      <p:ext uri="{BB962C8B-B14F-4D97-AF65-F5344CB8AC3E}">
        <p14:creationId xmlns:p14="http://schemas.microsoft.com/office/powerpoint/2010/main" val="46634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015024" cy="1031283"/>
          </a:xfrm>
        </p:spPr>
        <p:txBody>
          <a:bodyPr>
            <a:normAutofit fontScale="90000"/>
          </a:bodyPr>
          <a:lstStyle/>
          <a:p>
            <a:r>
              <a:rPr lang="en-GB" sz="3600" b="1" dirty="0">
                <a:solidFill>
                  <a:srgbClr val="CC863E"/>
                </a:solidFill>
                <a:latin typeface="Arial" panose="020B0604020202020204" pitchFamily="34" charset="0"/>
                <a:cs typeface="Arial" panose="020B0604020202020204" pitchFamily="34" charset="0"/>
              </a:rPr>
              <a:t>How is the IAA service provided?</a:t>
            </a: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3" name="TextBox 2">
            <a:extLst>
              <a:ext uri="{FF2B5EF4-FFF2-40B4-BE49-F238E27FC236}">
                <a16:creationId xmlns:a16="http://schemas.microsoft.com/office/drawing/2014/main" id="{AB494CED-61FE-B540-B4CF-FB56F744477A}"/>
              </a:ext>
            </a:extLst>
          </p:cNvPr>
          <p:cNvSpPr txBox="1"/>
          <p:nvPr/>
        </p:nvSpPr>
        <p:spPr>
          <a:xfrm>
            <a:off x="723012" y="1095153"/>
            <a:ext cx="7612913" cy="2941847"/>
          </a:xfrm>
          <a:prstGeom prst="rect">
            <a:avLst/>
          </a:prstGeom>
        </p:spPr>
        <p:txBody>
          <a:bodyPr vert="horz" wrap="square" lIns="91440" tIns="45720" rIns="91440" bIns="45720" rtlCol="0" anchor="ctr">
            <a:normAutofit/>
          </a:bodyPr>
          <a:lstStyle/>
          <a:p>
            <a:pPr marL="285750" indent="-285750">
              <a:buClr>
                <a:srgbClr val="F7AB64"/>
              </a:buClr>
              <a:buFont typeface="Arial" panose="020B0604020202020204" pitchFamily="34" charset="0"/>
              <a:buChar char="•"/>
            </a:pPr>
            <a:r>
              <a:rPr lang="en-US" sz="2400" dirty="0"/>
              <a:t>A range of formats with up-to-date information</a:t>
            </a:r>
          </a:p>
          <a:p>
            <a:pPr marL="285750" indent="-285750">
              <a:buClr>
                <a:srgbClr val="F7AB64"/>
              </a:buClr>
              <a:buFont typeface="Arial" panose="020B0604020202020204" pitchFamily="34" charset="0"/>
              <a:buChar char="•"/>
            </a:pPr>
            <a:r>
              <a:rPr lang="en-US" sz="2400" dirty="0"/>
              <a:t>Available in Welsh and English</a:t>
            </a:r>
          </a:p>
          <a:p>
            <a:pPr marL="285750" indent="-285750">
              <a:buClr>
                <a:srgbClr val="F7AB64"/>
              </a:buClr>
              <a:buFont typeface="Arial" panose="020B0604020202020204" pitchFamily="34" charset="0"/>
              <a:buChar char="•"/>
            </a:pPr>
            <a:r>
              <a:rPr lang="en-US" sz="2400" dirty="0"/>
              <a:t>Clear and in plain language</a:t>
            </a:r>
          </a:p>
          <a:p>
            <a:pPr marL="285750" indent="-285750">
              <a:buClr>
                <a:srgbClr val="F7AB64"/>
              </a:buClr>
              <a:buFont typeface="Arial" panose="020B0604020202020204" pitchFamily="34" charset="0"/>
              <a:buChar char="•"/>
            </a:pPr>
            <a:r>
              <a:rPr lang="en-US" sz="2400" dirty="0"/>
              <a:t>Adapted as necessary, such as easy read or child friendly</a:t>
            </a:r>
          </a:p>
        </p:txBody>
      </p:sp>
      <p:sp>
        <p:nvSpPr>
          <p:cNvPr id="2" name="Cloud Callout 1">
            <a:extLst>
              <a:ext uri="{FF2B5EF4-FFF2-40B4-BE49-F238E27FC236}">
                <a16:creationId xmlns:a16="http://schemas.microsoft.com/office/drawing/2014/main" id="{2EFC912D-A444-3343-9229-BB1C96F09399}"/>
              </a:ext>
            </a:extLst>
          </p:cNvPr>
          <p:cNvSpPr/>
          <p:nvPr/>
        </p:nvSpPr>
        <p:spPr>
          <a:xfrm>
            <a:off x="424129" y="4167963"/>
            <a:ext cx="8210677" cy="1552345"/>
          </a:xfrm>
          <a:prstGeom prst="cloudCallout">
            <a:avLst>
              <a:gd name="adj1" fmla="val -20833"/>
              <a:gd name="adj2" fmla="val -92595"/>
            </a:avLst>
          </a:prstGeom>
          <a:solidFill>
            <a:srgbClr val="0AA4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much of our contact with individuals is in person versus over the phone?</a:t>
            </a:r>
          </a:p>
        </p:txBody>
      </p:sp>
    </p:spTree>
    <p:extLst>
      <p:ext uri="{BB962C8B-B14F-4D97-AF65-F5344CB8AC3E}">
        <p14:creationId xmlns:p14="http://schemas.microsoft.com/office/powerpoint/2010/main" val="96725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015024" cy="1031283"/>
          </a:xfrm>
        </p:spPr>
        <p:txBody>
          <a:bodyPr>
            <a:normAutofit/>
          </a:bodyPr>
          <a:lstStyle/>
          <a:p>
            <a:r>
              <a:rPr lang="en-GB" sz="3200" b="1" dirty="0">
                <a:solidFill>
                  <a:srgbClr val="CC863E"/>
                </a:solidFill>
                <a:latin typeface="Arial" panose="020B0604020202020204" pitchFamily="34" charset="0"/>
                <a:cs typeface="Arial" panose="020B0604020202020204" pitchFamily="34" charset="0"/>
              </a:rPr>
              <a:t>The IAA experience</a:t>
            </a: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7" name="Rectangle: Rounded Corners 6">
            <a:extLst>
              <a:ext uri="{FF2B5EF4-FFF2-40B4-BE49-F238E27FC236}">
                <a16:creationId xmlns:a16="http://schemas.microsoft.com/office/drawing/2014/main" id="{803D417E-5DBA-411C-8F0D-27DB9B110D48}"/>
              </a:ext>
            </a:extLst>
          </p:cNvPr>
          <p:cNvSpPr/>
          <p:nvPr/>
        </p:nvSpPr>
        <p:spPr>
          <a:xfrm>
            <a:off x="628650" y="1159813"/>
            <a:ext cx="8155656" cy="914400"/>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 information, advice and assistance service will be easy to use, welcoming and informative</a:t>
            </a:r>
          </a:p>
        </p:txBody>
      </p:sp>
      <p:sp>
        <p:nvSpPr>
          <p:cNvPr id="2" name="TextBox 1">
            <a:extLst>
              <a:ext uri="{FF2B5EF4-FFF2-40B4-BE49-F238E27FC236}">
                <a16:creationId xmlns:a16="http://schemas.microsoft.com/office/drawing/2014/main" id="{2AC4565D-0D22-FD42-86B7-1C2AFCDBEA25}"/>
              </a:ext>
            </a:extLst>
          </p:cNvPr>
          <p:cNvSpPr txBox="1"/>
          <p:nvPr/>
        </p:nvSpPr>
        <p:spPr>
          <a:xfrm>
            <a:off x="628649" y="2285226"/>
            <a:ext cx="8155655" cy="3537350"/>
          </a:xfrm>
          <a:prstGeom prst="rect">
            <a:avLst/>
          </a:prstGeom>
        </p:spPr>
        <p:txBody>
          <a:bodyPr vert="horz" wrap="square" lIns="91440" tIns="45720" rIns="91440" bIns="45720" rtlCol="0" anchor="ctr">
            <a:normAutofit fontScale="92500"/>
          </a:bodyPr>
          <a:lstStyle/>
          <a:p>
            <a:pPr marL="285750" indent="-285750">
              <a:buClr>
                <a:srgbClr val="F7AB64"/>
              </a:buClr>
              <a:buFont typeface="Arial" panose="020B0604020202020204" pitchFamily="34" charset="0"/>
              <a:buChar char="•"/>
            </a:pPr>
            <a:r>
              <a:rPr lang="en-US" sz="2400" dirty="0"/>
              <a:t>Positive experience with responses that are informative and knowledgeable</a:t>
            </a:r>
          </a:p>
          <a:p>
            <a:pPr marL="285750" indent="-285750">
              <a:buClr>
                <a:srgbClr val="F7AB64"/>
              </a:buClr>
              <a:buFont typeface="Arial" panose="020B0604020202020204" pitchFamily="34" charset="0"/>
              <a:buChar char="•"/>
            </a:pPr>
            <a:r>
              <a:rPr lang="en-US" sz="2400" dirty="0"/>
              <a:t>Re-assures the person that the advice given is impartial and in their best interests</a:t>
            </a:r>
          </a:p>
          <a:p>
            <a:pPr marL="285750" indent="-285750">
              <a:buClr>
                <a:srgbClr val="F7AB64"/>
              </a:buClr>
              <a:buFont typeface="Arial" panose="020B0604020202020204" pitchFamily="34" charset="0"/>
              <a:buChar char="•"/>
            </a:pPr>
            <a:r>
              <a:rPr lang="en-US" sz="2400" dirty="0"/>
              <a:t>Makes the person feel like they have reached someone who first and foremost listens to them</a:t>
            </a:r>
          </a:p>
          <a:p>
            <a:pPr marL="285750" indent="-285750">
              <a:buClr>
                <a:srgbClr val="F7AB64"/>
              </a:buClr>
              <a:buFont typeface="Arial" panose="020B0604020202020204" pitchFamily="34" charset="0"/>
              <a:buChar char="•"/>
            </a:pPr>
            <a:r>
              <a:rPr lang="en-US" sz="2400" dirty="0"/>
              <a:t>Gives people an opportunity to explain what matters to them</a:t>
            </a:r>
          </a:p>
          <a:p>
            <a:pPr marL="285750" indent="-285750">
              <a:buClr>
                <a:srgbClr val="F7AB64"/>
              </a:buClr>
              <a:buFont typeface="Arial" panose="020B0604020202020204" pitchFamily="34" charset="0"/>
              <a:buChar char="•"/>
            </a:pPr>
            <a:r>
              <a:rPr lang="en-US" sz="2400" dirty="0"/>
              <a:t>Gives people a chance to explore what options are available</a:t>
            </a:r>
          </a:p>
          <a:p>
            <a:pPr marL="285750" indent="-285750">
              <a:buClr>
                <a:srgbClr val="F7AB64"/>
              </a:buClr>
              <a:buFont typeface="Arial" panose="020B0604020202020204" pitchFamily="34" charset="0"/>
              <a:buChar char="•"/>
            </a:pPr>
            <a:r>
              <a:rPr lang="en-US" sz="2400" dirty="0"/>
              <a:t>Enables people to find the help they feel is right for them to achieve their personal outcomes</a:t>
            </a:r>
          </a:p>
        </p:txBody>
      </p:sp>
    </p:spTree>
    <p:extLst>
      <p:ext uri="{BB962C8B-B14F-4D97-AF65-F5344CB8AC3E}">
        <p14:creationId xmlns:p14="http://schemas.microsoft.com/office/powerpoint/2010/main" val="180476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2483" y="1188783"/>
            <a:ext cx="6588896" cy="1031283"/>
          </a:xfrm>
        </p:spPr>
        <p:txBody>
          <a:bodyPr>
            <a:normAutofit/>
          </a:bodyPr>
          <a:lstStyle/>
          <a:p>
            <a:r>
              <a:rPr lang="en-GB" sz="3600" b="1" dirty="0">
                <a:solidFill>
                  <a:srgbClr val="CC863E"/>
                </a:solidFill>
                <a:cs typeface="Arial"/>
              </a:rPr>
              <a:t>Exercise: vision and purpose</a:t>
            </a: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2371510"/>
            <a:ext cx="7831538" cy="2990603"/>
          </a:xfrm>
        </p:spPr>
        <p:txBody>
          <a:bodyPr/>
          <a:lstStyle/>
          <a:p>
            <a:r>
              <a:rPr lang="en-GB" sz="2400" dirty="0">
                <a:solidFill>
                  <a:schemeClr val="tx1"/>
                </a:solidFill>
                <a:latin typeface="Arial" panose="020B0604020202020204" pitchFamily="34" charset="0"/>
                <a:cs typeface="Arial" panose="020B0604020202020204" pitchFamily="34" charset="0"/>
              </a:rPr>
              <a:t>In small groups, describe what you think are the vision and purpose of your IAA offer?</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What is your role within the local authority’s IAA offer?</a:t>
            </a:r>
          </a:p>
          <a:p>
            <a:endParaRPr lang="en-GB" dirty="0">
              <a:solidFill>
                <a:schemeClr val="tx1"/>
              </a:solidFill>
            </a:endParaRPr>
          </a:p>
        </p:txBody>
      </p:sp>
    </p:spTree>
    <p:extLst>
      <p:ext uri="{BB962C8B-B14F-4D97-AF65-F5344CB8AC3E}">
        <p14:creationId xmlns:p14="http://schemas.microsoft.com/office/powerpoint/2010/main" val="111559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AE09-226D-D34C-8FEE-DC069746029D}"/>
              </a:ext>
            </a:extLst>
          </p:cNvPr>
          <p:cNvSpPr>
            <a:spLocks noGrp="1"/>
          </p:cNvSpPr>
          <p:nvPr>
            <p:ph type="title"/>
          </p:nvPr>
        </p:nvSpPr>
        <p:spPr>
          <a:xfrm>
            <a:off x="0" y="1638795"/>
            <a:ext cx="9144000" cy="3253839"/>
          </a:xfrm>
        </p:spPr>
        <p:txBody>
          <a:bodyPr>
            <a:normAutofit/>
          </a:bodyPr>
          <a:lstStyle/>
          <a:p>
            <a:pPr algn="ctr" rtl="0" eaLnBrk="1" fontAlgn="auto" hangingPunct="1"/>
            <a:r>
              <a:rPr lang="en-GB" sz="6600" b="1" kern="1200" dirty="0">
                <a:solidFill>
                  <a:srgbClr val="CC863E"/>
                </a:solidFill>
                <a:effectLst/>
                <a:latin typeface="Arial" panose="020B0604020202020204" pitchFamily="34" charset="0"/>
                <a:ea typeface="+mn-ea"/>
                <a:cs typeface="Arial" panose="020B0604020202020204" pitchFamily="34" charset="0"/>
              </a:rPr>
              <a:t>Section 2:</a:t>
            </a:r>
            <a:endParaRPr lang="en-GB" sz="6600" dirty="0">
              <a:effectLst/>
            </a:endParaRPr>
          </a:p>
          <a:p>
            <a:pPr algn="ctr" rtl="0" eaLnBrk="1" fontAlgn="auto" hangingPunct="1"/>
            <a:r>
              <a:rPr lang="en-GB" sz="6600" b="1" kern="1200" dirty="0">
                <a:solidFill>
                  <a:srgbClr val="CC863E"/>
                </a:solidFill>
                <a:effectLst/>
                <a:latin typeface="Arial" panose="020B0604020202020204" pitchFamily="34" charset="0"/>
                <a:ea typeface="+mn-ea"/>
                <a:cs typeface="Arial" panose="020B0604020202020204" pitchFamily="34" charset="0"/>
              </a:rPr>
              <a:t>Outcome-focused conversations</a:t>
            </a:r>
            <a:endParaRPr lang="en-GB" sz="6600" dirty="0">
              <a:effectLst/>
            </a:endParaRPr>
          </a:p>
          <a:p>
            <a:pPr algn="ctr"/>
            <a:endParaRPr lang="en-GB" sz="6600" dirty="0"/>
          </a:p>
        </p:txBody>
      </p:sp>
    </p:spTree>
    <p:extLst>
      <p:ext uri="{BB962C8B-B14F-4D97-AF65-F5344CB8AC3E}">
        <p14:creationId xmlns:p14="http://schemas.microsoft.com/office/powerpoint/2010/main" val="194989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015024" cy="1031283"/>
          </a:xfrm>
        </p:spPr>
        <p:txBody>
          <a:bodyPr>
            <a:normAutofit/>
          </a:bodyPr>
          <a:lstStyle/>
          <a:p>
            <a:r>
              <a:rPr lang="en-GB" sz="3200" b="1" dirty="0">
                <a:solidFill>
                  <a:srgbClr val="CC863E"/>
                </a:solidFill>
                <a:cs typeface="Arial"/>
              </a:rPr>
              <a:t>An outcome-based approach</a:t>
            </a: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5" name="Rectangle: Rounded Corners 4">
            <a:extLst>
              <a:ext uri="{FF2B5EF4-FFF2-40B4-BE49-F238E27FC236}">
                <a16:creationId xmlns:a16="http://schemas.microsoft.com/office/drawing/2014/main" id="{D6A161AF-1CF3-4A15-973F-555DBACABA4F}"/>
              </a:ext>
            </a:extLst>
          </p:cNvPr>
          <p:cNvSpPr/>
          <p:nvPr/>
        </p:nvSpPr>
        <p:spPr>
          <a:xfrm>
            <a:off x="1266079" y="5004789"/>
            <a:ext cx="6611841" cy="766650"/>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Meaningful conversations are central to understanding a person’s outcomes</a:t>
            </a:r>
          </a:p>
        </p:txBody>
      </p:sp>
      <p:sp>
        <p:nvSpPr>
          <p:cNvPr id="2" name="TextBox 1">
            <a:extLst>
              <a:ext uri="{FF2B5EF4-FFF2-40B4-BE49-F238E27FC236}">
                <a16:creationId xmlns:a16="http://schemas.microsoft.com/office/drawing/2014/main" id="{C174C5BE-05E3-DD48-9092-7B1A9C73159B}"/>
              </a:ext>
            </a:extLst>
          </p:cNvPr>
          <p:cNvSpPr txBox="1"/>
          <p:nvPr/>
        </p:nvSpPr>
        <p:spPr>
          <a:xfrm>
            <a:off x="628650" y="1396410"/>
            <a:ext cx="7762315" cy="3479071"/>
          </a:xfrm>
          <a:prstGeom prst="rect">
            <a:avLst/>
          </a:prstGeom>
        </p:spPr>
        <p:txBody>
          <a:bodyPr vert="horz" wrap="square" lIns="91440" tIns="45720" rIns="91440" bIns="45720" rtlCol="0" anchor="ctr">
            <a:normAutofit fontScale="92500" lnSpcReduction="10000"/>
          </a:bodyPr>
          <a:lstStyle/>
          <a:p>
            <a:pPr>
              <a:lnSpc>
                <a:spcPct val="110000"/>
              </a:lnSpc>
            </a:pPr>
            <a:r>
              <a:rPr lang="en-US" sz="2000" dirty="0"/>
              <a:t>An outcomes-based approach is based on these principles:</a:t>
            </a:r>
          </a:p>
          <a:p>
            <a:pPr marL="285750" indent="-285750">
              <a:lnSpc>
                <a:spcPct val="110000"/>
              </a:lnSpc>
              <a:buClr>
                <a:srgbClr val="F7AB64"/>
              </a:buClr>
              <a:buFont typeface="Arial" panose="020B0604020202020204" pitchFamily="34" charset="0"/>
              <a:buChar char="•"/>
            </a:pPr>
            <a:r>
              <a:rPr lang="en-US" sz="2000" dirty="0"/>
              <a:t>people are experts in their own lives</a:t>
            </a:r>
          </a:p>
          <a:p>
            <a:pPr marL="285750" indent="-285750">
              <a:lnSpc>
                <a:spcPct val="110000"/>
              </a:lnSpc>
              <a:buClr>
                <a:srgbClr val="F7AB64"/>
              </a:buClr>
              <a:buFont typeface="Arial" panose="020B0604020202020204" pitchFamily="34" charset="0"/>
              <a:buChar char="•"/>
            </a:pPr>
            <a:r>
              <a:rPr lang="en-US" sz="2000" dirty="0"/>
              <a:t>they are best placed to tell you what’s important to them and what gives them a sense of well-being</a:t>
            </a:r>
          </a:p>
          <a:p>
            <a:pPr marL="285750" indent="-285750">
              <a:lnSpc>
                <a:spcPct val="110000"/>
              </a:lnSpc>
              <a:buClr>
                <a:srgbClr val="F7AB64"/>
              </a:buClr>
              <a:buFont typeface="Arial" panose="020B0604020202020204" pitchFamily="34" charset="0"/>
              <a:buChar char="•"/>
            </a:pPr>
            <a:r>
              <a:rPr lang="en-US" sz="2000" dirty="0"/>
              <a:t>people want to do the thing that matters most to them, in their own way</a:t>
            </a:r>
          </a:p>
          <a:p>
            <a:pPr marL="285750" indent="-285750">
              <a:lnSpc>
                <a:spcPct val="110000"/>
              </a:lnSpc>
              <a:buClr>
                <a:srgbClr val="F7AB64"/>
              </a:buClr>
              <a:buFont typeface="Arial" panose="020B0604020202020204" pitchFamily="34" charset="0"/>
              <a:buChar char="•"/>
            </a:pPr>
            <a:r>
              <a:rPr lang="en-US" sz="2000" dirty="0"/>
              <a:t>people’s strengths are important and need to be acknowledged</a:t>
            </a:r>
          </a:p>
          <a:p>
            <a:pPr marL="285750" indent="-285750">
              <a:lnSpc>
                <a:spcPct val="110000"/>
              </a:lnSpc>
              <a:buClr>
                <a:srgbClr val="F7AB64"/>
              </a:buClr>
              <a:buFont typeface="Arial" panose="020B0604020202020204" pitchFamily="34" charset="0"/>
              <a:buChar char="•"/>
            </a:pPr>
            <a:r>
              <a:rPr lang="en-US" sz="2000" dirty="0"/>
              <a:t>we start by identifying what the person wants to achieve and work with them to identify how this can be done</a:t>
            </a:r>
          </a:p>
          <a:p>
            <a:pPr marL="285750" indent="-285750">
              <a:lnSpc>
                <a:spcPct val="110000"/>
              </a:lnSpc>
              <a:buClr>
                <a:srgbClr val="F7AB64"/>
              </a:buClr>
              <a:buFont typeface="Arial" panose="020B0604020202020204" pitchFamily="34" charset="0"/>
              <a:buChar char="•"/>
            </a:pPr>
            <a:r>
              <a:rPr lang="en-US" sz="2000" dirty="0"/>
              <a:t>the person’s family, carers and local community can also contribute to this plan</a:t>
            </a:r>
          </a:p>
        </p:txBody>
      </p:sp>
    </p:spTree>
    <p:extLst>
      <p:ext uri="{BB962C8B-B14F-4D97-AF65-F5344CB8AC3E}">
        <p14:creationId xmlns:p14="http://schemas.microsoft.com/office/powerpoint/2010/main" val="188313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a:bodyPr>
          <a:lstStyle/>
          <a:p>
            <a:r>
              <a:rPr lang="en-GB" sz="3200" b="1" dirty="0">
                <a:solidFill>
                  <a:srgbClr val="CC863E"/>
                </a:solidFill>
                <a:cs typeface="Arial"/>
              </a:rPr>
              <a:t>What is a personal outcome?</a:t>
            </a: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96411"/>
            <a:ext cx="7831538" cy="4019106"/>
          </a:xfrm>
        </p:spPr>
        <p:txBody>
          <a:bodyPr>
            <a:noAutofit/>
          </a:bodyPr>
          <a:lstStyle/>
          <a:p>
            <a:pPr lvl="0">
              <a:lnSpc>
                <a:spcPct val="100000"/>
              </a:lnSpc>
              <a:spcBef>
                <a:spcPts val="0"/>
              </a:spcBef>
              <a:spcAft>
                <a:spcPts val="0"/>
              </a:spcAft>
              <a:buClrTx/>
              <a:defRPr/>
            </a:pPr>
            <a:r>
              <a:rPr lang="en-GB" sz="2400" dirty="0">
                <a:solidFill>
                  <a:schemeClr val="tx1"/>
                </a:solidFill>
                <a:latin typeface="Arial" panose="020B0604020202020204" pitchFamily="34" charset="0"/>
                <a:cs typeface="Arial" panose="020B0604020202020204" pitchFamily="34" charset="0"/>
              </a:rPr>
              <a:t>A personal outcome is the picture the person paints of what it is they want to achieve, how they want to feel or how they would like their life to be</a:t>
            </a:r>
          </a:p>
          <a:p>
            <a:pPr lvl="0">
              <a:lnSpc>
                <a:spcPct val="100000"/>
              </a:lnSpc>
              <a:spcBef>
                <a:spcPts val="0"/>
              </a:spcBef>
              <a:spcAft>
                <a:spcPts val="0"/>
              </a:spcAft>
              <a:buClrTx/>
              <a:defRPr/>
            </a:pPr>
            <a:endParaRPr lang="en-GB" sz="240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buClrTx/>
              <a:defRPr/>
            </a:pPr>
            <a:r>
              <a:rPr lang="en-GB" sz="2400" dirty="0">
                <a:solidFill>
                  <a:schemeClr val="tx1"/>
                </a:solidFill>
                <a:latin typeface="Arial" panose="020B0604020202020204" pitchFamily="34" charset="0"/>
                <a:cs typeface="Arial" panose="020B0604020202020204" pitchFamily="34" charset="0"/>
              </a:rPr>
              <a:t>A sense of well-being comes from things like: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relationships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feeling loved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being respected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having a sense of purpose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making a useful contribution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the little things that make life feel worthwhile</a:t>
            </a:r>
            <a:endParaRPr lang="en-GB" sz="2400" dirty="0">
              <a:solidFill>
                <a:schemeClr val="tx1"/>
              </a:solidFill>
              <a:latin typeface="Calibri" panose="020F0502020204030204"/>
            </a:endParaRPr>
          </a:p>
          <a:p>
            <a:endParaRPr lang="en-GB" sz="2400" dirty="0">
              <a:solidFill>
                <a:schemeClr val="tx1"/>
              </a:solidFill>
            </a:endParaRPr>
          </a:p>
        </p:txBody>
      </p:sp>
    </p:spTree>
    <p:extLst>
      <p:ext uri="{BB962C8B-B14F-4D97-AF65-F5344CB8AC3E}">
        <p14:creationId xmlns:p14="http://schemas.microsoft.com/office/powerpoint/2010/main" val="40630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354704"/>
          </a:xfrm>
        </p:spPr>
        <p:txBody>
          <a:bodyPr>
            <a:normAutofit fontScale="90000"/>
          </a:bodyPr>
          <a:lstStyle/>
          <a:p>
            <a:pPr lvl="0" fontAlgn="auto">
              <a:lnSpc>
                <a:spcPct val="100000"/>
              </a:lnSpc>
              <a:defRPr/>
            </a:pPr>
            <a:r>
              <a:rPr lang="en-GB" sz="3100" b="1" dirty="0">
                <a:solidFill>
                  <a:srgbClr val="CC863E"/>
                </a:solidFill>
                <a:cs typeface="Arial"/>
              </a:rPr>
              <a:t>How to find out what matters to people </a:t>
            </a:r>
            <a:br>
              <a:rPr lang="en-GB" sz="3100" b="1" dirty="0">
                <a:solidFill>
                  <a:srgbClr val="CC863E"/>
                </a:solidFill>
                <a:cs typeface="Arial"/>
              </a:rPr>
            </a:br>
            <a:r>
              <a:rPr lang="en-GB" sz="3100" b="1" dirty="0">
                <a:solidFill>
                  <a:srgbClr val="CC863E"/>
                </a:solidFill>
                <a:cs typeface="Arial"/>
              </a:rPr>
              <a:t>and agree their personal outcomes</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18899"/>
            <a:ext cx="4183047" cy="4569611"/>
          </a:xfrm>
        </p:spPr>
        <p:txBody>
          <a:bodyPr>
            <a:noAutofit/>
          </a:bodyPr>
          <a:lstStyle/>
          <a:p>
            <a:r>
              <a:rPr lang="en-GB" sz="2000" dirty="0">
                <a:solidFill>
                  <a:schemeClr val="tx1"/>
                </a:solidFill>
                <a:latin typeface="Arial"/>
                <a:cs typeface="Arial"/>
              </a:rPr>
              <a:t>An outcomes approach prioritises good conversations with people about what matters to them over gathering data for organisational purposes</a:t>
            </a:r>
            <a:endParaRPr lang="en-GB" dirty="0">
              <a:solidFill>
                <a:schemeClr val="tx1"/>
              </a:solidFill>
              <a:latin typeface="Arial"/>
              <a:cs typeface="Arial"/>
            </a:endParaRPr>
          </a:p>
          <a:p>
            <a:r>
              <a:rPr lang="en-GB" sz="2000" dirty="0">
                <a:solidFill>
                  <a:schemeClr val="tx1"/>
                </a:solidFill>
                <a:latin typeface="Arial" panose="020B0604020202020204" pitchFamily="34" charset="0"/>
                <a:cs typeface="Arial" panose="020B0604020202020204" pitchFamily="34" charset="0"/>
              </a:rPr>
              <a:t>The focus on personal outcomes provides opportunities for the person to:</a:t>
            </a:r>
          </a:p>
          <a:p>
            <a:pPr marL="342900" indent="-342900">
              <a:buClr>
                <a:srgbClr val="F7AB64"/>
              </a:buClr>
              <a:buFont typeface="Arial" panose="020B0604020202020204" pitchFamily="34" charset="0"/>
              <a:buChar char="•"/>
            </a:pPr>
            <a:r>
              <a:rPr lang="en-GB" sz="2000" dirty="0">
                <a:solidFill>
                  <a:schemeClr val="tx1"/>
                </a:solidFill>
                <a:latin typeface="Arial"/>
                <a:cs typeface="Arial"/>
              </a:rPr>
              <a:t>reflect on their life</a:t>
            </a:r>
            <a:endParaRPr lang="en-GB" sz="20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en-GB" sz="2000" dirty="0">
                <a:solidFill>
                  <a:schemeClr val="tx1"/>
                </a:solidFill>
                <a:latin typeface="Arial"/>
                <a:cs typeface="Arial"/>
              </a:rPr>
              <a:t>reduce the assumptions made by others</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improve understanding between everyone involved</a:t>
            </a:r>
            <a:endParaRPr lang="en-GB" sz="2000" dirty="0">
              <a:solidFill>
                <a:schemeClr val="tx1"/>
              </a:solidFill>
            </a:endParaRPr>
          </a:p>
        </p:txBody>
      </p:sp>
      <p:sp>
        <p:nvSpPr>
          <p:cNvPr id="7" name="Rectangle: Rounded Corners 6">
            <a:extLst>
              <a:ext uri="{FF2B5EF4-FFF2-40B4-BE49-F238E27FC236}">
                <a16:creationId xmlns:a16="http://schemas.microsoft.com/office/drawing/2014/main" id="{386F43FF-089C-4CF2-BFF9-E5BA2B97184D}"/>
              </a:ext>
            </a:extLst>
          </p:cNvPr>
          <p:cNvSpPr/>
          <p:nvPr/>
        </p:nvSpPr>
        <p:spPr>
          <a:xfrm>
            <a:off x="5131640" y="1844789"/>
            <a:ext cx="2911365" cy="3739008"/>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most valuable conversations are the ones where people feel really listened to</a:t>
            </a:r>
          </a:p>
          <a:p>
            <a:pPr algn="ctr"/>
            <a:endParaRPr lang="en-GB" dirty="0">
              <a:solidFill>
                <a:schemeClr val="tx1"/>
              </a:solidFill>
            </a:endParaRPr>
          </a:p>
          <a:p>
            <a:pPr algn="ctr"/>
            <a:r>
              <a:rPr lang="en-GB" dirty="0">
                <a:solidFill>
                  <a:schemeClr val="tx1"/>
                </a:solidFill>
              </a:rPr>
              <a:t>In being listened to, people often start to make sense of their own situation as they can put time into it</a:t>
            </a:r>
          </a:p>
        </p:txBody>
      </p:sp>
    </p:spTree>
    <p:extLst>
      <p:ext uri="{BB962C8B-B14F-4D97-AF65-F5344CB8AC3E}">
        <p14:creationId xmlns:p14="http://schemas.microsoft.com/office/powerpoint/2010/main" val="238789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b="1" dirty="0">
                <a:solidFill>
                  <a:srgbClr val="CC863E"/>
                </a:solidFill>
                <a:cs typeface="Arial"/>
              </a:rPr>
              <a:t> Index</a:t>
            </a:r>
            <a:endParaRPr lang="en-GB" sz="3200" dirty="0">
              <a:solidFill>
                <a:srgbClr val="CC863E"/>
              </a:solidFill>
            </a:endParaRPr>
          </a:p>
        </p:txBody>
      </p:sp>
      <p:sp>
        <p:nvSpPr>
          <p:cNvPr id="9" name="Text Placeholder 8"/>
          <p:cNvSpPr>
            <a:spLocks noGrp="1"/>
          </p:cNvSpPr>
          <p:nvPr>
            <p:ph type="body" sz="quarter" idx="12"/>
          </p:nvPr>
        </p:nvSpPr>
        <p:spPr>
          <a:xfrm>
            <a:off x="628650" y="1396411"/>
            <a:ext cx="7831538" cy="4019106"/>
          </a:xfrm>
        </p:spPr>
        <p:txBody>
          <a:bodyPr/>
          <a:lstStyle/>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Aims and objectives</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Learning environment</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Section 1 – The legislative context</a:t>
            </a:r>
          </a:p>
          <a:p>
            <a:pPr marL="342900" indent="-342900">
              <a:buClr>
                <a:srgbClr val="F7AB64"/>
              </a:buClr>
              <a:buFont typeface="Arial" panose="020B0604020202020204" pitchFamily="34" charset="0"/>
              <a:buChar char="•"/>
            </a:pPr>
            <a:r>
              <a:rPr lang="en-GB" sz="2400" dirty="0">
                <a:solidFill>
                  <a:schemeClr val="tx1"/>
                </a:solidFill>
                <a:latin typeface="Arial"/>
                <a:cs typeface="Arial"/>
              </a:rPr>
              <a:t>Section 2 – Outcome-focused conversations</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Section 3 – Effective communication</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Section 4 – Good conversations</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Summary</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Next steps</a:t>
            </a:r>
          </a:p>
          <a:p>
            <a:endParaRPr lang="en-GB" dirty="0">
              <a:solidFill>
                <a:schemeClr val="tx1"/>
              </a:solidFill>
            </a:endParaRPr>
          </a:p>
        </p:txBody>
      </p:sp>
    </p:spTree>
    <p:extLst>
      <p:ext uri="{BB962C8B-B14F-4D97-AF65-F5344CB8AC3E}">
        <p14:creationId xmlns:p14="http://schemas.microsoft.com/office/powerpoint/2010/main" val="75534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790113"/>
            <a:ext cx="6944003" cy="934228"/>
          </a:xfrm>
        </p:spPr>
        <p:txBody>
          <a:bodyPr>
            <a:normAutofit fontScale="90000"/>
          </a:bodyPr>
          <a:lstStyle/>
          <a:p>
            <a:r>
              <a:rPr lang="en-GB" sz="3600" b="1" dirty="0">
                <a:solidFill>
                  <a:srgbClr val="CC863E"/>
                </a:solidFill>
                <a:cs typeface="Arial"/>
              </a:rPr>
              <a:t>Exercise: Is this a personal outcome? </a:t>
            </a: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735182" y="2042519"/>
            <a:ext cx="7831538" cy="4019106"/>
          </a:xfrm>
        </p:spPr>
        <p:txBody>
          <a:bodyPr/>
          <a:lstStyle/>
          <a:p>
            <a:r>
              <a:rPr lang="en-GB" sz="2400" dirty="0">
                <a:solidFill>
                  <a:schemeClr val="tx1"/>
                </a:solidFill>
                <a:latin typeface="Arial" panose="020B0604020202020204" pitchFamily="34" charset="0"/>
                <a:cs typeface="Arial" panose="020B0604020202020204" pitchFamily="34" charset="0"/>
              </a:rPr>
              <a:t>In your groups, take a look at the statements you have been given and decide which are personal outcomes </a:t>
            </a:r>
          </a:p>
          <a:p>
            <a:endParaRPr lang="en-GB" dirty="0">
              <a:solidFill>
                <a:schemeClr val="tx1"/>
              </a:solidFill>
            </a:endParaRPr>
          </a:p>
        </p:txBody>
      </p:sp>
    </p:spTree>
    <p:extLst>
      <p:ext uri="{BB962C8B-B14F-4D97-AF65-F5344CB8AC3E}">
        <p14:creationId xmlns:p14="http://schemas.microsoft.com/office/powerpoint/2010/main" val="371305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245844" cy="1031283"/>
          </a:xfrm>
        </p:spPr>
        <p:txBody>
          <a:bodyPr>
            <a:normAutofit fontScale="90000"/>
          </a:bodyPr>
          <a:lstStyle/>
          <a:p>
            <a:pPr lvl="0" fontAlgn="auto">
              <a:lnSpc>
                <a:spcPct val="100000"/>
              </a:lnSpc>
              <a:spcAft>
                <a:spcPts val="0"/>
              </a:spcAft>
              <a:defRPr/>
            </a:pPr>
            <a:r>
              <a:rPr lang="en-GB" sz="3600" b="1" dirty="0">
                <a:solidFill>
                  <a:srgbClr val="CC863E"/>
                </a:solidFill>
                <a:cs typeface="Arial"/>
              </a:rPr>
              <a:t>Taking a strength-based </a:t>
            </a:r>
            <a:br>
              <a:rPr lang="en-GB" sz="3600" b="1" dirty="0">
                <a:solidFill>
                  <a:srgbClr val="CC863E"/>
                </a:solidFill>
                <a:cs typeface="Arial"/>
              </a:rPr>
            </a:br>
            <a:r>
              <a:rPr lang="en-GB" sz="3600" b="1" dirty="0">
                <a:solidFill>
                  <a:srgbClr val="CC863E"/>
                </a:solidFill>
                <a:cs typeface="Arial"/>
              </a:rPr>
              <a:t>approach </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698252"/>
            <a:ext cx="7831538" cy="4019106"/>
          </a:xfrm>
        </p:spPr>
        <p:txBody>
          <a:bodyPr/>
          <a:lstStyle/>
          <a:p>
            <a:pPr>
              <a:lnSpc>
                <a:spcPct val="100000"/>
              </a:lnSpc>
            </a:pPr>
            <a:r>
              <a:rPr lang="en-GB" sz="2000" dirty="0">
                <a:solidFill>
                  <a:schemeClr val="tx1"/>
                </a:solidFill>
                <a:latin typeface="Arial" panose="020B0604020202020204" pitchFamily="34" charset="0"/>
                <a:cs typeface="Arial" panose="020B0604020202020204" pitchFamily="34" charset="0"/>
              </a:rPr>
              <a:t>A focus on people’s strengths is a key part of an outcomes-focused approach, but this means asking the right kind of questions and letting the conversation flow: </a:t>
            </a:r>
          </a:p>
          <a:p>
            <a:pPr marL="285750" indent="-285750">
              <a:lnSpc>
                <a:spcPct val="10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focus on people’s strengths </a:t>
            </a:r>
          </a:p>
          <a:p>
            <a:pPr marL="285750" indent="-285750">
              <a:lnSpc>
                <a:spcPct val="10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engage with people and help them explore their hopes and fears before putting a plan in place </a:t>
            </a:r>
          </a:p>
          <a:p>
            <a:pPr marL="285750" indent="-285750">
              <a:lnSpc>
                <a:spcPct val="10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explore the pro and cons – help people think and talk </a:t>
            </a:r>
          </a:p>
          <a:p>
            <a:pPr marL="285750" indent="-285750">
              <a:lnSpc>
                <a:spcPct val="10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help people build on their strengths and those of their family and community </a:t>
            </a:r>
          </a:p>
          <a:p>
            <a:pPr marL="285750" indent="-285750">
              <a:lnSpc>
                <a:spcPct val="100000"/>
              </a:lnSpc>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help people notice their achievements and anticipate threats</a:t>
            </a:r>
          </a:p>
          <a:p>
            <a:pPr>
              <a:lnSpc>
                <a:spcPct val="100000"/>
              </a:lnSpc>
            </a:pPr>
            <a:endParaRPr lang="en-GB" dirty="0">
              <a:solidFill>
                <a:schemeClr val="tx1"/>
              </a:solidFill>
            </a:endParaRPr>
          </a:p>
        </p:txBody>
      </p:sp>
    </p:spTree>
    <p:extLst>
      <p:ext uri="{BB962C8B-B14F-4D97-AF65-F5344CB8AC3E}">
        <p14:creationId xmlns:p14="http://schemas.microsoft.com/office/powerpoint/2010/main" val="34085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GB" sz="3600" b="1" dirty="0">
                <a:solidFill>
                  <a:srgbClr val="CC863E"/>
                </a:solidFill>
                <a:cs typeface="Arial"/>
              </a:rPr>
              <a:t>Strength-based questions</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49" y="1238754"/>
            <a:ext cx="8231571" cy="4019106"/>
          </a:xfrm>
        </p:spPr>
        <p:txBody>
          <a:bodyPr>
            <a:noAutofit/>
          </a:bodyPr>
          <a:lstStyle/>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do you want to achieve during our conversation today?</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concerns of yours do you want to address and change as a result of this conversation?</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can we work on together to achieve what you want for your life (and that of your carer or family)?</a:t>
            </a:r>
          </a:p>
          <a:p>
            <a:pPr marL="285750" indent="-285750">
              <a:buClr>
                <a:srgbClr val="F7AB64"/>
              </a:buClr>
              <a:buFont typeface="Arial" panose="020B0604020202020204" pitchFamily="34" charset="0"/>
              <a:buChar char="•"/>
            </a:pPr>
            <a:r>
              <a:rPr lang="en-GB" sz="2000" dirty="0">
                <a:solidFill>
                  <a:schemeClr val="tx1"/>
                </a:solidFill>
                <a:latin typeface="Arial"/>
                <a:cs typeface="Arial"/>
              </a:rPr>
              <a:t>What do you want for yourself right now?</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is important for us to speak about today that will help me appreciate your circumstances and learn about you, your abilities, your strengths, your preferences and hopes for your life?</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level of independence would you like to have?</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can you manage to do now?</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would you like to be able to manage?</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Who can support you?</a:t>
            </a:r>
          </a:p>
          <a:p>
            <a:endParaRPr lang="en-GB" sz="2000" dirty="0">
              <a:solidFill>
                <a:schemeClr val="tx1"/>
              </a:solidFill>
            </a:endParaRPr>
          </a:p>
        </p:txBody>
      </p:sp>
    </p:spTree>
    <p:extLst>
      <p:ext uri="{BB962C8B-B14F-4D97-AF65-F5344CB8AC3E}">
        <p14:creationId xmlns:p14="http://schemas.microsoft.com/office/powerpoint/2010/main" val="412185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209065" cy="1031283"/>
          </a:xfrm>
        </p:spPr>
        <p:txBody>
          <a:bodyPr>
            <a:normAutofit fontScale="90000"/>
          </a:bodyPr>
          <a:lstStyle/>
          <a:p>
            <a:pPr lvl="0" fontAlgn="auto">
              <a:lnSpc>
                <a:spcPct val="100000"/>
              </a:lnSpc>
              <a:spcAft>
                <a:spcPts val="0"/>
              </a:spcAft>
              <a:defRPr/>
            </a:pPr>
            <a:r>
              <a:rPr lang="en-GB" sz="3600" b="1" dirty="0">
                <a:solidFill>
                  <a:srgbClr val="CC863E"/>
                </a:solidFill>
                <a:cs typeface="Arial"/>
              </a:rPr>
              <a:t>Having a what matters </a:t>
            </a:r>
            <a:br>
              <a:rPr lang="en-GB" sz="3600" b="1" dirty="0">
                <a:solidFill>
                  <a:srgbClr val="CC863E"/>
                </a:solidFill>
                <a:cs typeface="Arial"/>
              </a:rPr>
            </a:br>
            <a:r>
              <a:rPr lang="en-GB" sz="3600" b="1" dirty="0">
                <a:solidFill>
                  <a:srgbClr val="CC863E"/>
                </a:solidFill>
                <a:cs typeface="Arial"/>
              </a:rPr>
              <a:t>conversation</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8" name="Oval 7">
            <a:extLst>
              <a:ext uri="{FF2B5EF4-FFF2-40B4-BE49-F238E27FC236}">
                <a16:creationId xmlns:a16="http://schemas.microsoft.com/office/drawing/2014/main" id="{C218BACB-24AC-034A-A4D7-52A1001CEA04}"/>
              </a:ext>
            </a:extLst>
          </p:cNvPr>
          <p:cNvSpPr/>
          <p:nvPr/>
        </p:nvSpPr>
        <p:spPr>
          <a:xfrm>
            <a:off x="2221185" y="1466850"/>
            <a:ext cx="1348829" cy="1348829"/>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1400" b="1" dirty="0">
                <a:solidFill>
                  <a:schemeClr val="tx1"/>
                </a:solidFill>
              </a:rPr>
              <a:t>Personal </a:t>
            </a:r>
            <a:r>
              <a:rPr lang="en-GB" sz="1400" b="1" dirty="0" err="1">
                <a:solidFill>
                  <a:schemeClr val="tx1"/>
                </a:solidFill>
              </a:rPr>
              <a:t>circumst-ances</a:t>
            </a:r>
            <a:endParaRPr lang="en-GB" sz="1400" b="1" dirty="0">
              <a:solidFill>
                <a:schemeClr val="tx1"/>
              </a:solidFill>
            </a:endParaRPr>
          </a:p>
        </p:txBody>
      </p:sp>
      <p:sp>
        <p:nvSpPr>
          <p:cNvPr id="29" name="Right Arrow 28">
            <a:extLst>
              <a:ext uri="{FF2B5EF4-FFF2-40B4-BE49-F238E27FC236}">
                <a16:creationId xmlns:a16="http://schemas.microsoft.com/office/drawing/2014/main" id="{73FACCD4-F55A-EC4D-93D1-DBAA2C86C219}"/>
              </a:ext>
              <a:ext uri="{C183D7F6-B498-43B3-948B-1728B52AA6E4}">
                <adec:decorative xmlns:adec="http://schemas.microsoft.com/office/drawing/2017/decorative" val="1"/>
              </a:ext>
            </a:extLst>
          </p:cNvPr>
          <p:cNvSpPr/>
          <p:nvPr/>
        </p:nvSpPr>
        <p:spPr>
          <a:xfrm rot="2160000">
            <a:off x="3551713" y="2500377"/>
            <a:ext cx="358676" cy="455229"/>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952987AC-F5ED-F348-A543-66E9C07CC10B}"/>
              </a:ext>
            </a:extLst>
          </p:cNvPr>
          <p:cNvSpPr/>
          <p:nvPr/>
        </p:nvSpPr>
        <p:spPr>
          <a:xfrm>
            <a:off x="3862652" y="2671458"/>
            <a:ext cx="1348829" cy="1348829"/>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GB" sz="1400" b="1" dirty="0">
                <a:solidFill>
                  <a:schemeClr val="tx1"/>
                </a:solidFill>
              </a:rPr>
              <a:t>Personal outcomes ‘what matters’</a:t>
            </a:r>
          </a:p>
        </p:txBody>
      </p:sp>
      <p:sp>
        <p:nvSpPr>
          <p:cNvPr id="32" name="Right Arrow 31">
            <a:extLst>
              <a:ext uri="{FF2B5EF4-FFF2-40B4-BE49-F238E27FC236}">
                <a16:creationId xmlns:a16="http://schemas.microsoft.com/office/drawing/2014/main" id="{AA7A5299-8B45-0D40-8AB9-81EE0C43BCC4}"/>
              </a:ext>
              <a:ext uri="{C183D7F6-B498-43B3-948B-1728B52AA6E4}">
                <adec:decorative xmlns:adec="http://schemas.microsoft.com/office/drawing/2017/decorative" val="1"/>
              </a:ext>
            </a:extLst>
          </p:cNvPr>
          <p:cNvSpPr/>
          <p:nvPr/>
        </p:nvSpPr>
        <p:spPr>
          <a:xfrm rot="6480000">
            <a:off x="4053843" y="4060566"/>
            <a:ext cx="358676" cy="455229"/>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6C6007CA-1698-5C4C-BC27-098576D9CE06}"/>
              </a:ext>
            </a:extLst>
          </p:cNvPr>
          <p:cNvSpPr/>
          <p:nvPr/>
        </p:nvSpPr>
        <p:spPr>
          <a:xfrm>
            <a:off x="3140496" y="4502739"/>
            <a:ext cx="1444311" cy="1444311"/>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1400" b="1" dirty="0">
                <a:solidFill>
                  <a:schemeClr val="tx1"/>
                </a:solidFill>
              </a:rPr>
              <a:t>Barriers to achieving outcomes</a:t>
            </a:r>
          </a:p>
        </p:txBody>
      </p:sp>
      <p:sp>
        <p:nvSpPr>
          <p:cNvPr id="35" name="Right Arrow 34">
            <a:extLst>
              <a:ext uri="{FF2B5EF4-FFF2-40B4-BE49-F238E27FC236}">
                <a16:creationId xmlns:a16="http://schemas.microsoft.com/office/drawing/2014/main" id="{93AC870D-C08B-EB41-8327-748213B8F66E}"/>
              </a:ext>
              <a:ext uri="{C183D7F6-B498-43B3-948B-1728B52AA6E4}">
                <adec:decorative xmlns:adec="http://schemas.microsoft.com/office/drawing/2017/decorative" val="1"/>
              </a:ext>
            </a:extLst>
          </p:cNvPr>
          <p:cNvSpPr/>
          <p:nvPr/>
        </p:nvSpPr>
        <p:spPr>
          <a:xfrm rot="10800000">
            <a:off x="2714052" y="5032045"/>
            <a:ext cx="363094" cy="455229"/>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779A6BD0-0DFF-AD41-B2CE-AE994CD97866}"/>
              </a:ext>
            </a:extLst>
          </p:cNvPr>
          <p:cNvSpPr/>
          <p:nvPr/>
        </p:nvSpPr>
        <p:spPr>
          <a:xfrm>
            <a:off x="1206390" y="4585246"/>
            <a:ext cx="1332157" cy="1348829"/>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1600" b="1" dirty="0">
                <a:solidFill>
                  <a:schemeClr val="tx1"/>
                </a:solidFill>
              </a:rPr>
              <a:t>Strengths and </a:t>
            </a:r>
            <a:r>
              <a:rPr lang="en-GB" sz="1600" b="1" kern="600" spc="-50" dirty="0">
                <a:solidFill>
                  <a:schemeClr val="tx1"/>
                </a:solidFill>
              </a:rPr>
              <a:t>capabilities</a:t>
            </a:r>
          </a:p>
        </p:txBody>
      </p:sp>
      <p:sp>
        <p:nvSpPr>
          <p:cNvPr id="38" name="Right Arrow 37">
            <a:extLst>
              <a:ext uri="{FF2B5EF4-FFF2-40B4-BE49-F238E27FC236}">
                <a16:creationId xmlns:a16="http://schemas.microsoft.com/office/drawing/2014/main" id="{4C251291-D476-794D-9AAC-85D2B23ACEB5}"/>
              </a:ext>
              <a:ext uri="{C183D7F6-B498-43B3-948B-1728B52AA6E4}">
                <adec:decorative xmlns:adec="http://schemas.microsoft.com/office/drawing/2017/decorative" val="1"/>
              </a:ext>
            </a:extLst>
          </p:cNvPr>
          <p:cNvSpPr/>
          <p:nvPr/>
        </p:nvSpPr>
        <p:spPr>
          <a:xfrm rot="15120000">
            <a:off x="1370938" y="4111393"/>
            <a:ext cx="359105" cy="455229"/>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EF7D35A7-5AC8-7D43-BA56-C534C08ACAA9}"/>
              </a:ext>
            </a:extLst>
          </p:cNvPr>
          <p:cNvSpPr/>
          <p:nvPr/>
        </p:nvSpPr>
        <p:spPr>
          <a:xfrm>
            <a:off x="586692" y="2671458"/>
            <a:ext cx="1348829" cy="1348829"/>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b="1" dirty="0">
                <a:solidFill>
                  <a:schemeClr val="tx1"/>
                </a:solidFill>
              </a:rPr>
              <a:t>Risks</a:t>
            </a:r>
          </a:p>
        </p:txBody>
      </p:sp>
      <p:sp>
        <p:nvSpPr>
          <p:cNvPr id="26" name="Right Arrow 25">
            <a:extLst>
              <a:ext uri="{FF2B5EF4-FFF2-40B4-BE49-F238E27FC236}">
                <a16:creationId xmlns:a16="http://schemas.microsoft.com/office/drawing/2014/main" id="{67946A78-6C42-DC4C-9C8F-68C3583218DE}"/>
              </a:ext>
              <a:ext uri="{C183D7F6-B498-43B3-948B-1728B52AA6E4}">
                <adec:decorative xmlns:adec="http://schemas.microsoft.com/office/drawing/2017/decorative" val="1"/>
              </a:ext>
            </a:extLst>
          </p:cNvPr>
          <p:cNvSpPr/>
          <p:nvPr/>
        </p:nvSpPr>
        <p:spPr>
          <a:xfrm rot="19440000">
            <a:off x="1877643" y="2500378"/>
            <a:ext cx="358676" cy="455229"/>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Arrow: Curved Down 10">
            <a:extLst>
              <a:ext uri="{FF2B5EF4-FFF2-40B4-BE49-F238E27FC236}">
                <a16:creationId xmlns:a16="http://schemas.microsoft.com/office/drawing/2014/main" id="{211E1A20-86C7-47E5-8330-ACD5B9737D78}"/>
              </a:ext>
              <a:ext uri="{C183D7F6-B498-43B3-948B-1728B52AA6E4}">
                <adec:decorative xmlns:adec="http://schemas.microsoft.com/office/drawing/2017/decorative" val="1"/>
              </a:ext>
            </a:extLst>
          </p:cNvPr>
          <p:cNvSpPr/>
          <p:nvPr/>
        </p:nvSpPr>
        <p:spPr>
          <a:xfrm rot="1810260">
            <a:off x="4645234" y="2051143"/>
            <a:ext cx="3018234" cy="1059641"/>
          </a:xfrm>
          <a:prstGeom prst="curvedDownArrow">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ectangle: Rounded Corners 11">
            <a:extLst>
              <a:ext uri="{FF2B5EF4-FFF2-40B4-BE49-F238E27FC236}">
                <a16:creationId xmlns:a16="http://schemas.microsoft.com/office/drawing/2014/main" id="{5F35EA41-AE26-4C4E-8FE4-DFBE89598C35}"/>
              </a:ext>
            </a:extLst>
          </p:cNvPr>
          <p:cNvSpPr/>
          <p:nvPr/>
        </p:nvSpPr>
        <p:spPr>
          <a:xfrm>
            <a:off x="6154351" y="3884553"/>
            <a:ext cx="2448910" cy="1824494"/>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Be curious</a:t>
            </a:r>
          </a:p>
          <a:p>
            <a:pPr algn="ctr"/>
            <a:endParaRPr lang="en-GB" sz="2400" b="1" dirty="0">
              <a:solidFill>
                <a:schemeClr val="tx1"/>
              </a:solidFill>
            </a:endParaRPr>
          </a:p>
          <a:p>
            <a:pPr algn="ctr"/>
            <a:r>
              <a:rPr lang="en-GB" sz="2400" b="1" dirty="0">
                <a:solidFill>
                  <a:schemeClr val="tx1"/>
                </a:solidFill>
              </a:rPr>
              <a:t>Delve deeper</a:t>
            </a:r>
          </a:p>
        </p:txBody>
      </p:sp>
    </p:spTree>
    <p:extLst>
      <p:ext uri="{BB962C8B-B14F-4D97-AF65-F5344CB8AC3E}">
        <p14:creationId xmlns:p14="http://schemas.microsoft.com/office/powerpoint/2010/main" val="207595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411200"/>
            <a:ext cx="6842729" cy="1031283"/>
          </a:xfrm>
        </p:spPr>
        <p:txBody>
          <a:bodyPr>
            <a:normAutofit fontScale="90000"/>
          </a:bodyPr>
          <a:lstStyle/>
          <a:p>
            <a:r>
              <a:rPr lang="en-GB" sz="3600" b="1" dirty="0">
                <a:solidFill>
                  <a:srgbClr val="CC863E"/>
                </a:solidFill>
                <a:cs typeface="Arial"/>
              </a:rPr>
              <a:t>The ‘OARS’ approach</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573941" y="1201094"/>
            <a:ext cx="7831538" cy="3147272"/>
          </a:xfrm>
        </p:spPr>
        <p:txBody>
          <a:bodyPr>
            <a:noAutofit/>
          </a:bodyPr>
          <a:lstStyle/>
          <a:p>
            <a:r>
              <a:rPr lang="en-GB" sz="2400" dirty="0">
                <a:solidFill>
                  <a:schemeClr val="tx1"/>
                </a:solidFill>
                <a:latin typeface="Arial" panose="020B0604020202020204" pitchFamily="34" charset="0"/>
                <a:cs typeface="Arial" panose="020B0604020202020204" pitchFamily="34" charset="0"/>
              </a:rPr>
              <a:t>A good way to remember the core skills for having a good conversation with people:</a:t>
            </a:r>
          </a:p>
          <a:p>
            <a:pPr marL="342900" indent="-342900">
              <a:buClr>
                <a:srgbClr val="F7AB64"/>
              </a:buClr>
              <a:buFont typeface="Arial" panose="020B0604020202020204" pitchFamily="34" charset="0"/>
              <a:buChar char="•"/>
            </a:pPr>
            <a:r>
              <a:rPr lang="en-GB" sz="2400" b="1" dirty="0">
                <a:solidFill>
                  <a:srgbClr val="CC863E"/>
                </a:solidFill>
                <a:latin typeface="Arial" panose="020B0604020202020204" pitchFamily="34" charset="0"/>
                <a:cs typeface="Arial" panose="020B0604020202020204" pitchFamily="34" charset="0"/>
              </a:rPr>
              <a:t>O</a:t>
            </a:r>
            <a:r>
              <a:rPr lang="en-GB" sz="2400" dirty="0">
                <a:solidFill>
                  <a:schemeClr val="tx1"/>
                </a:solidFill>
                <a:latin typeface="Arial" panose="020B0604020202020204" pitchFamily="34" charset="0"/>
                <a:cs typeface="Arial" panose="020B0604020202020204" pitchFamily="34" charset="0"/>
              </a:rPr>
              <a:t>pen ended questions </a:t>
            </a:r>
          </a:p>
          <a:p>
            <a:pPr marL="342900" indent="-342900">
              <a:buClr>
                <a:srgbClr val="F7AB64"/>
              </a:buClr>
              <a:buFont typeface="Arial" panose="020B0604020202020204" pitchFamily="34" charset="0"/>
              <a:buChar char="•"/>
            </a:pPr>
            <a:r>
              <a:rPr lang="en-GB" sz="2400" b="1" dirty="0">
                <a:solidFill>
                  <a:srgbClr val="CC863E"/>
                </a:solidFill>
                <a:latin typeface="Arial" panose="020B0604020202020204" pitchFamily="34" charset="0"/>
                <a:cs typeface="Arial" panose="020B0604020202020204" pitchFamily="34" charset="0"/>
              </a:rPr>
              <a:t>A</a:t>
            </a:r>
            <a:r>
              <a:rPr lang="en-GB" sz="2400" dirty="0">
                <a:solidFill>
                  <a:schemeClr val="tx1"/>
                </a:solidFill>
                <a:latin typeface="Arial" panose="020B0604020202020204" pitchFamily="34" charset="0"/>
                <a:cs typeface="Arial" panose="020B0604020202020204" pitchFamily="34" charset="0"/>
              </a:rPr>
              <a:t>ffirm – notice strengths </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Listen </a:t>
            </a:r>
            <a:r>
              <a:rPr lang="en-GB" sz="2400" b="1" dirty="0">
                <a:solidFill>
                  <a:srgbClr val="CC863E"/>
                </a:solidFill>
                <a:latin typeface="Arial" panose="020B0604020202020204" pitchFamily="34" charset="0"/>
                <a:cs typeface="Arial" panose="020B0604020202020204" pitchFamily="34" charset="0"/>
              </a:rPr>
              <a:t>R</a:t>
            </a:r>
            <a:r>
              <a:rPr lang="en-GB" sz="2400" dirty="0">
                <a:solidFill>
                  <a:schemeClr val="tx1"/>
                </a:solidFill>
                <a:latin typeface="Arial" panose="020B0604020202020204" pitchFamily="34" charset="0"/>
                <a:cs typeface="Arial" panose="020B0604020202020204" pitchFamily="34" charset="0"/>
              </a:rPr>
              <a:t>eflectively </a:t>
            </a:r>
          </a:p>
          <a:p>
            <a:pPr marL="342900" indent="-342900">
              <a:buClr>
                <a:srgbClr val="F7AB64"/>
              </a:buClr>
              <a:buFont typeface="Arial" panose="020B0604020202020204" pitchFamily="34" charset="0"/>
              <a:buChar char="•"/>
            </a:pPr>
            <a:r>
              <a:rPr lang="en-GB" sz="2400" b="1" dirty="0">
                <a:solidFill>
                  <a:srgbClr val="CC863E"/>
                </a:solidFill>
                <a:latin typeface="Arial" panose="020B0604020202020204" pitchFamily="34" charset="0"/>
                <a:cs typeface="Arial" panose="020B0604020202020204" pitchFamily="34" charset="0"/>
              </a:rPr>
              <a:t>S</a:t>
            </a:r>
            <a:r>
              <a:rPr lang="en-GB" sz="2400" dirty="0">
                <a:solidFill>
                  <a:schemeClr val="tx1"/>
                </a:solidFill>
                <a:latin typeface="Arial" panose="020B0604020202020204" pitchFamily="34" charset="0"/>
                <a:cs typeface="Arial" panose="020B0604020202020204" pitchFamily="34" charset="0"/>
              </a:rPr>
              <a:t>ummarise in an empowering way</a:t>
            </a:r>
          </a:p>
          <a:p>
            <a:endParaRPr lang="en-GB" sz="2400" dirty="0">
              <a:solidFill>
                <a:schemeClr val="tx1"/>
              </a:solidFill>
            </a:endParaRPr>
          </a:p>
        </p:txBody>
      </p:sp>
      <p:sp>
        <p:nvSpPr>
          <p:cNvPr id="7" name="Rectangle: Rounded Corners 6">
            <a:extLst>
              <a:ext uri="{FF2B5EF4-FFF2-40B4-BE49-F238E27FC236}">
                <a16:creationId xmlns:a16="http://schemas.microsoft.com/office/drawing/2014/main" id="{EE39754B-7F2A-493A-AADE-A3E13A945A41}"/>
              </a:ext>
            </a:extLst>
          </p:cNvPr>
          <p:cNvSpPr/>
          <p:nvPr/>
        </p:nvSpPr>
        <p:spPr>
          <a:xfrm>
            <a:off x="519232" y="3880884"/>
            <a:ext cx="7940956" cy="1964331"/>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Remember to:</a:t>
            </a:r>
          </a:p>
          <a:p>
            <a:pPr marL="285750" indent="-285750">
              <a:buFont typeface="Arial" panose="020B0604020202020204" pitchFamily="34" charset="0"/>
              <a:buChar char="•"/>
            </a:pPr>
            <a:r>
              <a:rPr lang="en-GB" sz="2000" dirty="0">
                <a:solidFill>
                  <a:schemeClr val="tx1"/>
                </a:solidFill>
              </a:rPr>
              <a:t>listen carefully and show empathy</a:t>
            </a:r>
          </a:p>
          <a:p>
            <a:pPr marL="285750" indent="-285750">
              <a:buFont typeface="Arial" panose="020B0604020202020204" pitchFamily="34" charset="0"/>
              <a:buChar char="•"/>
            </a:pPr>
            <a:r>
              <a:rPr lang="en-GB" sz="2000" dirty="0">
                <a:solidFill>
                  <a:schemeClr val="tx1"/>
                </a:solidFill>
              </a:rPr>
              <a:t>explore concerns and aspirations</a:t>
            </a:r>
          </a:p>
          <a:p>
            <a:pPr marL="285750" indent="-285750">
              <a:buFont typeface="Arial" panose="020B0604020202020204" pitchFamily="34" charset="0"/>
              <a:buChar char="•"/>
            </a:pPr>
            <a:r>
              <a:rPr lang="en-GB" sz="2000" dirty="0">
                <a:solidFill>
                  <a:schemeClr val="tx1"/>
                </a:solidFill>
              </a:rPr>
              <a:t>expect natural defensiveness</a:t>
            </a:r>
          </a:p>
          <a:p>
            <a:pPr marL="285750" indent="-285750">
              <a:buFont typeface="Arial" panose="020B0604020202020204" pitchFamily="34" charset="0"/>
              <a:buChar char="•"/>
            </a:pPr>
            <a:r>
              <a:rPr lang="en-GB" sz="2000" dirty="0">
                <a:solidFill>
                  <a:schemeClr val="tx1"/>
                </a:solidFill>
              </a:rPr>
              <a:t>support the person’s sense of their own abilities</a:t>
            </a:r>
          </a:p>
          <a:p>
            <a:pPr marL="285750" indent="-285750">
              <a:buFont typeface="Arial" panose="020B0604020202020204" pitchFamily="34" charset="0"/>
              <a:buChar char="•"/>
            </a:pPr>
            <a:r>
              <a:rPr lang="en-GB" sz="2000" dirty="0">
                <a:solidFill>
                  <a:schemeClr val="tx1"/>
                </a:solidFill>
              </a:rPr>
              <a:t>avoid arguments and confrontation</a:t>
            </a:r>
          </a:p>
        </p:txBody>
      </p:sp>
    </p:spTree>
    <p:extLst>
      <p:ext uri="{BB962C8B-B14F-4D97-AF65-F5344CB8AC3E}">
        <p14:creationId xmlns:p14="http://schemas.microsoft.com/office/powerpoint/2010/main" val="276401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5861" y="384761"/>
            <a:ext cx="7613780" cy="1031283"/>
          </a:xfrm>
        </p:spPr>
        <p:txBody>
          <a:bodyPr>
            <a:normAutofit/>
          </a:bodyPr>
          <a:lstStyle/>
          <a:p>
            <a:r>
              <a:rPr lang="en-GB" sz="3400" b="1" dirty="0">
                <a:solidFill>
                  <a:srgbClr val="CC863E"/>
                </a:solidFill>
                <a:cs typeface="Arial"/>
              </a:rPr>
              <a:t>Exercise: Think of a good example </a:t>
            </a:r>
            <a:br>
              <a:rPr lang="en-GB" b="1" u="sng" dirty="0">
                <a:solidFill>
                  <a:srgbClr val="36B555"/>
                </a:solidFill>
                <a:latin typeface="Arial" panose="020B0604020202020204" pitchFamily="34" charset="0"/>
                <a:cs typeface="Arial" panose="020B0604020202020204" pitchFamily="34" charset="0"/>
              </a:rPr>
            </a:br>
            <a:endParaRPr lang="en-GB" dirty="0">
              <a:solidFill>
                <a:srgbClr val="EB5E57"/>
              </a:solidFill>
            </a:endParaRPr>
          </a:p>
        </p:txBody>
      </p:sp>
      <p:sp>
        <p:nvSpPr>
          <p:cNvPr id="9" name="Text Placeholder 8"/>
          <p:cNvSpPr>
            <a:spLocks noGrp="1"/>
          </p:cNvSpPr>
          <p:nvPr>
            <p:ph type="body" sz="quarter" idx="12"/>
          </p:nvPr>
        </p:nvSpPr>
        <p:spPr>
          <a:xfrm>
            <a:off x="628650" y="1396411"/>
            <a:ext cx="7831538" cy="4019106"/>
          </a:xfrm>
        </p:spPr>
        <p:txBody>
          <a:bodyPr>
            <a:noAutofit/>
          </a:bodyPr>
          <a:lstStyle/>
          <a:p>
            <a:pPr>
              <a:lnSpc>
                <a:spcPct val="100000"/>
              </a:lnSpc>
            </a:pPr>
            <a:r>
              <a:rPr lang="en-GB" sz="2400" dirty="0">
                <a:solidFill>
                  <a:schemeClr val="tx1"/>
                </a:solidFill>
                <a:latin typeface="Arial" panose="020B0604020202020204" pitchFamily="34" charset="0"/>
                <a:cs typeface="Arial" panose="020B0604020202020204" pitchFamily="34" charset="0"/>
              </a:rPr>
              <a:t>In your busy conversations, think of an example of a good conversation you have had with a caller where you have identified something that really matters to that person</a:t>
            </a: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What was it that mattered to them?</a:t>
            </a: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What strengths were identified for/by the person?</a:t>
            </a: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What pleased you most about the conversation?</a:t>
            </a: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What did you achieve with the person?</a:t>
            </a:r>
          </a:p>
          <a:p>
            <a:pPr>
              <a:lnSpc>
                <a:spcPct val="100000"/>
              </a:lnSpc>
            </a:pPr>
            <a:endParaRPr lang="en-GB" sz="2400" dirty="0">
              <a:solidFill>
                <a:schemeClr val="tx1"/>
              </a:solidFill>
            </a:endParaRPr>
          </a:p>
        </p:txBody>
      </p:sp>
    </p:spTree>
    <p:extLst>
      <p:ext uri="{BB962C8B-B14F-4D97-AF65-F5344CB8AC3E}">
        <p14:creationId xmlns:p14="http://schemas.microsoft.com/office/powerpoint/2010/main" val="387377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1890-39C8-F240-B83A-3CB90C8E7B39}"/>
              </a:ext>
            </a:extLst>
          </p:cNvPr>
          <p:cNvSpPr>
            <a:spLocks noGrp="1"/>
          </p:cNvSpPr>
          <p:nvPr>
            <p:ph type="title"/>
          </p:nvPr>
        </p:nvSpPr>
        <p:spPr>
          <a:xfrm>
            <a:off x="0" y="1396411"/>
            <a:ext cx="9144000" cy="2961833"/>
          </a:xfrm>
        </p:spPr>
        <p:txBody>
          <a:bodyPr>
            <a:normAutofit/>
          </a:bodyPr>
          <a:lstStyle/>
          <a:p>
            <a:pPr algn="ctr" rtl="0" eaLnBrk="1" fontAlgn="base" hangingPunct="1"/>
            <a:r>
              <a:rPr lang="en-GB" sz="6000" b="1" kern="1200" dirty="0">
                <a:solidFill>
                  <a:srgbClr val="CC863E"/>
                </a:solidFill>
                <a:effectLst/>
                <a:latin typeface="Arial" panose="020B0604020202020204" pitchFamily="34" charset="0"/>
                <a:ea typeface="+mn-ea"/>
                <a:cs typeface="Arial" panose="020B0604020202020204" pitchFamily="34" charset="0"/>
              </a:rPr>
              <a:t>Section 3:</a:t>
            </a:r>
            <a:endParaRPr lang="en-GB" sz="6000" dirty="0">
              <a:effectLst/>
            </a:endParaRPr>
          </a:p>
          <a:p>
            <a:pPr algn="ctr" rtl="0" eaLnBrk="1" fontAlgn="base" hangingPunct="1"/>
            <a:r>
              <a:rPr lang="en-GB" sz="6000" b="1" kern="1200" dirty="0">
                <a:solidFill>
                  <a:srgbClr val="CC863E"/>
                </a:solidFill>
                <a:effectLst/>
                <a:latin typeface="Arial" panose="020B0604020202020204" pitchFamily="34" charset="0"/>
                <a:ea typeface="+mn-ea"/>
                <a:cs typeface="Arial" panose="020B0604020202020204" pitchFamily="34" charset="0"/>
              </a:rPr>
              <a:t>Effective communication </a:t>
            </a:r>
            <a:endParaRPr lang="en-GB" sz="6000" dirty="0">
              <a:effectLst/>
            </a:endParaRPr>
          </a:p>
        </p:txBody>
      </p:sp>
    </p:spTree>
    <p:extLst>
      <p:ext uri="{BB962C8B-B14F-4D97-AF65-F5344CB8AC3E}">
        <p14:creationId xmlns:p14="http://schemas.microsoft.com/office/powerpoint/2010/main" val="2576105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US" sz="3600" b="1" dirty="0">
                <a:solidFill>
                  <a:srgbClr val="CC863E"/>
                </a:solidFill>
                <a:latin typeface="Arial" panose="020B0604020202020204" pitchFamily="34" charset="0"/>
                <a:cs typeface="Arial" panose="020B0604020202020204" pitchFamily="34" charset="0"/>
              </a:rPr>
              <a:t>Key elements of communication</a:t>
            </a: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49" y="880768"/>
            <a:ext cx="7831538" cy="4019106"/>
          </a:xfrm>
        </p:spPr>
        <p:txBody>
          <a:bodyPr>
            <a:normAutofit/>
          </a:bodyPr>
          <a:lstStyle/>
          <a:p>
            <a:pPr marL="285750" indent="-285750">
              <a:buClr>
                <a:srgbClr val="F7AB64"/>
              </a:buClr>
              <a:buFont typeface="Arial" panose="020B0604020202020204" pitchFamily="34" charset="0"/>
              <a:buChar char="•"/>
            </a:pPr>
            <a:r>
              <a:rPr lang="en-GB" sz="2400" dirty="0">
                <a:solidFill>
                  <a:schemeClr val="tx1"/>
                </a:solidFill>
              </a:rPr>
              <a:t>Showing that you are listening</a:t>
            </a:r>
          </a:p>
          <a:p>
            <a:pPr marL="285750" indent="-285750">
              <a:buClr>
                <a:srgbClr val="F7AB64"/>
              </a:buClr>
              <a:buFont typeface="Arial" panose="020B0604020202020204" pitchFamily="34" charset="0"/>
              <a:buChar char="•"/>
            </a:pPr>
            <a:r>
              <a:rPr lang="en-GB" sz="2400" dirty="0">
                <a:solidFill>
                  <a:schemeClr val="tx1"/>
                </a:solidFill>
              </a:rPr>
              <a:t>Expressing empathy and warmth</a:t>
            </a:r>
          </a:p>
          <a:p>
            <a:pPr marL="285750" indent="-285750">
              <a:buClr>
                <a:srgbClr val="F7AB64"/>
              </a:buClr>
              <a:buFont typeface="Arial" panose="020B0604020202020204" pitchFamily="34" charset="0"/>
              <a:buChar char="•"/>
            </a:pPr>
            <a:r>
              <a:rPr lang="en-GB" sz="2400" dirty="0">
                <a:solidFill>
                  <a:schemeClr val="tx1"/>
                </a:solidFill>
              </a:rPr>
              <a:t>Asking the right questions so there is clarity about concerns</a:t>
            </a:r>
          </a:p>
          <a:p>
            <a:pPr marL="285750" indent="-285750">
              <a:buClr>
                <a:srgbClr val="F7AB64"/>
              </a:buClr>
              <a:buFont typeface="Arial" panose="020B0604020202020204" pitchFamily="34" charset="0"/>
              <a:buChar char="•"/>
            </a:pPr>
            <a:r>
              <a:rPr lang="en-GB" sz="2400" dirty="0">
                <a:solidFill>
                  <a:schemeClr val="tx1"/>
                </a:solidFill>
              </a:rPr>
              <a:t>Showing support by recognition of individuals’ strengths</a:t>
            </a:r>
          </a:p>
          <a:p>
            <a:pPr marL="285750" indent="-285750">
              <a:buClr>
                <a:srgbClr val="F7AB64"/>
              </a:buClr>
              <a:buFont typeface="Arial" panose="020B0604020202020204" pitchFamily="34" charset="0"/>
              <a:buChar char="•"/>
            </a:pPr>
            <a:r>
              <a:rPr lang="en-GB" sz="2400" dirty="0">
                <a:solidFill>
                  <a:schemeClr val="tx1"/>
                </a:solidFill>
              </a:rPr>
              <a:t>Showing patience</a:t>
            </a:r>
          </a:p>
          <a:p>
            <a:pPr marL="285750" indent="-285750">
              <a:buClr>
                <a:srgbClr val="F7AB64"/>
              </a:buClr>
              <a:buFont typeface="Arial" panose="020B0604020202020204" pitchFamily="34" charset="0"/>
              <a:buChar char="•"/>
            </a:pPr>
            <a:r>
              <a:rPr lang="en-GB" sz="2400" dirty="0">
                <a:solidFill>
                  <a:schemeClr val="tx1"/>
                </a:solidFill>
              </a:rPr>
              <a:t>Appearing knowledgeable and effective </a:t>
            </a:r>
          </a:p>
          <a:p>
            <a:endParaRPr lang="en-GB" sz="2400" dirty="0">
              <a:solidFill>
                <a:schemeClr val="tx1"/>
              </a:solidFill>
            </a:endParaRPr>
          </a:p>
        </p:txBody>
      </p:sp>
      <p:sp>
        <p:nvSpPr>
          <p:cNvPr id="7" name="Rectangle: Rounded Corners 6">
            <a:extLst>
              <a:ext uri="{FF2B5EF4-FFF2-40B4-BE49-F238E27FC236}">
                <a16:creationId xmlns:a16="http://schemas.microsoft.com/office/drawing/2014/main" id="{91EC61F5-4D89-4774-9347-32AA51230E8E}"/>
              </a:ext>
            </a:extLst>
          </p:cNvPr>
          <p:cNvSpPr/>
          <p:nvPr/>
        </p:nvSpPr>
        <p:spPr>
          <a:xfrm>
            <a:off x="628649" y="4386805"/>
            <a:ext cx="7831538" cy="1493771"/>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first contact a person has should be based on ‘the first door is the right door’</a:t>
            </a:r>
          </a:p>
          <a:p>
            <a:pPr algn="ctr"/>
            <a:endParaRPr lang="en-GB" sz="2400" dirty="0">
              <a:solidFill>
                <a:schemeClr val="tx1"/>
              </a:solidFill>
            </a:endParaRPr>
          </a:p>
          <a:p>
            <a:pPr algn="ctr"/>
            <a:r>
              <a:rPr lang="en-GB" sz="2400" dirty="0">
                <a:solidFill>
                  <a:schemeClr val="tx1"/>
                </a:solidFill>
              </a:rPr>
              <a:t>“I tell my story once”</a:t>
            </a:r>
          </a:p>
        </p:txBody>
      </p:sp>
    </p:spTree>
    <p:extLst>
      <p:ext uri="{BB962C8B-B14F-4D97-AF65-F5344CB8AC3E}">
        <p14:creationId xmlns:p14="http://schemas.microsoft.com/office/powerpoint/2010/main" val="4117275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0635" y="11453"/>
            <a:ext cx="6842729" cy="512644"/>
          </a:xfrm>
        </p:spPr>
        <p:txBody>
          <a:bodyPr>
            <a:normAutofit fontScale="90000"/>
          </a:bodyPr>
          <a:lstStyle/>
          <a:p>
            <a:pPr algn="ctr"/>
            <a:r>
              <a:rPr lang="en-GB" sz="3600" b="1" dirty="0">
                <a:solidFill>
                  <a:srgbClr val="CC863E"/>
                </a:solidFill>
                <a:cs typeface="Arial"/>
              </a:rPr>
              <a:t>The conversation journey </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3" name="TextBox 2">
            <a:extLst>
              <a:ext uri="{FF2B5EF4-FFF2-40B4-BE49-F238E27FC236}">
                <a16:creationId xmlns:a16="http://schemas.microsoft.com/office/drawing/2014/main" id="{93B1DB22-A64D-914F-A5C3-95D0BF01960E}"/>
              </a:ext>
            </a:extLst>
          </p:cNvPr>
          <p:cNvSpPr txBox="1"/>
          <p:nvPr/>
        </p:nvSpPr>
        <p:spPr>
          <a:xfrm>
            <a:off x="66820" y="604342"/>
            <a:ext cx="2373335" cy="474172"/>
          </a:xfrm>
          <a:prstGeom prst="rect">
            <a:avLst/>
          </a:prstGeom>
        </p:spPr>
        <p:txBody>
          <a:bodyPr vert="horz" wrap="square" lIns="91440" tIns="45720" rIns="91440" bIns="45720" rtlCol="0" anchor="t">
            <a:noAutofit/>
          </a:bodyPr>
          <a:lstStyle/>
          <a:p>
            <a:r>
              <a:rPr lang="en-US" sz="1400" b="1" dirty="0">
                <a:solidFill>
                  <a:srgbClr val="CC863E"/>
                </a:solidFill>
              </a:rPr>
              <a:t>How to access care and support</a:t>
            </a:r>
          </a:p>
          <a:p>
            <a:endParaRPr lang="en-US" sz="1400" dirty="0">
              <a:solidFill>
                <a:srgbClr val="CC863E"/>
              </a:solidFill>
              <a:latin typeface="Arial"/>
              <a:cs typeface="Arial"/>
            </a:endParaRPr>
          </a:p>
        </p:txBody>
      </p:sp>
      <p:sp>
        <p:nvSpPr>
          <p:cNvPr id="4" name="Oval Callout 3">
            <a:extLst>
              <a:ext uri="{FF2B5EF4-FFF2-40B4-BE49-F238E27FC236}">
                <a16:creationId xmlns:a16="http://schemas.microsoft.com/office/drawing/2014/main" id="{A14619A4-E4C4-B544-9D17-C614CFCBFC8D}"/>
              </a:ext>
            </a:extLst>
          </p:cNvPr>
          <p:cNvSpPr/>
          <p:nvPr/>
        </p:nvSpPr>
        <p:spPr>
          <a:xfrm>
            <a:off x="68168" y="1242506"/>
            <a:ext cx="1595664" cy="963483"/>
          </a:xfrm>
          <a:prstGeom prst="wedgeEllipseCallout">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 think I may need care and support</a:t>
            </a:r>
          </a:p>
        </p:txBody>
      </p:sp>
      <p:sp>
        <p:nvSpPr>
          <p:cNvPr id="8" name="Oval Callout 7">
            <a:extLst>
              <a:ext uri="{FF2B5EF4-FFF2-40B4-BE49-F238E27FC236}">
                <a16:creationId xmlns:a16="http://schemas.microsoft.com/office/drawing/2014/main" id="{A16F9B6F-3CF1-A945-8B81-BEE94DFEFBE8}"/>
              </a:ext>
            </a:extLst>
          </p:cNvPr>
          <p:cNvSpPr/>
          <p:nvPr/>
        </p:nvSpPr>
        <p:spPr>
          <a:xfrm>
            <a:off x="111339" y="2272467"/>
            <a:ext cx="1784623" cy="1391692"/>
          </a:xfrm>
          <a:prstGeom prst="wedgeEllipseCallout">
            <a:avLst>
              <a:gd name="adj1" fmla="val -45916"/>
              <a:gd name="adj2" fmla="val -44008"/>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 think someone I know may need care and support</a:t>
            </a:r>
          </a:p>
        </p:txBody>
      </p:sp>
      <p:sp>
        <p:nvSpPr>
          <p:cNvPr id="11" name="TextBox 10">
            <a:extLst>
              <a:ext uri="{FF2B5EF4-FFF2-40B4-BE49-F238E27FC236}">
                <a16:creationId xmlns:a16="http://schemas.microsoft.com/office/drawing/2014/main" id="{1B9C0DE0-0944-DE4A-A5C2-4003D71363CC}"/>
              </a:ext>
            </a:extLst>
          </p:cNvPr>
          <p:cNvSpPr txBox="1"/>
          <p:nvPr/>
        </p:nvSpPr>
        <p:spPr>
          <a:xfrm>
            <a:off x="2434884" y="605416"/>
            <a:ext cx="1664832" cy="634358"/>
          </a:xfrm>
          <a:prstGeom prst="rect">
            <a:avLst/>
          </a:prstGeom>
          <a:solidFill>
            <a:srgbClr val="37394C"/>
          </a:solidFill>
        </p:spPr>
        <p:txBody>
          <a:bodyPr vert="horz" wrap="square" lIns="91440" tIns="45720" rIns="91440" bIns="45720" rtlCol="0" anchor="ctr">
            <a:noAutofit/>
          </a:bodyPr>
          <a:lstStyle/>
          <a:p>
            <a:r>
              <a:rPr lang="en-US" sz="1500" b="1" dirty="0">
                <a:solidFill>
                  <a:schemeClr val="bg1"/>
                </a:solidFill>
                <a:latin typeface="Arial"/>
                <a:cs typeface="Arial"/>
              </a:rPr>
              <a:t>Advocacy</a:t>
            </a:r>
          </a:p>
          <a:p>
            <a:endParaRPr lang="en-US" sz="1400" dirty="0">
              <a:solidFill>
                <a:schemeClr val="bg1"/>
              </a:solidFill>
              <a:latin typeface="Arial"/>
              <a:cs typeface="Arial"/>
            </a:endParaRPr>
          </a:p>
        </p:txBody>
      </p:sp>
      <p:sp>
        <p:nvSpPr>
          <p:cNvPr id="13" name="TextBox 12">
            <a:extLst>
              <a:ext uri="{FF2B5EF4-FFF2-40B4-BE49-F238E27FC236}">
                <a16:creationId xmlns:a16="http://schemas.microsoft.com/office/drawing/2014/main" id="{9BB3D927-86AC-1241-AEB8-BB2CE0F1AF6E}"/>
              </a:ext>
            </a:extLst>
          </p:cNvPr>
          <p:cNvSpPr txBox="1"/>
          <p:nvPr/>
        </p:nvSpPr>
        <p:spPr>
          <a:xfrm>
            <a:off x="4327364" y="605417"/>
            <a:ext cx="1860767" cy="634361"/>
          </a:xfrm>
          <a:prstGeom prst="rect">
            <a:avLst/>
          </a:prstGeom>
          <a:solidFill>
            <a:srgbClr val="37394C"/>
          </a:solidFill>
        </p:spPr>
        <p:txBody>
          <a:bodyPr vert="horz" wrap="square" lIns="91440" tIns="45720" rIns="91440" bIns="45720" rtlCol="0" anchor="ctr">
            <a:noAutofit/>
          </a:bodyPr>
          <a:lstStyle/>
          <a:p>
            <a:r>
              <a:rPr lang="en-US" sz="1500" b="1" dirty="0">
                <a:solidFill>
                  <a:schemeClr val="bg1"/>
                </a:solidFill>
                <a:latin typeface="Arial"/>
                <a:cs typeface="Arial"/>
              </a:rPr>
              <a:t>Urgent need and safeguarding</a:t>
            </a:r>
            <a:endParaRPr lang="en-US" sz="1500" dirty="0">
              <a:solidFill>
                <a:schemeClr val="bg1"/>
              </a:solidFill>
              <a:cs typeface="Arial"/>
            </a:endParaRPr>
          </a:p>
        </p:txBody>
      </p:sp>
      <p:sp>
        <p:nvSpPr>
          <p:cNvPr id="12" name="TextBox 11">
            <a:extLst>
              <a:ext uri="{FF2B5EF4-FFF2-40B4-BE49-F238E27FC236}">
                <a16:creationId xmlns:a16="http://schemas.microsoft.com/office/drawing/2014/main" id="{ACD56525-61FF-1C45-B42A-039B192523F1}"/>
              </a:ext>
            </a:extLst>
          </p:cNvPr>
          <p:cNvSpPr txBox="1"/>
          <p:nvPr/>
        </p:nvSpPr>
        <p:spPr>
          <a:xfrm>
            <a:off x="6543213" y="613063"/>
            <a:ext cx="2098473" cy="634358"/>
          </a:xfrm>
          <a:prstGeom prst="rect">
            <a:avLst/>
          </a:prstGeom>
          <a:solidFill>
            <a:srgbClr val="37394C"/>
          </a:solidFill>
        </p:spPr>
        <p:txBody>
          <a:bodyPr vert="horz" wrap="square" lIns="91440" tIns="45720" rIns="91440" bIns="45720" rtlCol="0" anchor="ctr">
            <a:noAutofit/>
          </a:bodyPr>
          <a:lstStyle/>
          <a:p>
            <a:r>
              <a:rPr lang="en-US" sz="1500" b="1" dirty="0">
                <a:solidFill>
                  <a:schemeClr val="bg1"/>
                </a:solidFill>
                <a:latin typeface="Arial"/>
                <a:cs typeface="Arial"/>
              </a:rPr>
              <a:t>Specialist assessments</a:t>
            </a:r>
            <a:endParaRPr lang="en-US" sz="1500" dirty="0">
              <a:solidFill>
                <a:schemeClr val="bg1"/>
              </a:solidFill>
              <a:cs typeface="Arial"/>
            </a:endParaRPr>
          </a:p>
          <a:p>
            <a:endParaRPr lang="en-US" sz="1500" dirty="0">
              <a:solidFill>
                <a:schemeClr val="bg1"/>
              </a:solidFill>
              <a:cs typeface="Arial"/>
            </a:endParaRPr>
          </a:p>
        </p:txBody>
      </p:sp>
      <p:sp>
        <p:nvSpPr>
          <p:cNvPr id="10" name="TextBox 9">
            <a:extLst>
              <a:ext uri="{FF2B5EF4-FFF2-40B4-BE49-F238E27FC236}">
                <a16:creationId xmlns:a16="http://schemas.microsoft.com/office/drawing/2014/main" id="{B63CA666-4F90-B14F-A0BB-FD5C2B4AACBA}"/>
              </a:ext>
            </a:extLst>
          </p:cNvPr>
          <p:cNvSpPr txBox="1"/>
          <p:nvPr/>
        </p:nvSpPr>
        <p:spPr>
          <a:xfrm>
            <a:off x="2448968" y="1769311"/>
            <a:ext cx="3404695" cy="933607"/>
          </a:xfrm>
          <a:prstGeom prst="rect">
            <a:avLst/>
          </a:prstGeom>
          <a:solidFill>
            <a:srgbClr val="257D86"/>
          </a:solidFill>
        </p:spPr>
        <p:txBody>
          <a:bodyPr vert="horz" wrap="square" lIns="91440" tIns="45720" rIns="91440" bIns="45720" rtlCol="0" anchor="ctr">
            <a:noAutofit/>
          </a:bodyPr>
          <a:lstStyle/>
          <a:p>
            <a:r>
              <a:rPr lang="en-US" sz="1500" b="1" dirty="0">
                <a:solidFill>
                  <a:schemeClr val="bg1"/>
                </a:solidFill>
                <a:latin typeface="Arial"/>
                <a:cs typeface="Arial"/>
              </a:rPr>
              <a:t>IAA service</a:t>
            </a:r>
          </a:p>
          <a:p>
            <a:r>
              <a:rPr lang="en-US" sz="1500" dirty="0">
                <a:solidFill>
                  <a:schemeClr val="bg1"/>
                </a:solidFill>
                <a:latin typeface="Arial"/>
                <a:cs typeface="Arial"/>
              </a:rPr>
              <a:t>Signpost to preventative services </a:t>
            </a:r>
            <a:r>
              <a:rPr lang="en-US" sz="1500" b="1" dirty="0">
                <a:solidFill>
                  <a:schemeClr val="bg1"/>
                </a:solidFill>
                <a:latin typeface="Arial"/>
                <a:cs typeface="Arial"/>
              </a:rPr>
              <a:t>or</a:t>
            </a:r>
            <a:r>
              <a:rPr lang="en-US" sz="1500" dirty="0">
                <a:solidFill>
                  <a:schemeClr val="bg1"/>
                </a:solidFill>
                <a:latin typeface="Arial"/>
                <a:cs typeface="Arial"/>
              </a:rPr>
              <a:t> start an assessment</a:t>
            </a:r>
          </a:p>
        </p:txBody>
      </p:sp>
      <p:sp>
        <p:nvSpPr>
          <p:cNvPr id="14" name="TextBox 13">
            <a:extLst>
              <a:ext uri="{FF2B5EF4-FFF2-40B4-BE49-F238E27FC236}">
                <a16:creationId xmlns:a16="http://schemas.microsoft.com/office/drawing/2014/main" id="{AA1FCE83-D5EB-1A43-9762-CC5B696DEBA8}"/>
              </a:ext>
            </a:extLst>
          </p:cNvPr>
          <p:cNvSpPr txBox="1"/>
          <p:nvPr/>
        </p:nvSpPr>
        <p:spPr>
          <a:xfrm>
            <a:off x="6183876" y="1628293"/>
            <a:ext cx="2958002" cy="4020085"/>
          </a:xfrm>
          <a:prstGeom prst="rect">
            <a:avLst/>
          </a:prstGeom>
          <a:solidFill>
            <a:srgbClr val="257D86"/>
          </a:solidFill>
        </p:spPr>
        <p:txBody>
          <a:bodyPr vert="horz" wrap="square" lIns="91440" tIns="45720" rIns="91440" bIns="45720" rtlCol="0" anchor="ctr">
            <a:noAutofit/>
          </a:bodyPr>
          <a:lstStyle/>
          <a:p>
            <a:r>
              <a:rPr lang="en-US" sz="1500" b="1" dirty="0">
                <a:solidFill>
                  <a:schemeClr val="bg1"/>
                </a:solidFill>
                <a:latin typeface="Arial"/>
                <a:cs typeface="Arial"/>
              </a:rPr>
              <a:t>Assessment</a:t>
            </a:r>
            <a:endParaRPr lang="en-US" sz="1500" b="1" dirty="0">
              <a:solidFill>
                <a:schemeClr val="bg1"/>
              </a:solidFill>
            </a:endParaRPr>
          </a:p>
          <a:p>
            <a:r>
              <a:rPr lang="en-US" sz="1500" dirty="0">
                <a:solidFill>
                  <a:schemeClr val="bg1"/>
                </a:solidFill>
              </a:rPr>
              <a:t>Identify whether each need can be met by signposting to preventative services or another way, </a:t>
            </a:r>
            <a:r>
              <a:rPr lang="en-US" sz="1500" b="1" dirty="0">
                <a:solidFill>
                  <a:schemeClr val="bg1"/>
                </a:solidFill>
              </a:rPr>
              <a:t>or</a:t>
            </a:r>
            <a:r>
              <a:rPr lang="en-US" sz="1500" dirty="0">
                <a:solidFill>
                  <a:schemeClr val="bg1"/>
                </a:solidFill>
              </a:rPr>
              <a:t> if a care and support plan is required</a:t>
            </a:r>
          </a:p>
          <a:p>
            <a:endParaRPr lang="en-US" sz="1500" dirty="0">
              <a:solidFill>
                <a:schemeClr val="bg1"/>
              </a:solidFill>
            </a:endParaRPr>
          </a:p>
          <a:p>
            <a:r>
              <a:rPr lang="en-US" sz="1500" dirty="0">
                <a:solidFill>
                  <a:schemeClr val="bg1"/>
                </a:solidFill>
                <a:latin typeface="Arial"/>
                <a:cs typeface="Arial"/>
              </a:rPr>
              <a:t>If the identified need can be met by signposting the need </a:t>
            </a:r>
            <a:r>
              <a:rPr lang="en-US" sz="1500" b="1" dirty="0">
                <a:solidFill>
                  <a:schemeClr val="bg1"/>
                </a:solidFill>
                <a:latin typeface="Arial"/>
                <a:cs typeface="Arial"/>
              </a:rPr>
              <a:t>will not be eligible</a:t>
            </a:r>
          </a:p>
          <a:p>
            <a:endParaRPr lang="en-US" sz="1500" dirty="0">
              <a:solidFill>
                <a:schemeClr val="bg1"/>
              </a:solidFill>
            </a:endParaRPr>
          </a:p>
          <a:p>
            <a:r>
              <a:rPr lang="en-US" sz="1500" dirty="0">
                <a:solidFill>
                  <a:schemeClr val="bg1"/>
                </a:solidFill>
                <a:latin typeface="Arial"/>
                <a:cs typeface="Arial"/>
              </a:rPr>
              <a:t>If the identified need can only be met by a care and support plan, the identified need </a:t>
            </a:r>
            <a:r>
              <a:rPr lang="en-US" sz="1500" b="1" dirty="0">
                <a:solidFill>
                  <a:schemeClr val="bg1"/>
                </a:solidFill>
                <a:latin typeface="Arial"/>
                <a:cs typeface="Arial"/>
              </a:rPr>
              <a:t>will be eligible</a:t>
            </a:r>
          </a:p>
        </p:txBody>
      </p:sp>
      <p:sp>
        <p:nvSpPr>
          <p:cNvPr id="15" name="TextBox 14">
            <a:extLst>
              <a:ext uri="{FF2B5EF4-FFF2-40B4-BE49-F238E27FC236}">
                <a16:creationId xmlns:a16="http://schemas.microsoft.com/office/drawing/2014/main" id="{50CC6705-1148-D640-B82A-AAFF5FD45334}"/>
              </a:ext>
            </a:extLst>
          </p:cNvPr>
          <p:cNvSpPr txBox="1"/>
          <p:nvPr/>
        </p:nvSpPr>
        <p:spPr>
          <a:xfrm>
            <a:off x="2418386" y="2954834"/>
            <a:ext cx="3437303" cy="1131968"/>
          </a:xfrm>
          <a:prstGeom prst="rect">
            <a:avLst/>
          </a:prstGeom>
          <a:solidFill>
            <a:srgbClr val="CC863E"/>
          </a:solidFill>
        </p:spPr>
        <p:txBody>
          <a:bodyPr vert="horz" wrap="square" lIns="91440" tIns="45720" rIns="91440" bIns="45720" rtlCol="0" anchor="ctr">
            <a:noAutofit/>
          </a:bodyPr>
          <a:lstStyle/>
          <a:p>
            <a:r>
              <a:rPr lang="en-US" sz="1500" b="1" dirty="0">
                <a:latin typeface="Arial"/>
                <a:cs typeface="Arial"/>
              </a:rPr>
              <a:t>Preventative well-being services</a:t>
            </a:r>
            <a:endParaRPr lang="en-US" sz="1500" dirty="0">
              <a:latin typeface="Arial"/>
              <a:cs typeface="Arial"/>
            </a:endParaRPr>
          </a:p>
          <a:p>
            <a:r>
              <a:rPr lang="en-US" sz="1500" dirty="0">
                <a:latin typeface="Arial"/>
                <a:cs typeface="Arial"/>
              </a:rPr>
              <a:t>Range of services and support available in the community: some of which may be chargeable</a:t>
            </a:r>
            <a:endParaRPr lang="en-US" sz="1500" dirty="0">
              <a:latin typeface="Arial"/>
            </a:endParaRPr>
          </a:p>
        </p:txBody>
      </p:sp>
      <p:sp>
        <p:nvSpPr>
          <p:cNvPr id="19" name="TextBox 18">
            <a:extLst>
              <a:ext uri="{FF2B5EF4-FFF2-40B4-BE49-F238E27FC236}">
                <a16:creationId xmlns:a16="http://schemas.microsoft.com/office/drawing/2014/main" id="{F6507D56-C595-EE4D-AE00-9E41A9A9FD0E}"/>
              </a:ext>
            </a:extLst>
          </p:cNvPr>
          <p:cNvSpPr txBox="1"/>
          <p:nvPr/>
        </p:nvSpPr>
        <p:spPr>
          <a:xfrm>
            <a:off x="2449816" y="4201576"/>
            <a:ext cx="3408054" cy="1623497"/>
          </a:xfrm>
          <a:prstGeom prst="rect">
            <a:avLst/>
          </a:prstGeom>
          <a:solidFill>
            <a:srgbClr val="16AD85"/>
          </a:solidFill>
        </p:spPr>
        <p:txBody>
          <a:bodyPr vert="horz" wrap="square" lIns="91440" tIns="45720" rIns="91440" bIns="45720" rtlCol="0" anchor="ctr">
            <a:noAutofit/>
          </a:bodyPr>
          <a:lstStyle/>
          <a:p>
            <a:r>
              <a:rPr lang="en-US" sz="1500" b="1" dirty="0">
                <a:latin typeface="Arial"/>
                <a:cs typeface="Arial"/>
              </a:rPr>
              <a:t>Care and support plan</a:t>
            </a:r>
          </a:p>
          <a:p>
            <a:r>
              <a:rPr lang="en-US" sz="1500" dirty="0">
                <a:latin typeface="Arial"/>
                <a:cs typeface="Arial"/>
              </a:rPr>
              <a:t>Deliver care and support to meet identified needs. Plan will include reference to any other needs being met outside the care and support plan, if applicable</a:t>
            </a:r>
          </a:p>
        </p:txBody>
      </p:sp>
      <p:sp>
        <p:nvSpPr>
          <p:cNvPr id="20" name="TextBox 19">
            <a:extLst>
              <a:ext uri="{FF2B5EF4-FFF2-40B4-BE49-F238E27FC236}">
                <a16:creationId xmlns:a16="http://schemas.microsoft.com/office/drawing/2014/main" id="{4138C1B1-7B63-2C42-BB29-0215620DB44A}"/>
              </a:ext>
            </a:extLst>
          </p:cNvPr>
          <p:cNvSpPr txBox="1"/>
          <p:nvPr/>
        </p:nvSpPr>
        <p:spPr>
          <a:xfrm>
            <a:off x="70218" y="3804010"/>
            <a:ext cx="2096313" cy="2164465"/>
          </a:xfrm>
          <a:prstGeom prst="rect">
            <a:avLst/>
          </a:prstGeom>
          <a:solidFill>
            <a:srgbClr val="16AD85"/>
          </a:solidFill>
        </p:spPr>
        <p:txBody>
          <a:bodyPr vert="horz" wrap="square" lIns="91440" tIns="45720" rIns="91440" bIns="45720" rtlCol="0" anchor="ctr">
            <a:noAutofit/>
          </a:bodyPr>
          <a:lstStyle/>
          <a:p>
            <a:r>
              <a:rPr lang="en-US" sz="1500" b="1" dirty="0">
                <a:latin typeface="Arial"/>
                <a:cs typeface="Arial"/>
              </a:rPr>
              <a:t>Review/ re-assessment</a:t>
            </a:r>
          </a:p>
          <a:p>
            <a:r>
              <a:rPr lang="en-US" sz="1500" dirty="0">
                <a:latin typeface="Arial"/>
                <a:cs typeface="Arial"/>
              </a:rPr>
              <a:t>Care and support plan will be reviewed at agreed point. </a:t>
            </a:r>
            <a:br>
              <a:rPr lang="en-US" sz="1500" dirty="0">
                <a:latin typeface="Arial"/>
                <a:cs typeface="Arial"/>
              </a:rPr>
            </a:br>
            <a:r>
              <a:rPr lang="en-US" sz="1500" dirty="0">
                <a:latin typeface="Arial"/>
                <a:cs typeface="Arial"/>
              </a:rPr>
              <a:t>Re-assessment will be carried out if circumstances change</a:t>
            </a:r>
          </a:p>
        </p:txBody>
      </p:sp>
      <p:cxnSp>
        <p:nvCxnSpPr>
          <p:cNvPr id="21" name="Straight Arrow Connector 20">
            <a:extLst>
              <a:ext uri="{FF2B5EF4-FFF2-40B4-BE49-F238E27FC236}">
                <a16:creationId xmlns:a16="http://schemas.microsoft.com/office/drawing/2014/main" id="{9C3E37C7-A9CF-B04B-B089-6DA58BBA66D4}"/>
              </a:ext>
              <a:ext uri="{C183D7F6-B498-43B3-948B-1728B52AA6E4}">
                <adec:decorative xmlns:adec="http://schemas.microsoft.com/office/drawing/2017/decorative" val="1"/>
              </a:ext>
            </a:extLst>
          </p:cNvPr>
          <p:cNvCxnSpPr>
            <a:cxnSpLocks/>
          </p:cNvCxnSpPr>
          <p:nvPr/>
        </p:nvCxnSpPr>
        <p:spPr>
          <a:xfrm>
            <a:off x="1547787" y="2014776"/>
            <a:ext cx="881324" cy="183491"/>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9A5763-2153-9F40-8A9C-ACCADF685C38}"/>
              </a:ext>
              <a:ext uri="{C183D7F6-B498-43B3-948B-1728B52AA6E4}">
                <adec:decorative xmlns:adec="http://schemas.microsoft.com/office/drawing/2017/decorative" val="1"/>
              </a:ext>
            </a:extLst>
          </p:cNvPr>
          <p:cNvCxnSpPr>
            <a:cxnSpLocks/>
          </p:cNvCxnSpPr>
          <p:nvPr/>
        </p:nvCxnSpPr>
        <p:spPr>
          <a:xfrm flipV="1">
            <a:off x="1876974" y="2433930"/>
            <a:ext cx="574645" cy="443436"/>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2B617B-723E-444D-8607-F539251CE800}"/>
              </a:ext>
              <a:ext uri="{C183D7F6-B498-43B3-948B-1728B52AA6E4}">
                <adec:decorative xmlns:adec="http://schemas.microsoft.com/office/drawing/2017/decorative" val="1"/>
              </a:ext>
            </a:extLst>
          </p:cNvPr>
          <p:cNvCxnSpPr>
            <a:cxnSpLocks/>
            <a:stCxn id="10" idx="3"/>
          </p:cNvCxnSpPr>
          <p:nvPr/>
        </p:nvCxnSpPr>
        <p:spPr>
          <a:xfrm>
            <a:off x="10499298" y="6531640"/>
            <a:ext cx="438597" cy="22088"/>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129DBC-091B-3845-AD63-934D06815D5F}"/>
              </a:ext>
              <a:ext uri="{C183D7F6-B498-43B3-948B-1728B52AA6E4}">
                <adec:decorative xmlns:adec="http://schemas.microsoft.com/office/drawing/2017/decorative" val="1"/>
              </a:ext>
            </a:extLst>
          </p:cNvPr>
          <p:cNvCxnSpPr>
            <a:cxnSpLocks/>
          </p:cNvCxnSpPr>
          <p:nvPr/>
        </p:nvCxnSpPr>
        <p:spPr>
          <a:xfrm>
            <a:off x="4243061" y="2700369"/>
            <a:ext cx="9932" cy="289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9E9A3C72-C1D5-7C4F-AF99-86E0BAD34535}"/>
              </a:ext>
              <a:ext uri="{C183D7F6-B498-43B3-948B-1728B52AA6E4}">
                <adec:decorative xmlns:adec="http://schemas.microsoft.com/office/drawing/2017/decorative" val="1"/>
              </a:ext>
            </a:extLst>
          </p:cNvPr>
          <p:cNvCxnSpPr>
            <a:cxnSpLocks/>
            <a:endCxn id="19" idx="3"/>
          </p:cNvCxnSpPr>
          <p:nvPr/>
        </p:nvCxnSpPr>
        <p:spPr>
          <a:xfrm flipH="1" flipV="1">
            <a:off x="8307686" y="9207256"/>
            <a:ext cx="4259408" cy="9161329"/>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C957550-7087-E543-96C8-27E60DFDC0B7}"/>
              </a:ext>
              <a:ext uri="{C183D7F6-B498-43B3-948B-1728B52AA6E4}">
                <adec:decorative xmlns:adec="http://schemas.microsoft.com/office/drawing/2017/decorative" val="1"/>
              </a:ext>
            </a:extLst>
          </p:cNvPr>
          <p:cNvCxnSpPr>
            <a:cxnSpLocks/>
          </p:cNvCxnSpPr>
          <p:nvPr/>
        </p:nvCxnSpPr>
        <p:spPr>
          <a:xfrm flipH="1" flipV="1">
            <a:off x="2189467" y="4733332"/>
            <a:ext cx="252704" cy="2264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862F91BB-0B91-2A47-860B-C4E18B6B6C83}"/>
              </a:ext>
              <a:ext uri="{C183D7F6-B498-43B3-948B-1728B52AA6E4}">
                <adec:decorative xmlns:adec="http://schemas.microsoft.com/office/drawing/2017/decorative" val="1"/>
              </a:ext>
            </a:extLst>
          </p:cNvPr>
          <p:cNvCxnSpPr>
            <a:cxnSpLocks/>
          </p:cNvCxnSpPr>
          <p:nvPr/>
        </p:nvCxnSpPr>
        <p:spPr>
          <a:xfrm flipH="1" flipV="1">
            <a:off x="5848162" y="3658012"/>
            <a:ext cx="381590" cy="76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20B14E8E-8199-204E-A348-6E8732911B26}"/>
              </a:ext>
              <a:ext uri="{C183D7F6-B498-43B3-948B-1728B52AA6E4}">
                <adec:decorative xmlns:adec="http://schemas.microsoft.com/office/drawing/2017/decorative" val="1"/>
              </a:ext>
            </a:extLst>
          </p:cNvPr>
          <p:cNvCxnSpPr>
            <a:cxnSpLocks/>
          </p:cNvCxnSpPr>
          <p:nvPr/>
        </p:nvCxnSpPr>
        <p:spPr>
          <a:xfrm flipH="1" flipV="1">
            <a:off x="5817581" y="4902039"/>
            <a:ext cx="3586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C80222BD-7A72-8044-A4E6-2DE2EB83EAFB}"/>
              </a:ext>
              <a:ext uri="{C183D7F6-B498-43B3-948B-1728B52AA6E4}">
                <adec:decorative xmlns:adec="http://schemas.microsoft.com/office/drawing/2017/decorative" val="1"/>
              </a:ext>
            </a:extLst>
          </p:cNvPr>
          <p:cNvCxnSpPr>
            <a:cxnSpLocks/>
          </p:cNvCxnSpPr>
          <p:nvPr/>
        </p:nvCxnSpPr>
        <p:spPr>
          <a:xfrm flipV="1">
            <a:off x="1727852" y="1277472"/>
            <a:ext cx="1158474" cy="367666"/>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855BEF-86E5-CE4B-AB59-61DD364A5928}"/>
              </a:ext>
              <a:ext uri="{C183D7F6-B498-43B3-948B-1728B52AA6E4}">
                <adec:decorative xmlns:adec="http://schemas.microsoft.com/office/drawing/2017/decorative" val="1"/>
              </a:ext>
            </a:extLst>
          </p:cNvPr>
          <p:cNvCxnSpPr>
            <a:cxnSpLocks/>
          </p:cNvCxnSpPr>
          <p:nvPr/>
        </p:nvCxnSpPr>
        <p:spPr>
          <a:xfrm>
            <a:off x="3826061" y="1307103"/>
            <a:ext cx="2390046" cy="435874"/>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BD0358-21BB-3E44-835E-CEF80D9B8EC6}"/>
              </a:ext>
              <a:ext uri="{C183D7F6-B498-43B3-948B-1728B52AA6E4}">
                <adec:decorative xmlns:adec="http://schemas.microsoft.com/office/drawing/2017/decorative" val="1"/>
              </a:ext>
            </a:extLst>
          </p:cNvPr>
          <p:cNvCxnSpPr>
            <a:cxnSpLocks/>
          </p:cNvCxnSpPr>
          <p:nvPr/>
        </p:nvCxnSpPr>
        <p:spPr>
          <a:xfrm>
            <a:off x="5712654" y="1278005"/>
            <a:ext cx="936065" cy="296771"/>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C9440AC-0653-0344-8D7F-5479B5023F18}"/>
              </a:ext>
              <a:ext uri="{C183D7F6-B498-43B3-948B-1728B52AA6E4}">
                <adec:decorative xmlns:adec="http://schemas.microsoft.com/office/drawing/2017/decorative" val="1"/>
              </a:ext>
            </a:extLst>
          </p:cNvPr>
          <p:cNvCxnSpPr>
            <a:cxnSpLocks/>
            <a:stCxn id="12" idx="2"/>
            <a:endCxn id="14" idx="0"/>
          </p:cNvCxnSpPr>
          <p:nvPr/>
        </p:nvCxnSpPr>
        <p:spPr>
          <a:xfrm>
            <a:off x="7592450" y="1247421"/>
            <a:ext cx="70427" cy="380872"/>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BB57624-9B41-254A-95D7-64D76A725845}"/>
              </a:ext>
              <a:ext uri="{C183D7F6-B498-43B3-948B-1728B52AA6E4}">
                <adec:decorative xmlns:adec="http://schemas.microsoft.com/office/drawing/2017/decorative" val="1"/>
              </a:ext>
            </a:extLst>
          </p:cNvPr>
          <p:cNvCxnSpPr>
            <a:cxnSpLocks/>
          </p:cNvCxnSpPr>
          <p:nvPr/>
        </p:nvCxnSpPr>
        <p:spPr>
          <a:xfrm flipV="1">
            <a:off x="3373726" y="2709714"/>
            <a:ext cx="7646" cy="2417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 name="Straight Arrow Connector 1">
            <a:extLst>
              <a:ext uri="{FF2B5EF4-FFF2-40B4-BE49-F238E27FC236}">
                <a16:creationId xmlns:a16="http://schemas.microsoft.com/office/drawing/2014/main" id="{A5DA1772-FDF5-44E2-9B9E-E5B18F22031A}"/>
              </a:ext>
              <a:ext uri="{C183D7F6-B498-43B3-948B-1728B52AA6E4}">
                <adec:decorative xmlns:adec="http://schemas.microsoft.com/office/drawing/2017/decorative" val="1"/>
              </a:ext>
            </a:extLst>
          </p:cNvPr>
          <p:cNvCxnSpPr/>
          <p:nvPr/>
        </p:nvCxnSpPr>
        <p:spPr>
          <a:xfrm>
            <a:off x="5857969" y="2314287"/>
            <a:ext cx="379217" cy="4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7097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612381" cy="1031283"/>
          </a:xfrm>
        </p:spPr>
        <p:txBody>
          <a:bodyPr>
            <a:normAutofit fontScale="90000"/>
          </a:bodyPr>
          <a:lstStyle/>
          <a:p>
            <a:r>
              <a:rPr lang="en-GB" sz="3600" b="1" dirty="0">
                <a:solidFill>
                  <a:srgbClr val="CC863E"/>
                </a:solidFill>
                <a:cs typeface="Arial"/>
              </a:rPr>
              <a:t>The importance of the first contact</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49" y="1282110"/>
            <a:ext cx="4773135" cy="4471729"/>
          </a:xfrm>
        </p:spPr>
        <p:txBody>
          <a:bodyPr>
            <a:noAutofit/>
          </a:bodyPr>
          <a:lstStyle/>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People are calling at a time of stress and challenge</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They may feel they are very clear about what they need and why</a:t>
            </a:r>
          </a:p>
          <a:p>
            <a:r>
              <a:rPr lang="en-GB" sz="2400" b="1" dirty="0">
                <a:solidFill>
                  <a:schemeClr val="tx1"/>
                </a:solidFill>
                <a:latin typeface="Arial" panose="020B0604020202020204" pitchFamily="34" charset="0"/>
                <a:cs typeface="Arial" panose="020B0604020202020204" pitchFamily="34" charset="0"/>
              </a:rPr>
              <a:t>But</a:t>
            </a: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They may be confused, anxious, frightened, frustrated, angry</a:t>
            </a: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They need time to reflect, hear themselves talk and hear themselves become clearer</a:t>
            </a:r>
          </a:p>
          <a:p>
            <a:endParaRPr lang="en-GB" sz="2400" dirty="0">
              <a:solidFill>
                <a:schemeClr val="tx1"/>
              </a:solidFill>
            </a:endParaRPr>
          </a:p>
        </p:txBody>
      </p:sp>
      <p:sp>
        <p:nvSpPr>
          <p:cNvPr id="7" name="Rectangle: Rounded Corners 6">
            <a:extLst>
              <a:ext uri="{FF2B5EF4-FFF2-40B4-BE49-F238E27FC236}">
                <a16:creationId xmlns:a16="http://schemas.microsoft.com/office/drawing/2014/main" id="{4703E083-1EF3-47C3-B0FA-E3BAE7E02E38}"/>
              </a:ext>
            </a:extLst>
          </p:cNvPr>
          <p:cNvSpPr/>
          <p:nvPr/>
        </p:nvSpPr>
        <p:spPr>
          <a:xfrm>
            <a:off x="5401785" y="1402527"/>
            <a:ext cx="2496457" cy="3323771"/>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Invest in good beginnings</a:t>
            </a:r>
          </a:p>
          <a:p>
            <a:pPr algn="ctr"/>
            <a:endParaRPr lang="en-GB" sz="2000" dirty="0">
              <a:solidFill>
                <a:schemeClr val="tx1"/>
              </a:solidFill>
            </a:endParaRPr>
          </a:p>
          <a:p>
            <a:pPr algn="ctr"/>
            <a:r>
              <a:rPr lang="en-GB" sz="2000" dirty="0">
                <a:solidFill>
                  <a:schemeClr val="tx1"/>
                </a:solidFill>
              </a:rPr>
              <a:t>Offer a conversation not an interview/ assessment</a:t>
            </a:r>
          </a:p>
        </p:txBody>
      </p:sp>
    </p:spTree>
    <p:extLst>
      <p:ext uri="{BB962C8B-B14F-4D97-AF65-F5344CB8AC3E}">
        <p14:creationId xmlns:p14="http://schemas.microsoft.com/office/powerpoint/2010/main" val="46073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7661" y="346766"/>
            <a:ext cx="5896437" cy="1031283"/>
          </a:xfrm>
        </p:spPr>
        <p:txBody>
          <a:bodyPr/>
          <a:lstStyle/>
          <a:p>
            <a:r>
              <a:rPr lang="en-GB" b="1" dirty="0">
                <a:solidFill>
                  <a:srgbClr val="CC863E"/>
                </a:solidFill>
                <a:cs typeface="Arial"/>
              </a:rPr>
              <a:t> </a:t>
            </a:r>
            <a:r>
              <a:rPr lang="en-GB" sz="3200" b="1" dirty="0">
                <a:solidFill>
                  <a:srgbClr val="CC863E"/>
                </a:solidFill>
                <a:cs typeface="Arial"/>
              </a:rPr>
              <a:t>Aims and objectives</a:t>
            </a:r>
            <a:endParaRPr lang="en-GB" dirty="0">
              <a:solidFill>
                <a:srgbClr val="CC863E"/>
              </a:solidFill>
            </a:endParaRPr>
          </a:p>
        </p:txBody>
      </p:sp>
      <p:sp>
        <p:nvSpPr>
          <p:cNvPr id="9" name="Text Placeholder 8"/>
          <p:cNvSpPr>
            <a:spLocks noGrp="1"/>
          </p:cNvSpPr>
          <p:nvPr>
            <p:ph type="body" sz="quarter" idx="12"/>
          </p:nvPr>
        </p:nvSpPr>
        <p:spPr>
          <a:xfrm>
            <a:off x="628649" y="952875"/>
            <a:ext cx="8515350" cy="4468361"/>
          </a:xfrm>
        </p:spPr>
        <p:txBody>
          <a:bodyPr>
            <a:noAutofit/>
          </a:bodyPr>
          <a:lstStyle/>
          <a:p>
            <a:pPr>
              <a:lnSpc>
                <a:spcPct val="100000"/>
              </a:lnSpc>
            </a:pPr>
            <a:r>
              <a:rPr lang="en-US" sz="2400" b="1" dirty="0">
                <a:solidFill>
                  <a:schemeClr val="tx1"/>
                </a:solidFill>
                <a:latin typeface="Arial" panose="020B0604020202020204" pitchFamily="34" charset="0"/>
                <a:cs typeface="Arial" panose="020B0604020202020204" pitchFamily="34" charset="0"/>
              </a:rPr>
              <a:t>Aim</a:t>
            </a:r>
            <a:endParaRPr lang="en-GB" sz="2400" b="1" dirty="0">
              <a:solidFill>
                <a:schemeClr val="tx1"/>
              </a:solidFill>
              <a:latin typeface="Arial" panose="020B0604020202020204" pitchFamily="34" charset="0"/>
              <a:cs typeface="Arial" panose="020B0604020202020204" pitchFamily="34" charset="0"/>
            </a:endParaRP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a:cs typeface="Arial"/>
              </a:rPr>
              <a:t>To support ‘what matters’ and outcome-focused conversations within IAA</a:t>
            </a:r>
          </a:p>
          <a:p>
            <a:pPr>
              <a:lnSpc>
                <a:spcPct val="100000"/>
              </a:lnSpc>
            </a:pPr>
            <a:r>
              <a:rPr lang="en-US" sz="2400" b="1" dirty="0">
                <a:solidFill>
                  <a:schemeClr val="tx1"/>
                </a:solidFill>
                <a:latin typeface="Arial" panose="020B0604020202020204" pitchFamily="34" charset="0"/>
                <a:cs typeface="Arial" panose="020B0604020202020204" pitchFamily="34" charset="0"/>
              </a:rPr>
              <a:t>Objectives</a:t>
            </a:r>
            <a:endParaRPr lang="en-GB" sz="2400" b="1" dirty="0">
              <a:solidFill>
                <a:schemeClr val="tx1"/>
              </a:solidFill>
              <a:latin typeface="Arial" panose="020B0604020202020204" pitchFamily="34" charset="0"/>
              <a:cs typeface="Arial" panose="020B0604020202020204" pitchFamily="34" charset="0"/>
            </a:endParaRP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Understand the legislative context of the IAA service</a:t>
            </a: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the key elements of a good what matters/</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outcome-focused conversation</a:t>
            </a: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Explore the essential skills for facilitating these conversations</a:t>
            </a:r>
          </a:p>
          <a:p>
            <a:pPr marL="342900" indent="-342900">
              <a:lnSpc>
                <a:spcPct val="100000"/>
              </a:lnSpc>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the positive impact you can get using effective conversations </a:t>
            </a:r>
          </a:p>
        </p:txBody>
      </p:sp>
    </p:spTree>
    <p:extLst>
      <p:ext uri="{BB962C8B-B14F-4D97-AF65-F5344CB8AC3E}">
        <p14:creationId xmlns:p14="http://schemas.microsoft.com/office/powerpoint/2010/main" val="412501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GB" sz="3600" b="1" dirty="0">
                <a:solidFill>
                  <a:srgbClr val="CC863E"/>
                </a:solidFill>
                <a:cs typeface="Arial"/>
              </a:rPr>
              <a:t>Managing the conversation</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96411"/>
            <a:ext cx="7831538" cy="4019106"/>
          </a:xfrm>
        </p:spPr>
        <p:txBody>
          <a:bodyPr>
            <a:noAutofit/>
          </a:bodyPr>
          <a:lstStyle/>
          <a:p>
            <a:r>
              <a:rPr lang="en-GB" sz="2000" dirty="0">
                <a:solidFill>
                  <a:schemeClr val="tx1"/>
                </a:solidFill>
                <a:latin typeface="Arial" panose="020B0604020202020204" pitchFamily="34" charset="0"/>
                <a:cs typeface="Arial" panose="020B0604020202020204" pitchFamily="34" charset="0"/>
              </a:rPr>
              <a:t> </a:t>
            </a:r>
            <a:r>
              <a:rPr lang="en-GB" sz="2000" b="1" dirty="0">
                <a:solidFill>
                  <a:schemeClr val="tx1"/>
                </a:solidFill>
                <a:latin typeface="Arial" panose="020B0604020202020204" pitchFamily="34" charset="0"/>
                <a:cs typeface="Arial" panose="020B0604020202020204" pitchFamily="34" charset="0"/>
              </a:rPr>
              <a:t>You:</a:t>
            </a:r>
            <a:endParaRPr lang="en-GB" sz="20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make a commitment to listen</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stay calm and purposeful</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stay focused on the most important issues</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acknowledge the challenge</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build on the strengths</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explore the individual’s hopes and aspirations </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respect the individual’s skills, knowledge and expertise</a:t>
            </a:r>
          </a:p>
          <a:p>
            <a:r>
              <a:rPr lang="en-GB" sz="2000" dirty="0">
                <a:solidFill>
                  <a:schemeClr val="tx1"/>
                </a:solidFill>
                <a:latin typeface="Arial" panose="020B0604020202020204" pitchFamily="34" charset="0"/>
                <a:cs typeface="Arial" panose="020B0604020202020204" pitchFamily="34" charset="0"/>
              </a:rPr>
              <a:t> </a:t>
            </a:r>
          </a:p>
          <a:p>
            <a:r>
              <a:rPr lang="en-GB" sz="2000" dirty="0">
                <a:solidFill>
                  <a:schemeClr val="tx1"/>
                </a:solidFill>
                <a:latin typeface="Arial" panose="020B0604020202020204" pitchFamily="34" charset="0"/>
                <a:cs typeface="Arial" panose="020B0604020202020204" pitchFamily="34" charset="0"/>
              </a:rPr>
              <a:t>  </a:t>
            </a:r>
            <a:r>
              <a:rPr lang="en-GB" sz="2000" b="1" dirty="0">
                <a:solidFill>
                  <a:schemeClr val="tx1"/>
                </a:solidFill>
                <a:latin typeface="Arial" panose="020B0604020202020204" pitchFamily="34" charset="0"/>
                <a:cs typeface="Arial" panose="020B0604020202020204" pitchFamily="34" charset="0"/>
              </a:rPr>
              <a:t>And try to avoid:</a:t>
            </a:r>
            <a:endParaRPr lang="en-GB" sz="20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rescuing, advising, telling or ‘doing to’ rather than ‘with’</a:t>
            </a:r>
            <a:endParaRPr lang="en-GB" sz="2000" b="1" dirty="0">
              <a:solidFill>
                <a:schemeClr val="tx1"/>
              </a:solidFill>
              <a:latin typeface="Arial" panose="020B0604020202020204" pitchFamily="34" charset="0"/>
              <a:cs typeface="Arial" panose="020B0604020202020204" pitchFamily="34" charset="0"/>
            </a:endParaRPr>
          </a:p>
          <a:p>
            <a:endParaRPr lang="en-GB" sz="2000" dirty="0">
              <a:solidFill>
                <a:schemeClr val="tx1"/>
              </a:solidFill>
            </a:endParaRPr>
          </a:p>
        </p:txBody>
      </p:sp>
    </p:spTree>
    <p:extLst>
      <p:ext uri="{BB962C8B-B14F-4D97-AF65-F5344CB8AC3E}">
        <p14:creationId xmlns:p14="http://schemas.microsoft.com/office/powerpoint/2010/main" val="402245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GB" sz="3600" b="1" dirty="0">
                <a:solidFill>
                  <a:srgbClr val="CC863E"/>
                </a:solidFill>
                <a:cs typeface="Arial"/>
              </a:rPr>
              <a:t>Focusing your skills</a:t>
            </a:r>
            <a:br>
              <a:rPr lang="en-GB" b="1" dirty="0">
                <a:solidFill>
                  <a:srgbClr val="CC863E"/>
                </a:solidFill>
                <a:cs typeface="Arial"/>
              </a:rPr>
            </a:b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329105" y="2503448"/>
            <a:ext cx="8814895" cy="3418583"/>
          </a:xfrm>
        </p:spPr>
        <p:txBody>
          <a:bodyPr>
            <a:noAutofit/>
          </a:bodyPr>
          <a:lstStyle/>
          <a:p>
            <a:pPr>
              <a:buClr>
                <a:srgbClr val="ED1E87"/>
              </a:buClr>
            </a:pPr>
            <a:r>
              <a:rPr lang="en-GB" sz="2000" dirty="0">
                <a:solidFill>
                  <a:schemeClr val="tx1"/>
                </a:solidFill>
                <a:latin typeface="Arial" panose="020B0604020202020204" pitchFamily="34" charset="0"/>
                <a:cs typeface="Arial" panose="020B0604020202020204" pitchFamily="34" charset="0"/>
              </a:rPr>
              <a:t>Enables you to:</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notice people for the problems they face, not just the problems they cause</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notice people’s abilities to alter their own course and to offset their own risk and concerns</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focus on their hopes and aspirations </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notice the strengths of families / groups / units and support what's important to them, building on their resilience</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make better decisions (with the individual) based on the right information </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signpost, if needs be, to the most appropriate services  </a:t>
            </a:r>
          </a:p>
          <a:p>
            <a:endParaRPr lang="en-GB" sz="2000" dirty="0">
              <a:solidFill>
                <a:schemeClr val="tx1"/>
              </a:solidFill>
            </a:endParaRPr>
          </a:p>
        </p:txBody>
      </p:sp>
      <p:sp>
        <p:nvSpPr>
          <p:cNvPr id="8" name="Rectangle 7">
            <a:extLst>
              <a:ext uri="{FF2B5EF4-FFF2-40B4-BE49-F238E27FC236}">
                <a16:creationId xmlns:a16="http://schemas.microsoft.com/office/drawing/2014/main" id="{F534E842-3E44-43FD-9BEF-A9AAFC17F4E8}"/>
              </a:ext>
            </a:extLst>
          </p:cNvPr>
          <p:cNvSpPr/>
          <p:nvPr/>
        </p:nvSpPr>
        <p:spPr>
          <a:xfrm>
            <a:off x="761515" y="935969"/>
            <a:ext cx="6952882" cy="1477328"/>
          </a:xfrm>
          <a:prstGeom prst="rect">
            <a:avLst/>
          </a:prstGeom>
        </p:spPr>
        <p:txBody>
          <a:bodyPr wrap="square">
            <a:spAutoFit/>
          </a:bodyPr>
          <a:lstStyle/>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Listening and expressing empathy</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Exploring concerns and aspirations</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Expecting natural defensiveness</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Helping people understand and value their strengths </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Avoiding arguments and confrontation</a:t>
            </a:r>
          </a:p>
        </p:txBody>
      </p:sp>
      <p:sp>
        <p:nvSpPr>
          <p:cNvPr id="11" name="Rectangle: Rounded Corners 10">
            <a:extLst>
              <a:ext uri="{FF2B5EF4-FFF2-40B4-BE49-F238E27FC236}">
                <a16:creationId xmlns:a16="http://schemas.microsoft.com/office/drawing/2014/main" id="{AFCC5191-46FC-460A-B901-3154BFA2B193}"/>
              </a:ext>
            </a:extLst>
          </p:cNvPr>
          <p:cNvSpPr/>
          <p:nvPr/>
        </p:nvSpPr>
        <p:spPr>
          <a:xfrm>
            <a:off x="513708" y="935969"/>
            <a:ext cx="7267121" cy="1477328"/>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Listening and expressing empathy</a:t>
            </a:r>
          </a:p>
          <a:p>
            <a:pPr marL="285750" indent="-285750">
              <a:buFont typeface="Arial" panose="020B0604020202020204" pitchFamily="34" charset="0"/>
              <a:buChar char="•"/>
            </a:pPr>
            <a:r>
              <a:rPr lang="en-GB" dirty="0">
                <a:solidFill>
                  <a:schemeClr val="tx1"/>
                </a:solidFill>
              </a:rPr>
              <a:t>Exploring concerns and aspirations</a:t>
            </a:r>
          </a:p>
          <a:p>
            <a:pPr marL="285750" indent="-285750">
              <a:buFont typeface="Arial" panose="020B0604020202020204" pitchFamily="34" charset="0"/>
              <a:buChar char="•"/>
            </a:pPr>
            <a:r>
              <a:rPr lang="en-GB" dirty="0">
                <a:solidFill>
                  <a:schemeClr val="tx1"/>
                </a:solidFill>
              </a:rPr>
              <a:t>Expecting natural defensiveness</a:t>
            </a:r>
          </a:p>
          <a:p>
            <a:pPr marL="285750" indent="-285750">
              <a:buFont typeface="Arial" panose="020B0604020202020204" pitchFamily="34" charset="0"/>
              <a:buChar char="•"/>
            </a:pPr>
            <a:r>
              <a:rPr lang="en-GB" dirty="0">
                <a:solidFill>
                  <a:schemeClr val="tx1"/>
                </a:solidFill>
              </a:rPr>
              <a:t>Helping people understand and value their strengths</a:t>
            </a:r>
          </a:p>
          <a:p>
            <a:pPr marL="285750" indent="-285750">
              <a:buFont typeface="Arial" panose="020B0604020202020204" pitchFamily="34" charset="0"/>
              <a:buChar char="•"/>
            </a:pPr>
            <a:r>
              <a:rPr lang="en-GB" dirty="0">
                <a:solidFill>
                  <a:schemeClr val="tx1"/>
                </a:solidFill>
              </a:rPr>
              <a:t>Avoiding arguments and confrontation</a:t>
            </a:r>
          </a:p>
        </p:txBody>
      </p:sp>
      <p:sp>
        <p:nvSpPr>
          <p:cNvPr id="12" name="Arrow: Curved Left 11">
            <a:extLst>
              <a:ext uri="{FF2B5EF4-FFF2-40B4-BE49-F238E27FC236}">
                <a16:creationId xmlns:a16="http://schemas.microsoft.com/office/drawing/2014/main" id="{59411FFA-ABA8-49C2-A942-BDB65D1A070D}"/>
              </a:ext>
              <a:ext uri="{C183D7F6-B498-43B3-948B-1728B52AA6E4}">
                <adec:decorative xmlns:adec="http://schemas.microsoft.com/office/drawing/2017/decorative" val="1"/>
              </a:ext>
            </a:extLst>
          </p:cNvPr>
          <p:cNvSpPr/>
          <p:nvPr/>
        </p:nvSpPr>
        <p:spPr>
          <a:xfrm>
            <a:off x="8364964" y="1655461"/>
            <a:ext cx="731520" cy="3148551"/>
          </a:xfrm>
          <a:prstGeom prst="curvedLeftArrow">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048194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E91B-9FAE-2949-B8FA-1A75D4099426}"/>
              </a:ext>
            </a:extLst>
          </p:cNvPr>
          <p:cNvSpPr>
            <a:spLocks noGrp="1"/>
          </p:cNvSpPr>
          <p:nvPr>
            <p:ph type="title"/>
          </p:nvPr>
        </p:nvSpPr>
        <p:spPr>
          <a:xfrm>
            <a:off x="0" y="1742665"/>
            <a:ext cx="9144000" cy="2579953"/>
          </a:xfrm>
        </p:spPr>
        <p:txBody>
          <a:bodyPr>
            <a:normAutofit/>
          </a:bodyPr>
          <a:lstStyle/>
          <a:p>
            <a:pPr algn="ctr" rtl="0" eaLnBrk="1" fontAlgn="base" hangingPunct="1"/>
            <a:r>
              <a:rPr lang="en-US" sz="6000" b="1" kern="1200" dirty="0">
                <a:solidFill>
                  <a:srgbClr val="CC863E"/>
                </a:solidFill>
                <a:effectLst/>
                <a:latin typeface="Arial" panose="020B0604020202020204" pitchFamily="34" charset="0"/>
                <a:ea typeface="+mn-ea"/>
                <a:cs typeface="Arial" panose="020B0604020202020204" pitchFamily="34" charset="0"/>
              </a:rPr>
              <a:t>Section 4:</a:t>
            </a:r>
            <a:endParaRPr lang="en-GB" sz="6000" dirty="0">
              <a:effectLst/>
            </a:endParaRPr>
          </a:p>
          <a:p>
            <a:pPr algn="ctr" rtl="0" eaLnBrk="1" fontAlgn="base" hangingPunct="1"/>
            <a:r>
              <a:rPr lang="en-US" sz="6000" b="1" kern="1200" dirty="0">
                <a:solidFill>
                  <a:srgbClr val="CC863E"/>
                </a:solidFill>
                <a:effectLst/>
                <a:latin typeface="Arial" panose="020B0604020202020204" pitchFamily="34" charset="0"/>
                <a:ea typeface="+mn-ea"/>
                <a:cs typeface="Arial" panose="020B0604020202020204" pitchFamily="34" charset="0"/>
              </a:rPr>
              <a:t>Good conversations </a:t>
            </a:r>
            <a:endParaRPr lang="en-GB" sz="6000" dirty="0">
              <a:effectLst/>
            </a:endParaRPr>
          </a:p>
          <a:p>
            <a:pPr algn="ctr"/>
            <a:endParaRPr lang="en-GB" sz="6000" dirty="0"/>
          </a:p>
        </p:txBody>
      </p:sp>
    </p:spTree>
    <p:extLst>
      <p:ext uri="{BB962C8B-B14F-4D97-AF65-F5344CB8AC3E}">
        <p14:creationId xmlns:p14="http://schemas.microsoft.com/office/powerpoint/2010/main" val="2583044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006591" cy="1031283"/>
          </a:xfrm>
        </p:spPr>
        <p:txBody>
          <a:bodyPr>
            <a:normAutofit fontScale="90000"/>
          </a:bodyPr>
          <a:lstStyle/>
          <a:p>
            <a:r>
              <a:rPr lang="en-GB" sz="3600" b="1" dirty="0">
                <a:solidFill>
                  <a:srgbClr val="CC863E"/>
                </a:solidFill>
                <a:cs typeface="Arial"/>
              </a:rPr>
              <a:t>5 stages to a good conversation</a:t>
            </a:r>
            <a:br>
              <a:rPr lang="en-GB" b="1" dirty="0">
                <a:solidFill>
                  <a:srgbClr val="CC863E"/>
                </a:solidFill>
                <a:cs typeface="Arial"/>
              </a:rPr>
            </a:b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96411"/>
            <a:ext cx="7831538" cy="4019106"/>
          </a:xfrm>
        </p:spPr>
        <p:txBody>
          <a:bodyPr>
            <a:normAutofit/>
          </a:bodyPr>
          <a:lstStyle/>
          <a:p>
            <a:pPr marL="450850" defTabSz="914377" eaLnBrk="0" hangingPunct="0">
              <a:spcBef>
                <a:spcPct val="0"/>
              </a:spcBef>
            </a:pPr>
            <a:endParaRPr lang="en-GB" sz="2400" b="1" u="sng" dirty="0">
              <a:solidFill>
                <a:schemeClr val="tx1"/>
              </a:solidFill>
              <a:cs typeface="Arial"/>
            </a:endParaRPr>
          </a:p>
          <a:p>
            <a:pPr marL="457200" indent="-457200">
              <a:buClr>
                <a:srgbClr val="EF9526"/>
              </a:buClr>
              <a:buFont typeface="+mj-lt"/>
              <a:buAutoNum type="arabicPeriod"/>
            </a:pPr>
            <a:r>
              <a:rPr lang="en-GB" sz="2400" dirty="0">
                <a:solidFill>
                  <a:schemeClr val="tx1"/>
                </a:solidFill>
                <a:latin typeface="Arial" panose="020B0604020202020204" pitchFamily="34" charset="0"/>
                <a:cs typeface="Arial" panose="020B0604020202020204" pitchFamily="34" charset="0"/>
              </a:rPr>
              <a:t>Open, engaging questions</a:t>
            </a:r>
          </a:p>
          <a:p>
            <a:pPr marL="457200" indent="-457200">
              <a:buClr>
                <a:srgbClr val="EF9526"/>
              </a:buClr>
              <a:buFont typeface="+mj-lt"/>
              <a:buAutoNum type="arabicPeriod"/>
            </a:pPr>
            <a:r>
              <a:rPr lang="en-GB" sz="2400" dirty="0">
                <a:solidFill>
                  <a:schemeClr val="tx1"/>
                </a:solidFill>
                <a:latin typeface="Arial" panose="020B0604020202020204" pitchFamily="34" charset="0"/>
                <a:cs typeface="Arial" panose="020B0604020202020204" pitchFamily="34" charset="0"/>
              </a:rPr>
              <a:t>Active listening</a:t>
            </a:r>
          </a:p>
          <a:p>
            <a:pPr marL="457200" indent="-457200">
              <a:buClr>
                <a:srgbClr val="EF9526"/>
              </a:buClr>
              <a:buFont typeface="+mj-lt"/>
              <a:buAutoNum type="arabicPeriod"/>
            </a:pPr>
            <a:r>
              <a:rPr lang="en-GB" sz="2400" dirty="0">
                <a:solidFill>
                  <a:schemeClr val="tx1"/>
                </a:solidFill>
                <a:latin typeface="Arial" panose="020B0604020202020204" pitchFamily="34" charset="0"/>
                <a:cs typeface="Arial" panose="020B0604020202020204" pitchFamily="34" charset="0"/>
              </a:rPr>
              <a:t>Open, exploratory questions</a:t>
            </a:r>
          </a:p>
          <a:p>
            <a:pPr marL="457200" indent="-457200">
              <a:buClr>
                <a:srgbClr val="EF9526"/>
              </a:buClr>
              <a:buFont typeface="+mj-lt"/>
              <a:buAutoNum type="arabicPeriod"/>
            </a:pPr>
            <a:r>
              <a:rPr lang="en-GB" sz="2400" dirty="0">
                <a:solidFill>
                  <a:schemeClr val="tx1"/>
                </a:solidFill>
                <a:latin typeface="Arial" panose="020B0604020202020204" pitchFamily="34" charset="0"/>
                <a:cs typeface="Arial" panose="020B0604020202020204" pitchFamily="34" charset="0"/>
              </a:rPr>
              <a:t>Information exchange</a:t>
            </a:r>
          </a:p>
          <a:p>
            <a:pPr marL="457200" indent="-457200">
              <a:buClr>
                <a:srgbClr val="EF9526"/>
              </a:buClr>
              <a:buFont typeface="+mj-lt"/>
              <a:buAutoNum type="arabicPeriod"/>
            </a:pPr>
            <a:r>
              <a:rPr lang="en-GB" sz="2400" dirty="0">
                <a:solidFill>
                  <a:schemeClr val="tx1"/>
                </a:solidFill>
                <a:latin typeface="Arial" panose="020B0604020202020204" pitchFamily="34" charset="0"/>
                <a:cs typeface="Arial" panose="020B0604020202020204" pitchFamily="34" charset="0"/>
              </a:rPr>
              <a:t>Summary and actions </a:t>
            </a:r>
          </a:p>
          <a:p>
            <a:endParaRPr lang="en-GB" dirty="0">
              <a:solidFill>
                <a:schemeClr val="tx1"/>
              </a:solidFill>
            </a:endParaRPr>
          </a:p>
        </p:txBody>
      </p:sp>
    </p:spTree>
    <p:extLst>
      <p:ext uri="{BB962C8B-B14F-4D97-AF65-F5344CB8AC3E}">
        <p14:creationId xmlns:p14="http://schemas.microsoft.com/office/powerpoint/2010/main" val="1068063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406641" cy="1031283"/>
          </a:xfrm>
        </p:spPr>
        <p:txBody>
          <a:bodyPr>
            <a:normAutofit fontScale="90000"/>
          </a:bodyPr>
          <a:lstStyle/>
          <a:p>
            <a:r>
              <a:rPr lang="en-US" sz="2700" b="1" dirty="0">
                <a:solidFill>
                  <a:srgbClr val="CC863E"/>
                </a:solidFill>
                <a:latin typeface="Arial" panose="020B0604020202020204" pitchFamily="34" charset="0"/>
                <a:cs typeface="Arial" panose="020B0604020202020204" pitchFamily="34" charset="0"/>
              </a:rPr>
              <a:t>Stage 1: Open, engaging (not leading) questions</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hought Bubble: Cloud 8">
            <a:extLst>
              <a:ext uri="{FF2B5EF4-FFF2-40B4-BE49-F238E27FC236}">
                <a16:creationId xmlns:a16="http://schemas.microsoft.com/office/drawing/2014/main" id="{BDE48DC1-C283-4674-8E82-E2BAF626821D}"/>
              </a:ext>
            </a:extLst>
          </p:cNvPr>
          <p:cNvSpPr/>
          <p:nvPr/>
        </p:nvSpPr>
        <p:spPr>
          <a:xfrm>
            <a:off x="155658" y="1342236"/>
            <a:ext cx="4022949" cy="1932599"/>
          </a:xfrm>
          <a:prstGeom prst="cloudCallou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t>
            </a:r>
            <a:r>
              <a:rPr lang="en-GB" sz="2400" dirty="0">
                <a:solidFill>
                  <a:schemeClr val="tx1"/>
                </a:solidFill>
              </a:rPr>
              <a:t>Tell me a bit about what’s happening?”</a:t>
            </a:r>
          </a:p>
        </p:txBody>
      </p:sp>
      <p:sp>
        <p:nvSpPr>
          <p:cNvPr id="2" name="TextBox 1">
            <a:extLst>
              <a:ext uri="{FF2B5EF4-FFF2-40B4-BE49-F238E27FC236}">
                <a16:creationId xmlns:a16="http://schemas.microsoft.com/office/drawing/2014/main" id="{EA79E1CA-D8DE-9A4D-AAD7-F533A465CFA9}"/>
              </a:ext>
            </a:extLst>
          </p:cNvPr>
          <p:cNvSpPr txBox="1"/>
          <p:nvPr/>
        </p:nvSpPr>
        <p:spPr>
          <a:xfrm>
            <a:off x="3805518" y="3045759"/>
            <a:ext cx="1828800" cy="766482"/>
          </a:xfrm>
          <a:prstGeom prst="rect">
            <a:avLst/>
          </a:prstGeom>
        </p:spPr>
        <p:txBody>
          <a:bodyPr vert="horz" wrap="square" lIns="91440" tIns="45720" rIns="91440" bIns="45720" rtlCol="0" anchor="ctr">
            <a:normAutofit/>
          </a:bodyPr>
          <a:lstStyle/>
          <a:p>
            <a:r>
              <a:rPr lang="en-US" sz="4000" dirty="0"/>
              <a:t>not</a:t>
            </a:r>
          </a:p>
        </p:txBody>
      </p:sp>
      <p:sp>
        <p:nvSpPr>
          <p:cNvPr id="10" name="Thought Bubble: Cloud 9">
            <a:extLst>
              <a:ext uri="{FF2B5EF4-FFF2-40B4-BE49-F238E27FC236}">
                <a16:creationId xmlns:a16="http://schemas.microsoft.com/office/drawing/2014/main" id="{C728AF47-6CFF-4CA3-A0D7-05B64A78A2EE}"/>
              </a:ext>
            </a:extLst>
          </p:cNvPr>
          <p:cNvSpPr/>
          <p:nvPr/>
        </p:nvSpPr>
        <p:spPr>
          <a:xfrm>
            <a:off x="4857684" y="3517117"/>
            <a:ext cx="4022949" cy="1932599"/>
          </a:xfrm>
          <a:prstGeom prst="cloudCallout">
            <a:avLst/>
          </a:prstGeom>
          <a:solidFill>
            <a:srgbClr val="0AA4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t>
            </a:r>
            <a:r>
              <a:rPr lang="en-GB" sz="2400" dirty="0">
                <a:solidFill>
                  <a:schemeClr val="tx1"/>
                </a:solidFill>
              </a:rPr>
              <a:t>What’s the problem and how can I help?”</a:t>
            </a:r>
          </a:p>
        </p:txBody>
      </p:sp>
    </p:spTree>
    <p:extLst>
      <p:ext uri="{BB962C8B-B14F-4D97-AF65-F5344CB8AC3E}">
        <p14:creationId xmlns:p14="http://schemas.microsoft.com/office/powerpoint/2010/main" val="4284763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GB" sz="3600" b="1" dirty="0">
                <a:solidFill>
                  <a:srgbClr val="CC863E"/>
                </a:solidFill>
                <a:cs typeface="Arial"/>
              </a:rPr>
              <a:t>Exercise: Why use open questions?</a:t>
            </a:r>
            <a:br>
              <a:rPr lang="en-GB" b="1" dirty="0">
                <a:solidFill>
                  <a:srgbClr val="CC863E"/>
                </a:solidFill>
                <a:cs typeface="Arial"/>
              </a:rPr>
            </a:b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96411"/>
            <a:ext cx="7831538" cy="4019106"/>
          </a:xfrm>
        </p:spPr>
        <p:txBody>
          <a:bodyPr>
            <a:normAutofit/>
          </a:bodyPr>
          <a:lstStyle/>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What are the benefits of open questions?</a:t>
            </a:r>
          </a:p>
          <a:p>
            <a:pPr marL="342900" indent="-342900">
              <a:buClr>
                <a:srgbClr val="F7AB64"/>
              </a:buCl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Can you give examples of the types of open questions you ask as part of your job?</a:t>
            </a:r>
          </a:p>
          <a:p>
            <a:pPr marL="342900" indent="-342900">
              <a:buClr>
                <a:srgbClr val="F7AB64"/>
              </a:buCl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How might you start the conversation for example?</a:t>
            </a:r>
          </a:p>
          <a:p>
            <a:pPr marL="342900" indent="-342900">
              <a:buClr>
                <a:srgbClr val="F7AB64"/>
              </a:buCl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How might you respond to someone giving you some troubling information?</a:t>
            </a:r>
          </a:p>
          <a:p>
            <a:endParaRPr lang="en-GB" sz="2000" dirty="0">
              <a:solidFill>
                <a:schemeClr val="tx1"/>
              </a:solidFill>
            </a:endParaRPr>
          </a:p>
        </p:txBody>
      </p:sp>
    </p:spTree>
    <p:extLst>
      <p:ext uri="{BB962C8B-B14F-4D97-AF65-F5344CB8AC3E}">
        <p14:creationId xmlns:p14="http://schemas.microsoft.com/office/powerpoint/2010/main" val="2605972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GB" sz="3600" b="1" dirty="0">
                <a:solidFill>
                  <a:srgbClr val="CC863E"/>
                </a:solidFill>
                <a:cs typeface="Arial"/>
              </a:rPr>
              <a:t>Stage 2: Active listening</a:t>
            </a:r>
            <a:br>
              <a:rPr lang="en-GB" b="1" dirty="0">
                <a:solidFill>
                  <a:srgbClr val="CC863E"/>
                </a:solidFill>
                <a:cs typeface="Arial"/>
              </a:rPr>
            </a:b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3628723"/>
            <a:ext cx="7831538" cy="2203905"/>
          </a:xfrm>
        </p:spPr>
        <p:txBody>
          <a:bodyPr>
            <a:normAutofit/>
          </a:bodyPr>
          <a:lstStyle/>
          <a:p>
            <a:pPr marL="342900" indent="-342900">
              <a:buClr>
                <a:srgbClr val="FDC536"/>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Respond by letting people know that you are listening and understanding</a:t>
            </a:r>
          </a:p>
          <a:p>
            <a:pPr marL="342900" indent="-342900">
              <a:buClr>
                <a:srgbClr val="FDC536"/>
              </a:buCl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Respond with short reflective statements that get to the heart of the matter</a:t>
            </a:r>
          </a:p>
          <a:p>
            <a:endParaRPr lang="en-GB" sz="2000" dirty="0">
              <a:solidFill>
                <a:schemeClr val="tx1"/>
              </a:solidFill>
            </a:endParaRPr>
          </a:p>
        </p:txBody>
      </p:sp>
      <p:sp>
        <p:nvSpPr>
          <p:cNvPr id="7" name="Speech Bubble: Oval 6">
            <a:extLst>
              <a:ext uri="{FF2B5EF4-FFF2-40B4-BE49-F238E27FC236}">
                <a16:creationId xmlns:a16="http://schemas.microsoft.com/office/drawing/2014/main" id="{734C895C-5BA3-4889-9E5D-24766F1F5D83}"/>
              </a:ext>
            </a:extLst>
          </p:cNvPr>
          <p:cNvSpPr/>
          <p:nvPr/>
        </p:nvSpPr>
        <p:spPr>
          <a:xfrm>
            <a:off x="925935" y="1025372"/>
            <a:ext cx="7236967" cy="2203905"/>
          </a:xfrm>
          <a:prstGeom prst="wedgeEllipseCallou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listener needs to fully concentrate, understand, respond and then remember what is being said</a:t>
            </a:r>
          </a:p>
        </p:txBody>
      </p:sp>
    </p:spTree>
    <p:extLst>
      <p:ext uri="{BB962C8B-B14F-4D97-AF65-F5344CB8AC3E}">
        <p14:creationId xmlns:p14="http://schemas.microsoft.com/office/powerpoint/2010/main" val="260814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669531" cy="1031283"/>
          </a:xfrm>
        </p:spPr>
        <p:txBody>
          <a:bodyPr>
            <a:normAutofit fontScale="90000"/>
          </a:bodyPr>
          <a:lstStyle/>
          <a:p>
            <a:r>
              <a:rPr lang="en-GB" sz="3600" b="1" dirty="0">
                <a:solidFill>
                  <a:srgbClr val="CC863E"/>
                </a:solidFill>
                <a:cs typeface="Arial"/>
              </a:rPr>
              <a:t>Exercise: How much can we find out?  </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96411"/>
            <a:ext cx="7831538" cy="4489484"/>
          </a:xfrm>
        </p:spPr>
        <p:txBody>
          <a:bodyPr>
            <a:normAutofit/>
          </a:bodyPr>
          <a:lstStyle/>
          <a:p>
            <a:r>
              <a:rPr lang="en-GB" sz="2400" dirty="0">
                <a:solidFill>
                  <a:schemeClr val="tx1"/>
                </a:solidFill>
                <a:latin typeface="Arial" panose="020B0604020202020204" pitchFamily="34" charset="0"/>
                <a:cs typeface="Arial" panose="020B0604020202020204" pitchFamily="34" charset="0"/>
              </a:rPr>
              <a:t>In pairs – one person asks their partner questions so they can draw their partner’s house and garden</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The person describing their house should not provide more information than they have been asked for</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You have a maximum of six questions </a:t>
            </a:r>
          </a:p>
          <a:p>
            <a:endParaRPr lang="en-GB" sz="2000" dirty="0">
              <a:solidFill>
                <a:schemeClr val="tx1"/>
              </a:solidFill>
            </a:endParaRPr>
          </a:p>
        </p:txBody>
      </p:sp>
    </p:spTree>
    <p:extLst>
      <p:ext uri="{BB962C8B-B14F-4D97-AF65-F5344CB8AC3E}">
        <p14:creationId xmlns:p14="http://schemas.microsoft.com/office/powerpoint/2010/main" val="346398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GB" sz="3600" b="1" dirty="0">
                <a:solidFill>
                  <a:srgbClr val="CC863E"/>
                </a:solidFill>
                <a:cs typeface="Arial"/>
              </a:rPr>
              <a:t>Reflective listening</a:t>
            </a: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96411"/>
            <a:ext cx="7831538" cy="3512940"/>
          </a:xfrm>
        </p:spPr>
        <p:txBody>
          <a:bodyPr>
            <a:noAutofit/>
          </a:bodyPr>
          <a:lstStyle/>
          <a:p>
            <a:pPr marL="342900" indent="-342900">
              <a:buClr>
                <a:srgbClr val="FDC536"/>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If</a:t>
            </a:r>
            <a:r>
              <a:rPr lang="en-GB" sz="2400" dirty="0">
                <a:solidFill>
                  <a:schemeClr val="tx1"/>
                </a:solidFill>
                <a:latin typeface="Arial" panose="020B0604020202020204" pitchFamily="34" charset="0"/>
                <a:cs typeface="Arial" panose="020B0604020202020204" pitchFamily="34" charset="0"/>
              </a:rPr>
              <a:t> you are reflecting, you are focusing on an individual’s world, their thoughts, their dilemmas</a:t>
            </a:r>
          </a:p>
          <a:p>
            <a:r>
              <a:rPr lang="en-GB" sz="2400" dirty="0">
                <a:solidFill>
                  <a:schemeClr val="tx1"/>
                </a:solidFill>
                <a:latin typeface="Arial" panose="020B0604020202020204" pitchFamily="34" charset="0"/>
                <a:cs typeface="Arial" panose="020B0604020202020204" pitchFamily="34" charset="0"/>
              </a:rPr>
              <a:t>    </a:t>
            </a:r>
            <a:r>
              <a:rPr lang="en-GB" sz="2400" b="1" dirty="0">
                <a:solidFill>
                  <a:schemeClr val="tx1"/>
                </a:solidFill>
                <a:latin typeface="Arial" panose="020B0604020202020204" pitchFamily="34" charset="0"/>
                <a:cs typeface="Arial" panose="020B0604020202020204" pitchFamily="34" charset="0"/>
              </a:rPr>
              <a:t>as opposed to…</a:t>
            </a:r>
          </a:p>
          <a:p>
            <a:pPr marL="342900" indent="-342900">
              <a:buClr>
                <a:srgbClr val="FDC536"/>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Solely</a:t>
            </a:r>
            <a:r>
              <a:rPr lang="en-GB" sz="2400" dirty="0">
                <a:solidFill>
                  <a:schemeClr val="tx1"/>
                </a:solidFill>
                <a:latin typeface="Arial" panose="020B0604020202020204" pitchFamily="34" charset="0"/>
                <a:cs typeface="Arial" panose="020B0604020202020204" pitchFamily="34" charset="0"/>
              </a:rPr>
              <a:t> asking questions needed by the system, which may or may not be relevant or meaningful</a:t>
            </a:r>
          </a:p>
          <a:p>
            <a:r>
              <a:rPr lang="en-GB" sz="2400" b="1" dirty="0">
                <a:solidFill>
                  <a:schemeClr val="tx1"/>
                </a:solidFill>
                <a:latin typeface="Arial" panose="020B0604020202020204" pitchFamily="34" charset="0"/>
                <a:cs typeface="Arial" panose="020B0604020202020204" pitchFamily="34" charset="0"/>
              </a:rPr>
              <a:t>    or </a:t>
            </a:r>
          </a:p>
          <a:p>
            <a:pPr marL="342900" indent="-342900">
              <a:buClr>
                <a:srgbClr val="FDC536"/>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Making suggestions or offering advice too soon</a:t>
            </a:r>
          </a:p>
        </p:txBody>
      </p:sp>
      <p:sp>
        <p:nvSpPr>
          <p:cNvPr id="5" name="Rectangle: Rounded Corners 4">
            <a:extLst>
              <a:ext uri="{FF2B5EF4-FFF2-40B4-BE49-F238E27FC236}">
                <a16:creationId xmlns:a16="http://schemas.microsoft.com/office/drawing/2014/main" id="{F8C20095-F073-4CD9-866E-8366207D4582}"/>
              </a:ext>
            </a:extLst>
          </p:cNvPr>
          <p:cNvSpPr/>
          <p:nvPr/>
        </p:nvSpPr>
        <p:spPr>
          <a:xfrm>
            <a:off x="1125169" y="4909351"/>
            <a:ext cx="6346209" cy="914479"/>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Remember – reflective statements are your vehicle for your intuitive understanding</a:t>
            </a:r>
          </a:p>
        </p:txBody>
      </p:sp>
    </p:spTree>
    <p:extLst>
      <p:ext uri="{BB962C8B-B14F-4D97-AF65-F5344CB8AC3E}">
        <p14:creationId xmlns:p14="http://schemas.microsoft.com/office/powerpoint/2010/main" val="416438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pPr>
              <a:lnSpc>
                <a:spcPct val="100000"/>
              </a:lnSpc>
            </a:pPr>
            <a:r>
              <a:rPr lang="en-GB" altLang="en-US" sz="3600" b="1" dirty="0">
                <a:solidFill>
                  <a:srgbClr val="CC863E"/>
                </a:solidFill>
                <a:latin typeface="Arial" panose="020B0604020202020204" pitchFamily="34" charset="0"/>
                <a:cs typeface="Arial" panose="020B0604020202020204" pitchFamily="34" charset="0"/>
              </a:rPr>
              <a:t>Work with the feelings that can </a:t>
            </a:r>
            <a:br>
              <a:rPr lang="en-GB" altLang="en-US" sz="3600" b="1" dirty="0">
                <a:solidFill>
                  <a:srgbClr val="CC863E"/>
                </a:solidFill>
                <a:latin typeface="Arial" panose="020B0604020202020204" pitchFamily="34" charset="0"/>
                <a:cs typeface="Arial" panose="020B0604020202020204" pitchFamily="34" charset="0"/>
              </a:rPr>
            </a:br>
            <a:r>
              <a:rPr lang="en-GB" altLang="en-US" sz="3600" b="1" dirty="0">
                <a:solidFill>
                  <a:srgbClr val="CC863E"/>
                </a:solidFill>
                <a:latin typeface="Arial" panose="020B0604020202020204" pitchFamily="34" charset="0"/>
                <a:cs typeface="Arial" panose="020B0604020202020204" pitchFamily="34" charset="0"/>
              </a:rPr>
              <a:t>lie behind behaviour</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graphicFrame>
        <p:nvGraphicFramePr>
          <p:cNvPr id="2" name="Table 1">
            <a:extLst>
              <a:ext uri="{FF2B5EF4-FFF2-40B4-BE49-F238E27FC236}">
                <a16:creationId xmlns:a16="http://schemas.microsoft.com/office/drawing/2014/main" id="{A1C9ECBC-33C5-4D1D-8DDD-F5E5688F0932}"/>
              </a:ext>
            </a:extLst>
          </p:cNvPr>
          <p:cNvGraphicFramePr>
            <a:graphicFrameLocks noGrp="1"/>
          </p:cNvGraphicFramePr>
          <p:nvPr>
            <p:extLst>
              <p:ext uri="{D42A27DB-BD31-4B8C-83A1-F6EECF244321}">
                <p14:modId xmlns:p14="http://schemas.microsoft.com/office/powerpoint/2010/main" val="2947759032"/>
              </p:ext>
            </p:extLst>
          </p:nvPr>
        </p:nvGraphicFramePr>
        <p:xfrm>
          <a:off x="660406" y="1501431"/>
          <a:ext cx="7823187" cy="4026587"/>
        </p:xfrm>
        <a:graphic>
          <a:graphicData uri="http://schemas.openxmlformats.org/drawingml/2006/table">
            <a:tbl>
              <a:tblPr firstRow="1" bandRow="1">
                <a:tableStyleId>{5C22544A-7EE6-4342-B048-85BDC9FD1C3A}</a:tableStyleId>
              </a:tblPr>
              <a:tblGrid>
                <a:gridCol w="3930554">
                  <a:extLst>
                    <a:ext uri="{9D8B030D-6E8A-4147-A177-3AD203B41FA5}">
                      <a16:colId xmlns:a16="http://schemas.microsoft.com/office/drawing/2014/main" val="1238025660"/>
                    </a:ext>
                  </a:extLst>
                </a:gridCol>
                <a:gridCol w="3892633">
                  <a:extLst>
                    <a:ext uri="{9D8B030D-6E8A-4147-A177-3AD203B41FA5}">
                      <a16:colId xmlns:a16="http://schemas.microsoft.com/office/drawing/2014/main" val="1496008492"/>
                    </a:ext>
                  </a:extLst>
                </a:gridCol>
              </a:tblGrid>
              <a:tr h="576971">
                <a:tc>
                  <a:txBody>
                    <a:bodyPr/>
                    <a:lstStyle/>
                    <a:p>
                      <a:r>
                        <a:rPr lang="en-GB" sz="2400" b="1" dirty="0">
                          <a:solidFill>
                            <a:schemeClr val="tx1"/>
                          </a:solidFill>
                        </a:rPr>
                        <a:t>Because a person feels:</a:t>
                      </a:r>
                    </a:p>
                  </a:txBody>
                  <a:tcPr>
                    <a:solidFill>
                      <a:srgbClr val="CC863E"/>
                    </a:solidFill>
                  </a:tcPr>
                </a:tc>
                <a:tc>
                  <a:txBody>
                    <a:bodyPr/>
                    <a:lstStyle/>
                    <a:p>
                      <a:r>
                        <a:rPr lang="en-GB" sz="2400" b="1" dirty="0">
                          <a:solidFill>
                            <a:schemeClr val="tx1"/>
                          </a:solidFill>
                        </a:rPr>
                        <a:t>They will (behaviour):</a:t>
                      </a:r>
                    </a:p>
                  </a:txBody>
                  <a:tcPr>
                    <a:solidFill>
                      <a:srgbClr val="CC863E"/>
                    </a:solidFill>
                  </a:tcPr>
                </a:tc>
                <a:extLst>
                  <a:ext uri="{0D108BD9-81ED-4DB2-BD59-A6C34878D82A}">
                    <a16:rowId xmlns:a16="http://schemas.microsoft.com/office/drawing/2014/main" val="1469331919"/>
                  </a:ext>
                </a:extLst>
              </a:tr>
              <a:tr h="574936">
                <a:tc>
                  <a:txBody>
                    <a:bodyPr/>
                    <a:lstStyle/>
                    <a:p>
                      <a:r>
                        <a:rPr lang="en-GB" sz="2400" b="0" dirty="0">
                          <a:solidFill>
                            <a:schemeClr val="tx1"/>
                          </a:solidFill>
                        </a:rPr>
                        <a:t>Shame</a:t>
                      </a:r>
                    </a:p>
                  </a:txBody>
                  <a:tcPr>
                    <a:solidFill>
                      <a:schemeClr val="bg1"/>
                    </a:solidFill>
                  </a:tcPr>
                </a:tc>
                <a:tc>
                  <a:txBody>
                    <a:bodyPr/>
                    <a:lstStyle/>
                    <a:p>
                      <a:r>
                        <a:rPr lang="en-GB" sz="2400" b="0" dirty="0">
                          <a:solidFill>
                            <a:schemeClr val="tx1"/>
                          </a:solidFill>
                        </a:rPr>
                        <a:t>Refuse to cooperate</a:t>
                      </a:r>
                    </a:p>
                  </a:txBody>
                  <a:tcPr>
                    <a:noFill/>
                  </a:tcPr>
                </a:tc>
                <a:extLst>
                  <a:ext uri="{0D108BD9-81ED-4DB2-BD59-A6C34878D82A}">
                    <a16:rowId xmlns:a16="http://schemas.microsoft.com/office/drawing/2014/main" val="3903219823"/>
                  </a:ext>
                </a:extLst>
              </a:tr>
              <a:tr h="574936">
                <a:tc>
                  <a:txBody>
                    <a:bodyPr/>
                    <a:lstStyle/>
                    <a:p>
                      <a:r>
                        <a:rPr lang="en-GB" sz="2400" b="0" dirty="0">
                          <a:solidFill>
                            <a:schemeClr val="tx1"/>
                          </a:solidFill>
                        </a:rPr>
                        <a:t>Guilt</a:t>
                      </a:r>
                    </a:p>
                  </a:txBody>
                  <a:tcPr>
                    <a:noFill/>
                  </a:tcPr>
                </a:tc>
                <a:tc>
                  <a:txBody>
                    <a:bodyPr/>
                    <a:lstStyle/>
                    <a:p>
                      <a:r>
                        <a:rPr lang="en-GB" sz="2400" b="0" dirty="0">
                          <a:solidFill>
                            <a:schemeClr val="tx1"/>
                          </a:solidFill>
                        </a:rPr>
                        <a:t>Avoid appointments</a:t>
                      </a:r>
                    </a:p>
                  </a:txBody>
                  <a:tcPr>
                    <a:noFill/>
                  </a:tcPr>
                </a:tc>
                <a:extLst>
                  <a:ext uri="{0D108BD9-81ED-4DB2-BD59-A6C34878D82A}">
                    <a16:rowId xmlns:a16="http://schemas.microsoft.com/office/drawing/2014/main" val="2612458676"/>
                  </a:ext>
                </a:extLst>
              </a:tr>
              <a:tr h="574936">
                <a:tc>
                  <a:txBody>
                    <a:bodyPr/>
                    <a:lstStyle/>
                    <a:p>
                      <a:r>
                        <a:rPr lang="en-GB" sz="2400" b="0" dirty="0">
                          <a:solidFill>
                            <a:schemeClr val="tx1"/>
                          </a:solidFill>
                        </a:rPr>
                        <a:t>Fear of judgement</a:t>
                      </a:r>
                    </a:p>
                  </a:txBody>
                  <a:tcPr>
                    <a:noFill/>
                  </a:tcPr>
                </a:tc>
                <a:tc>
                  <a:txBody>
                    <a:bodyPr/>
                    <a:lstStyle/>
                    <a:p>
                      <a:r>
                        <a:rPr lang="en-GB" sz="2400" b="0" dirty="0">
                          <a:solidFill>
                            <a:schemeClr val="tx1"/>
                          </a:solidFill>
                        </a:rPr>
                        <a:t>Minimise the problems</a:t>
                      </a:r>
                    </a:p>
                  </a:txBody>
                  <a:tcPr>
                    <a:noFill/>
                  </a:tcPr>
                </a:tc>
                <a:extLst>
                  <a:ext uri="{0D108BD9-81ED-4DB2-BD59-A6C34878D82A}">
                    <a16:rowId xmlns:a16="http://schemas.microsoft.com/office/drawing/2014/main" val="594393894"/>
                  </a:ext>
                </a:extLst>
              </a:tr>
              <a:tr h="574936">
                <a:tc>
                  <a:txBody>
                    <a:bodyPr/>
                    <a:lstStyle/>
                    <a:p>
                      <a:r>
                        <a:rPr lang="en-GB" sz="2400" b="0" dirty="0">
                          <a:solidFill>
                            <a:schemeClr val="tx1"/>
                          </a:solidFill>
                        </a:rPr>
                        <a:t>Fear of consequences</a:t>
                      </a:r>
                    </a:p>
                  </a:txBody>
                  <a:tcPr>
                    <a:noFill/>
                  </a:tcPr>
                </a:tc>
                <a:tc>
                  <a:txBody>
                    <a:bodyPr/>
                    <a:lstStyle/>
                    <a:p>
                      <a:r>
                        <a:rPr lang="en-GB" sz="2400" b="0" dirty="0">
                          <a:solidFill>
                            <a:schemeClr val="tx1"/>
                          </a:solidFill>
                        </a:rPr>
                        <a:t>Make things up</a:t>
                      </a:r>
                    </a:p>
                  </a:txBody>
                  <a:tcPr>
                    <a:noFill/>
                  </a:tcPr>
                </a:tc>
                <a:extLst>
                  <a:ext uri="{0D108BD9-81ED-4DB2-BD59-A6C34878D82A}">
                    <a16:rowId xmlns:a16="http://schemas.microsoft.com/office/drawing/2014/main" val="1897677138"/>
                  </a:ext>
                </a:extLst>
              </a:tr>
              <a:tr h="574936">
                <a:tc>
                  <a:txBody>
                    <a:bodyPr/>
                    <a:lstStyle/>
                    <a:p>
                      <a:r>
                        <a:rPr lang="en-GB" sz="2400" b="0" dirty="0">
                          <a:solidFill>
                            <a:schemeClr val="tx1"/>
                          </a:solidFill>
                        </a:rPr>
                        <a:t>Fear of vulnerability</a:t>
                      </a:r>
                    </a:p>
                  </a:txBody>
                  <a:tcPr>
                    <a:noFill/>
                  </a:tcPr>
                </a:tc>
                <a:tc>
                  <a:txBody>
                    <a:bodyPr/>
                    <a:lstStyle/>
                    <a:p>
                      <a:r>
                        <a:rPr lang="en-GB" sz="2400" b="0" dirty="0">
                          <a:solidFill>
                            <a:schemeClr val="tx1"/>
                          </a:solidFill>
                        </a:rPr>
                        <a:t>Argue</a:t>
                      </a:r>
                    </a:p>
                  </a:txBody>
                  <a:tcPr>
                    <a:noFill/>
                  </a:tcPr>
                </a:tc>
                <a:extLst>
                  <a:ext uri="{0D108BD9-81ED-4DB2-BD59-A6C34878D82A}">
                    <a16:rowId xmlns:a16="http://schemas.microsoft.com/office/drawing/2014/main" val="804121948"/>
                  </a:ext>
                </a:extLst>
              </a:tr>
              <a:tr h="574936">
                <a:tc>
                  <a:txBody>
                    <a:bodyPr/>
                    <a:lstStyle/>
                    <a:p>
                      <a:r>
                        <a:rPr lang="en-GB" sz="2400" b="0" dirty="0">
                          <a:solidFill>
                            <a:schemeClr val="tx1"/>
                          </a:solidFill>
                        </a:rPr>
                        <a:t>Panic</a:t>
                      </a:r>
                    </a:p>
                  </a:txBody>
                  <a:tcPr>
                    <a:noFill/>
                  </a:tcPr>
                </a:tc>
                <a:tc>
                  <a:txBody>
                    <a:bodyPr/>
                    <a:lstStyle/>
                    <a:p>
                      <a:r>
                        <a:rPr lang="en-GB" sz="2400" b="0" dirty="0">
                          <a:solidFill>
                            <a:schemeClr val="tx1"/>
                          </a:solidFill>
                        </a:rPr>
                        <a:t>Passive agreement</a:t>
                      </a:r>
                    </a:p>
                  </a:txBody>
                  <a:tcPr>
                    <a:noFill/>
                  </a:tcPr>
                </a:tc>
                <a:extLst>
                  <a:ext uri="{0D108BD9-81ED-4DB2-BD59-A6C34878D82A}">
                    <a16:rowId xmlns:a16="http://schemas.microsoft.com/office/drawing/2014/main" val="902510308"/>
                  </a:ext>
                </a:extLst>
              </a:tr>
            </a:tbl>
          </a:graphicData>
        </a:graphic>
      </p:graphicFrame>
    </p:spTree>
    <p:extLst>
      <p:ext uri="{BB962C8B-B14F-4D97-AF65-F5344CB8AC3E}">
        <p14:creationId xmlns:p14="http://schemas.microsoft.com/office/powerpoint/2010/main" val="394098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en-GB" sz="3200" b="1" dirty="0">
                <a:solidFill>
                  <a:srgbClr val="CC863E"/>
                </a:solidFill>
                <a:cs typeface="Arial"/>
              </a:rPr>
              <a:t>Learning environment</a:t>
            </a:r>
            <a:endParaRPr lang="en-GB" sz="3200" dirty="0">
              <a:solidFill>
                <a:srgbClr val="CC863E"/>
              </a:solidFill>
            </a:endParaRPr>
          </a:p>
        </p:txBody>
      </p:sp>
      <p:sp>
        <p:nvSpPr>
          <p:cNvPr id="9" name="Text Placeholder 8"/>
          <p:cNvSpPr>
            <a:spLocks noGrp="1"/>
          </p:cNvSpPr>
          <p:nvPr>
            <p:ph type="body" sz="quarter" idx="12"/>
          </p:nvPr>
        </p:nvSpPr>
        <p:spPr>
          <a:xfrm>
            <a:off x="628650" y="1396411"/>
            <a:ext cx="7831538" cy="4019106"/>
          </a:xfrm>
        </p:spPr>
        <p:txBody>
          <a:bodyPr/>
          <a:lstStyle/>
          <a:p>
            <a:pPr marL="342900" indent="-342900">
              <a:buClr>
                <a:srgbClr val="F7AB64"/>
              </a:buClr>
              <a:buFont typeface="Arial" panose="020B0604020202020204" pitchFamily="34" charset="0"/>
              <a:buChar char="•"/>
            </a:pPr>
            <a:r>
              <a:rPr lang="en-GB" altLang="en-US" sz="2400" dirty="0">
                <a:solidFill>
                  <a:schemeClr val="tx1"/>
                </a:solidFill>
                <a:latin typeface="Arial" panose="020B0604020202020204" pitchFamily="34" charset="0"/>
                <a:cs typeface="Arial" panose="020B0604020202020204" pitchFamily="34" charset="0"/>
              </a:rPr>
              <a:t>Confidentiality</a:t>
            </a:r>
          </a:p>
          <a:p>
            <a:pPr marL="342900" indent="-342900">
              <a:buClr>
                <a:srgbClr val="F7AB64"/>
              </a:buClr>
              <a:buFont typeface="Arial" panose="020B0604020202020204" pitchFamily="34" charset="0"/>
              <a:buChar char="•"/>
            </a:pPr>
            <a:r>
              <a:rPr lang="en-GB" altLang="en-US" sz="2400" dirty="0">
                <a:solidFill>
                  <a:schemeClr val="tx1"/>
                </a:solidFill>
                <a:latin typeface="Arial" panose="020B0604020202020204" pitchFamily="34" charset="0"/>
                <a:cs typeface="Arial" panose="020B0604020202020204" pitchFamily="34" charset="0"/>
              </a:rPr>
              <a:t>Respect</a:t>
            </a:r>
          </a:p>
          <a:p>
            <a:pPr marL="342900" indent="-342900">
              <a:buClr>
                <a:srgbClr val="F7AB64"/>
              </a:buClr>
              <a:buFont typeface="Arial" panose="020B0604020202020204" pitchFamily="34" charset="0"/>
              <a:buChar char="•"/>
            </a:pPr>
            <a:r>
              <a:rPr lang="en-GB" altLang="en-US" sz="2400" dirty="0">
                <a:solidFill>
                  <a:schemeClr val="tx1"/>
                </a:solidFill>
                <a:latin typeface="Arial" panose="020B0604020202020204" pitchFamily="34" charset="0"/>
                <a:cs typeface="Arial" panose="020B0604020202020204" pitchFamily="34" charset="0"/>
              </a:rPr>
              <a:t>One at a time</a:t>
            </a:r>
          </a:p>
          <a:p>
            <a:pPr marL="342900" indent="-342900">
              <a:buClr>
                <a:srgbClr val="F7AB64"/>
              </a:buClr>
              <a:buFont typeface="Arial" panose="020B0604020202020204" pitchFamily="34" charset="0"/>
              <a:buChar char="•"/>
            </a:pPr>
            <a:r>
              <a:rPr lang="en-GB" altLang="en-US" sz="2400" dirty="0">
                <a:solidFill>
                  <a:schemeClr val="tx1"/>
                </a:solidFill>
                <a:latin typeface="Arial" panose="020B0604020202020204" pitchFamily="34" charset="0"/>
                <a:cs typeface="Arial" panose="020B0604020202020204" pitchFamily="34" charset="0"/>
              </a:rPr>
              <a:t>Ask any question</a:t>
            </a:r>
          </a:p>
          <a:p>
            <a:pPr marL="342900" indent="-342900">
              <a:buClr>
                <a:srgbClr val="F7AB64"/>
              </a:buClr>
              <a:buFont typeface="Arial" panose="020B0604020202020204" pitchFamily="34" charset="0"/>
              <a:buChar char="•"/>
            </a:pPr>
            <a:r>
              <a:rPr lang="en-GB" altLang="en-US" sz="2400" dirty="0">
                <a:solidFill>
                  <a:schemeClr val="tx1"/>
                </a:solidFill>
                <a:latin typeface="Arial" panose="020B0604020202020204" pitchFamily="34" charset="0"/>
                <a:cs typeface="Arial" panose="020B0604020202020204" pitchFamily="34" charset="0"/>
              </a:rPr>
              <a:t>Phones on silent/wobble</a:t>
            </a:r>
          </a:p>
          <a:p>
            <a:pPr marL="342900" indent="-342900">
              <a:buClr>
                <a:srgbClr val="F7AB64"/>
              </a:buClr>
              <a:buFont typeface="Arial" panose="020B0604020202020204" pitchFamily="34" charset="0"/>
              <a:buChar char="•"/>
            </a:pPr>
            <a:r>
              <a:rPr lang="en-GB" altLang="en-US" sz="2400" dirty="0">
                <a:solidFill>
                  <a:schemeClr val="tx1"/>
                </a:solidFill>
                <a:latin typeface="Arial" panose="020B0604020202020204" pitchFamily="34" charset="0"/>
                <a:cs typeface="Arial" panose="020B0604020202020204" pitchFamily="34" charset="0"/>
              </a:rPr>
              <a:t>Stay on topic (please)</a:t>
            </a:r>
          </a:p>
          <a:p>
            <a:pPr marL="342900" indent="-342900">
              <a:buClr>
                <a:srgbClr val="F7AB64"/>
              </a:buClr>
              <a:buFont typeface="Arial" panose="020B0604020202020204" pitchFamily="34" charset="0"/>
              <a:buChar char="•"/>
            </a:pPr>
            <a:r>
              <a:rPr lang="en-GB" altLang="en-US" sz="2400" dirty="0">
                <a:solidFill>
                  <a:schemeClr val="tx1"/>
                </a:solidFill>
                <a:latin typeface="Arial" panose="020B0604020202020204" pitchFamily="34" charset="0"/>
                <a:cs typeface="Arial" panose="020B0604020202020204" pitchFamily="34" charset="0"/>
              </a:rPr>
              <a:t>Enjoy!</a:t>
            </a:r>
          </a:p>
          <a:p>
            <a:endParaRPr lang="en-GB" dirty="0">
              <a:solidFill>
                <a:schemeClr val="tx1"/>
              </a:solidFill>
            </a:endParaRPr>
          </a:p>
        </p:txBody>
      </p:sp>
    </p:spTree>
    <p:extLst>
      <p:ext uri="{BB962C8B-B14F-4D97-AF65-F5344CB8AC3E}">
        <p14:creationId xmlns:p14="http://schemas.microsoft.com/office/powerpoint/2010/main" val="3870903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fontScale="90000"/>
          </a:bodyPr>
          <a:lstStyle/>
          <a:p>
            <a:r>
              <a:rPr lang="en-US" sz="3600" b="1" dirty="0">
                <a:solidFill>
                  <a:srgbClr val="CC863E"/>
                </a:solidFill>
                <a:latin typeface="Arial" panose="020B0604020202020204" pitchFamily="34" charset="0"/>
                <a:cs typeface="Arial" panose="020B0604020202020204" pitchFamily="34" charset="0"/>
              </a:rPr>
              <a:t>Exercise: </a:t>
            </a:r>
            <a:r>
              <a:rPr lang="en-GB" sz="3600" b="1" dirty="0">
                <a:solidFill>
                  <a:srgbClr val="CC863E"/>
                </a:solidFill>
                <a:latin typeface="Arial" panose="020B0604020202020204" pitchFamily="34" charset="0"/>
                <a:cs typeface="Arial" panose="020B0604020202020204" pitchFamily="34" charset="0"/>
              </a:rPr>
              <a:t>Practising</a:t>
            </a:r>
            <a:r>
              <a:rPr lang="en-US" sz="3600" b="1" dirty="0">
                <a:solidFill>
                  <a:srgbClr val="CC863E"/>
                </a:solidFill>
                <a:latin typeface="Arial" panose="020B0604020202020204" pitchFamily="34" charset="0"/>
                <a:cs typeface="Arial" panose="020B0604020202020204" pitchFamily="34" charset="0"/>
              </a:rPr>
              <a:t> reflective statements</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cs typeface="Arial"/>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28650" y="1396411"/>
            <a:ext cx="7831538" cy="4019106"/>
          </a:xfrm>
        </p:spPr>
        <p:txBody>
          <a:bodyPr>
            <a:normAutofit/>
          </a:bodyPr>
          <a:lstStyle/>
          <a:p>
            <a:r>
              <a:rPr lang="en-GB" sz="2400" b="1" dirty="0">
                <a:solidFill>
                  <a:schemeClr val="tx1"/>
                </a:solidFill>
                <a:latin typeface="Arial" panose="020B0604020202020204" pitchFamily="34" charset="0"/>
                <a:cs typeface="Arial" panose="020B0604020202020204" pitchFamily="34" charset="0"/>
              </a:rPr>
              <a:t>In threes:</a:t>
            </a: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en-GB" sz="2400" b="1" dirty="0">
                <a:solidFill>
                  <a:schemeClr val="tx1"/>
                </a:solidFill>
                <a:latin typeface="Arial" panose="020B0604020202020204" pitchFamily="34" charset="0"/>
                <a:cs typeface="Arial" panose="020B0604020202020204" pitchFamily="34" charset="0"/>
              </a:rPr>
              <a:t>one</a:t>
            </a:r>
            <a:r>
              <a:rPr lang="en-GB" sz="2400" dirty="0">
                <a:solidFill>
                  <a:schemeClr val="tx1"/>
                </a:solidFill>
                <a:latin typeface="Arial" panose="020B0604020202020204" pitchFamily="34" charset="0"/>
                <a:cs typeface="Arial" panose="020B0604020202020204" pitchFamily="34" charset="0"/>
              </a:rPr>
              <a:t> person is the speaker talking about an issue that concerns them</a:t>
            </a:r>
          </a:p>
          <a:p>
            <a:pPr marL="342900" indent="-342900">
              <a:buClr>
                <a:srgbClr val="FDC536"/>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a:t>
            </a:r>
            <a:r>
              <a:rPr lang="en-GB" sz="2400" b="1" dirty="0">
                <a:solidFill>
                  <a:schemeClr val="tx1"/>
                </a:solidFill>
                <a:latin typeface="Arial" panose="020B0604020202020204" pitchFamily="34" charset="0"/>
                <a:cs typeface="Arial" panose="020B0604020202020204" pitchFamily="34" charset="0"/>
              </a:rPr>
              <a:t> second</a:t>
            </a:r>
            <a:r>
              <a:rPr lang="en-GB" sz="2400" dirty="0">
                <a:solidFill>
                  <a:schemeClr val="tx1"/>
                </a:solidFill>
                <a:latin typeface="Arial" panose="020B0604020202020204" pitchFamily="34" charset="0"/>
                <a:cs typeface="Arial" panose="020B0604020202020204" pitchFamily="34" charset="0"/>
              </a:rPr>
              <a:t> person keeps time and facilitates a shared discussion for five minutes</a:t>
            </a:r>
          </a:p>
          <a:p>
            <a:pPr marL="342900" indent="-342900">
              <a:buClr>
                <a:srgbClr val="FDC536"/>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 </a:t>
            </a:r>
            <a:r>
              <a:rPr lang="en-GB" sz="2400" b="1" dirty="0">
                <a:solidFill>
                  <a:schemeClr val="tx1"/>
                </a:solidFill>
                <a:latin typeface="Arial" panose="020B0604020202020204" pitchFamily="34" charset="0"/>
                <a:cs typeface="Arial" panose="020B0604020202020204" pitchFamily="34" charset="0"/>
              </a:rPr>
              <a:t>third </a:t>
            </a:r>
            <a:r>
              <a:rPr lang="en-GB" sz="2400" dirty="0">
                <a:solidFill>
                  <a:schemeClr val="tx1"/>
                </a:solidFill>
                <a:latin typeface="Arial" panose="020B0604020202020204" pitchFamily="34" charset="0"/>
                <a:cs typeface="Arial" panose="020B0604020202020204" pitchFamily="34" charset="0"/>
              </a:rPr>
              <a:t>person listens and reflects on the speakers situation, wondering: </a:t>
            </a:r>
          </a:p>
          <a:p>
            <a:endParaRPr lang="en-GB" sz="2000" dirty="0">
              <a:solidFill>
                <a:schemeClr val="tx1"/>
              </a:solidFill>
            </a:endParaRPr>
          </a:p>
        </p:txBody>
      </p:sp>
      <p:sp>
        <p:nvSpPr>
          <p:cNvPr id="7" name="Speech Bubble: Oval 6">
            <a:extLst>
              <a:ext uri="{FF2B5EF4-FFF2-40B4-BE49-F238E27FC236}">
                <a16:creationId xmlns:a16="http://schemas.microsoft.com/office/drawing/2014/main" id="{9E055D40-0674-4BE6-8DDC-1A10E493D302}"/>
              </a:ext>
            </a:extLst>
          </p:cNvPr>
          <p:cNvSpPr/>
          <p:nvPr/>
        </p:nvSpPr>
        <p:spPr>
          <a:xfrm>
            <a:off x="1247999" y="4480645"/>
            <a:ext cx="6223379" cy="934872"/>
          </a:xfrm>
          <a:prstGeom prst="wedgeEllipseCallou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What’s important to her/him?</a:t>
            </a:r>
          </a:p>
        </p:txBody>
      </p:sp>
    </p:spTree>
    <p:extLst>
      <p:ext uri="{BB962C8B-B14F-4D97-AF65-F5344CB8AC3E}">
        <p14:creationId xmlns:p14="http://schemas.microsoft.com/office/powerpoint/2010/main" val="632886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r>
              <a:rPr lang="en-GB" sz="3600" b="1" dirty="0">
                <a:solidFill>
                  <a:srgbClr val="CC863E"/>
                </a:solidFill>
                <a:latin typeface="Arial" panose="020B0604020202020204" pitchFamily="34" charset="0"/>
                <a:cs typeface="Arial" panose="020B0604020202020204" pitchFamily="34" charset="0"/>
              </a:rPr>
              <a:t>What did you observe?</a:t>
            </a: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442484"/>
            <a:ext cx="7831538" cy="4272516"/>
          </a:xfrm>
        </p:spPr>
        <p:txBody>
          <a:bodyPr>
            <a:normAutofit/>
          </a:bodyPr>
          <a:lstStyle/>
          <a:p>
            <a:pPr marL="342900" indent="-342900">
              <a:buClr>
                <a:srgbClr val="FDC536"/>
              </a:buClr>
              <a:buFont typeface="Arial" panose="020B0604020202020204" pitchFamily="34" charset="0"/>
              <a:buChar char="•"/>
            </a:pPr>
            <a:r>
              <a:rPr lang="en-GB" sz="2400" b="1" dirty="0">
                <a:solidFill>
                  <a:schemeClr val="tx1"/>
                </a:solidFill>
                <a:latin typeface="Arial" panose="020B0604020202020204" pitchFamily="34" charset="0"/>
                <a:cs typeface="Arial" panose="020B0604020202020204" pitchFamily="34" charset="0"/>
              </a:rPr>
              <a:t>What feelings may be behind the words?</a:t>
            </a:r>
            <a:r>
              <a:rPr lang="en-GB" sz="2400" dirty="0">
                <a:solidFill>
                  <a:schemeClr val="tx1"/>
                </a:solidFill>
                <a:latin typeface="Arial" panose="020B0604020202020204" pitchFamily="34" charset="0"/>
                <a:cs typeface="Arial" panose="020B0604020202020204" pitchFamily="34" charset="0"/>
              </a:rPr>
              <a:t> </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(for example, you are really worried, this has never happened before) </a:t>
            </a:r>
          </a:p>
          <a:p>
            <a:pPr marL="342900" indent="-342900">
              <a:buClr>
                <a:srgbClr val="FDC536"/>
              </a:buClr>
              <a:buFont typeface="Arial" panose="020B0604020202020204" pitchFamily="34" charset="0"/>
              <a:buChar char="•"/>
            </a:pPr>
            <a:r>
              <a:rPr lang="en-GB" sz="2400" b="1" dirty="0">
                <a:solidFill>
                  <a:schemeClr val="tx1"/>
                </a:solidFill>
                <a:latin typeface="Arial" panose="020B0604020202020204" pitchFamily="34" charset="0"/>
                <a:cs typeface="Arial" panose="020B0604020202020204" pitchFamily="34" charset="0"/>
              </a:rPr>
              <a:t>What have I noticed about the challenge she/he faces</a:t>
            </a:r>
            <a:r>
              <a:rPr lang="en-GB" sz="2400" b="1" i="1" dirty="0">
                <a:solidFill>
                  <a:schemeClr val="tx1"/>
                </a:solidFill>
                <a:latin typeface="Arial" panose="020B0604020202020204" pitchFamily="34" charset="0"/>
                <a:cs typeface="Arial" panose="020B0604020202020204" pitchFamily="34" charset="0"/>
              </a:rPr>
              <a:t>? </a:t>
            </a:r>
            <a:br>
              <a:rPr lang="en-GB" sz="2400" b="1" i="1"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(for example, it’s hard for you with so many conflicting responsibilities)</a:t>
            </a:r>
          </a:p>
          <a:p>
            <a:pPr marL="342900" indent="-342900">
              <a:buClr>
                <a:srgbClr val="FDC536"/>
              </a:buClr>
              <a:buFont typeface="Arial" panose="020B0604020202020204" pitchFamily="34" charset="0"/>
              <a:buChar char="•"/>
            </a:pPr>
            <a:r>
              <a:rPr lang="en-GB" sz="2400" b="1" dirty="0">
                <a:solidFill>
                  <a:schemeClr val="tx1"/>
                </a:solidFill>
                <a:latin typeface="Arial" panose="020B0604020202020204" pitchFamily="34" charset="0"/>
                <a:cs typeface="Arial" panose="020B0604020202020204" pitchFamily="34" charset="0"/>
              </a:rPr>
              <a:t>What have I noticed about her/his strengths/values? </a:t>
            </a:r>
            <a:br>
              <a:rPr lang="en-GB" sz="2400" b="1"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(for example, you want the best for your mum and are going the extra mile)</a:t>
            </a:r>
          </a:p>
          <a:p>
            <a:endParaRPr lang="en-GB" sz="2000" dirty="0">
              <a:solidFill>
                <a:schemeClr val="tx1"/>
              </a:solidFill>
            </a:endParaRPr>
          </a:p>
        </p:txBody>
      </p:sp>
    </p:spTree>
    <p:extLst>
      <p:ext uri="{BB962C8B-B14F-4D97-AF65-F5344CB8AC3E}">
        <p14:creationId xmlns:p14="http://schemas.microsoft.com/office/powerpoint/2010/main" val="586781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7612116" cy="1031283"/>
          </a:xfrm>
        </p:spPr>
        <p:txBody>
          <a:bodyPr>
            <a:normAutofit fontScale="90000"/>
          </a:bodyPr>
          <a:lstStyle/>
          <a:p>
            <a:pPr>
              <a:lnSpc>
                <a:spcPct val="100000"/>
              </a:lnSpc>
            </a:pPr>
            <a:r>
              <a:rPr lang="en-GB" altLang="en-US" sz="3600" b="1" dirty="0">
                <a:solidFill>
                  <a:srgbClr val="CC863E"/>
                </a:solidFill>
                <a:latin typeface="Arial" panose="020B0604020202020204" pitchFamily="34" charset="0"/>
                <a:cs typeface="Arial" panose="020B0604020202020204" pitchFamily="34" charset="0"/>
              </a:rPr>
              <a:t>Stage 3: Asking exploratory questions</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pic>
        <p:nvPicPr>
          <p:cNvPr id="8" name="Picture 7">
            <a:extLst>
              <a:ext uri="{FF2B5EF4-FFF2-40B4-BE49-F238E27FC236}">
                <a16:creationId xmlns:a16="http://schemas.microsoft.com/office/drawing/2014/main" id="{0BFA683B-A7C3-46B7-9F86-4709D37A1E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48675" y="1239552"/>
            <a:ext cx="2231329" cy="2237426"/>
          </a:xfrm>
          <a:prstGeom prst="rect">
            <a:avLst/>
          </a:prstGeom>
        </p:spPr>
      </p:pic>
      <p:sp>
        <p:nvSpPr>
          <p:cNvPr id="9" name="Rectangle: Rounded Corners 8">
            <a:extLst>
              <a:ext uri="{FF2B5EF4-FFF2-40B4-BE49-F238E27FC236}">
                <a16:creationId xmlns:a16="http://schemas.microsoft.com/office/drawing/2014/main" id="{649C62AE-6A06-4272-9FAB-F43DEBC68B63}"/>
              </a:ext>
            </a:extLst>
          </p:cNvPr>
          <p:cNvSpPr/>
          <p:nvPr/>
        </p:nvSpPr>
        <p:spPr>
          <a:xfrm>
            <a:off x="1605802" y="1505643"/>
            <a:ext cx="2966198" cy="1930977"/>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solidFill>
                  <a:schemeClr val="tx1"/>
                </a:solidFill>
              </a:rPr>
              <a:t>Open, not closed</a:t>
            </a:r>
          </a:p>
          <a:p>
            <a:pPr marL="285750" indent="-285750">
              <a:buFont typeface="Arial" panose="020B0604020202020204" pitchFamily="34" charset="0"/>
              <a:buChar char="•"/>
            </a:pPr>
            <a:r>
              <a:rPr lang="en-GB" sz="2000" dirty="0">
                <a:solidFill>
                  <a:schemeClr val="tx1"/>
                </a:solidFill>
              </a:rPr>
              <a:t>Simple, not multiple</a:t>
            </a:r>
          </a:p>
          <a:p>
            <a:pPr marL="285750" indent="-285750">
              <a:buFont typeface="Arial" panose="020B0604020202020204" pitchFamily="34" charset="0"/>
              <a:buChar char="•"/>
            </a:pPr>
            <a:r>
              <a:rPr lang="en-GB" sz="2000" dirty="0">
                <a:solidFill>
                  <a:schemeClr val="tx1"/>
                </a:solidFill>
              </a:rPr>
              <a:t>Not leading</a:t>
            </a:r>
          </a:p>
          <a:p>
            <a:pPr marL="285750" indent="-285750">
              <a:buFont typeface="Arial" panose="020B0604020202020204" pitchFamily="34" charset="0"/>
              <a:buChar char="•"/>
            </a:pPr>
            <a:r>
              <a:rPr lang="en-GB" sz="2000" dirty="0">
                <a:solidFill>
                  <a:schemeClr val="tx1"/>
                </a:solidFill>
              </a:rPr>
              <a:t>Avoid ‘why’</a:t>
            </a:r>
          </a:p>
          <a:p>
            <a:pPr marL="285750" indent="-285750">
              <a:buFont typeface="Arial" panose="020B0604020202020204" pitchFamily="34" charset="0"/>
              <a:buChar char="•"/>
            </a:pPr>
            <a:r>
              <a:rPr lang="en-GB" sz="2000" dirty="0">
                <a:solidFill>
                  <a:schemeClr val="tx1"/>
                </a:solidFill>
              </a:rPr>
              <a:t>Key questions</a:t>
            </a:r>
          </a:p>
        </p:txBody>
      </p:sp>
      <p:sp>
        <p:nvSpPr>
          <p:cNvPr id="2" name="TextBox 1">
            <a:extLst>
              <a:ext uri="{FF2B5EF4-FFF2-40B4-BE49-F238E27FC236}">
                <a16:creationId xmlns:a16="http://schemas.microsoft.com/office/drawing/2014/main" id="{C5D1EE2F-D6E6-3B4D-86FD-731E31A238F8}"/>
              </a:ext>
            </a:extLst>
          </p:cNvPr>
          <p:cNvSpPr txBox="1"/>
          <p:nvPr/>
        </p:nvSpPr>
        <p:spPr>
          <a:xfrm>
            <a:off x="1304365" y="3651476"/>
            <a:ext cx="6535270" cy="1930977"/>
          </a:xfrm>
          <a:prstGeom prst="rect">
            <a:avLst/>
          </a:prstGeom>
        </p:spPr>
        <p:txBody>
          <a:bodyPr vert="horz" wrap="square" lIns="91440" tIns="45720" rIns="91440" bIns="45720" rtlCol="0" anchor="ctr">
            <a:normAutofit/>
          </a:bodyPr>
          <a:lstStyle/>
          <a:p>
            <a:pPr marL="285750" indent="-285750">
              <a:buClr>
                <a:srgbClr val="F7AB64"/>
              </a:buClr>
              <a:buFont typeface="Arial" panose="020B0604020202020204" pitchFamily="34" charset="0"/>
              <a:buChar char="•"/>
            </a:pPr>
            <a:r>
              <a:rPr lang="en-US" sz="2000" dirty="0"/>
              <a:t>What concerns you most?</a:t>
            </a:r>
          </a:p>
          <a:p>
            <a:pPr marL="285750" indent="-285750">
              <a:buClr>
                <a:srgbClr val="F7AB64"/>
              </a:buClr>
              <a:buFont typeface="Arial" panose="020B0604020202020204" pitchFamily="34" charset="0"/>
              <a:buChar char="•"/>
            </a:pPr>
            <a:r>
              <a:rPr lang="en-US" sz="2000" dirty="0"/>
              <a:t>What would worry you if nothing changed?</a:t>
            </a:r>
          </a:p>
          <a:p>
            <a:pPr marL="285750" indent="-285750">
              <a:buClr>
                <a:srgbClr val="F7AB64"/>
              </a:buClr>
              <a:buFont typeface="Arial" panose="020B0604020202020204" pitchFamily="34" charset="0"/>
              <a:buChar char="•"/>
            </a:pPr>
            <a:r>
              <a:rPr lang="en-US" sz="2000" dirty="0"/>
              <a:t>What have you noticed when things are a bit better?</a:t>
            </a:r>
          </a:p>
          <a:p>
            <a:pPr marL="285750" indent="-285750">
              <a:buClr>
                <a:srgbClr val="F7AB64"/>
              </a:buClr>
              <a:buFont typeface="Arial" panose="020B0604020202020204" pitchFamily="34" charset="0"/>
              <a:buChar char="•"/>
            </a:pPr>
            <a:r>
              <a:rPr lang="en-US" sz="2000" dirty="0"/>
              <a:t>What do you hope for if things can improve?</a:t>
            </a:r>
          </a:p>
          <a:p>
            <a:pPr marL="285750" indent="-285750">
              <a:buClr>
                <a:srgbClr val="F7AB64"/>
              </a:buClr>
              <a:buFont typeface="Arial" panose="020B0604020202020204" pitchFamily="34" charset="0"/>
              <a:buChar char="•"/>
            </a:pPr>
            <a:r>
              <a:rPr lang="en-US" sz="2000" dirty="0"/>
              <a:t>What would be happening to make you a little less concerned?</a:t>
            </a:r>
          </a:p>
        </p:txBody>
      </p:sp>
    </p:spTree>
    <p:extLst>
      <p:ext uri="{BB962C8B-B14F-4D97-AF65-F5344CB8AC3E}">
        <p14:creationId xmlns:p14="http://schemas.microsoft.com/office/powerpoint/2010/main" val="2486314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r>
              <a:rPr lang="en-US" sz="3600" b="1" dirty="0">
                <a:solidFill>
                  <a:srgbClr val="CC863E"/>
                </a:solidFill>
                <a:latin typeface="Arial" panose="020B0604020202020204" pitchFamily="34" charset="0"/>
                <a:cs typeface="Arial" panose="020B0604020202020204" pitchFamily="34" charset="0"/>
              </a:rPr>
              <a:t>Exercise: Case scenarios</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206001"/>
            <a:ext cx="8049358" cy="3919630"/>
          </a:xfrm>
        </p:spPr>
        <p:txBody>
          <a:bodyPr>
            <a:noAutofit/>
          </a:bodyPr>
          <a:lstStyle/>
          <a:p>
            <a:r>
              <a:rPr lang="en-GB" sz="2000" b="1" dirty="0">
                <a:solidFill>
                  <a:schemeClr val="tx1"/>
                </a:solidFill>
                <a:latin typeface="Arial" panose="020B0604020202020204" pitchFamily="34" charset="0"/>
                <a:cs typeface="Arial" panose="020B0604020202020204" pitchFamily="34" charset="0"/>
              </a:rPr>
              <a:t>Part 1: </a:t>
            </a:r>
            <a:r>
              <a:rPr lang="en-GB" sz="2000" dirty="0">
                <a:solidFill>
                  <a:schemeClr val="tx1"/>
                </a:solidFill>
                <a:latin typeface="Arial" panose="020B0604020202020204" pitchFamily="34" charset="0"/>
                <a:cs typeface="Arial" panose="020B0604020202020204" pitchFamily="34" charset="0"/>
              </a:rPr>
              <a:t>Consider the first example of a conversation in an IAA service</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do you notice about the approach taken by the call handler?</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Have they adopted the principles of the Social Services and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Well-being (Wales) Act?</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How could the conversation be improved?</a:t>
            </a:r>
          </a:p>
          <a:p>
            <a:r>
              <a:rPr lang="en-GB" sz="2000" b="1" dirty="0">
                <a:solidFill>
                  <a:schemeClr val="tx1"/>
                </a:solidFill>
                <a:latin typeface="Arial" panose="020B0604020202020204" pitchFamily="34" charset="0"/>
                <a:cs typeface="Arial" panose="020B0604020202020204" pitchFamily="34" charset="0"/>
              </a:rPr>
              <a:t>Part 2: </a:t>
            </a:r>
            <a:r>
              <a:rPr lang="en-GB" sz="2000" dirty="0">
                <a:solidFill>
                  <a:schemeClr val="tx1"/>
                </a:solidFill>
                <a:latin typeface="Arial" panose="020B0604020202020204" pitchFamily="34" charset="0"/>
                <a:cs typeface="Arial" panose="020B0604020202020204" pitchFamily="34" charset="0"/>
              </a:rPr>
              <a:t>Consider the second example of a conversation in an IAA service</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How does it differ from the first conversation?</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How have they adopted the principles of the Social Services and Well-being (Wales) Act?</a:t>
            </a:r>
          </a:p>
          <a:p>
            <a:pPr marL="342900" indent="-34290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learning points can you take from this conversation that you can apply to your own practice?</a:t>
            </a:r>
          </a:p>
          <a:p>
            <a:endParaRPr lang="en-GB" sz="2000" dirty="0">
              <a:solidFill>
                <a:schemeClr val="tx1"/>
              </a:solidFill>
            </a:endParaRPr>
          </a:p>
        </p:txBody>
      </p:sp>
    </p:spTree>
    <p:extLst>
      <p:ext uri="{BB962C8B-B14F-4D97-AF65-F5344CB8AC3E}">
        <p14:creationId xmlns:p14="http://schemas.microsoft.com/office/powerpoint/2010/main" val="2561548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r>
              <a:rPr lang="en-GB" altLang="en-US" sz="3600" b="1" dirty="0">
                <a:solidFill>
                  <a:srgbClr val="CC863E"/>
                </a:solidFill>
                <a:latin typeface="Arial" panose="020B0604020202020204" pitchFamily="34" charset="0"/>
                <a:cs typeface="Arial" panose="020B0604020202020204" pitchFamily="34" charset="0"/>
              </a:rPr>
              <a:t>Managing strong emotions or difficult behaviours</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620649"/>
            <a:ext cx="7831538" cy="3563300"/>
          </a:xfrm>
        </p:spPr>
        <p:txBody>
          <a:bodyPr>
            <a:noAutofit/>
          </a:bodyPr>
          <a:lstStyle/>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do you do when the individual is not having a good day?</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tactics do you use to try and stop yourself getting sucked into emotions, such as anxiety or anger?</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works well? Are there particular phrases they find themselves using?</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When do you know you’ve lost control of the conversation? What might the individual have done and/or what might you have done?</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How do you know when you’ve ‘blown’ the conversation? Is it about needing to win or a defence mechanism (both very much human nature)? </a:t>
            </a:r>
          </a:p>
          <a:p>
            <a:endParaRPr lang="en-GB" sz="2000" dirty="0">
              <a:solidFill>
                <a:schemeClr val="tx1"/>
              </a:solidFill>
            </a:endParaRPr>
          </a:p>
        </p:txBody>
      </p:sp>
    </p:spTree>
    <p:extLst>
      <p:ext uri="{BB962C8B-B14F-4D97-AF65-F5344CB8AC3E}">
        <p14:creationId xmlns:p14="http://schemas.microsoft.com/office/powerpoint/2010/main" val="4256785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r>
              <a:rPr lang="en-GB" altLang="en-US" sz="3100" b="1" dirty="0">
                <a:solidFill>
                  <a:srgbClr val="CC863E"/>
                </a:solidFill>
                <a:latin typeface="Arial" panose="020B0604020202020204" pitchFamily="34" charset="0"/>
                <a:cs typeface="Arial" panose="020B0604020202020204" pitchFamily="34" charset="0"/>
              </a:rPr>
              <a:t>Managing strong emotions or difficult behaviours tips</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2" name="TextBox 1">
            <a:extLst>
              <a:ext uri="{FF2B5EF4-FFF2-40B4-BE49-F238E27FC236}">
                <a16:creationId xmlns:a16="http://schemas.microsoft.com/office/drawing/2014/main" id="{18A2DD8E-6C7F-0949-81E3-EF2FB5C197BC}"/>
              </a:ext>
            </a:extLst>
          </p:cNvPr>
          <p:cNvSpPr txBox="1"/>
          <p:nvPr/>
        </p:nvSpPr>
        <p:spPr>
          <a:xfrm>
            <a:off x="927847" y="1183341"/>
            <a:ext cx="7288306" cy="4491317"/>
          </a:xfrm>
          <a:prstGeom prst="rect">
            <a:avLst/>
          </a:prstGeom>
        </p:spPr>
        <p:txBody>
          <a:bodyPr vert="horz" wrap="square" lIns="91440" tIns="45720" rIns="91440" bIns="45720" rtlCol="0" anchor="ctr">
            <a:normAutofit/>
          </a:bodyPr>
          <a:lstStyle/>
          <a:p>
            <a:r>
              <a:rPr lang="en-US" sz="2400" dirty="0"/>
              <a:t>Tips:</a:t>
            </a:r>
          </a:p>
          <a:p>
            <a:endParaRPr lang="en-US" sz="2400" dirty="0"/>
          </a:p>
          <a:p>
            <a:pPr marL="285750" indent="-285750">
              <a:buClr>
                <a:srgbClr val="F7AB64"/>
              </a:buClr>
              <a:buFont typeface="Arial" panose="020B0604020202020204" pitchFamily="34" charset="0"/>
              <a:buChar char="•"/>
            </a:pPr>
            <a:r>
              <a:rPr lang="en-US" sz="2400" dirty="0"/>
              <a:t>resist hitting it head on or taking it personally</a:t>
            </a:r>
          </a:p>
          <a:p>
            <a:pPr marL="285750" indent="-285750">
              <a:buClr>
                <a:srgbClr val="F7AB64"/>
              </a:buClr>
              <a:buFont typeface="Arial" panose="020B0604020202020204" pitchFamily="34" charset="0"/>
              <a:buChar char="•"/>
            </a:pPr>
            <a:r>
              <a:rPr lang="en-US" sz="2400" dirty="0"/>
              <a:t>acknowledge the feelings behind the words – for example, anxiety, frustration, fear, and so on</a:t>
            </a:r>
          </a:p>
          <a:p>
            <a:pPr marL="285750" indent="-285750">
              <a:buClr>
                <a:srgbClr val="F7AB64"/>
              </a:buClr>
              <a:buFont typeface="Arial" panose="020B0604020202020204" pitchFamily="34" charset="0"/>
              <a:buChar char="•"/>
            </a:pPr>
            <a:r>
              <a:rPr lang="en-US" sz="2400" dirty="0"/>
              <a:t>empathise, accept, reflect and explore</a:t>
            </a:r>
          </a:p>
          <a:p>
            <a:pPr marL="285750" indent="-285750">
              <a:buClr>
                <a:srgbClr val="F7AB64"/>
              </a:buClr>
              <a:buFont typeface="Arial" panose="020B0604020202020204" pitchFamily="34" charset="0"/>
              <a:buChar char="•"/>
            </a:pPr>
            <a:r>
              <a:rPr lang="en-US" sz="2400" dirty="0"/>
              <a:t>shift to strengths-based conversations</a:t>
            </a:r>
          </a:p>
          <a:p>
            <a:pPr marL="285750" indent="-285750">
              <a:buClr>
                <a:srgbClr val="F7AB64"/>
              </a:buClr>
              <a:buFont typeface="Arial" panose="020B0604020202020204" pitchFamily="34" charset="0"/>
              <a:buChar char="•"/>
            </a:pPr>
            <a:r>
              <a:rPr lang="en-US" sz="2400" dirty="0"/>
              <a:t>emphasise personal choice and control</a:t>
            </a:r>
          </a:p>
          <a:p>
            <a:pPr marL="285750" indent="-285750">
              <a:buClr>
                <a:srgbClr val="F7AB64"/>
              </a:buClr>
              <a:buFont typeface="Arial" panose="020B0604020202020204" pitchFamily="34" charset="0"/>
              <a:buChar char="•"/>
            </a:pPr>
            <a:r>
              <a:rPr lang="en-US" sz="2400" dirty="0"/>
              <a:t>avoid arguments</a:t>
            </a:r>
          </a:p>
          <a:p>
            <a:endParaRPr lang="en-US" sz="2400" dirty="0"/>
          </a:p>
        </p:txBody>
      </p:sp>
    </p:spTree>
    <p:extLst>
      <p:ext uri="{BB962C8B-B14F-4D97-AF65-F5344CB8AC3E}">
        <p14:creationId xmlns:p14="http://schemas.microsoft.com/office/powerpoint/2010/main" val="2815977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pPr>
              <a:lnSpc>
                <a:spcPct val="100000"/>
              </a:lnSpc>
            </a:pPr>
            <a:r>
              <a:rPr lang="en-US" sz="3100" b="1" dirty="0">
                <a:solidFill>
                  <a:srgbClr val="CC863E"/>
                </a:solidFill>
                <a:latin typeface="Arial" panose="020B0604020202020204" pitchFamily="34" charset="0"/>
                <a:cs typeface="Arial" panose="020B0604020202020204" pitchFamily="34" charset="0"/>
              </a:rPr>
              <a:t>Strategies for lowering </a:t>
            </a:r>
            <a:br>
              <a:rPr lang="en-US" sz="3100" b="1" dirty="0">
                <a:solidFill>
                  <a:srgbClr val="CC863E"/>
                </a:solidFill>
                <a:latin typeface="Arial" panose="020B0604020202020204" pitchFamily="34" charset="0"/>
                <a:cs typeface="Arial" panose="020B0604020202020204" pitchFamily="34" charset="0"/>
              </a:rPr>
            </a:br>
            <a:r>
              <a:rPr lang="en-US" sz="3100" b="1" dirty="0">
                <a:solidFill>
                  <a:srgbClr val="CC863E"/>
                </a:solidFill>
                <a:latin typeface="Arial" panose="020B0604020202020204" pitchFamily="34" charset="0"/>
                <a:cs typeface="Arial" panose="020B0604020202020204" pitchFamily="34" charset="0"/>
              </a:rPr>
              <a:t>challenging conversations</a:t>
            </a: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5" name="Rectangle 4">
            <a:extLst>
              <a:ext uri="{FF2B5EF4-FFF2-40B4-BE49-F238E27FC236}">
                <a16:creationId xmlns:a16="http://schemas.microsoft.com/office/drawing/2014/main" id="{B0ED8387-4853-0540-87EE-566D789C1356}"/>
              </a:ext>
            </a:extLst>
          </p:cNvPr>
          <p:cNvSpPr/>
          <p:nvPr/>
        </p:nvSpPr>
        <p:spPr>
          <a:xfrm>
            <a:off x="849336" y="1434510"/>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Be clear about the issue</a:t>
            </a:r>
          </a:p>
        </p:txBody>
      </p:sp>
      <p:sp>
        <p:nvSpPr>
          <p:cNvPr id="10" name="Rectangle 9">
            <a:extLst>
              <a:ext uri="{FF2B5EF4-FFF2-40B4-BE49-F238E27FC236}">
                <a16:creationId xmlns:a16="http://schemas.microsoft.com/office/drawing/2014/main" id="{9FB566F0-41F8-6F40-998E-92D610F17EFB}"/>
              </a:ext>
            </a:extLst>
          </p:cNvPr>
          <p:cNvSpPr/>
          <p:nvPr/>
        </p:nvSpPr>
        <p:spPr>
          <a:xfrm>
            <a:off x="849336" y="2945872"/>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Be consistent</a:t>
            </a:r>
          </a:p>
        </p:txBody>
      </p:sp>
      <p:sp>
        <p:nvSpPr>
          <p:cNvPr id="13" name="Rectangle 12">
            <a:extLst>
              <a:ext uri="{FF2B5EF4-FFF2-40B4-BE49-F238E27FC236}">
                <a16:creationId xmlns:a16="http://schemas.microsoft.com/office/drawing/2014/main" id="{E76FB5C6-B222-E045-9BAE-66DEFC3BA908}"/>
              </a:ext>
            </a:extLst>
          </p:cNvPr>
          <p:cNvSpPr/>
          <p:nvPr/>
        </p:nvSpPr>
        <p:spPr>
          <a:xfrm>
            <a:off x="849336" y="4489372"/>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Choose the right time and place</a:t>
            </a:r>
          </a:p>
        </p:txBody>
      </p:sp>
      <p:sp>
        <p:nvSpPr>
          <p:cNvPr id="16" name="Rectangle 15">
            <a:extLst>
              <a:ext uri="{FF2B5EF4-FFF2-40B4-BE49-F238E27FC236}">
                <a16:creationId xmlns:a16="http://schemas.microsoft.com/office/drawing/2014/main" id="{E84495D4-0CAE-ED4C-82DB-43831A8061B7}"/>
              </a:ext>
            </a:extLst>
          </p:cNvPr>
          <p:cNvSpPr/>
          <p:nvPr/>
        </p:nvSpPr>
        <p:spPr>
          <a:xfrm>
            <a:off x="3297172" y="1434510"/>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Know your objective</a:t>
            </a:r>
          </a:p>
        </p:txBody>
      </p:sp>
      <p:sp>
        <p:nvSpPr>
          <p:cNvPr id="19" name="Rectangle 18">
            <a:extLst>
              <a:ext uri="{FF2B5EF4-FFF2-40B4-BE49-F238E27FC236}">
                <a16:creationId xmlns:a16="http://schemas.microsoft.com/office/drawing/2014/main" id="{45F10536-6F19-A743-8535-D1A161110588}"/>
              </a:ext>
            </a:extLst>
          </p:cNvPr>
          <p:cNvSpPr/>
          <p:nvPr/>
        </p:nvSpPr>
        <p:spPr>
          <a:xfrm>
            <a:off x="3297172" y="2945872"/>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Adopt a mindset of inquiry</a:t>
            </a:r>
          </a:p>
        </p:txBody>
      </p:sp>
      <p:sp>
        <p:nvSpPr>
          <p:cNvPr id="22" name="Rectangle 21">
            <a:extLst>
              <a:ext uri="{FF2B5EF4-FFF2-40B4-BE49-F238E27FC236}">
                <a16:creationId xmlns:a16="http://schemas.microsoft.com/office/drawing/2014/main" id="{BE953EF6-799F-4942-B362-BCB43FCCA86A}"/>
              </a:ext>
            </a:extLst>
          </p:cNvPr>
          <p:cNvSpPr/>
          <p:nvPr/>
        </p:nvSpPr>
        <p:spPr>
          <a:xfrm>
            <a:off x="3297172" y="4489372"/>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Know how to begin</a:t>
            </a:r>
          </a:p>
        </p:txBody>
      </p:sp>
      <p:sp>
        <p:nvSpPr>
          <p:cNvPr id="25" name="Rectangle 24">
            <a:extLst>
              <a:ext uri="{FF2B5EF4-FFF2-40B4-BE49-F238E27FC236}">
                <a16:creationId xmlns:a16="http://schemas.microsoft.com/office/drawing/2014/main" id="{52CB6E17-A1EC-7F4D-B0CF-ACC7F6D22628}"/>
              </a:ext>
            </a:extLst>
          </p:cNvPr>
          <p:cNvSpPr/>
          <p:nvPr/>
        </p:nvSpPr>
        <p:spPr>
          <a:xfrm>
            <a:off x="5709510" y="1434510"/>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Preserve the relationship</a:t>
            </a:r>
          </a:p>
        </p:txBody>
      </p:sp>
      <p:sp>
        <p:nvSpPr>
          <p:cNvPr id="28" name="Rectangle 27">
            <a:extLst>
              <a:ext uri="{FF2B5EF4-FFF2-40B4-BE49-F238E27FC236}">
                <a16:creationId xmlns:a16="http://schemas.microsoft.com/office/drawing/2014/main" id="{CBE03F8D-0FED-9F47-B609-8C0328F34755}"/>
              </a:ext>
            </a:extLst>
          </p:cNvPr>
          <p:cNvSpPr/>
          <p:nvPr/>
        </p:nvSpPr>
        <p:spPr>
          <a:xfrm>
            <a:off x="5709510" y="2945872"/>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Manage emotions</a:t>
            </a:r>
          </a:p>
        </p:txBody>
      </p:sp>
      <p:sp>
        <p:nvSpPr>
          <p:cNvPr id="31" name="Rectangle 30">
            <a:extLst>
              <a:ext uri="{FF2B5EF4-FFF2-40B4-BE49-F238E27FC236}">
                <a16:creationId xmlns:a16="http://schemas.microsoft.com/office/drawing/2014/main" id="{0DA39180-DF1F-F147-8343-92072ED69CC3}"/>
              </a:ext>
            </a:extLst>
          </p:cNvPr>
          <p:cNvSpPr/>
          <p:nvPr/>
        </p:nvSpPr>
        <p:spPr>
          <a:xfrm>
            <a:off x="5709510" y="4489372"/>
            <a:ext cx="2268007" cy="1360804"/>
          </a:xfrm>
          <a:prstGeom prst="rect">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000" dirty="0">
                <a:solidFill>
                  <a:schemeClr val="tx1"/>
                </a:solidFill>
              </a:rPr>
              <a:t>Develop conflict resolution skills</a:t>
            </a:r>
          </a:p>
        </p:txBody>
      </p:sp>
    </p:spTree>
    <p:extLst>
      <p:ext uri="{BB962C8B-B14F-4D97-AF65-F5344CB8AC3E}">
        <p14:creationId xmlns:p14="http://schemas.microsoft.com/office/powerpoint/2010/main" val="237062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pPr>
              <a:lnSpc>
                <a:spcPct val="100000"/>
              </a:lnSpc>
            </a:pPr>
            <a:r>
              <a:rPr lang="en-GB" altLang="en-US" sz="3100" b="1" dirty="0">
                <a:solidFill>
                  <a:srgbClr val="CC863E"/>
                </a:solidFill>
                <a:latin typeface="Arial" panose="020B0604020202020204" pitchFamily="34" charset="0"/>
                <a:cs typeface="Arial" panose="020B0604020202020204" pitchFamily="34" charset="0"/>
              </a:rPr>
              <a:t>Engaging with other professionals</a:t>
            </a:r>
            <a:br>
              <a:rPr lang="en-GB" altLang="en-US" sz="3100" b="1" dirty="0">
                <a:solidFill>
                  <a:srgbClr val="CC863E"/>
                </a:solidFill>
                <a:latin typeface="Arial" panose="020B0604020202020204" pitchFamily="34" charset="0"/>
                <a:cs typeface="Arial" panose="020B0604020202020204" pitchFamily="34" charset="0"/>
              </a:rPr>
            </a:br>
            <a:r>
              <a:rPr lang="en-GB" altLang="en-US" sz="3100" b="1" dirty="0">
                <a:solidFill>
                  <a:srgbClr val="CC863E"/>
                </a:solidFill>
                <a:latin typeface="Arial" panose="020B0604020202020204" pitchFamily="34" charset="0"/>
                <a:cs typeface="Arial" panose="020B0604020202020204" pitchFamily="34" charset="0"/>
              </a:rPr>
              <a:t>when they want to refer </a:t>
            </a: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846554"/>
            <a:ext cx="7831538" cy="3998661"/>
          </a:xfrm>
        </p:spPr>
        <p:txBody>
          <a:bodyPr>
            <a:normAutofit fontScale="92500"/>
          </a:bodyPr>
          <a:lstStyle/>
          <a:p>
            <a:pPr marL="342900" indent="-342900">
              <a:lnSpc>
                <a:spcPct val="110000"/>
              </a:lnSpc>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Can I check a few things out with you so I’m clear about what you might need from us?</a:t>
            </a:r>
          </a:p>
          <a:p>
            <a:pPr marL="342900" indent="-342900">
              <a:lnSpc>
                <a:spcPct val="110000"/>
              </a:lnSpc>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is it specifically about their situation that concerns you?</a:t>
            </a:r>
          </a:p>
          <a:p>
            <a:pPr marL="342900" indent="-342900">
              <a:lnSpc>
                <a:spcPct val="110000"/>
              </a:lnSpc>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have you noticed about the family when things are going well? </a:t>
            </a:r>
          </a:p>
          <a:p>
            <a:pPr marL="342900" indent="-342900">
              <a:lnSpc>
                <a:spcPct val="110000"/>
              </a:lnSpc>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would be happening in three months’ time if things were improved? </a:t>
            </a:r>
          </a:p>
          <a:p>
            <a:pPr marL="342900" indent="-342900">
              <a:lnSpc>
                <a:spcPct val="110000"/>
              </a:lnSpc>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might you specifically want from us to help them achieve this?</a:t>
            </a:r>
          </a:p>
          <a:p>
            <a:pPr marL="342900" indent="-342900">
              <a:lnSpc>
                <a:spcPct val="110000"/>
              </a:lnSpc>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would your role continue to be and how shall we keep in touch?</a:t>
            </a:r>
          </a:p>
          <a:p>
            <a:pPr>
              <a:lnSpc>
                <a:spcPct val="110000"/>
              </a:lnSpc>
            </a:pPr>
            <a:endParaRPr lang="en-GB" dirty="0">
              <a:solidFill>
                <a:schemeClr val="tx1"/>
              </a:solidFill>
            </a:endParaRPr>
          </a:p>
        </p:txBody>
      </p:sp>
    </p:spTree>
    <p:extLst>
      <p:ext uri="{BB962C8B-B14F-4D97-AF65-F5344CB8AC3E}">
        <p14:creationId xmlns:p14="http://schemas.microsoft.com/office/powerpoint/2010/main" val="4042874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pPr>
              <a:lnSpc>
                <a:spcPct val="100000"/>
              </a:lnSpc>
            </a:pPr>
            <a:r>
              <a:rPr lang="en-US" sz="3100" b="1" dirty="0">
                <a:solidFill>
                  <a:srgbClr val="CC863E"/>
                </a:solidFill>
                <a:latin typeface="Arial" panose="020B0604020202020204" pitchFamily="34" charset="0"/>
                <a:cs typeface="Arial" panose="020B0604020202020204" pitchFamily="34" charset="0"/>
              </a:rPr>
              <a:t>Exercise: Experiencing a </a:t>
            </a:r>
            <a:br>
              <a:rPr lang="en-US" sz="3100" b="1" dirty="0">
                <a:solidFill>
                  <a:srgbClr val="CC863E"/>
                </a:solidFill>
                <a:latin typeface="Arial" panose="020B0604020202020204" pitchFamily="34" charset="0"/>
                <a:cs typeface="Arial" panose="020B0604020202020204" pitchFamily="34" charset="0"/>
              </a:rPr>
            </a:br>
            <a:r>
              <a:rPr lang="en-US" sz="3100" b="1" dirty="0">
                <a:solidFill>
                  <a:srgbClr val="CC863E"/>
                </a:solidFill>
                <a:latin typeface="Arial" panose="020B0604020202020204" pitchFamily="34" charset="0"/>
                <a:cs typeface="Arial" panose="020B0604020202020204" pitchFamily="34" charset="0"/>
              </a:rPr>
              <a:t>difficult conversation</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442483"/>
            <a:ext cx="4915229" cy="4345757"/>
          </a:xfrm>
        </p:spPr>
        <p:txBody>
          <a:bodyPr>
            <a:normAutofit/>
          </a:bodyPr>
          <a:lstStyle/>
          <a:p>
            <a:r>
              <a:rPr lang="en-GB" sz="2000" dirty="0">
                <a:solidFill>
                  <a:schemeClr val="tx1"/>
                </a:solidFill>
                <a:latin typeface="Arial" panose="020B0604020202020204" pitchFamily="34" charset="0"/>
                <a:cs typeface="Arial" panose="020B0604020202020204" pitchFamily="34" charset="0"/>
              </a:rPr>
              <a:t>In pairs, reflect on an experience where you have encountered a difficult conversation with either a member of the public or another professional</a:t>
            </a:r>
          </a:p>
          <a:p>
            <a:r>
              <a:rPr lang="en-GB" sz="2000" dirty="0">
                <a:solidFill>
                  <a:schemeClr val="tx1"/>
                </a:solidFill>
                <a:latin typeface="Arial" panose="020B0604020202020204" pitchFamily="34" charset="0"/>
                <a:cs typeface="Arial" panose="020B0604020202020204" pitchFamily="34" charset="0"/>
              </a:rPr>
              <a:t>Use the model to lead your reflection and explore:</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Describe the situation you experienced</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So what? What you learnt from this experience</a:t>
            </a:r>
          </a:p>
          <a:p>
            <a:pPr marL="28575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Now what? What you do differently as a result of your experience</a:t>
            </a:r>
          </a:p>
          <a:p>
            <a:endParaRPr lang="en-GB" sz="2000" dirty="0">
              <a:solidFill>
                <a:schemeClr val="tx1"/>
              </a:solidFill>
            </a:endParaRPr>
          </a:p>
        </p:txBody>
      </p:sp>
      <p:sp>
        <p:nvSpPr>
          <p:cNvPr id="8" name="Oval 7">
            <a:extLst>
              <a:ext uri="{FF2B5EF4-FFF2-40B4-BE49-F238E27FC236}">
                <a16:creationId xmlns:a16="http://schemas.microsoft.com/office/drawing/2014/main" id="{D5DB3C30-AC10-7849-9C0A-FA9B1EC1C639}"/>
              </a:ext>
            </a:extLst>
          </p:cNvPr>
          <p:cNvSpPr/>
          <p:nvPr/>
        </p:nvSpPr>
        <p:spPr>
          <a:xfrm>
            <a:off x="6364613" y="1581792"/>
            <a:ext cx="1544594" cy="1544594"/>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800" dirty="0">
                <a:solidFill>
                  <a:schemeClr val="tx1"/>
                </a:solidFill>
              </a:rPr>
              <a:t>What</a:t>
            </a:r>
          </a:p>
        </p:txBody>
      </p:sp>
      <p:sp>
        <p:nvSpPr>
          <p:cNvPr id="12" name="Oval 11">
            <a:extLst>
              <a:ext uri="{FF2B5EF4-FFF2-40B4-BE49-F238E27FC236}">
                <a16:creationId xmlns:a16="http://schemas.microsoft.com/office/drawing/2014/main" id="{81F59FF3-43DE-844D-8B80-0B7C13092941}"/>
              </a:ext>
            </a:extLst>
          </p:cNvPr>
          <p:cNvSpPr/>
          <p:nvPr/>
        </p:nvSpPr>
        <p:spPr>
          <a:xfrm>
            <a:off x="5227085" y="3579699"/>
            <a:ext cx="1544594" cy="1544594"/>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800" dirty="0">
                <a:solidFill>
                  <a:schemeClr val="tx1"/>
                </a:solidFill>
              </a:rPr>
              <a:t>Now what</a:t>
            </a:r>
            <a:endParaRPr lang="en-GB" sz="2800" dirty="0"/>
          </a:p>
        </p:txBody>
      </p:sp>
      <p:sp>
        <p:nvSpPr>
          <p:cNvPr id="15" name="Oval 14">
            <a:extLst>
              <a:ext uri="{FF2B5EF4-FFF2-40B4-BE49-F238E27FC236}">
                <a16:creationId xmlns:a16="http://schemas.microsoft.com/office/drawing/2014/main" id="{11648DFA-48DA-2F4F-A1A8-8BE2E19E7B40}"/>
              </a:ext>
            </a:extLst>
          </p:cNvPr>
          <p:cNvSpPr/>
          <p:nvPr/>
        </p:nvSpPr>
        <p:spPr>
          <a:xfrm>
            <a:off x="7549641" y="3580410"/>
            <a:ext cx="1544594" cy="1544594"/>
          </a:xfrm>
          <a:prstGeom prst="ellipse">
            <a:avLst/>
          </a:prstGeom>
          <a:solidFill>
            <a:srgbClr val="CC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800" dirty="0">
                <a:solidFill>
                  <a:schemeClr val="tx1"/>
                </a:solidFill>
              </a:rPr>
              <a:t>So what</a:t>
            </a:r>
          </a:p>
        </p:txBody>
      </p:sp>
      <p:sp>
        <p:nvSpPr>
          <p:cNvPr id="18" name="Right Arrow 17">
            <a:extLst>
              <a:ext uri="{FF2B5EF4-FFF2-40B4-BE49-F238E27FC236}">
                <a16:creationId xmlns:a16="http://schemas.microsoft.com/office/drawing/2014/main" id="{890057EB-7627-7945-9446-BDADE4048CB7}"/>
              </a:ext>
              <a:ext uri="{C183D7F6-B498-43B3-948B-1728B52AA6E4}">
                <adec:decorative xmlns:adec="http://schemas.microsoft.com/office/drawing/2017/decorative" val="1"/>
              </a:ext>
            </a:extLst>
          </p:cNvPr>
          <p:cNvSpPr/>
          <p:nvPr/>
        </p:nvSpPr>
        <p:spPr>
          <a:xfrm rot="17951292">
            <a:off x="6359279" y="3092393"/>
            <a:ext cx="402541" cy="521300"/>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1" name="Right Arrow 20">
            <a:extLst>
              <a:ext uri="{FF2B5EF4-FFF2-40B4-BE49-F238E27FC236}">
                <a16:creationId xmlns:a16="http://schemas.microsoft.com/office/drawing/2014/main" id="{895CBE77-4B01-DA45-AA43-3CCCD2F18825}"/>
              </a:ext>
              <a:ext uri="{C183D7F6-B498-43B3-948B-1728B52AA6E4}">
                <adec:decorative xmlns:adec="http://schemas.microsoft.com/office/drawing/2017/decorative" val="1"/>
              </a:ext>
            </a:extLst>
          </p:cNvPr>
          <p:cNvSpPr/>
          <p:nvPr/>
        </p:nvSpPr>
        <p:spPr>
          <a:xfrm rot="3553316">
            <a:off x="7518471" y="3076862"/>
            <a:ext cx="422251" cy="521300"/>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4" name="Right Arrow 23">
            <a:extLst>
              <a:ext uri="{FF2B5EF4-FFF2-40B4-BE49-F238E27FC236}">
                <a16:creationId xmlns:a16="http://schemas.microsoft.com/office/drawing/2014/main" id="{343347F1-415B-EC4E-B6EC-1587B254C09F}"/>
              </a:ext>
              <a:ext uri="{C183D7F6-B498-43B3-948B-1728B52AA6E4}">
                <adec:decorative xmlns:adec="http://schemas.microsoft.com/office/drawing/2017/decorative" val="1"/>
              </a:ext>
            </a:extLst>
          </p:cNvPr>
          <p:cNvSpPr/>
          <p:nvPr/>
        </p:nvSpPr>
        <p:spPr>
          <a:xfrm rot="10800000">
            <a:off x="6958294" y="4091346"/>
            <a:ext cx="411887" cy="521300"/>
          </a:xfrm>
          <a:prstGeom prst="rightArrow">
            <a:avLst>
              <a:gd name="adj1" fmla="val 60000"/>
              <a:gd name="adj2" fmla="val 50000"/>
            </a:avLst>
          </a:prstGeom>
          <a:solidFill>
            <a:srgbClr val="CC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717257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pPr>
              <a:lnSpc>
                <a:spcPct val="100000"/>
              </a:lnSpc>
            </a:pPr>
            <a:r>
              <a:rPr lang="en-GB" altLang="en-US" sz="3100" b="1" dirty="0">
                <a:solidFill>
                  <a:srgbClr val="CC863E"/>
                </a:solidFill>
                <a:latin typeface="Arial" panose="020B0604020202020204" pitchFamily="34" charset="0"/>
                <a:cs typeface="Arial" panose="020B0604020202020204" pitchFamily="34" charset="0"/>
              </a:rPr>
              <a:t>Stage 4: The information exchange</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3" name="TextBox 2">
            <a:extLst>
              <a:ext uri="{FF2B5EF4-FFF2-40B4-BE49-F238E27FC236}">
                <a16:creationId xmlns:a16="http://schemas.microsoft.com/office/drawing/2014/main" id="{6DFC470C-234D-514B-BB0D-B99F5B4EDA69}"/>
              </a:ext>
            </a:extLst>
          </p:cNvPr>
          <p:cNvSpPr txBox="1"/>
          <p:nvPr/>
        </p:nvSpPr>
        <p:spPr>
          <a:xfrm>
            <a:off x="933697" y="1401412"/>
            <a:ext cx="6864250" cy="665252"/>
          </a:xfrm>
          <a:prstGeom prst="rect">
            <a:avLst/>
          </a:prstGeom>
          <a:ln>
            <a:solidFill>
              <a:schemeClr val="tx1"/>
            </a:solidFill>
          </a:ln>
        </p:spPr>
        <p:txBody>
          <a:bodyPr vert="horz" wrap="square" lIns="91440" tIns="45720" rIns="91440" bIns="45720" rtlCol="0" anchor="ctr">
            <a:normAutofit/>
          </a:bodyPr>
          <a:lstStyle/>
          <a:p>
            <a:pPr algn="ctr"/>
            <a:r>
              <a:rPr lang="en-US" sz="2400" b="1" dirty="0"/>
              <a:t>The one-to-one exchange of information</a:t>
            </a:r>
          </a:p>
        </p:txBody>
      </p:sp>
      <p:sp>
        <p:nvSpPr>
          <p:cNvPr id="9" name="Rectangle: Rounded Corners 8">
            <a:extLst>
              <a:ext uri="{FF2B5EF4-FFF2-40B4-BE49-F238E27FC236}">
                <a16:creationId xmlns:a16="http://schemas.microsoft.com/office/drawing/2014/main" id="{5BCC98FE-3548-4560-93A4-6DE9FA8D4E03}"/>
              </a:ext>
            </a:extLst>
          </p:cNvPr>
          <p:cNvSpPr/>
          <p:nvPr/>
        </p:nvSpPr>
        <p:spPr>
          <a:xfrm>
            <a:off x="628649" y="2143900"/>
            <a:ext cx="3737173" cy="3746059"/>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The information exchange is the heart of the conversation, but where you started the discussion will influence the information you get and need</a:t>
            </a:r>
          </a:p>
          <a:p>
            <a:endParaRPr lang="en-GB" sz="2000" dirty="0">
              <a:solidFill>
                <a:schemeClr val="tx1"/>
              </a:solidFill>
            </a:endParaRPr>
          </a:p>
          <a:p>
            <a:r>
              <a:rPr lang="en-GB" sz="2000" dirty="0">
                <a:solidFill>
                  <a:schemeClr val="tx1"/>
                </a:solidFill>
              </a:rPr>
              <a:t>It should focus on what is at the heart of the matter for the person</a:t>
            </a:r>
          </a:p>
        </p:txBody>
      </p:sp>
      <p:sp>
        <p:nvSpPr>
          <p:cNvPr id="4" name="TextBox 3">
            <a:extLst>
              <a:ext uri="{FF2B5EF4-FFF2-40B4-BE49-F238E27FC236}">
                <a16:creationId xmlns:a16="http://schemas.microsoft.com/office/drawing/2014/main" id="{2FFE4F5C-0BCA-104F-ADB5-A2BECE6CD65A}"/>
              </a:ext>
            </a:extLst>
          </p:cNvPr>
          <p:cNvSpPr txBox="1"/>
          <p:nvPr/>
        </p:nvSpPr>
        <p:spPr>
          <a:xfrm>
            <a:off x="4659507" y="2290184"/>
            <a:ext cx="3334871" cy="3330687"/>
          </a:xfrm>
          <a:prstGeom prst="rect">
            <a:avLst/>
          </a:prstGeom>
        </p:spPr>
        <p:txBody>
          <a:bodyPr vert="horz" wrap="square" lIns="91440" tIns="45720" rIns="91440" bIns="45720" rtlCol="0" anchor="ctr">
            <a:normAutofit/>
          </a:bodyPr>
          <a:lstStyle/>
          <a:p>
            <a:r>
              <a:rPr lang="en-US" sz="2400" dirty="0"/>
              <a:t>For example:</a:t>
            </a:r>
          </a:p>
          <a:p>
            <a:pPr marL="285750" indent="-285750">
              <a:buClr>
                <a:srgbClr val="F7AB64"/>
              </a:buClr>
              <a:buFont typeface="Arial" panose="020B0604020202020204" pitchFamily="34" charset="0"/>
              <a:buChar char="•"/>
            </a:pPr>
            <a:r>
              <a:rPr lang="en-US" sz="2400" dirty="0"/>
              <a:t>would you like me to give you a bit more information?</a:t>
            </a:r>
          </a:p>
          <a:p>
            <a:pPr marL="285750" indent="-285750">
              <a:buClr>
                <a:srgbClr val="F7AB64"/>
              </a:buClr>
              <a:buFont typeface="Arial" panose="020B0604020202020204" pitchFamily="34" charset="0"/>
              <a:buChar char="•"/>
            </a:pPr>
            <a:r>
              <a:rPr lang="en-US" sz="2400" dirty="0"/>
              <a:t>could I ask you for a little more information?</a:t>
            </a:r>
          </a:p>
        </p:txBody>
      </p:sp>
    </p:spTree>
    <p:extLst>
      <p:ext uri="{BB962C8B-B14F-4D97-AF65-F5344CB8AC3E}">
        <p14:creationId xmlns:p14="http://schemas.microsoft.com/office/powerpoint/2010/main" val="153862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9718-1252-124F-AF56-3D8DE696B02C}"/>
              </a:ext>
            </a:extLst>
          </p:cNvPr>
          <p:cNvSpPr>
            <a:spLocks noGrp="1"/>
          </p:cNvSpPr>
          <p:nvPr>
            <p:ph type="title"/>
          </p:nvPr>
        </p:nvSpPr>
        <p:spPr>
          <a:xfrm>
            <a:off x="0" y="1396411"/>
            <a:ext cx="9144000" cy="3484347"/>
          </a:xfrm>
        </p:spPr>
        <p:txBody>
          <a:bodyPr>
            <a:normAutofit/>
          </a:bodyPr>
          <a:lstStyle/>
          <a:p>
            <a:pPr algn="ctr" rtl="0" eaLnBrk="1" fontAlgn="base" hangingPunct="1"/>
            <a:r>
              <a:rPr lang="en-GB" sz="4800" b="1" kern="1200" baseline="0" dirty="0">
                <a:solidFill>
                  <a:srgbClr val="CC863E"/>
                </a:solidFill>
                <a:effectLst/>
              </a:rPr>
              <a:t>Section 1:</a:t>
            </a:r>
            <a:endParaRPr lang="en-GB" sz="4800" dirty="0">
              <a:solidFill>
                <a:srgbClr val="CC863E"/>
              </a:solidFill>
              <a:effectLst/>
            </a:endParaRPr>
          </a:p>
          <a:p>
            <a:pPr algn="ctr" rtl="0" eaLnBrk="1" fontAlgn="base" hangingPunct="1"/>
            <a:r>
              <a:rPr lang="en-GB" sz="4800" b="1" kern="1200" baseline="0" dirty="0">
                <a:solidFill>
                  <a:srgbClr val="CC863E"/>
                </a:solidFill>
                <a:effectLst/>
              </a:rPr>
              <a:t>The legislative context</a:t>
            </a:r>
            <a:endParaRPr lang="en-GB" sz="4800" dirty="0">
              <a:solidFill>
                <a:srgbClr val="CC863E"/>
              </a:solidFill>
              <a:effectLst/>
            </a:endParaRPr>
          </a:p>
        </p:txBody>
      </p:sp>
    </p:spTree>
    <p:extLst>
      <p:ext uri="{BB962C8B-B14F-4D97-AF65-F5344CB8AC3E}">
        <p14:creationId xmlns:p14="http://schemas.microsoft.com/office/powerpoint/2010/main" val="1928424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pPr>
              <a:lnSpc>
                <a:spcPct val="100000"/>
              </a:lnSpc>
            </a:pPr>
            <a:r>
              <a:rPr lang="en-GB" altLang="en-US" sz="3100" b="1" dirty="0">
                <a:solidFill>
                  <a:srgbClr val="CC863E"/>
                </a:solidFill>
                <a:latin typeface="Arial" panose="020B0604020202020204" pitchFamily="34" charset="0"/>
                <a:cs typeface="Arial" panose="020B0604020202020204" pitchFamily="34" charset="0"/>
              </a:rPr>
              <a:t>Stage 5: Summary and actions</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442484"/>
            <a:ext cx="7831538" cy="3919630"/>
          </a:xfrm>
        </p:spPr>
        <p:txBody>
          <a:bodyPr>
            <a:normAutofit/>
          </a:bodyPr>
          <a:lstStyle/>
          <a:p>
            <a:r>
              <a:rPr lang="en-GB" sz="2400" dirty="0">
                <a:solidFill>
                  <a:schemeClr val="tx1"/>
                </a:solidFill>
                <a:latin typeface="Arial" panose="020B0604020202020204" pitchFamily="34" charset="0"/>
                <a:cs typeface="Arial" panose="020B0604020202020204" pitchFamily="34" charset="0"/>
              </a:rPr>
              <a:t>Three important reasons for closing a conversation well:</a:t>
            </a:r>
          </a:p>
          <a:p>
            <a:pPr marL="342900" indent="-342900">
              <a:buClr>
                <a:srgbClr val="F7AB64"/>
              </a:buClr>
              <a:buAutoNum type="arabicPeriod"/>
            </a:pPr>
            <a:r>
              <a:rPr lang="en-GB" sz="2400" dirty="0">
                <a:solidFill>
                  <a:schemeClr val="tx1"/>
                </a:solidFill>
                <a:latin typeface="Arial" panose="020B0604020202020204" pitchFamily="34" charset="0"/>
                <a:cs typeface="Arial" panose="020B0604020202020204" pitchFamily="34" charset="0"/>
              </a:rPr>
              <a:t>It shows the person that you have taken the time and shown an interest in helping them address/resolve their situation</a:t>
            </a:r>
          </a:p>
          <a:p>
            <a:pPr marL="342900" indent="-342900">
              <a:buClr>
                <a:srgbClr val="F7AB64"/>
              </a:buClr>
              <a:buAutoNum type="arabicPeriod"/>
            </a:pPr>
            <a:r>
              <a:rPr lang="en-GB" sz="2400" dirty="0">
                <a:solidFill>
                  <a:schemeClr val="tx1"/>
                </a:solidFill>
                <a:latin typeface="Arial" panose="020B0604020202020204" pitchFamily="34" charset="0"/>
                <a:cs typeface="Arial" panose="020B0604020202020204" pitchFamily="34" charset="0"/>
              </a:rPr>
              <a:t>There has been a commitment to getting the right response for the person</a:t>
            </a:r>
          </a:p>
          <a:p>
            <a:pPr marL="342900" indent="-342900">
              <a:buClr>
                <a:srgbClr val="F7AB64"/>
              </a:buClr>
              <a:buAutoNum type="arabicPeriod"/>
            </a:pPr>
            <a:r>
              <a:rPr lang="en-GB" sz="2400" dirty="0">
                <a:solidFill>
                  <a:schemeClr val="tx1"/>
                </a:solidFill>
                <a:latin typeface="Arial" panose="020B0604020202020204" pitchFamily="34" charset="0"/>
                <a:cs typeface="Arial" panose="020B0604020202020204" pitchFamily="34" charset="0"/>
              </a:rPr>
              <a:t>The person is able to confirm what is ‘right’ for them</a:t>
            </a:r>
          </a:p>
          <a:p>
            <a:endParaRPr lang="en-GB" sz="2400" dirty="0">
              <a:solidFill>
                <a:schemeClr val="tx1"/>
              </a:solidFill>
            </a:endParaRPr>
          </a:p>
        </p:txBody>
      </p:sp>
      <p:sp>
        <p:nvSpPr>
          <p:cNvPr id="7" name="Rectangle: Rounded Corners 6">
            <a:extLst>
              <a:ext uri="{FF2B5EF4-FFF2-40B4-BE49-F238E27FC236}">
                <a16:creationId xmlns:a16="http://schemas.microsoft.com/office/drawing/2014/main" id="{B23DB095-0F7A-4FBE-81C9-FFF998E54D60}"/>
              </a:ext>
            </a:extLst>
          </p:cNvPr>
          <p:cNvSpPr/>
          <p:nvPr/>
        </p:nvSpPr>
        <p:spPr>
          <a:xfrm>
            <a:off x="964612" y="4297136"/>
            <a:ext cx="6739817" cy="1551214"/>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solidFill>
                  <a:schemeClr val="tx1"/>
                </a:solidFill>
              </a:rPr>
              <a:t>Focus on key issues</a:t>
            </a:r>
          </a:p>
          <a:p>
            <a:pPr marL="342900" indent="-342900">
              <a:buFont typeface="Arial" panose="020B0604020202020204" pitchFamily="34" charset="0"/>
              <a:buChar char="•"/>
            </a:pPr>
            <a:r>
              <a:rPr lang="en-GB" sz="2000" dirty="0">
                <a:solidFill>
                  <a:schemeClr val="tx1"/>
                </a:solidFill>
              </a:rPr>
              <a:t>Identify the strengths/skills and motivators you have noticed</a:t>
            </a:r>
          </a:p>
          <a:p>
            <a:pPr marL="342900" indent="-342900">
              <a:buFont typeface="Arial" panose="020B0604020202020204" pitchFamily="34" charset="0"/>
              <a:buChar char="•"/>
            </a:pPr>
            <a:r>
              <a:rPr lang="en-GB" sz="2000" dirty="0">
                <a:solidFill>
                  <a:schemeClr val="tx1"/>
                </a:solidFill>
              </a:rPr>
              <a:t>Confirm the actions to be taken and by whom</a:t>
            </a:r>
          </a:p>
          <a:p>
            <a:pPr marL="342900" indent="-342900">
              <a:buFont typeface="Arial" panose="020B0604020202020204" pitchFamily="34" charset="0"/>
              <a:buChar char="•"/>
            </a:pPr>
            <a:r>
              <a:rPr lang="en-GB" sz="2000" dirty="0">
                <a:solidFill>
                  <a:schemeClr val="tx1"/>
                </a:solidFill>
              </a:rPr>
              <a:t>Use empowering summaries</a:t>
            </a:r>
          </a:p>
        </p:txBody>
      </p:sp>
    </p:spTree>
    <p:extLst>
      <p:ext uri="{BB962C8B-B14F-4D97-AF65-F5344CB8AC3E}">
        <p14:creationId xmlns:p14="http://schemas.microsoft.com/office/powerpoint/2010/main" val="1012732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764" y="472657"/>
            <a:ext cx="6588896" cy="1031283"/>
          </a:xfrm>
        </p:spPr>
        <p:txBody>
          <a:bodyPr>
            <a:normAutofit fontScale="90000"/>
          </a:bodyPr>
          <a:lstStyle/>
          <a:p>
            <a:r>
              <a:rPr lang="en-GB" altLang="en-US" sz="3600" b="1" dirty="0">
                <a:solidFill>
                  <a:srgbClr val="CC863E"/>
                </a:solidFill>
                <a:latin typeface="Arial" panose="020B0604020202020204" pitchFamily="34" charset="0"/>
                <a:cs typeface="Arial" panose="020B0604020202020204" pitchFamily="34" charset="0"/>
              </a:rPr>
              <a:t>Summarising – an example</a:t>
            </a:r>
            <a:br>
              <a:rPr lang="en-GB" b="1" dirty="0">
                <a:solidFill>
                  <a:srgbClr val="CC863E"/>
                </a:solidFill>
                <a:latin typeface="Arial" panose="020B0604020202020204" pitchFamily="34" charset="0"/>
                <a:cs typeface="Arial" panose="020B0604020202020204" pitchFamily="34" charset="0"/>
              </a:rPr>
            </a:b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656231" y="1442483"/>
            <a:ext cx="7831538" cy="4298559"/>
          </a:xfrm>
        </p:spPr>
        <p:txBody>
          <a:bodyPr>
            <a:normAutofit fontScale="85000" lnSpcReduction="20000"/>
          </a:bodyPr>
          <a:lstStyle/>
          <a:p>
            <a:pPr>
              <a:lnSpc>
                <a:spcPct val="120000"/>
              </a:lnSpc>
            </a:pPr>
            <a:r>
              <a:rPr lang="en-GB" altLang="en-US" sz="2400" b="1" dirty="0">
                <a:solidFill>
                  <a:srgbClr val="CC863E"/>
                </a:solidFill>
                <a:latin typeface="Arial" panose="020B0604020202020204" pitchFamily="34" charset="0"/>
                <a:cs typeface="Arial" panose="020B0604020202020204" pitchFamily="34" charset="0"/>
              </a:rPr>
              <a:t>From a conversation with a concerned daughter</a:t>
            </a:r>
            <a:endParaRPr lang="en-GB" sz="2400" dirty="0">
              <a:solidFill>
                <a:srgbClr val="CC863E"/>
              </a:solidFill>
            </a:endParaRPr>
          </a:p>
          <a:p>
            <a:pPr>
              <a:lnSpc>
                <a:spcPct val="120000"/>
              </a:lnSpc>
            </a:pPr>
            <a:r>
              <a:rPr lang="en-GB" sz="2400" dirty="0">
                <a:solidFill>
                  <a:schemeClr val="tx1"/>
                </a:solidFill>
                <a:latin typeface="Arial" panose="020B0604020202020204" pitchFamily="34" charset="0"/>
                <a:cs typeface="Arial" panose="020B0604020202020204" pitchFamily="34" charset="0"/>
              </a:rPr>
              <a:t>“You are very concerned that your mum may be missing meals in the day as it is painful for her to prepare food.</a:t>
            </a:r>
          </a:p>
          <a:p>
            <a:pPr>
              <a:lnSpc>
                <a:spcPct val="120000"/>
              </a:lnSpc>
            </a:pPr>
            <a:r>
              <a:rPr lang="en-GB" sz="2400" dirty="0">
                <a:solidFill>
                  <a:schemeClr val="tx1"/>
                </a:solidFill>
                <a:latin typeface="Arial" panose="020B0604020202020204" pitchFamily="34" charset="0"/>
                <a:cs typeface="Arial" panose="020B0604020202020204" pitchFamily="34" charset="0"/>
              </a:rPr>
              <a:t>“Her friends or a neighbour call in three times a week and you call on the weekend but there are some times when she is alone. </a:t>
            </a:r>
          </a:p>
          <a:p>
            <a:pPr>
              <a:lnSpc>
                <a:spcPct val="120000"/>
              </a:lnSpc>
            </a:pPr>
            <a:r>
              <a:rPr lang="en-GB" sz="2400" dirty="0">
                <a:solidFill>
                  <a:schemeClr val="tx1"/>
                </a:solidFill>
                <a:latin typeface="Arial" panose="020B0604020202020204" pitchFamily="34" charset="0"/>
                <a:cs typeface="Arial" panose="020B0604020202020204" pitchFamily="34" charset="0"/>
              </a:rPr>
              <a:t>“You would like to consider options with your mum about how she might cope on these days.</a:t>
            </a:r>
          </a:p>
          <a:p>
            <a:pPr>
              <a:lnSpc>
                <a:spcPct val="120000"/>
              </a:lnSpc>
            </a:pPr>
            <a:r>
              <a:rPr lang="en-GB" sz="2400" dirty="0">
                <a:solidFill>
                  <a:schemeClr val="tx1"/>
                </a:solidFill>
                <a:latin typeface="Arial" panose="020B0604020202020204" pitchFamily="34" charset="0"/>
                <a:cs typeface="Arial" panose="020B0604020202020204" pitchFamily="34" charset="0"/>
              </a:rPr>
              <a:t>“This is a new and strange situation for you and your mum who is a strong and independent woman.”</a:t>
            </a:r>
          </a:p>
          <a:p>
            <a:pPr algn="ctr">
              <a:lnSpc>
                <a:spcPct val="120000"/>
              </a:lnSpc>
            </a:pPr>
            <a:r>
              <a:rPr lang="en-GB" sz="2400" b="1" dirty="0">
                <a:solidFill>
                  <a:schemeClr val="tx1"/>
                </a:solidFill>
                <a:latin typeface="Arial" panose="020B0604020202020204" pitchFamily="34" charset="0"/>
                <a:cs typeface="Arial" panose="020B0604020202020204" pitchFamily="34" charset="0"/>
              </a:rPr>
              <a:t>Question for worker and daughter:</a:t>
            </a:r>
          </a:p>
          <a:p>
            <a:pPr algn="ctr">
              <a:lnSpc>
                <a:spcPct val="120000"/>
              </a:lnSpc>
            </a:pPr>
            <a:r>
              <a:rPr lang="en-GB" sz="2400" dirty="0">
                <a:solidFill>
                  <a:schemeClr val="tx1"/>
                </a:solidFill>
                <a:latin typeface="Arial" panose="020B0604020202020204" pitchFamily="34" charset="0"/>
                <a:cs typeface="Arial" panose="020B0604020202020204" pitchFamily="34" charset="0"/>
              </a:rPr>
              <a:t>“What are your thoughts about next steps?”</a:t>
            </a:r>
          </a:p>
        </p:txBody>
      </p:sp>
    </p:spTree>
    <p:extLst>
      <p:ext uri="{BB962C8B-B14F-4D97-AF65-F5344CB8AC3E}">
        <p14:creationId xmlns:p14="http://schemas.microsoft.com/office/powerpoint/2010/main" val="3738060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6231" y="464604"/>
            <a:ext cx="6588896" cy="1031283"/>
          </a:xfrm>
        </p:spPr>
        <p:txBody>
          <a:bodyPr>
            <a:normAutofit/>
          </a:bodyPr>
          <a:lstStyle/>
          <a:p>
            <a:r>
              <a:rPr lang="en-US" b="1" dirty="0">
                <a:solidFill>
                  <a:srgbClr val="CC863E"/>
                </a:solidFill>
                <a:latin typeface="Arial" panose="020B0604020202020204" pitchFamily="34" charset="0"/>
                <a:cs typeface="Arial" panose="020B0604020202020204" pitchFamily="34" charset="0"/>
              </a:rPr>
              <a:t> </a:t>
            </a:r>
            <a:r>
              <a:rPr lang="en-US" sz="3200" b="1" dirty="0">
                <a:solidFill>
                  <a:srgbClr val="CC863E"/>
                </a:solidFill>
                <a:latin typeface="Arial" panose="020B0604020202020204" pitchFamily="34" charset="0"/>
                <a:cs typeface="Arial" panose="020B0604020202020204" pitchFamily="34" charset="0"/>
              </a:rPr>
              <a:t>Agreeing actions</a:t>
            </a:r>
            <a:br>
              <a:rPr lang="en-GB" b="1" u="sng"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9" name="Text Placeholder 8"/>
          <p:cNvSpPr>
            <a:spLocks noGrp="1"/>
          </p:cNvSpPr>
          <p:nvPr>
            <p:ph type="body" sz="quarter" idx="12"/>
          </p:nvPr>
        </p:nvSpPr>
        <p:spPr>
          <a:xfrm>
            <a:off x="451279" y="1174469"/>
            <a:ext cx="8692721" cy="3919630"/>
          </a:xfrm>
        </p:spPr>
        <p:txBody>
          <a:bodyPr>
            <a:noAutofit/>
          </a:bodyPr>
          <a:lstStyle/>
          <a:p>
            <a:r>
              <a:rPr lang="en-GB" sz="2000" dirty="0">
                <a:solidFill>
                  <a:schemeClr val="tx1"/>
                </a:solidFill>
                <a:latin typeface="Arial" panose="020B0604020202020204" pitchFamily="34" charset="0"/>
                <a:cs typeface="Arial" panose="020B0604020202020204" pitchFamily="34" charset="0"/>
              </a:rPr>
              <a:t>What the person is going to do next and what the worker is going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to do next – examples</a:t>
            </a:r>
          </a:p>
          <a:p>
            <a:r>
              <a:rPr lang="en-GB" sz="2000" dirty="0">
                <a:solidFill>
                  <a:schemeClr val="tx1"/>
                </a:solidFill>
                <a:latin typeface="Arial" panose="020B0604020202020204" pitchFamily="34" charset="0"/>
                <a:cs typeface="Arial" panose="020B0604020202020204" pitchFamily="34" charset="0"/>
              </a:rPr>
              <a:t>Person will:</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discuss more with family members</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gather more information and ring again</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think about things a bit more before deciding on any action</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contact a suggested service following signposting from frontline staff</a:t>
            </a:r>
          </a:p>
          <a:p>
            <a:r>
              <a:rPr lang="en-GB" sz="2000" dirty="0">
                <a:solidFill>
                  <a:schemeClr val="tx1"/>
                </a:solidFill>
                <a:latin typeface="Arial" panose="020B0604020202020204" pitchFamily="34" charset="0"/>
                <a:cs typeface="Arial" panose="020B0604020202020204" pitchFamily="34" charset="0"/>
              </a:rPr>
              <a:t>Worker will:</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offer further contact</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offer/access more specialist advice</a:t>
            </a:r>
          </a:p>
          <a:p>
            <a:pPr marL="342900" indent="-342900">
              <a:buClr>
                <a:srgbClr val="FDC536"/>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refer to the organisation or another service for specialist help</a:t>
            </a:r>
          </a:p>
          <a:p>
            <a:endParaRPr lang="en-GB" sz="2000" dirty="0">
              <a:solidFill>
                <a:schemeClr val="tx1"/>
              </a:solidFill>
            </a:endParaRPr>
          </a:p>
        </p:txBody>
      </p:sp>
    </p:spTree>
    <p:extLst>
      <p:ext uri="{BB962C8B-B14F-4D97-AF65-F5344CB8AC3E}">
        <p14:creationId xmlns:p14="http://schemas.microsoft.com/office/powerpoint/2010/main" val="3327801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015024" cy="1031283"/>
          </a:xfrm>
        </p:spPr>
        <p:txBody>
          <a:bodyPr>
            <a:normAutofit fontScale="90000"/>
          </a:bodyPr>
          <a:lstStyle/>
          <a:p>
            <a:r>
              <a:rPr lang="en-GB" sz="3600" b="1" dirty="0">
                <a:solidFill>
                  <a:srgbClr val="CC863E"/>
                </a:solidFill>
                <a:latin typeface="Arial" panose="020B0604020202020204" pitchFamily="34" charset="0"/>
                <a:cs typeface="Arial" panose="020B0604020202020204" pitchFamily="34" charset="0"/>
              </a:rPr>
              <a:t>Recording </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2" name="TextBox 1">
            <a:extLst>
              <a:ext uri="{FF2B5EF4-FFF2-40B4-BE49-F238E27FC236}">
                <a16:creationId xmlns:a16="http://schemas.microsoft.com/office/drawing/2014/main" id="{8935BBB2-C606-354F-918B-F4BC1C61B86A}"/>
              </a:ext>
            </a:extLst>
          </p:cNvPr>
          <p:cNvSpPr txBox="1"/>
          <p:nvPr/>
        </p:nvSpPr>
        <p:spPr>
          <a:xfrm>
            <a:off x="1064515" y="1059032"/>
            <a:ext cx="7015024" cy="4602179"/>
          </a:xfrm>
          <a:prstGeom prst="rect">
            <a:avLst/>
          </a:prstGeom>
        </p:spPr>
        <p:txBody>
          <a:bodyPr vert="horz" wrap="square" lIns="91440" tIns="45720" rIns="91440" bIns="45720" rtlCol="0" anchor="ctr">
            <a:normAutofit/>
          </a:bodyPr>
          <a:lstStyle/>
          <a:p>
            <a:r>
              <a:rPr lang="en-US" sz="2400" b="1" dirty="0"/>
              <a:t>For operational purposes:</a:t>
            </a:r>
          </a:p>
          <a:p>
            <a:pPr marL="285750" indent="-285750">
              <a:buClr>
                <a:srgbClr val="F7AB64"/>
              </a:buClr>
              <a:buFont typeface="Arial" panose="020B0604020202020204" pitchFamily="34" charset="0"/>
              <a:buChar char="•"/>
            </a:pPr>
            <a:r>
              <a:rPr lang="en-US" sz="2400" dirty="0"/>
              <a:t>personal information</a:t>
            </a:r>
          </a:p>
          <a:p>
            <a:pPr marL="285750" indent="-285750">
              <a:buClr>
                <a:srgbClr val="F7AB64"/>
              </a:buClr>
              <a:buFont typeface="Arial" panose="020B0604020202020204" pitchFamily="34" charset="0"/>
              <a:buChar char="•"/>
            </a:pPr>
            <a:r>
              <a:rPr lang="en-US" sz="2400" dirty="0"/>
              <a:t>discussion around the five elements of the assessment model</a:t>
            </a:r>
          </a:p>
          <a:p>
            <a:pPr marL="285750" indent="-285750">
              <a:buClr>
                <a:srgbClr val="F7AB64"/>
              </a:buClr>
              <a:buFont typeface="Arial" panose="020B0604020202020204" pitchFamily="34" charset="0"/>
              <a:buChar char="•"/>
            </a:pPr>
            <a:r>
              <a:rPr lang="en-US" sz="2400" dirty="0"/>
              <a:t>agreed actions</a:t>
            </a:r>
          </a:p>
          <a:p>
            <a:endParaRPr lang="en-US" sz="2400" dirty="0"/>
          </a:p>
          <a:p>
            <a:r>
              <a:rPr lang="en-US" sz="2400" b="1" dirty="0"/>
              <a:t>For strategic/planning purposes:</a:t>
            </a:r>
          </a:p>
          <a:p>
            <a:pPr marL="285750" indent="-285750">
              <a:buClr>
                <a:srgbClr val="F7AB64"/>
              </a:buClr>
              <a:buFont typeface="Arial" panose="020B0604020202020204" pitchFamily="34" charset="0"/>
              <a:buChar char="•"/>
            </a:pPr>
            <a:r>
              <a:rPr lang="en-US" sz="2400" dirty="0"/>
              <a:t>recording of conversations</a:t>
            </a:r>
          </a:p>
          <a:p>
            <a:pPr marL="285750" indent="-285750">
              <a:buClr>
                <a:srgbClr val="F7AB64"/>
              </a:buClr>
              <a:buFont typeface="Arial" panose="020B0604020202020204" pitchFamily="34" charset="0"/>
              <a:buChar char="•"/>
            </a:pPr>
            <a:r>
              <a:rPr lang="en-US" sz="2400" dirty="0"/>
              <a:t>feedback from individuals</a:t>
            </a:r>
          </a:p>
          <a:p>
            <a:pPr marL="285750" indent="-285750">
              <a:buClr>
                <a:srgbClr val="F7AB64"/>
              </a:buClr>
              <a:buFont typeface="Arial" panose="020B0604020202020204" pitchFamily="34" charset="0"/>
              <a:buChar char="•"/>
            </a:pPr>
            <a:r>
              <a:rPr lang="en-US" sz="2400" dirty="0"/>
              <a:t>nature of the enquiries</a:t>
            </a:r>
          </a:p>
          <a:p>
            <a:pPr marL="285750" indent="-285750">
              <a:buClr>
                <a:srgbClr val="F7AB64"/>
              </a:buClr>
              <a:buFont typeface="Arial" panose="020B0604020202020204" pitchFamily="34" charset="0"/>
              <a:buChar char="•"/>
            </a:pPr>
            <a:r>
              <a:rPr lang="en-US" sz="2400" dirty="0"/>
              <a:t>type of information, advice and assistance offered</a:t>
            </a:r>
          </a:p>
        </p:txBody>
      </p:sp>
    </p:spTree>
    <p:extLst>
      <p:ext uri="{BB962C8B-B14F-4D97-AF65-F5344CB8AC3E}">
        <p14:creationId xmlns:p14="http://schemas.microsoft.com/office/powerpoint/2010/main" val="2320655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015024" cy="1031283"/>
          </a:xfrm>
        </p:spPr>
        <p:txBody>
          <a:bodyPr>
            <a:normAutofit fontScale="90000"/>
          </a:bodyPr>
          <a:lstStyle/>
          <a:p>
            <a:r>
              <a:rPr lang="en-GB" sz="3600" b="1" dirty="0">
                <a:solidFill>
                  <a:srgbClr val="CC863E"/>
                </a:solidFill>
                <a:latin typeface="Arial" panose="020B0604020202020204" pitchFamily="34" charset="0"/>
                <a:cs typeface="Arial" panose="020B0604020202020204" pitchFamily="34" charset="0"/>
              </a:rPr>
              <a:t>Exercise: What IAA competencies do I have?  </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2" name="TextBox 1">
            <a:extLst>
              <a:ext uri="{FF2B5EF4-FFF2-40B4-BE49-F238E27FC236}">
                <a16:creationId xmlns:a16="http://schemas.microsoft.com/office/drawing/2014/main" id="{7B0BF1A9-F03E-0244-BC78-D81E6CFF7C85}"/>
              </a:ext>
            </a:extLst>
          </p:cNvPr>
          <p:cNvSpPr txBox="1"/>
          <p:nvPr/>
        </p:nvSpPr>
        <p:spPr>
          <a:xfrm>
            <a:off x="1008529" y="1396410"/>
            <a:ext cx="7355542" cy="4101353"/>
          </a:xfrm>
          <a:prstGeom prst="rect">
            <a:avLst/>
          </a:prstGeom>
        </p:spPr>
        <p:txBody>
          <a:bodyPr vert="horz" wrap="square" lIns="91440" tIns="45720" rIns="91440" bIns="45720" rtlCol="0" anchor="ctr">
            <a:normAutofit lnSpcReduction="10000"/>
          </a:bodyPr>
          <a:lstStyle/>
          <a:p>
            <a:r>
              <a:rPr lang="en-US" sz="2400" dirty="0"/>
              <a:t>On your own consider the competency self-assessment that has been informed by the Welsh Government IAA competence framework</a:t>
            </a:r>
          </a:p>
          <a:p>
            <a:endParaRPr lang="en-US" sz="2400" dirty="0"/>
          </a:p>
          <a:p>
            <a:r>
              <a:rPr lang="en-US" sz="2400" dirty="0"/>
              <a:t>The self-assessment identifies the competence outcomes in relation to professional practice for all IAA workers</a:t>
            </a:r>
          </a:p>
          <a:p>
            <a:endParaRPr lang="en-US" sz="2400" dirty="0"/>
          </a:p>
          <a:p>
            <a:r>
              <a:rPr lang="en-US" sz="2400" dirty="0"/>
              <a:t>Complete the self-assessment to identify your strengths and the areas you may wish to look at developing further</a:t>
            </a:r>
          </a:p>
        </p:txBody>
      </p:sp>
    </p:spTree>
    <p:extLst>
      <p:ext uri="{BB962C8B-B14F-4D97-AF65-F5344CB8AC3E}">
        <p14:creationId xmlns:p14="http://schemas.microsoft.com/office/powerpoint/2010/main" val="700449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12024" y="2205089"/>
            <a:ext cx="7015024" cy="1031283"/>
          </a:xfrm>
        </p:spPr>
        <p:txBody>
          <a:bodyPr>
            <a:normAutofit fontScale="90000"/>
          </a:bodyPr>
          <a:lstStyle/>
          <a:p>
            <a:pPr algn="ctr"/>
            <a:r>
              <a:rPr lang="en-US" sz="5800" b="1" dirty="0">
                <a:solidFill>
                  <a:srgbClr val="CC863E"/>
                </a:solidFill>
                <a:latin typeface="Arial" panose="020B0604020202020204" pitchFamily="34" charset="0"/>
                <a:cs typeface="Arial" panose="020B0604020202020204" pitchFamily="34" charset="0"/>
              </a:rPr>
              <a:t>Summary</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Tree>
    <p:extLst>
      <p:ext uri="{BB962C8B-B14F-4D97-AF65-F5344CB8AC3E}">
        <p14:creationId xmlns:p14="http://schemas.microsoft.com/office/powerpoint/2010/main" val="1459148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015024" cy="1031283"/>
          </a:xfrm>
        </p:spPr>
        <p:txBody>
          <a:bodyPr>
            <a:normAutofit fontScale="90000"/>
          </a:bodyPr>
          <a:lstStyle/>
          <a:p>
            <a:r>
              <a:rPr lang="en-GB" sz="3600" b="1" dirty="0">
                <a:solidFill>
                  <a:srgbClr val="CC863E"/>
                </a:solidFill>
                <a:latin typeface="Arial" panose="020B0604020202020204" pitchFamily="34" charset="0"/>
                <a:cs typeface="Arial" panose="020B0604020202020204" pitchFamily="34" charset="0"/>
              </a:rPr>
              <a:t>Summary </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5" name="Rectangle 4">
            <a:extLst>
              <a:ext uri="{FF2B5EF4-FFF2-40B4-BE49-F238E27FC236}">
                <a16:creationId xmlns:a16="http://schemas.microsoft.com/office/drawing/2014/main" id="{295065EF-2057-47B0-98A8-A6B2AEC583A6}"/>
              </a:ext>
            </a:extLst>
          </p:cNvPr>
          <p:cNvSpPr/>
          <p:nvPr/>
        </p:nvSpPr>
        <p:spPr>
          <a:xfrm>
            <a:off x="1066731" y="1543150"/>
            <a:ext cx="7084411" cy="3046988"/>
          </a:xfrm>
          <a:prstGeom prst="rect">
            <a:avLst/>
          </a:prstGeom>
        </p:spPr>
        <p:txBody>
          <a:bodyPr wrap="square">
            <a:spAutoFit/>
          </a:bodyPr>
          <a:lstStyle/>
          <a:p>
            <a:pPr marL="457200" indent="-457200">
              <a:buClr>
                <a:srgbClr val="F7AB64"/>
              </a:buClr>
              <a:buFont typeface="Arial" panose="020B0604020202020204" pitchFamily="34" charset="0"/>
              <a:buChar char="•"/>
            </a:pPr>
            <a:r>
              <a:rPr lang="en-GB" sz="2400" dirty="0">
                <a:latin typeface="Arial" panose="020B0604020202020204" pitchFamily="34" charset="0"/>
                <a:cs typeface="Arial" panose="020B0604020202020204" pitchFamily="34" charset="0"/>
              </a:rPr>
              <a:t>Legislative shift in policy to be more focused on well-being</a:t>
            </a:r>
          </a:p>
          <a:p>
            <a:pPr marL="457200" indent="-457200">
              <a:buClr>
                <a:srgbClr val="F7AB64"/>
              </a:buClr>
              <a:buFont typeface="Arial" panose="020B0604020202020204" pitchFamily="34" charset="0"/>
              <a:buChar char="•"/>
            </a:pPr>
            <a:r>
              <a:rPr lang="en-GB" sz="2400" dirty="0">
                <a:latin typeface="Arial" panose="020B0604020202020204" pitchFamily="34" charset="0"/>
                <a:cs typeface="Arial" panose="020B0604020202020204" pitchFamily="34" charset="0"/>
              </a:rPr>
              <a:t>Person-centred practice based around an individual’s outcomes</a:t>
            </a:r>
          </a:p>
          <a:p>
            <a:pPr marL="457200" indent="-457200">
              <a:buClr>
                <a:srgbClr val="F7AB64"/>
              </a:buClr>
              <a:buFont typeface="Arial" panose="020B0604020202020204" pitchFamily="34" charset="0"/>
              <a:buChar char="•"/>
            </a:pPr>
            <a:r>
              <a:rPr lang="en-GB" sz="2400" dirty="0">
                <a:latin typeface="Arial" panose="020B0604020202020204" pitchFamily="34" charset="0"/>
                <a:cs typeface="Arial" panose="020B0604020202020204" pitchFamily="34" charset="0"/>
              </a:rPr>
              <a:t>Importance of good relationships</a:t>
            </a:r>
          </a:p>
          <a:p>
            <a:pPr marL="457200" indent="-457200">
              <a:buClr>
                <a:srgbClr val="F7AB64"/>
              </a:buClr>
              <a:buFont typeface="Arial" panose="020B0604020202020204" pitchFamily="34" charset="0"/>
              <a:buChar char="•"/>
            </a:pPr>
            <a:r>
              <a:rPr lang="en-GB" sz="2400" dirty="0">
                <a:latin typeface="Arial" panose="020B0604020202020204" pitchFamily="34" charset="0"/>
                <a:cs typeface="Arial" panose="020B0604020202020204" pitchFamily="34" charset="0"/>
              </a:rPr>
              <a:t>Adopting a strength-based approach</a:t>
            </a:r>
          </a:p>
          <a:p>
            <a:pPr marL="457200" indent="-457200">
              <a:buClr>
                <a:srgbClr val="F7AB64"/>
              </a:buClr>
              <a:buFont typeface="Arial" panose="020B0604020202020204" pitchFamily="34" charset="0"/>
              <a:buChar char="•"/>
            </a:pPr>
            <a:r>
              <a:rPr lang="en-GB" sz="2400" dirty="0">
                <a:latin typeface="Arial" panose="020B0604020202020204" pitchFamily="34" charset="0"/>
                <a:cs typeface="Arial" panose="020B0604020202020204" pitchFamily="34" charset="0"/>
              </a:rPr>
              <a:t>Effective conversations based on the five stages to a good conversation</a:t>
            </a:r>
          </a:p>
        </p:txBody>
      </p:sp>
    </p:spTree>
    <p:extLst>
      <p:ext uri="{BB962C8B-B14F-4D97-AF65-F5344CB8AC3E}">
        <p14:creationId xmlns:p14="http://schemas.microsoft.com/office/powerpoint/2010/main" val="1407476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015024" cy="1031283"/>
          </a:xfrm>
        </p:spPr>
        <p:txBody>
          <a:bodyPr>
            <a:normAutofit fontScale="90000"/>
          </a:bodyPr>
          <a:lstStyle/>
          <a:p>
            <a:r>
              <a:rPr lang="en-US" sz="3600" b="1" dirty="0">
                <a:solidFill>
                  <a:srgbClr val="CC863E"/>
                </a:solidFill>
                <a:latin typeface="Arial" panose="020B0604020202020204" pitchFamily="34" charset="0"/>
                <a:cs typeface="Arial" panose="020B0604020202020204" pitchFamily="34" charset="0"/>
              </a:rPr>
              <a:t>Next steps</a:t>
            </a:r>
            <a:br>
              <a:rPr lang="en-GB" b="1" dirty="0">
                <a:solidFill>
                  <a:srgbClr val="CC863E"/>
                </a:solidFill>
                <a:latin typeface="Arial" panose="020B0604020202020204" pitchFamily="34" charset="0"/>
                <a:cs typeface="Arial" panose="020B0604020202020204" pitchFamily="34" charset="0"/>
              </a:rPr>
            </a:br>
            <a:r>
              <a:rPr lang="en-GB" b="1" dirty="0">
                <a:solidFill>
                  <a:srgbClr val="CC863E"/>
                </a:solidFill>
                <a:latin typeface="Arial" panose="020B0604020202020204" pitchFamily="34" charset="0"/>
                <a:cs typeface="Arial" panose="020B0604020202020204" pitchFamily="34" charset="0"/>
              </a:rPr>
              <a:t> </a:t>
            </a:r>
            <a:br>
              <a:rPr lang="en-GB" b="1" dirty="0">
                <a:solidFill>
                  <a:srgbClr val="CC863E"/>
                </a:solidFill>
                <a:latin typeface="Arial" panose="020B0604020202020204" pitchFamily="34" charset="0"/>
                <a:cs typeface="Arial" panose="020B0604020202020204" pitchFamily="34" charset="0"/>
              </a:rPr>
            </a:br>
            <a:br>
              <a:rPr lang="en-GB" b="1" dirty="0">
                <a:solidFill>
                  <a:srgbClr val="CC863E"/>
                </a:solidFill>
                <a:latin typeface="Arial" panose="020B0604020202020204" pitchFamily="34" charset="0"/>
                <a:cs typeface="Arial" panose="020B0604020202020204" pitchFamily="34" charset="0"/>
              </a:rPr>
            </a:br>
            <a:endParaRPr lang="en-GB" dirty="0">
              <a:solidFill>
                <a:srgbClr val="CC863E"/>
              </a:solidFill>
            </a:endParaRPr>
          </a:p>
        </p:txBody>
      </p:sp>
      <p:sp>
        <p:nvSpPr>
          <p:cNvPr id="5" name="Rectangle 4">
            <a:extLst>
              <a:ext uri="{FF2B5EF4-FFF2-40B4-BE49-F238E27FC236}">
                <a16:creationId xmlns:a16="http://schemas.microsoft.com/office/drawing/2014/main" id="{ECC658CF-A21F-4B10-8D2B-D92CB0D89A10}"/>
              </a:ext>
            </a:extLst>
          </p:cNvPr>
          <p:cNvSpPr/>
          <p:nvPr/>
        </p:nvSpPr>
        <p:spPr>
          <a:xfrm>
            <a:off x="1162676" y="1377467"/>
            <a:ext cx="7261934" cy="2677656"/>
          </a:xfrm>
          <a:prstGeom prst="rect">
            <a:avLst/>
          </a:prstGeom>
        </p:spPr>
        <p:txBody>
          <a:bodyPr wrap="square">
            <a:spAutoFit/>
          </a:bodyPr>
          <a:lstStyle/>
          <a:p>
            <a:pPr marL="342900" indent="-342900">
              <a:buClr>
                <a:srgbClr val="FDC536"/>
              </a:buClr>
              <a:buFont typeface="Arial" panose="020B0604020202020204" pitchFamily="34" charset="0"/>
              <a:buChar char="•"/>
            </a:pPr>
            <a:r>
              <a:rPr lang="en-US" sz="2400" dirty="0">
                <a:latin typeface="Arial" panose="020B0604020202020204" pitchFamily="34" charset="0"/>
                <a:cs typeface="Arial" panose="020B0604020202020204" pitchFamily="34" charset="0"/>
              </a:rPr>
              <a:t>Reflect on your self-assessment and identify areas of practice you will need to develop</a:t>
            </a:r>
          </a:p>
          <a:p>
            <a:pPr marL="342900" indent="-342900">
              <a:buClr>
                <a:srgbClr val="FDC536"/>
              </a:buClr>
              <a:buFont typeface="Arial" panose="020B0604020202020204" pitchFamily="34" charset="0"/>
              <a:buChar char="•"/>
            </a:pPr>
            <a:r>
              <a:rPr lang="en-US" sz="2400" dirty="0">
                <a:latin typeface="Arial" panose="020B0604020202020204" pitchFamily="34" charset="0"/>
                <a:cs typeface="Arial" panose="020B0604020202020204" pitchFamily="34" charset="0"/>
              </a:rPr>
              <a:t>Follow</a:t>
            </a:r>
            <a:r>
              <a:rPr lang="en-GB" sz="2400" dirty="0">
                <a:latin typeface="Arial" panose="020B0604020202020204" pitchFamily="34" charset="0"/>
                <a:cs typeface="Arial" panose="020B0604020202020204" pitchFamily="34" charset="0"/>
              </a:rPr>
              <a:t> up your learning in team meetings</a:t>
            </a:r>
          </a:p>
          <a:p>
            <a:pPr marL="342900" indent="-342900">
              <a:buClr>
                <a:srgbClr val="FDC536"/>
              </a:buClr>
              <a:buFont typeface="Arial" panose="020B0604020202020204" pitchFamily="34" charset="0"/>
              <a:buChar char="•"/>
            </a:pPr>
            <a:r>
              <a:rPr lang="en-US" sz="2400" dirty="0">
                <a:latin typeface="Arial" panose="020B0604020202020204" pitchFamily="34" charset="0"/>
                <a:cs typeface="Arial" panose="020B0604020202020204" pitchFamily="34" charset="0"/>
              </a:rPr>
              <a:t>Reflect on case </a:t>
            </a:r>
            <a:r>
              <a:rPr lang="en-GB" sz="2400" dirty="0">
                <a:latin typeface="Arial" panose="020B0604020202020204" pitchFamily="34" charset="0"/>
                <a:cs typeface="Arial" panose="020B0604020202020204" pitchFamily="34" charset="0"/>
              </a:rPr>
              <a:t>discussions</a:t>
            </a:r>
          </a:p>
          <a:p>
            <a:pPr marL="342900" indent="-342900">
              <a:buClr>
                <a:srgbClr val="FDC536"/>
              </a:buClr>
              <a:buFont typeface="Arial" panose="020B0604020202020204" pitchFamily="34" charset="0"/>
              <a:buChar char="•"/>
            </a:pPr>
            <a:r>
              <a:rPr lang="en-US" sz="2400" dirty="0">
                <a:latin typeface="Arial" panose="020B0604020202020204" pitchFamily="34" charset="0"/>
                <a:cs typeface="Arial" panose="020B0604020202020204" pitchFamily="34" charset="0"/>
              </a:rPr>
              <a:t>Review</a:t>
            </a:r>
            <a:r>
              <a:rPr lang="en-GB" sz="2400" dirty="0">
                <a:latin typeface="Arial" panose="020B0604020202020204" pitchFamily="34" charset="0"/>
                <a:cs typeface="Arial" panose="020B0604020202020204" pitchFamily="34" charset="0"/>
              </a:rPr>
              <a:t> your progress and ask yourself:</a:t>
            </a:r>
          </a:p>
          <a:p>
            <a:pPr marL="800100" lvl="1" indent="-342900">
              <a:buClr>
                <a:srgbClr val="FDC536"/>
              </a:buClr>
              <a:buFont typeface="Arial" panose="020B0604020202020204" pitchFamily="34" charset="0"/>
              <a:buChar char="•"/>
            </a:pPr>
            <a:r>
              <a:rPr lang="en-GB" sz="2400" dirty="0">
                <a:latin typeface="Arial" panose="020B0604020202020204" pitchFamily="34" charset="0"/>
                <a:cs typeface="Arial" panose="020B0604020202020204" pitchFamily="34" charset="0"/>
              </a:rPr>
              <a:t>What have I noticed myself doing?</a:t>
            </a:r>
          </a:p>
          <a:p>
            <a:pPr marL="800100" lvl="1" indent="-342900">
              <a:buClr>
                <a:srgbClr val="FDC536"/>
              </a:buClr>
              <a:buFont typeface="Arial" panose="020B0604020202020204" pitchFamily="34" charset="0"/>
              <a:buChar char="•"/>
            </a:pPr>
            <a:r>
              <a:rPr lang="en-GB" sz="2400" dirty="0">
                <a:latin typeface="Arial" panose="020B0604020202020204" pitchFamily="34" charset="0"/>
                <a:cs typeface="Arial" panose="020B0604020202020204" pitchFamily="34" charset="0"/>
              </a:rPr>
              <a:t>What have I noticed others doing?</a:t>
            </a:r>
          </a:p>
        </p:txBody>
      </p:sp>
    </p:spTree>
    <p:extLst>
      <p:ext uri="{BB962C8B-B14F-4D97-AF65-F5344CB8AC3E}">
        <p14:creationId xmlns:p14="http://schemas.microsoft.com/office/powerpoint/2010/main" val="904491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6908492" cy="1031283"/>
          </a:xfrm>
        </p:spPr>
        <p:txBody>
          <a:bodyPr>
            <a:normAutofit/>
          </a:bodyPr>
          <a:lstStyle/>
          <a:p>
            <a:r>
              <a:rPr lang="en-GB" sz="3200" b="1" dirty="0">
                <a:solidFill>
                  <a:srgbClr val="CC863E"/>
                </a:solidFill>
                <a:latin typeface="Arial" panose="020B0604020202020204" pitchFamily="34" charset="0"/>
                <a:cs typeface="Arial" panose="020B0604020202020204" pitchFamily="34" charset="0"/>
              </a:rPr>
              <a:t>Social Services and Well-being (Wales) Act 2014</a:t>
            </a:r>
            <a:endParaRPr lang="en-GB" sz="3200" dirty="0">
              <a:solidFill>
                <a:srgbClr val="CC863E"/>
              </a:solidFill>
            </a:endParaRPr>
          </a:p>
        </p:txBody>
      </p:sp>
      <p:sp>
        <p:nvSpPr>
          <p:cNvPr id="2" name="TextBox 1">
            <a:extLst>
              <a:ext uri="{FF2B5EF4-FFF2-40B4-BE49-F238E27FC236}">
                <a16:creationId xmlns:a16="http://schemas.microsoft.com/office/drawing/2014/main" id="{26CB3420-C679-7E42-B48C-4649D90653ED}"/>
              </a:ext>
            </a:extLst>
          </p:cNvPr>
          <p:cNvSpPr txBox="1"/>
          <p:nvPr/>
        </p:nvSpPr>
        <p:spPr>
          <a:xfrm>
            <a:off x="795576" y="1522950"/>
            <a:ext cx="1637414" cy="1132367"/>
          </a:xfrm>
          <a:prstGeom prst="roundRect">
            <a:avLst/>
          </a:prstGeom>
          <a:solidFill>
            <a:srgbClr val="CC863E"/>
          </a:solidFill>
        </p:spPr>
        <p:txBody>
          <a:bodyPr vert="horz" wrap="square" lIns="91440" tIns="45720" rIns="91440" bIns="45720" rtlCol="0" anchor="ctr">
            <a:normAutofit/>
          </a:bodyPr>
          <a:lstStyle/>
          <a:p>
            <a:pPr algn="ctr"/>
            <a:r>
              <a:rPr lang="en-US" dirty="0"/>
              <a:t>1. Introduction</a:t>
            </a:r>
          </a:p>
        </p:txBody>
      </p:sp>
      <p:sp>
        <p:nvSpPr>
          <p:cNvPr id="9" name="TextBox 8">
            <a:extLst>
              <a:ext uri="{FF2B5EF4-FFF2-40B4-BE49-F238E27FC236}">
                <a16:creationId xmlns:a16="http://schemas.microsoft.com/office/drawing/2014/main" id="{DC73F144-82E4-4F4C-948B-06326780B8F7}"/>
              </a:ext>
            </a:extLst>
          </p:cNvPr>
          <p:cNvSpPr txBox="1"/>
          <p:nvPr/>
        </p:nvSpPr>
        <p:spPr>
          <a:xfrm>
            <a:off x="2738251" y="1522950"/>
            <a:ext cx="1637414" cy="1132367"/>
          </a:xfrm>
          <a:prstGeom prst="roundRect">
            <a:avLst/>
          </a:prstGeom>
          <a:solidFill>
            <a:srgbClr val="CC863E"/>
          </a:solidFill>
        </p:spPr>
        <p:txBody>
          <a:bodyPr vert="horz" wrap="square" lIns="91440" tIns="45720" rIns="91440" bIns="45720" rtlCol="0" anchor="ctr">
            <a:normAutofit/>
          </a:bodyPr>
          <a:lstStyle/>
          <a:p>
            <a:pPr algn="ctr"/>
            <a:r>
              <a:rPr lang="en-US" dirty="0"/>
              <a:t>2. General functions</a:t>
            </a:r>
          </a:p>
        </p:txBody>
      </p:sp>
      <p:sp>
        <p:nvSpPr>
          <p:cNvPr id="10" name="TextBox 9">
            <a:extLst>
              <a:ext uri="{FF2B5EF4-FFF2-40B4-BE49-F238E27FC236}">
                <a16:creationId xmlns:a16="http://schemas.microsoft.com/office/drawing/2014/main" id="{55D9F598-6D88-CD4A-97EA-FFD1A6ECF68E}"/>
              </a:ext>
            </a:extLst>
          </p:cNvPr>
          <p:cNvSpPr txBox="1"/>
          <p:nvPr/>
        </p:nvSpPr>
        <p:spPr>
          <a:xfrm>
            <a:off x="4779278" y="1522950"/>
            <a:ext cx="1637414" cy="1132367"/>
          </a:xfrm>
          <a:prstGeom prst="roundRect">
            <a:avLst/>
          </a:prstGeom>
          <a:solidFill>
            <a:srgbClr val="CC863E"/>
          </a:solidFill>
        </p:spPr>
        <p:txBody>
          <a:bodyPr vert="horz" wrap="square" lIns="91440" tIns="45720" rIns="91440" bIns="45720" rtlCol="0" anchor="ctr">
            <a:normAutofit/>
          </a:bodyPr>
          <a:lstStyle/>
          <a:p>
            <a:pPr algn="ctr"/>
            <a:r>
              <a:rPr lang="en-US" dirty="0">
                <a:latin typeface="Arial"/>
                <a:cs typeface="Arial"/>
              </a:rPr>
              <a:t>3. Assessing the needs of individuals</a:t>
            </a:r>
            <a:endParaRPr lang="en-US" dirty="0"/>
          </a:p>
        </p:txBody>
      </p:sp>
      <p:sp>
        <p:nvSpPr>
          <p:cNvPr id="11" name="TextBox 10">
            <a:extLst>
              <a:ext uri="{FF2B5EF4-FFF2-40B4-BE49-F238E27FC236}">
                <a16:creationId xmlns:a16="http://schemas.microsoft.com/office/drawing/2014/main" id="{8182D41C-13F5-D74F-B37B-E8C2451E990F}"/>
              </a:ext>
            </a:extLst>
          </p:cNvPr>
          <p:cNvSpPr txBox="1"/>
          <p:nvPr/>
        </p:nvSpPr>
        <p:spPr>
          <a:xfrm>
            <a:off x="6753887" y="1522950"/>
            <a:ext cx="1637414" cy="1132367"/>
          </a:xfrm>
          <a:prstGeom prst="roundRect">
            <a:avLst/>
          </a:prstGeom>
          <a:solidFill>
            <a:srgbClr val="CC863E"/>
          </a:solidFill>
        </p:spPr>
        <p:txBody>
          <a:bodyPr vert="horz" wrap="square" lIns="91440" tIns="45720" rIns="91440" bIns="45720" rtlCol="0" anchor="ctr">
            <a:normAutofit/>
          </a:bodyPr>
          <a:lstStyle/>
          <a:p>
            <a:pPr algn="ctr"/>
            <a:r>
              <a:rPr lang="en-US" dirty="0"/>
              <a:t>4. Meeting needs</a:t>
            </a:r>
          </a:p>
        </p:txBody>
      </p:sp>
      <p:sp>
        <p:nvSpPr>
          <p:cNvPr id="12" name="TextBox 11">
            <a:extLst>
              <a:ext uri="{FF2B5EF4-FFF2-40B4-BE49-F238E27FC236}">
                <a16:creationId xmlns:a16="http://schemas.microsoft.com/office/drawing/2014/main" id="{4B76DFF9-82F0-F64A-A92B-BD51C6166321}"/>
              </a:ext>
            </a:extLst>
          </p:cNvPr>
          <p:cNvSpPr txBox="1"/>
          <p:nvPr/>
        </p:nvSpPr>
        <p:spPr>
          <a:xfrm>
            <a:off x="795576" y="2789004"/>
            <a:ext cx="1637414" cy="1132367"/>
          </a:xfrm>
          <a:prstGeom prst="roundRect">
            <a:avLst/>
          </a:prstGeom>
          <a:solidFill>
            <a:srgbClr val="CC863E"/>
          </a:solidFill>
        </p:spPr>
        <p:txBody>
          <a:bodyPr vert="horz" wrap="square" lIns="91440" tIns="45720" rIns="91440" bIns="45720" rtlCol="0" anchor="ctr">
            <a:normAutofit/>
          </a:bodyPr>
          <a:lstStyle/>
          <a:p>
            <a:pPr algn="ctr"/>
            <a:r>
              <a:rPr lang="en-US" dirty="0">
                <a:latin typeface="Arial"/>
                <a:cs typeface="Arial"/>
              </a:rPr>
              <a:t>5. Charging and financial assessment</a:t>
            </a:r>
          </a:p>
        </p:txBody>
      </p:sp>
      <p:sp>
        <p:nvSpPr>
          <p:cNvPr id="13" name="TextBox 12">
            <a:extLst>
              <a:ext uri="{FF2B5EF4-FFF2-40B4-BE49-F238E27FC236}">
                <a16:creationId xmlns:a16="http://schemas.microsoft.com/office/drawing/2014/main" id="{DBBD28D9-29E2-C64E-B4DD-71BDAB485137}"/>
              </a:ext>
            </a:extLst>
          </p:cNvPr>
          <p:cNvSpPr txBox="1"/>
          <p:nvPr/>
        </p:nvSpPr>
        <p:spPr>
          <a:xfrm>
            <a:off x="2639899" y="2789004"/>
            <a:ext cx="1834118" cy="1132367"/>
          </a:xfrm>
          <a:prstGeom prst="roundRect">
            <a:avLst/>
          </a:prstGeom>
          <a:solidFill>
            <a:srgbClr val="CC863E"/>
          </a:solidFill>
        </p:spPr>
        <p:txBody>
          <a:bodyPr vert="horz" wrap="square" lIns="91440" tIns="45720" rIns="91440" bIns="45720" rtlCol="0" anchor="ctr">
            <a:normAutofit fontScale="92500" lnSpcReduction="20000"/>
          </a:bodyPr>
          <a:lstStyle/>
          <a:p>
            <a:pPr algn="ctr"/>
            <a:r>
              <a:rPr lang="en-US" dirty="0"/>
              <a:t>6. Looked after and accommodated children</a:t>
            </a:r>
          </a:p>
        </p:txBody>
      </p:sp>
      <p:sp>
        <p:nvSpPr>
          <p:cNvPr id="14" name="TextBox 13">
            <a:extLst>
              <a:ext uri="{FF2B5EF4-FFF2-40B4-BE49-F238E27FC236}">
                <a16:creationId xmlns:a16="http://schemas.microsoft.com/office/drawing/2014/main" id="{16DB7A1F-C156-1E42-B0AA-724880877DD5}"/>
              </a:ext>
            </a:extLst>
          </p:cNvPr>
          <p:cNvSpPr txBox="1"/>
          <p:nvPr/>
        </p:nvSpPr>
        <p:spPr>
          <a:xfrm>
            <a:off x="4680926" y="2789004"/>
            <a:ext cx="1834118" cy="1132367"/>
          </a:xfrm>
          <a:prstGeom prst="roundRect">
            <a:avLst/>
          </a:prstGeom>
          <a:solidFill>
            <a:srgbClr val="CC863E"/>
          </a:solidFill>
        </p:spPr>
        <p:txBody>
          <a:bodyPr vert="horz" wrap="square" lIns="91440" tIns="45720" rIns="91440" bIns="45720" rtlCol="0" anchor="ctr">
            <a:normAutofit/>
          </a:bodyPr>
          <a:lstStyle/>
          <a:p>
            <a:pPr algn="ctr"/>
            <a:r>
              <a:rPr lang="en-US" dirty="0"/>
              <a:t>7. Safeguarding</a:t>
            </a:r>
          </a:p>
        </p:txBody>
      </p:sp>
      <p:sp>
        <p:nvSpPr>
          <p:cNvPr id="15" name="TextBox 14">
            <a:extLst>
              <a:ext uri="{FF2B5EF4-FFF2-40B4-BE49-F238E27FC236}">
                <a16:creationId xmlns:a16="http://schemas.microsoft.com/office/drawing/2014/main" id="{69C1CEFE-A0BA-9D48-9404-C80872B544BF}"/>
              </a:ext>
            </a:extLst>
          </p:cNvPr>
          <p:cNvSpPr txBox="1"/>
          <p:nvPr/>
        </p:nvSpPr>
        <p:spPr>
          <a:xfrm>
            <a:off x="6753887" y="2789004"/>
            <a:ext cx="1637414" cy="1132367"/>
          </a:xfrm>
          <a:prstGeom prst="roundRect">
            <a:avLst/>
          </a:prstGeom>
          <a:solidFill>
            <a:srgbClr val="CC863E"/>
          </a:solidFill>
        </p:spPr>
        <p:txBody>
          <a:bodyPr vert="horz" wrap="square" lIns="91440" tIns="45720" rIns="91440" bIns="45720" rtlCol="0" anchor="ctr">
            <a:normAutofit/>
          </a:bodyPr>
          <a:lstStyle/>
          <a:p>
            <a:pPr algn="ctr"/>
            <a:r>
              <a:rPr lang="en-US" dirty="0">
                <a:latin typeface="Arial"/>
                <a:cs typeface="Arial"/>
              </a:rPr>
              <a:t>8. Social services functions</a:t>
            </a:r>
          </a:p>
        </p:txBody>
      </p:sp>
      <p:sp>
        <p:nvSpPr>
          <p:cNvPr id="16" name="TextBox 15">
            <a:extLst>
              <a:ext uri="{FF2B5EF4-FFF2-40B4-BE49-F238E27FC236}">
                <a16:creationId xmlns:a16="http://schemas.microsoft.com/office/drawing/2014/main" id="{7B0A342A-615C-B84F-9645-99638F389C93}"/>
              </a:ext>
            </a:extLst>
          </p:cNvPr>
          <p:cNvSpPr txBox="1"/>
          <p:nvPr/>
        </p:nvSpPr>
        <p:spPr>
          <a:xfrm>
            <a:off x="1626775" y="4045165"/>
            <a:ext cx="1637414" cy="1132367"/>
          </a:xfrm>
          <a:prstGeom prst="roundRect">
            <a:avLst/>
          </a:prstGeom>
          <a:solidFill>
            <a:srgbClr val="CC863E"/>
          </a:solidFill>
        </p:spPr>
        <p:txBody>
          <a:bodyPr vert="horz" wrap="square" lIns="91440" tIns="45720" rIns="91440" bIns="45720" rtlCol="0" anchor="ctr">
            <a:normAutofit fontScale="92500" lnSpcReduction="20000"/>
          </a:bodyPr>
          <a:lstStyle/>
          <a:p>
            <a:pPr algn="ctr"/>
            <a:r>
              <a:rPr lang="en-US" dirty="0"/>
              <a:t>9. </a:t>
            </a:r>
          </a:p>
          <a:p>
            <a:pPr algn="ctr"/>
            <a:r>
              <a:rPr lang="en-US" dirty="0"/>
              <a:t>Co-operation and partnership</a:t>
            </a:r>
          </a:p>
        </p:txBody>
      </p:sp>
      <p:sp>
        <p:nvSpPr>
          <p:cNvPr id="17" name="TextBox 16">
            <a:extLst>
              <a:ext uri="{FF2B5EF4-FFF2-40B4-BE49-F238E27FC236}">
                <a16:creationId xmlns:a16="http://schemas.microsoft.com/office/drawing/2014/main" id="{430CF6EA-9013-C243-AA18-219A79335A0B}"/>
              </a:ext>
            </a:extLst>
          </p:cNvPr>
          <p:cNvSpPr txBox="1"/>
          <p:nvPr/>
        </p:nvSpPr>
        <p:spPr>
          <a:xfrm>
            <a:off x="3753292" y="4045165"/>
            <a:ext cx="1637414" cy="1132367"/>
          </a:xfrm>
          <a:prstGeom prst="roundRect">
            <a:avLst/>
          </a:prstGeom>
          <a:solidFill>
            <a:srgbClr val="CC863E"/>
          </a:solidFill>
        </p:spPr>
        <p:txBody>
          <a:bodyPr vert="horz" wrap="square" lIns="91440" tIns="45720" rIns="91440" bIns="45720" rtlCol="0" anchor="ctr">
            <a:normAutofit fontScale="92500"/>
          </a:bodyPr>
          <a:lstStyle/>
          <a:p>
            <a:pPr algn="ctr"/>
            <a:r>
              <a:rPr lang="en-US" dirty="0">
                <a:latin typeface="Arial"/>
                <a:cs typeface="Arial"/>
              </a:rPr>
              <a:t>10. Complaints and advocacy</a:t>
            </a:r>
            <a:endParaRPr lang="en-US" dirty="0"/>
          </a:p>
        </p:txBody>
      </p:sp>
      <p:sp>
        <p:nvSpPr>
          <p:cNvPr id="18" name="TextBox 17">
            <a:extLst>
              <a:ext uri="{FF2B5EF4-FFF2-40B4-BE49-F238E27FC236}">
                <a16:creationId xmlns:a16="http://schemas.microsoft.com/office/drawing/2014/main" id="{672ED5E5-D2BC-9948-B2B2-648962A16946}"/>
              </a:ext>
            </a:extLst>
          </p:cNvPr>
          <p:cNvSpPr txBox="1"/>
          <p:nvPr/>
        </p:nvSpPr>
        <p:spPr>
          <a:xfrm>
            <a:off x="5794744" y="4045165"/>
            <a:ext cx="1742398" cy="1132367"/>
          </a:xfrm>
          <a:prstGeom prst="roundRect">
            <a:avLst/>
          </a:prstGeom>
          <a:solidFill>
            <a:srgbClr val="CC863E"/>
          </a:solidFill>
        </p:spPr>
        <p:txBody>
          <a:bodyPr vert="horz" wrap="square" lIns="91440" tIns="45720" rIns="91440" bIns="45720" rtlCol="0" anchor="ctr">
            <a:normAutofit/>
          </a:bodyPr>
          <a:lstStyle/>
          <a:p>
            <a:pPr algn="ctr"/>
            <a:r>
              <a:rPr lang="en-US" dirty="0">
                <a:latin typeface="Arial"/>
                <a:cs typeface="Arial"/>
              </a:rPr>
              <a:t>11. Miscellaneous and general</a:t>
            </a:r>
            <a:endParaRPr lang="en-US" dirty="0"/>
          </a:p>
        </p:txBody>
      </p:sp>
      <p:sp>
        <p:nvSpPr>
          <p:cNvPr id="19" name="TextBox 18">
            <a:extLst>
              <a:ext uri="{FF2B5EF4-FFF2-40B4-BE49-F238E27FC236}">
                <a16:creationId xmlns:a16="http://schemas.microsoft.com/office/drawing/2014/main" id="{A79E6CCC-E5CF-F845-B11B-3EED5D2D8878}"/>
              </a:ext>
            </a:extLst>
          </p:cNvPr>
          <p:cNvSpPr txBox="1"/>
          <p:nvPr/>
        </p:nvSpPr>
        <p:spPr>
          <a:xfrm>
            <a:off x="795576" y="5364756"/>
            <a:ext cx="7595725" cy="473659"/>
          </a:xfrm>
          <a:prstGeom prst="roundRect">
            <a:avLst/>
          </a:prstGeom>
          <a:solidFill>
            <a:srgbClr val="CC4B45"/>
          </a:solidFill>
        </p:spPr>
        <p:txBody>
          <a:bodyPr vert="horz" wrap="square" lIns="91440" tIns="45720" rIns="91440" bIns="45720" rtlCol="0" anchor="ctr">
            <a:normAutofit/>
          </a:bodyPr>
          <a:lstStyle/>
          <a:p>
            <a:pPr algn="ctr"/>
            <a:r>
              <a:rPr lang="en-US" b="1" dirty="0">
                <a:solidFill>
                  <a:schemeClr val="bg1"/>
                </a:solidFill>
              </a:rPr>
              <a:t>People		Well-being	Prevention 	Collaboration</a:t>
            </a:r>
          </a:p>
        </p:txBody>
      </p:sp>
    </p:spTree>
    <p:extLst>
      <p:ext uri="{BB962C8B-B14F-4D97-AF65-F5344CB8AC3E}">
        <p14:creationId xmlns:p14="http://schemas.microsoft.com/office/powerpoint/2010/main" val="340328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29" cy="1031283"/>
          </a:xfrm>
        </p:spPr>
        <p:txBody>
          <a:bodyPr>
            <a:normAutofit/>
          </a:bodyPr>
          <a:lstStyle/>
          <a:p>
            <a:r>
              <a:rPr lang="en-GB" sz="3200" b="1" dirty="0">
                <a:solidFill>
                  <a:srgbClr val="CC863E"/>
                </a:solidFill>
              </a:rPr>
              <a:t>What is the Act trying to achieve </a:t>
            </a:r>
          </a:p>
        </p:txBody>
      </p:sp>
      <p:sp>
        <p:nvSpPr>
          <p:cNvPr id="9" name="TextBox 8">
            <a:extLst>
              <a:ext uri="{FF2B5EF4-FFF2-40B4-BE49-F238E27FC236}">
                <a16:creationId xmlns:a16="http://schemas.microsoft.com/office/drawing/2014/main" id="{FE2CC6FE-F392-7548-97E1-9C8814799A95}"/>
              </a:ext>
            </a:extLst>
          </p:cNvPr>
          <p:cNvSpPr txBox="1"/>
          <p:nvPr/>
        </p:nvSpPr>
        <p:spPr>
          <a:xfrm>
            <a:off x="998533" y="1059711"/>
            <a:ext cx="2976189" cy="956930"/>
          </a:xfrm>
          <a:prstGeom prst="rect">
            <a:avLst/>
          </a:prstGeom>
        </p:spPr>
        <p:txBody>
          <a:bodyPr vert="horz" wrap="square" lIns="91440" tIns="45720" rIns="91440" bIns="45720" rtlCol="0" anchor="ctr">
            <a:normAutofit/>
          </a:bodyPr>
          <a:lstStyle/>
          <a:p>
            <a:r>
              <a:rPr lang="en-US" sz="1600" b="1" dirty="0"/>
              <a:t>More well-being support</a:t>
            </a:r>
          </a:p>
        </p:txBody>
      </p:sp>
      <p:sp>
        <p:nvSpPr>
          <p:cNvPr id="10" name="TextBox 9">
            <a:extLst>
              <a:ext uri="{FF2B5EF4-FFF2-40B4-BE49-F238E27FC236}">
                <a16:creationId xmlns:a16="http://schemas.microsoft.com/office/drawing/2014/main" id="{3F606F4C-54B4-A44E-A6CC-2508EAD01FB6}"/>
              </a:ext>
            </a:extLst>
          </p:cNvPr>
          <p:cNvSpPr txBox="1"/>
          <p:nvPr/>
        </p:nvSpPr>
        <p:spPr>
          <a:xfrm>
            <a:off x="2512466" y="1653364"/>
            <a:ext cx="3519643" cy="956930"/>
          </a:xfrm>
          <a:prstGeom prst="rect">
            <a:avLst/>
          </a:prstGeom>
        </p:spPr>
        <p:txBody>
          <a:bodyPr vert="horz" wrap="square" lIns="91440" tIns="45720" rIns="91440" bIns="45720" rtlCol="0" anchor="ctr">
            <a:normAutofit/>
          </a:bodyPr>
          <a:lstStyle/>
          <a:p>
            <a:r>
              <a:rPr lang="en-US" sz="1600" b="1" dirty="0"/>
              <a:t>Increased level of early intervention / prevention services</a:t>
            </a:r>
          </a:p>
        </p:txBody>
      </p:sp>
      <p:sp>
        <p:nvSpPr>
          <p:cNvPr id="2" name="Left-right Arrow 1">
            <a:extLst>
              <a:ext uri="{FF2B5EF4-FFF2-40B4-BE49-F238E27FC236}">
                <a16:creationId xmlns:a16="http://schemas.microsoft.com/office/drawing/2014/main" id="{50E3DC11-FBEB-684E-83E3-866ABF1567D2}"/>
              </a:ext>
              <a:ext uri="{C183D7F6-B498-43B3-948B-1728B52AA6E4}">
                <adec:decorative xmlns:adec="http://schemas.microsoft.com/office/drawing/2017/decorative" val="1"/>
              </a:ext>
            </a:extLst>
          </p:cNvPr>
          <p:cNvSpPr/>
          <p:nvPr/>
        </p:nvSpPr>
        <p:spPr>
          <a:xfrm>
            <a:off x="1042918" y="1754371"/>
            <a:ext cx="7102549" cy="2977117"/>
          </a:xfrm>
          <a:prstGeom prst="leftRightArrow">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9FBF45-8742-1D43-86B9-D183AA156254}"/>
              </a:ext>
            </a:extLst>
          </p:cNvPr>
          <p:cNvSpPr txBox="1"/>
          <p:nvPr/>
        </p:nvSpPr>
        <p:spPr>
          <a:xfrm>
            <a:off x="1290390" y="2785730"/>
            <a:ext cx="2656811" cy="956930"/>
          </a:xfrm>
          <a:prstGeom prst="rect">
            <a:avLst/>
          </a:prstGeom>
        </p:spPr>
        <p:txBody>
          <a:bodyPr vert="horz" wrap="square" lIns="91440" tIns="45720" rIns="91440" bIns="45720" rtlCol="0" anchor="ctr">
            <a:normAutofit/>
          </a:bodyPr>
          <a:lstStyle/>
          <a:p>
            <a:r>
              <a:rPr lang="en-US" sz="2400" b="1" dirty="0"/>
              <a:t>Preventative</a:t>
            </a:r>
          </a:p>
        </p:txBody>
      </p:sp>
      <p:sp>
        <p:nvSpPr>
          <p:cNvPr id="7" name="TextBox 6">
            <a:extLst>
              <a:ext uri="{FF2B5EF4-FFF2-40B4-BE49-F238E27FC236}">
                <a16:creationId xmlns:a16="http://schemas.microsoft.com/office/drawing/2014/main" id="{C160E890-7AEF-F34A-B8E5-A4CD91EDF25B}"/>
              </a:ext>
            </a:extLst>
          </p:cNvPr>
          <p:cNvSpPr txBox="1"/>
          <p:nvPr/>
        </p:nvSpPr>
        <p:spPr>
          <a:xfrm>
            <a:off x="3683056" y="2825776"/>
            <a:ext cx="2068233" cy="956930"/>
          </a:xfrm>
          <a:prstGeom prst="rect">
            <a:avLst/>
          </a:prstGeom>
        </p:spPr>
        <p:txBody>
          <a:bodyPr vert="horz" wrap="square" lIns="91440" tIns="45720" rIns="91440" bIns="45720" rtlCol="0" anchor="ctr">
            <a:normAutofit/>
          </a:bodyPr>
          <a:lstStyle/>
          <a:p>
            <a:pPr algn="ctr"/>
            <a:r>
              <a:rPr lang="en-US" dirty="0"/>
              <a:t>spectrum of care and support</a:t>
            </a:r>
          </a:p>
        </p:txBody>
      </p:sp>
      <p:cxnSp>
        <p:nvCxnSpPr>
          <p:cNvPr id="14" name="Straight Connector 13">
            <a:extLst>
              <a:ext uri="{FF2B5EF4-FFF2-40B4-BE49-F238E27FC236}">
                <a16:creationId xmlns:a16="http://schemas.microsoft.com/office/drawing/2014/main" id="{3C07EAD7-F73C-DB4B-81D0-7EB2ED0BD6E4}"/>
              </a:ext>
              <a:ext uri="{C183D7F6-B498-43B3-948B-1728B52AA6E4}">
                <adec:decorative xmlns:adec="http://schemas.microsoft.com/office/drawing/2017/decorative" val="1"/>
              </a:ext>
            </a:extLst>
          </p:cNvPr>
          <p:cNvCxnSpPr>
            <a:stCxn id="12" idx="1"/>
          </p:cNvCxnSpPr>
          <p:nvPr/>
        </p:nvCxnSpPr>
        <p:spPr>
          <a:xfrm flipV="1">
            <a:off x="5942271" y="1318437"/>
            <a:ext cx="0" cy="3795825"/>
          </a:xfrm>
          <a:prstGeom prst="line">
            <a:avLst/>
          </a:prstGeom>
          <a:ln w="19050">
            <a:solidFill>
              <a:srgbClr val="37394C"/>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4BB953-C32C-9C40-80AD-9B55F66F19F8}"/>
              </a:ext>
            </a:extLst>
          </p:cNvPr>
          <p:cNvSpPr txBox="1"/>
          <p:nvPr/>
        </p:nvSpPr>
        <p:spPr>
          <a:xfrm>
            <a:off x="6188150" y="2764464"/>
            <a:ext cx="1520456" cy="956930"/>
          </a:xfrm>
          <a:prstGeom prst="rect">
            <a:avLst/>
          </a:prstGeom>
        </p:spPr>
        <p:txBody>
          <a:bodyPr vert="horz" wrap="square" lIns="91440" tIns="45720" rIns="91440" bIns="45720" rtlCol="0" anchor="ctr">
            <a:normAutofit/>
          </a:bodyPr>
          <a:lstStyle/>
          <a:p>
            <a:r>
              <a:rPr lang="en-US" sz="2400" b="1" dirty="0"/>
              <a:t>Intensive</a:t>
            </a:r>
          </a:p>
        </p:txBody>
      </p:sp>
      <p:sp>
        <p:nvSpPr>
          <p:cNvPr id="11" name="TextBox 10">
            <a:extLst>
              <a:ext uri="{FF2B5EF4-FFF2-40B4-BE49-F238E27FC236}">
                <a16:creationId xmlns:a16="http://schemas.microsoft.com/office/drawing/2014/main" id="{5A230CE0-E99E-4D4E-B1A9-7F277DBBD5FD}"/>
              </a:ext>
            </a:extLst>
          </p:cNvPr>
          <p:cNvSpPr txBox="1"/>
          <p:nvPr/>
        </p:nvSpPr>
        <p:spPr>
          <a:xfrm>
            <a:off x="2579587" y="3939363"/>
            <a:ext cx="3608564" cy="956930"/>
          </a:xfrm>
          <a:prstGeom prst="rect">
            <a:avLst/>
          </a:prstGeom>
        </p:spPr>
        <p:txBody>
          <a:bodyPr vert="horz" wrap="square" lIns="91440" tIns="45720" rIns="91440" bIns="45720" rtlCol="0" anchor="ctr">
            <a:normAutofit/>
          </a:bodyPr>
          <a:lstStyle/>
          <a:p>
            <a:r>
              <a:rPr lang="en-US" sz="1600" b="1" dirty="0"/>
              <a:t>Better access to information, advice and community resources</a:t>
            </a:r>
          </a:p>
        </p:txBody>
      </p:sp>
      <p:sp>
        <p:nvSpPr>
          <p:cNvPr id="4" name="Right Arrow 3">
            <a:extLst>
              <a:ext uri="{FF2B5EF4-FFF2-40B4-BE49-F238E27FC236}">
                <a16:creationId xmlns:a16="http://schemas.microsoft.com/office/drawing/2014/main" id="{2E14153F-65BB-8046-9482-4D6F01D7A057}"/>
              </a:ext>
              <a:ext uri="{C183D7F6-B498-43B3-948B-1728B52AA6E4}">
                <adec:decorative xmlns:adec="http://schemas.microsoft.com/office/drawing/2017/decorative" val="1"/>
              </a:ext>
            </a:extLst>
          </p:cNvPr>
          <p:cNvSpPr/>
          <p:nvPr/>
        </p:nvSpPr>
        <p:spPr>
          <a:xfrm>
            <a:off x="5353693" y="4731487"/>
            <a:ext cx="588578" cy="372142"/>
          </a:xfrm>
          <a:prstGeom prst="rightArrow">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B01582B-A752-9443-A1BC-AC95FE330E58}"/>
              </a:ext>
            </a:extLst>
          </p:cNvPr>
          <p:cNvSpPr txBox="1"/>
          <p:nvPr/>
        </p:nvSpPr>
        <p:spPr>
          <a:xfrm>
            <a:off x="5942271" y="4635797"/>
            <a:ext cx="2976189" cy="956930"/>
          </a:xfrm>
          <a:prstGeom prst="rect">
            <a:avLst/>
          </a:prstGeom>
        </p:spPr>
        <p:txBody>
          <a:bodyPr vert="horz" wrap="square" lIns="91440" tIns="45720" rIns="91440" bIns="45720" rtlCol="0" anchor="ctr">
            <a:normAutofit/>
          </a:bodyPr>
          <a:lstStyle/>
          <a:p>
            <a:r>
              <a:rPr lang="en-US" sz="1600" b="1" dirty="0"/>
              <a:t>Less need for intensive managed support</a:t>
            </a:r>
          </a:p>
        </p:txBody>
      </p:sp>
    </p:spTree>
    <p:extLst>
      <p:ext uri="{BB962C8B-B14F-4D97-AF65-F5344CB8AC3E}">
        <p14:creationId xmlns:p14="http://schemas.microsoft.com/office/powerpoint/2010/main" val="14119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4547032" cy="1031283"/>
          </a:xfrm>
        </p:spPr>
        <p:txBody>
          <a:bodyPr>
            <a:normAutofit/>
          </a:bodyPr>
          <a:lstStyle/>
          <a:p>
            <a:r>
              <a:rPr lang="en-GB" sz="3200" b="1" dirty="0"/>
              <a:t>Overarching duties </a:t>
            </a:r>
          </a:p>
        </p:txBody>
      </p:sp>
      <p:sp>
        <p:nvSpPr>
          <p:cNvPr id="4" name="Rectangle: Rounded Corners 3">
            <a:extLst>
              <a:ext uri="{FF2B5EF4-FFF2-40B4-BE49-F238E27FC236}">
                <a16:creationId xmlns:a16="http://schemas.microsoft.com/office/drawing/2014/main" id="{590DB709-ED52-4F14-81A8-3DD996D266B4}"/>
              </a:ext>
            </a:extLst>
          </p:cNvPr>
          <p:cNvSpPr/>
          <p:nvPr/>
        </p:nvSpPr>
        <p:spPr>
          <a:xfrm>
            <a:off x="798248" y="1137330"/>
            <a:ext cx="7386335" cy="1407885"/>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Views, wishes and feelings of the individual</a:t>
            </a:r>
          </a:p>
          <a:p>
            <a:pPr marL="285750" indent="-285750">
              <a:buFont typeface="Arial" panose="020B0604020202020204" pitchFamily="34" charset="0"/>
              <a:buChar char="•"/>
            </a:pPr>
            <a:r>
              <a:rPr lang="en-GB" dirty="0">
                <a:solidFill>
                  <a:schemeClr val="tx1"/>
                </a:solidFill>
              </a:rPr>
              <a:t>Respecting dignity</a:t>
            </a:r>
          </a:p>
          <a:p>
            <a:pPr marL="285750" indent="-285750">
              <a:buFont typeface="Arial" panose="020B0604020202020204" pitchFamily="34" charset="0"/>
              <a:buChar char="•"/>
            </a:pPr>
            <a:r>
              <a:rPr lang="en-GB" dirty="0">
                <a:solidFill>
                  <a:schemeClr val="tx1"/>
                </a:solidFill>
              </a:rPr>
              <a:t>Participation</a:t>
            </a:r>
          </a:p>
          <a:p>
            <a:pPr marL="285750" indent="-285750">
              <a:buFont typeface="Arial" panose="020B0604020202020204" pitchFamily="34" charset="0"/>
              <a:buChar char="•"/>
            </a:pPr>
            <a:r>
              <a:rPr lang="en-GB" dirty="0">
                <a:solidFill>
                  <a:schemeClr val="tx1"/>
                </a:solidFill>
              </a:rPr>
              <a:t>Characteristics, culture and belief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7" name="Rectangle: Rounded Corners 6">
            <a:extLst>
              <a:ext uri="{FF2B5EF4-FFF2-40B4-BE49-F238E27FC236}">
                <a16:creationId xmlns:a16="http://schemas.microsoft.com/office/drawing/2014/main" id="{DCA75D01-4B3E-437C-BB82-1ED119B1C1A3}"/>
              </a:ext>
            </a:extLst>
          </p:cNvPr>
          <p:cNvSpPr/>
          <p:nvPr/>
        </p:nvSpPr>
        <p:spPr>
          <a:xfrm>
            <a:off x="798247" y="2701252"/>
            <a:ext cx="7386335" cy="1407885"/>
          </a:xfrm>
          <a:prstGeom prst="roundRect">
            <a:avLst/>
          </a:prstGeom>
          <a:solidFill>
            <a:srgbClr val="0C8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rPr>
              <a:t>Adults best placed to judge their own well-being</a:t>
            </a:r>
          </a:p>
          <a:p>
            <a:pPr marL="285750" indent="-285750">
              <a:buFont typeface="Arial" panose="020B0604020202020204" pitchFamily="34" charset="0"/>
              <a:buChar char="•"/>
            </a:pPr>
            <a:r>
              <a:rPr lang="en-GB" dirty="0">
                <a:solidFill>
                  <a:schemeClr val="bg1"/>
                </a:solidFill>
              </a:rPr>
              <a:t>Promoting independence</a:t>
            </a:r>
          </a:p>
        </p:txBody>
      </p:sp>
      <p:sp>
        <p:nvSpPr>
          <p:cNvPr id="8" name="Rectangle: Rounded Corners 7">
            <a:extLst>
              <a:ext uri="{FF2B5EF4-FFF2-40B4-BE49-F238E27FC236}">
                <a16:creationId xmlns:a16="http://schemas.microsoft.com/office/drawing/2014/main" id="{2D1920DB-57C3-4F45-83BD-6A1B063919C3}"/>
              </a:ext>
            </a:extLst>
          </p:cNvPr>
          <p:cNvSpPr/>
          <p:nvPr/>
        </p:nvSpPr>
        <p:spPr>
          <a:xfrm>
            <a:off x="798248" y="4265174"/>
            <a:ext cx="7386335" cy="1407885"/>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Upbringing of the child by the child’s family</a:t>
            </a:r>
          </a:p>
          <a:p>
            <a:pPr marL="285750" indent="-285750">
              <a:buFont typeface="Arial" panose="020B0604020202020204" pitchFamily="34" charset="0"/>
              <a:buChar char="•"/>
            </a:pPr>
            <a:r>
              <a:rPr lang="en-GB" dirty="0">
                <a:solidFill>
                  <a:schemeClr val="tx1"/>
                </a:solidFill>
              </a:rPr>
              <a:t>Views, wishes and feelings of those with parental responsibility</a:t>
            </a:r>
          </a:p>
        </p:txBody>
      </p:sp>
    </p:spTree>
    <p:extLst>
      <p:ext uri="{BB962C8B-B14F-4D97-AF65-F5344CB8AC3E}">
        <p14:creationId xmlns:p14="http://schemas.microsoft.com/office/powerpoint/2010/main" val="74568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5132958" cy="1031283"/>
          </a:xfrm>
        </p:spPr>
        <p:txBody>
          <a:bodyPr>
            <a:normAutofit/>
          </a:bodyPr>
          <a:lstStyle/>
          <a:p>
            <a:r>
              <a:rPr lang="en-GB" sz="3200" b="1" dirty="0"/>
              <a:t>Underpinning the duties</a:t>
            </a:r>
          </a:p>
        </p:txBody>
      </p:sp>
      <p:sp>
        <p:nvSpPr>
          <p:cNvPr id="4" name="Rectangle: Rounded Corners 3">
            <a:extLst>
              <a:ext uri="{FF2B5EF4-FFF2-40B4-BE49-F238E27FC236}">
                <a16:creationId xmlns:a16="http://schemas.microsoft.com/office/drawing/2014/main" id="{98A536D3-B844-412D-A415-DE485B096D0A}"/>
              </a:ext>
            </a:extLst>
          </p:cNvPr>
          <p:cNvSpPr/>
          <p:nvPr/>
        </p:nvSpPr>
        <p:spPr>
          <a:xfrm>
            <a:off x="719089" y="1241897"/>
            <a:ext cx="7386335" cy="1239259"/>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r>
              <a:rPr lang="en-GB" sz="2000" dirty="0">
                <a:solidFill>
                  <a:schemeClr val="tx1"/>
                </a:solidFill>
              </a:rPr>
              <a:t>Active Offer (Welsh language)</a:t>
            </a:r>
          </a:p>
          <a:p>
            <a:endParaRPr lang="en-GB" sz="20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7" name="Rectangle: Rounded Corners 6">
            <a:extLst>
              <a:ext uri="{FF2B5EF4-FFF2-40B4-BE49-F238E27FC236}">
                <a16:creationId xmlns:a16="http://schemas.microsoft.com/office/drawing/2014/main" id="{AA791659-64B8-40E8-9A72-E676F92FD6A4}"/>
              </a:ext>
            </a:extLst>
          </p:cNvPr>
          <p:cNvSpPr/>
          <p:nvPr/>
        </p:nvSpPr>
        <p:spPr>
          <a:xfrm>
            <a:off x="719090" y="2623050"/>
            <a:ext cx="7386335" cy="1665027"/>
          </a:xfrm>
          <a:prstGeom prst="roundRect">
            <a:avLst/>
          </a:prstGeom>
          <a:solidFill>
            <a:srgbClr val="0C8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bg1"/>
              </a:solidFill>
            </a:endParaRPr>
          </a:p>
          <a:p>
            <a:r>
              <a:rPr lang="en-GB" sz="2000" dirty="0">
                <a:solidFill>
                  <a:schemeClr val="bg1"/>
                </a:solidFill>
              </a:rPr>
              <a:t>Human rights</a:t>
            </a:r>
          </a:p>
          <a:p>
            <a:pPr marL="342900" indent="-342900">
              <a:buFont typeface="Arial" panose="020B0604020202020204" pitchFamily="34" charset="0"/>
              <a:buChar char="•"/>
            </a:pPr>
            <a:r>
              <a:rPr lang="en-GB" sz="2000" dirty="0">
                <a:solidFill>
                  <a:schemeClr val="bg1"/>
                </a:solidFill>
              </a:rPr>
              <a:t>Rights of the Child</a:t>
            </a:r>
          </a:p>
          <a:p>
            <a:pPr marL="342900" indent="-342900">
              <a:buFont typeface="Arial" panose="020B0604020202020204" pitchFamily="34" charset="0"/>
              <a:buChar char="•"/>
            </a:pPr>
            <a:r>
              <a:rPr lang="en-GB" sz="2000" dirty="0">
                <a:solidFill>
                  <a:schemeClr val="bg1"/>
                </a:solidFill>
              </a:rPr>
              <a:t>Rights of the Older Person</a:t>
            </a:r>
          </a:p>
          <a:p>
            <a:pPr marL="342900" indent="-342900">
              <a:buFont typeface="Arial" panose="020B0604020202020204" pitchFamily="34" charset="0"/>
              <a:buChar char="•"/>
            </a:pPr>
            <a:r>
              <a:rPr lang="en-GB" sz="2000" dirty="0">
                <a:solidFill>
                  <a:schemeClr val="bg1"/>
                </a:solidFill>
              </a:rPr>
              <a:t>Rights of the Disabled Person</a:t>
            </a:r>
          </a:p>
          <a:p>
            <a:pPr marL="342900" indent="-342900">
              <a:buFont typeface="Arial" panose="020B0604020202020204" pitchFamily="34" charset="0"/>
              <a:buChar char="•"/>
            </a:pPr>
            <a:endParaRPr lang="en-GB" sz="2400" dirty="0">
              <a:solidFill>
                <a:schemeClr val="tx1"/>
              </a:solidFill>
            </a:endParaRPr>
          </a:p>
        </p:txBody>
      </p:sp>
      <p:sp>
        <p:nvSpPr>
          <p:cNvPr id="8" name="Rectangle: Rounded Corners 7">
            <a:extLst>
              <a:ext uri="{FF2B5EF4-FFF2-40B4-BE49-F238E27FC236}">
                <a16:creationId xmlns:a16="http://schemas.microsoft.com/office/drawing/2014/main" id="{0B347EF9-50D3-45B2-AC5E-346B8137B86A}"/>
              </a:ext>
            </a:extLst>
          </p:cNvPr>
          <p:cNvSpPr/>
          <p:nvPr/>
        </p:nvSpPr>
        <p:spPr>
          <a:xfrm>
            <a:off x="719091" y="4429971"/>
            <a:ext cx="7386335" cy="1239259"/>
          </a:xfrm>
          <a:prstGeom prst="roundRect">
            <a:avLst/>
          </a:prstGeom>
          <a:solidFill>
            <a:srgbClr val="CC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solidFill>
                  <a:schemeClr val="tx1"/>
                </a:solidFill>
              </a:rPr>
              <a:t>Advocacy</a:t>
            </a:r>
          </a:p>
        </p:txBody>
      </p:sp>
    </p:spTree>
    <p:extLst>
      <p:ext uri="{BB962C8B-B14F-4D97-AF65-F5344CB8AC3E}">
        <p14:creationId xmlns:p14="http://schemas.microsoft.com/office/powerpoint/2010/main" val="2686267597"/>
      </p:ext>
    </p:extLst>
  </p:cSld>
  <p:clrMapOvr>
    <a:masterClrMapping/>
  </p:clrMapOvr>
</p:sld>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F3B3725E72A84DB3A56DB513CC089A" ma:contentTypeVersion="13" ma:contentTypeDescription="Create a new document." ma:contentTypeScope="" ma:versionID="cddd11ce580b91505d9e46900622d0a6">
  <xsd:schema xmlns:xsd="http://www.w3.org/2001/XMLSchema" xmlns:xs="http://www.w3.org/2001/XMLSchema" xmlns:p="http://schemas.microsoft.com/office/2006/metadata/properties" xmlns:ns3="60086a00-f658-4040-b9c7-17b3d7ce2689" xmlns:ns4="69ee5cab-c4de-47dc-b8bb-0a3d9e8b0a00" targetNamespace="http://schemas.microsoft.com/office/2006/metadata/properties" ma:root="true" ma:fieldsID="28b2d4d629e846b9b6f036f69a93e304" ns3:_="" ns4:_="">
    <xsd:import namespace="60086a00-f658-4040-b9c7-17b3d7ce2689"/>
    <xsd:import namespace="69ee5cab-c4de-47dc-b8bb-0a3d9e8b0a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86a00-f658-4040-b9c7-17b3d7ce26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ee5cab-c4de-47dc-b8bb-0a3d9e8b0a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22D11E-5F16-4933-AB1C-DAAFE3024F14}">
  <ds:schemaRefs>
    <ds:schemaRef ds:uri="http://schemas.microsoft.com/sharepoint/v3/contenttype/forms"/>
  </ds:schemaRefs>
</ds:datastoreItem>
</file>

<file path=customXml/itemProps2.xml><?xml version="1.0" encoding="utf-8"?>
<ds:datastoreItem xmlns:ds="http://schemas.openxmlformats.org/officeDocument/2006/customXml" ds:itemID="{6148F0AE-1B1B-4A07-B878-0AB897D8E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86a00-f658-4040-b9c7-17b3d7ce2689"/>
    <ds:schemaRef ds:uri="69ee5cab-c4de-47dc-b8bb-0a3d9e8b0a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83B67B-82A5-409B-A6CF-09C60A0074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8303</TotalTime>
  <Words>16119</Words>
  <Application>Microsoft Macintosh PowerPoint</Application>
  <PresentationFormat>On-screen Show (4:3)</PresentationFormat>
  <Paragraphs>1345</Paragraphs>
  <Slides>58</Slides>
  <Notes>58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SCW Slide Templates Bilingual0417 (2)</vt:lpstr>
      <vt:lpstr>Social Services and Well-being  (Wales) Act 2014  </vt:lpstr>
      <vt:lpstr> Index</vt:lpstr>
      <vt:lpstr> Aims and objectives</vt:lpstr>
      <vt:lpstr>Learning environment</vt:lpstr>
      <vt:lpstr>Section 1: The legislative context</vt:lpstr>
      <vt:lpstr>Social Services and Well-being (Wales) Act 2014</vt:lpstr>
      <vt:lpstr>What is the Act trying to achieve </vt:lpstr>
      <vt:lpstr>Overarching duties </vt:lpstr>
      <vt:lpstr>Underpinning the duties</vt:lpstr>
      <vt:lpstr>Social Services and Well-being  (Wales) Act 2014 </vt:lpstr>
      <vt:lpstr>The journey from IAA to care and support </vt:lpstr>
      <vt:lpstr>What is information, advice  and assistance (IAA)? </vt:lpstr>
      <vt:lpstr>How is the IAA service provided? </vt:lpstr>
      <vt:lpstr>The IAA experience </vt:lpstr>
      <vt:lpstr>Exercise: vision and purpose </vt:lpstr>
      <vt:lpstr>Section 2: Outcome-focused conversations </vt:lpstr>
      <vt:lpstr>An outcome-based approach </vt:lpstr>
      <vt:lpstr>What is a personal outcome? </vt:lpstr>
      <vt:lpstr>How to find out what matters to people  and agree their personal outcomes  </vt:lpstr>
      <vt:lpstr>Exercise: Is this a personal outcome?  </vt:lpstr>
      <vt:lpstr>Taking a strength-based  approach   </vt:lpstr>
      <vt:lpstr>Strength-based questions  </vt:lpstr>
      <vt:lpstr>Having a what matters  conversation  </vt:lpstr>
      <vt:lpstr>The ‘OARS’ approach  </vt:lpstr>
      <vt:lpstr>Exercise: Think of a good example  </vt:lpstr>
      <vt:lpstr>Section 3: Effective communication </vt:lpstr>
      <vt:lpstr>Key elements of communication  </vt:lpstr>
      <vt:lpstr>The conversation journey   </vt:lpstr>
      <vt:lpstr>The importance of the first contact  </vt:lpstr>
      <vt:lpstr>Managing the conversation  </vt:lpstr>
      <vt:lpstr>Focusing your skills   </vt:lpstr>
      <vt:lpstr>Section 4: Good conversations  </vt:lpstr>
      <vt:lpstr>5 stages to a good conversation   </vt:lpstr>
      <vt:lpstr>Stage 1: Open, engaging (not leading) questions   </vt:lpstr>
      <vt:lpstr>Exercise: Why use open questions?   </vt:lpstr>
      <vt:lpstr>Stage 2: Active listening   </vt:lpstr>
      <vt:lpstr>Exercise: How much can we find out?    </vt:lpstr>
      <vt:lpstr>Reflective listening  </vt:lpstr>
      <vt:lpstr>Work with the feelings that can  lie behind behaviour   </vt:lpstr>
      <vt:lpstr>Exercise: Practising reflective statements   </vt:lpstr>
      <vt:lpstr>What did you observe?  </vt:lpstr>
      <vt:lpstr>Stage 3: Asking exploratory questions   </vt:lpstr>
      <vt:lpstr>Exercise: Case scenarios   </vt:lpstr>
      <vt:lpstr>Managing strong emotions or difficult behaviours   </vt:lpstr>
      <vt:lpstr>Managing strong emotions or difficult behaviours tips   </vt:lpstr>
      <vt:lpstr>Strategies for lowering  challenging conversations </vt:lpstr>
      <vt:lpstr>Engaging with other professionals when they want to refer   </vt:lpstr>
      <vt:lpstr>Exercise: Experiencing a  difficult conversation   </vt:lpstr>
      <vt:lpstr>Stage 4: The information exchange   </vt:lpstr>
      <vt:lpstr>Stage 5: Summary and actions   </vt:lpstr>
      <vt:lpstr>Summarising – an example  </vt:lpstr>
      <vt:lpstr> Agreeing actions </vt:lpstr>
      <vt:lpstr>Recording   </vt:lpstr>
      <vt:lpstr>Exercise: What IAA competencies do I have?     </vt:lpstr>
      <vt:lpstr>Summary  </vt:lpstr>
      <vt:lpstr>Summary   </vt:lpstr>
      <vt:lpstr>Next steps    </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Danielle Williams</cp:lastModifiedBy>
  <cp:revision>696</cp:revision>
  <dcterms:created xsi:type="dcterms:W3CDTF">2017-04-11T14:08:19Z</dcterms:created>
  <dcterms:modified xsi:type="dcterms:W3CDTF">2021-03-29T13:27:37Z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0x010100D5F3B3725E72A84DB3A56DB513CC089A</vt:lpwstr>
  </property>
</Properties>
</file>