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674" r:id="rId7"/>
    <p:sldMasterId id="2147483676" r:id="rId8"/>
    <p:sldMasterId id="2147483678" r:id="rId9"/>
    <p:sldMasterId id="2147483680" r:id="rId10"/>
  </p:sldMasterIdLst>
  <p:notesMasterIdLst>
    <p:notesMasterId r:id="rId51"/>
  </p:notesMasterIdLst>
  <p:sldIdLst>
    <p:sldId id="257" r:id="rId11"/>
    <p:sldId id="296" r:id="rId12"/>
    <p:sldId id="298" r:id="rId13"/>
    <p:sldId id="299" r:id="rId14"/>
    <p:sldId id="300" r:id="rId15"/>
    <p:sldId id="301" r:id="rId16"/>
    <p:sldId id="302" r:id="rId17"/>
    <p:sldId id="297"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3046" autoAdjust="0"/>
  </p:normalViewPr>
  <p:slideViewPr>
    <p:cSldViewPr snapToGrid="0">
      <p:cViewPr>
        <p:scale>
          <a:sx n="93" d="100"/>
          <a:sy n="93" d="100"/>
        </p:scale>
        <p:origin x="-1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D018E-9065-43EF-BD76-27D3E85EAA54}"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GB"/>
        </a:p>
      </dgm:t>
    </dgm:pt>
    <dgm:pt modelId="{AA011C85-5AF9-4FB5-A71D-3E876B23DF0A}">
      <dgm:prSet phldrT="[Text]"/>
      <dgm:spPr>
        <a:solidFill>
          <a:schemeClr val="accent1">
            <a:lumMod val="75000"/>
          </a:schemeClr>
        </a:solidFill>
      </dgm:spPr>
      <dgm:t>
        <a:bodyPr/>
        <a:lstStyle/>
        <a:p>
          <a:r>
            <a:rPr lang="en-GB" dirty="0">
              <a:solidFill>
                <a:schemeClr val="bg1"/>
              </a:solidFill>
              <a:latin typeface="Arial" panose="020B0604020202020204" pitchFamily="34" charset="0"/>
              <a:cs typeface="Arial" panose="020B0604020202020204" pitchFamily="34" charset="0"/>
            </a:rPr>
            <a:t>A set of resources </a:t>
          </a:r>
          <a:r>
            <a:rPr lang="en-GB" dirty="0" smtClean="0">
              <a:solidFill>
                <a:schemeClr val="bg1"/>
              </a:solidFill>
              <a:latin typeface="Arial" panose="020B0604020202020204" pitchFamily="34" charset="0"/>
              <a:cs typeface="Arial" panose="020B0604020202020204" pitchFamily="34" charset="0"/>
            </a:rPr>
            <a:t>that </a:t>
          </a:r>
          <a:r>
            <a:rPr lang="en-GB" dirty="0">
              <a:solidFill>
                <a:schemeClr val="bg1"/>
              </a:solidFill>
              <a:latin typeface="Arial" panose="020B0604020202020204" pitchFamily="34" charset="0"/>
              <a:cs typeface="Arial" panose="020B0604020202020204" pitchFamily="34" charset="0"/>
            </a:rPr>
            <a:t>can be used by strategic leaders, managers and  Regional Partnership Boards to help them understand their duties and responsibilities under the </a:t>
          </a:r>
          <a:r>
            <a:rPr lang="en-GB" dirty="0" smtClean="0">
              <a:solidFill>
                <a:schemeClr val="bg1"/>
              </a:solidFill>
              <a:latin typeface="Arial" panose="020B0604020202020204" pitchFamily="34" charset="0"/>
              <a:cs typeface="Arial" panose="020B0604020202020204" pitchFamily="34" charset="0"/>
            </a:rPr>
            <a:t>Social Services and Well-being (Wales) </a:t>
          </a:r>
          <a:r>
            <a:rPr lang="en-GB" dirty="0">
              <a:solidFill>
                <a:schemeClr val="bg1"/>
              </a:solidFill>
              <a:latin typeface="Arial" panose="020B0604020202020204" pitchFamily="34" charset="0"/>
              <a:cs typeface="Arial" panose="020B0604020202020204" pitchFamily="34" charset="0"/>
            </a:rPr>
            <a:t>Act and to make best use of that Act in their respective organisations and </a:t>
          </a:r>
          <a:r>
            <a:rPr lang="en-GB" dirty="0" smtClean="0">
              <a:solidFill>
                <a:schemeClr val="bg1"/>
              </a:solidFill>
              <a:latin typeface="Arial" panose="020B0604020202020204" pitchFamily="34" charset="0"/>
              <a:cs typeface="Arial" panose="020B0604020202020204" pitchFamily="34" charset="0"/>
            </a:rPr>
            <a:t>communities</a:t>
          </a:r>
          <a:endParaRPr lang="en-GB" dirty="0">
            <a:solidFill>
              <a:schemeClr val="bg1"/>
            </a:solidFill>
            <a:latin typeface="Arial" panose="020B0604020202020204" pitchFamily="34" charset="0"/>
            <a:cs typeface="Arial" panose="020B0604020202020204" pitchFamily="34" charset="0"/>
          </a:endParaRPr>
        </a:p>
      </dgm:t>
    </dgm:pt>
    <dgm:pt modelId="{4F024838-371A-486A-A800-EB937A314D7A}" type="parTrans" cxnId="{3E18EC27-9C6E-4597-8D01-EEB78A78BF5C}">
      <dgm:prSet/>
      <dgm:spPr/>
      <dgm:t>
        <a:bodyPr/>
        <a:lstStyle/>
        <a:p>
          <a:endParaRPr lang="en-GB"/>
        </a:p>
      </dgm:t>
    </dgm:pt>
    <dgm:pt modelId="{B3E2C292-6E03-496F-B51A-072A7A38682F}" type="sibTrans" cxnId="{3E18EC27-9C6E-4597-8D01-EEB78A78BF5C}">
      <dgm:prSet/>
      <dgm:spPr/>
      <dgm:t>
        <a:bodyPr/>
        <a:lstStyle/>
        <a:p>
          <a:endParaRPr lang="en-GB"/>
        </a:p>
      </dgm:t>
    </dgm:pt>
    <dgm:pt modelId="{A7AF8A4D-B158-409E-8A78-75CEEDB66EE7}" type="pres">
      <dgm:prSet presAssocID="{120D018E-9065-43EF-BD76-27D3E85EAA54}" presName="diagram" presStyleCnt="0">
        <dgm:presLayoutVars>
          <dgm:dir/>
          <dgm:resizeHandles val="exact"/>
        </dgm:presLayoutVars>
      </dgm:prSet>
      <dgm:spPr/>
      <dgm:t>
        <a:bodyPr/>
        <a:lstStyle/>
        <a:p>
          <a:endParaRPr lang="en-GB"/>
        </a:p>
      </dgm:t>
    </dgm:pt>
    <dgm:pt modelId="{CF77F1CA-08EB-4AF6-BBA9-D37AC4B456CE}" type="pres">
      <dgm:prSet presAssocID="{AA011C85-5AF9-4FB5-A71D-3E876B23DF0A}" presName="node" presStyleLbl="node1" presStyleIdx="0" presStyleCnt="1" custScaleX="109935" custLinFactNeighborY="1280">
        <dgm:presLayoutVars>
          <dgm:bulletEnabled val="1"/>
        </dgm:presLayoutVars>
      </dgm:prSet>
      <dgm:spPr>
        <a:prstGeom prst="roundRect">
          <a:avLst/>
        </a:prstGeom>
      </dgm:spPr>
      <dgm:t>
        <a:bodyPr/>
        <a:lstStyle/>
        <a:p>
          <a:endParaRPr lang="en-GB"/>
        </a:p>
      </dgm:t>
    </dgm:pt>
  </dgm:ptLst>
  <dgm:cxnLst>
    <dgm:cxn modelId="{8D41646A-E3EF-4D48-90DE-E04C76E6ED74}" type="presOf" srcId="{120D018E-9065-43EF-BD76-27D3E85EAA54}" destId="{A7AF8A4D-B158-409E-8A78-75CEEDB66EE7}" srcOrd="0" destOrd="0" presId="urn:microsoft.com/office/officeart/2005/8/layout/default#1"/>
    <dgm:cxn modelId="{3E18EC27-9C6E-4597-8D01-EEB78A78BF5C}" srcId="{120D018E-9065-43EF-BD76-27D3E85EAA54}" destId="{AA011C85-5AF9-4FB5-A71D-3E876B23DF0A}" srcOrd="0" destOrd="0" parTransId="{4F024838-371A-486A-A800-EB937A314D7A}" sibTransId="{B3E2C292-6E03-496F-B51A-072A7A38682F}"/>
    <dgm:cxn modelId="{2DCCCA88-8205-4D91-86B0-BCCC66DBEA48}" type="presOf" srcId="{AA011C85-5AF9-4FB5-A71D-3E876B23DF0A}" destId="{CF77F1CA-08EB-4AF6-BBA9-D37AC4B456CE}" srcOrd="0" destOrd="0" presId="urn:microsoft.com/office/officeart/2005/8/layout/default#1"/>
    <dgm:cxn modelId="{95F33649-6655-4C13-9AAD-C8C68748DA57}" type="presParOf" srcId="{A7AF8A4D-B158-409E-8A78-75CEEDB66EE7}" destId="{CF77F1CA-08EB-4AF6-BBA9-D37AC4B456CE}" srcOrd="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B6B78D-C941-4BE7-B475-7B46A0457BC4}" type="doc">
      <dgm:prSet loTypeId="urn:microsoft.com/office/officeart/2005/8/layout/vList4#1" loCatId="list" qsTypeId="urn:microsoft.com/office/officeart/2005/8/quickstyle/simple1" qsCatId="simple" csTypeId="urn:microsoft.com/office/officeart/2005/8/colors/colorful5" csCatId="colorful" phldr="1"/>
      <dgm:spPr/>
      <dgm:t>
        <a:bodyPr/>
        <a:lstStyle/>
        <a:p>
          <a:endParaRPr lang="en-GB"/>
        </a:p>
      </dgm:t>
    </dgm:pt>
    <dgm:pt modelId="{0E631B2B-A373-46C7-8E42-455CA8D6C754}">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Directors and senior managers in local authorities (including housing, education and social services)</a:t>
          </a:r>
        </a:p>
      </dgm:t>
    </dgm:pt>
    <dgm:pt modelId="{6F6F6C23-D908-481E-8C77-063589E459EE}" type="parTrans" cxnId="{731F5EFB-976D-41D8-9EF6-7110040EC3B4}">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6D0682BB-AF06-4582-B432-D85322138DDA}" type="sibTrans" cxnId="{731F5EFB-976D-41D8-9EF6-7110040EC3B4}">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F85D8BEF-AA6B-45E0-B05D-32AF1AE98873}">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Elected members</a:t>
          </a:r>
        </a:p>
      </dgm:t>
    </dgm:pt>
    <dgm:pt modelId="{E868CAE5-0D33-4797-A041-CE7006CAECA6}" type="parTrans" cxnId="{B979A3A3-E0A8-48C6-B92E-61AC1905FD8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C68357D5-B7BF-45AB-B93F-5B537ACC3608}" type="sibTrans" cxnId="{B979A3A3-E0A8-48C6-B92E-61AC1905FD8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DBC86126-4D08-4F62-99DD-862C0D3CEF46}">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Senior managers for partnership in local health boards</a:t>
          </a:r>
        </a:p>
      </dgm:t>
    </dgm:pt>
    <dgm:pt modelId="{7CB88B86-9843-4727-8B4B-8DF91E310260}" type="parTrans" cxnId="{757D4038-2465-471F-80DB-D1132264E5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73F76911-E665-4B47-8C86-D9DB259F05E2}" type="sibTrans" cxnId="{757D4038-2465-471F-80DB-D1132264E5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A6F0C889-545E-4646-ADFE-DE61025AE74A}">
      <dgm:prSet phldrT="[Text]" custT="1"/>
      <dgm:spPr>
        <a:solidFill>
          <a:srgbClr val="FFC000"/>
        </a:solidFill>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Senior managers in partner organisations and relevant third sector </a:t>
          </a:r>
          <a:r>
            <a:rPr lang="en-GB" sz="1800" b="1" dirty="0" smtClean="0">
              <a:solidFill>
                <a:schemeClr val="bg1"/>
              </a:solidFill>
              <a:latin typeface="Arial" panose="020B0604020202020204" pitchFamily="34" charset="0"/>
              <a:cs typeface="Arial" panose="020B0604020202020204" pitchFamily="34" charset="0"/>
            </a:rPr>
            <a:t>organisations</a:t>
          </a:r>
          <a:endParaRPr lang="en-GB" sz="1800" b="1" dirty="0">
            <a:solidFill>
              <a:schemeClr val="bg1"/>
            </a:solidFill>
            <a:latin typeface="Arial" panose="020B0604020202020204" pitchFamily="34" charset="0"/>
            <a:cs typeface="Arial" panose="020B0604020202020204" pitchFamily="34" charset="0"/>
          </a:endParaRPr>
        </a:p>
      </dgm:t>
    </dgm:pt>
    <dgm:pt modelId="{FD6218FD-81B4-4D0D-971F-CBF5EC27259C}" type="parTrans" cxnId="{B9F067BB-8A46-48EA-88A9-CCA15FAE3831}">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89F5A48E-E93B-4BE1-9803-0399F35A9949}" type="sibTrans" cxnId="{B9F067BB-8A46-48EA-88A9-CCA15FAE3831}">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254F8205-FB70-452F-B99B-325342F5EE39}">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Lead board members in local health boards </a:t>
          </a:r>
        </a:p>
      </dgm:t>
    </dgm:pt>
    <dgm:pt modelId="{DBA16EDB-74D6-49ED-A492-20B7D0B20E59}" type="parTrans" cxnId="{A8B2D4DE-5F4C-4B83-988D-30FC6796FC0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60B19D87-5490-4317-A75C-84C8C0CBF15D}" type="sibTrans" cxnId="{A8B2D4DE-5F4C-4B83-988D-30FC6796FC0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91F3A94F-9949-407C-A47B-AA432CFBAAE0}">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Representatives of people with care and support needs, and carers involved in Regional Partnership Boards</a:t>
          </a:r>
        </a:p>
      </dgm:t>
    </dgm:pt>
    <dgm:pt modelId="{89F149F7-8C5A-40F2-8091-BC6699A65CE2}" type="parTrans" cxnId="{F86125DB-BBA3-4693-A504-1D90520E48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A5EB42BC-0E9C-4F9E-819E-53EA1A8798A0}" type="sibTrans" cxnId="{F86125DB-BBA3-4693-A504-1D90520E48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4F7ACF0D-F906-4305-9719-53BDF26D9F8F}" type="pres">
      <dgm:prSet presAssocID="{D6B6B78D-C941-4BE7-B475-7B46A0457BC4}" presName="linear" presStyleCnt="0">
        <dgm:presLayoutVars>
          <dgm:dir/>
          <dgm:resizeHandles val="exact"/>
        </dgm:presLayoutVars>
      </dgm:prSet>
      <dgm:spPr/>
      <dgm:t>
        <a:bodyPr/>
        <a:lstStyle/>
        <a:p>
          <a:endParaRPr lang="en-GB"/>
        </a:p>
      </dgm:t>
    </dgm:pt>
    <dgm:pt modelId="{885F3AC2-F76A-41BB-BF2B-9D6CB183AA32}" type="pres">
      <dgm:prSet presAssocID="{0E631B2B-A373-46C7-8E42-455CA8D6C754}" presName="comp" presStyleCnt="0"/>
      <dgm:spPr/>
    </dgm:pt>
    <dgm:pt modelId="{AF9983B6-0D97-4353-AD19-78FFBAC58361}" type="pres">
      <dgm:prSet presAssocID="{0E631B2B-A373-46C7-8E42-455CA8D6C754}" presName="box" presStyleLbl="node1" presStyleIdx="0" presStyleCnt="6"/>
      <dgm:spPr/>
      <dgm:t>
        <a:bodyPr/>
        <a:lstStyle/>
        <a:p>
          <a:endParaRPr lang="en-GB"/>
        </a:p>
      </dgm:t>
    </dgm:pt>
    <dgm:pt modelId="{B606EB15-5C1B-4EF7-969D-1BBD20D443E3}" type="pres">
      <dgm:prSet presAssocID="{0E631B2B-A373-46C7-8E42-455CA8D6C754}"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C5A94D7A-C8E9-4DBD-BE42-EC4933A0810F}" type="pres">
      <dgm:prSet presAssocID="{0E631B2B-A373-46C7-8E42-455CA8D6C754}" presName="text" presStyleLbl="node1" presStyleIdx="0" presStyleCnt="6">
        <dgm:presLayoutVars>
          <dgm:bulletEnabled val="1"/>
        </dgm:presLayoutVars>
      </dgm:prSet>
      <dgm:spPr/>
      <dgm:t>
        <a:bodyPr/>
        <a:lstStyle/>
        <a:p>
          <a:endParaRPr lang="en-GB"/>
        </a:p>
      </dgm:t>
    </dgm:pt>
    <dgm:pt modelId="{0B54B4B4-96A2-42DC-BB85-5F32B9158B12}" type="pres">
      <dgm:prSet presAssocID="{6D0682BB-AF06-4582-B432-D85322138DDA}" presName="spacer" presStyleCnt="0"/>
      <dgm:spPr/>
    </dgm:pt>
    <dgm:pt modelId="{73E05071-0515-46F2-8B9E-DFD3059B6C05}" type="pres">
      <dgm:prSet presAssocID="{F85D8BEF-AA6B-45E0-B05D-32AF1AE98873}" presName="comp" presStyleCnt="0"/>
      <dgm:spPr/>
    </dgm:pt>
    <dgm:pt modelId="{2318D29A-D26C-400F-962D-364A710A7E50}" type="pres">
      <dgm:prSet presAssocID="{F85D8BEF-AA6B-45E0-B05D-32AF1AE98873}" presName="box" presStyleLbl="node1" presStyleIdx="1" presStyleCnt="6"/>
      <dgm:spPr/>
      <dgm:t>
        <a:bodyPr/>
        <a:lstStyle/>
        <a:p>
          <a:endParaRPr lang="en-GB"/>
        </a:p>
      </dgm:t>
    </dgm:pt>
    <dgm:pt modelId="{09C55BD3-4C8A-4277-A721-4548B66D31AF}" type="pres">
      <dgm:prSet presAssocID="{F85D8BEF-AA6B-45E0-B05D-32AF1AE98873}"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0C84C606-4118-4B6C-A69D-EADB8F4A5692}" type="pres">
      <dgm:prSet presAssocID="{F85D8BEF-AA6B-45E0-B05D-32AF1AE98873}" presName="text" presStyleLbl="node1" presStyleIdx="1" presStyleCnt="6">
        <dgm:presLayoutVars>
          <dgm:bulletEnabled val="1"/>
        </dgm:presLayoutVars>
      </dgm:prSet>
      <dgm:spPr/>
      <dgm:t>
        <a:bodyPr/>
        <a:lstStyle/>
        <a:p>
          <a:endParaRPr lang="en-GB"/>
        </a:p>
      </dgm:t>
    </dgm:pt>
    <dgm:pt modelId="{3EB0A57D-3AA5-4A04-918F-20E3F55E7104}" type="pres">
      <dgm:prSet presAssocID="{C68357D5-B7BF-45AB-B93F-5B537ACC3608}" presName="spacer" presStyleCnt="0"/>
      <dgm:spPr/>
    </dgm:pt>
    <dgm:pt modelId="{B435B5E9-43E1-4ED5-A635-D0FD1B702313}" type="pres">
      <dgm:prSet presAssocID="{DBC86126-4D08-4F62-99DD-862C0D3CEF46}" presName="comp" presStyleCnt="0"/>
      <dgm:spPr/>
    </dgm:pt>
    <dgm:pt modelId="{0C87D71B-7C86-425E-AF5D-9AD4C364601F}" type="pres">
      <dgm:prSet presAssocID="{DBC86126-4D08-4F62-99DD-862C0D3CEF46}" presName="box" presStyleLbl="node1" presStyleIdx="2" presStyleCnt="6"/>
      <dgm:spPr/>
      <dgm:t>
        <a:bodyPr/>
        <a:lstStyle/>
        <a:p>
          <a:endParaRPr lang="en-GB"/>
        </a:p>
      </dgm:t>
    </dgm:pt>
    <dgm:pt modelId="{5FF49729-88E9-446C-AA90-0AC1669B81CC}" type="pres">
      <dgm:prSet presAssocID="{DBC86126-4D08-4F62-99DD-862C0D3CEF46}" presName="img"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dgm:spPr>
    </dgm:pt>
    <dgm:pt modelId="{AAA83801-6188-4E70-BA62-12B7380F7F70}" type="pres">
      <dgm:prSet presAssocID="{DBC86126-4D08-4F62-99DD-862C0D3CEF46}" presName="text" presStyleLbl="node1" presStyleIdx="2" presStyleCnt="6">
        <dgm:presLayoutVars>
          <dgm:bulletEnabled val="1"/>
        </dgm:presLayoutVars>
      </dgm:prSet>
      <dgm:spPr/>
      <dgm:t>
        <a:bodyPr/>
        <a:lstStyle/>
        <a:p>
          <a:endParaRPr lang="en-GB"/>
        </a:p>
      </dgm:t>
    </dgm:pt>
    <dgm:pt modelId="{0477232E-701F-4232-ADF9-E280F34FB233}" type="pres">
      <dgm:prSet presAssocID="{73F76911-E665-4B47-8C86-D9DB259F05E2}" presName="spacer" presStyleCnt="0"/>
      <dgm:spPr/>
    </dgm:pt>
    <dgm:pt modelId="{A447A9B4-1AF0-4BAC-B551-335C338FBC52}" type="pres">
      <dgm:prSet presAssocID="{254F8205-FB70-452F-B99B-325342F5EE39}" presName="comp" presStyleCnt="0"/>
      <dgm:spPr/>
    </dgm:pt>
    <dgm:pt modelId="{5DB178B1-A408-432C-8FF7-BACA800DF473}" type="pres">
      <dgm:prSet presAssocID="{254F8205-FB70-452F-B99B-325342F5EE39}" presName="box" presStyleLbl="node1" presStyleIdx="3" presStyleCnt="6" custLinFactNeighborX="483" custLinFactNeighborY="4152"/>
      <dgm:spPr/>
      <dgm:t>
        <a:bodyPr/>
        <a:lstStyle/>
        <a:p>
          <a:endParaRPr lang="en-GB"/>
        </a:p>
      </dgm:t>
    </dgm:pt>
    <dgm:pt modelId="{485E152A-A372-4D96-99DA-315AA67D4868}" type="pres">
      <dgm:prSet presAssocID="{254F8205-FB70-452F-B99B-325342F5EE39}" presName="img"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52000" b="-52000"/>
          </a:stretch>
        </a:blipFill>
      </dgm:spPr>
    </dgm:pt>
    <dgm:pt modelId="{7E8C1BF9-B220-418E-B80A-11B659CD4F3B}" type="pres">
      <dgm:prSet presAssocID="{254F8205-FB70-452F-B99B-325342F5EE39}" presName="text" presStyleLbl="node1" presStyleIdx="3" presStyleCnt="6">
        <dgm:presLayoutVars>
          <dgm:bulletEnabled val="1"/>
        </dgm:presLayoutVars>
      </dgm:prSet>
      <dgm:spPr/>
      <dgm:t>
        <a:bodyPr/>
        <a:lstStyle/>
        <a:p>
          <a:endParaRPr lang="en-GB"/>
        </a:p>
      </dgm:t>
    </dgm:pt>
    <dgm:pt modelId="{7FC3AD67-24EF-43F0-856C-2F088A92FEFD}" type="pres">
      <dgm:prSet presAssocID="{60B19D87-5490-4317-A75C-84C8C0CBF15D}" presName="spacer" presStyleCnt="0"/>
      <dgm:spPr/>
    </dgm:pt>
    <dgm:pt modelId="{6734AD7D-2F15-48CB-B69C-AF358E696143}" type="pres">
      <dgm:prSet presAssocID="{A6F0C889-545E-4646-ADFE-DE61025AE74A}" presName="comp" presStyleCnt="0"/>
      <dgm:spPr/>
    </dgm:pt>
    <dgm:pt modelId="{34AD346C-E06C-4772-A4AF-82E9394EA27D}" type="pres">
      <dgm:prSet presAssocID="{A6F0C889-545E-4646-ADFE-DE61025AE74A}" presName="box" presStyleLbl="node1" presStyleIdx="4" presStyleCnt="6"/>
      <dgm:spPr/>
      <dgm:t>
        <a:bodyPr/>
        <a:lstStyle/>
        <a:p>
          <a:endParaRPr lang="en-GB"/>
        </a:p>
      </dgm:t>
    </dgm:pt>
    <dgm:pt modelId="{3AAEFE22-B93E-4E6B-8BDD-96B818970F34}" type="pres">
      <dgm:prSet presAssocID="{A6F0C889-545E-4646-ADFE-DE61025AE74A}" presName="img"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52000" b="-52000"/>
          </a:stretch>
        </a:blipFill>
      </dgm:spPr>
    </dgm:pt>
    <dgm:pt modelId="{FA645E2A-4420-4F08-A1DA-E79FC6823C1C}" type="pres">
      <dgm:prSet presAssocID="{A6F0C889-545E-4646-ADFE-DE61025AE74A}" presName="text" presStyleLbl="node1" presStyleIdx="4" presStyleCnt="6">
        <dgm:presLayoutVars>
          <dgm:bulletEnabled val="1"/>
        </dgm:presLayoutVars>
      </dgm:prSet>
      <dgm:spPr/>
      <dgm:t>
        <a:bodyPr/>
        <a:lstStyle/>
        <a:p>
          <a:endParaRPr lang="en-GB"/>
        </a:p>
      </dgm:t>
    </dgm:pt>
    <dgm:pt modelId="{DD4F00E1-85CB-499A-9FB4-3FEE56B1E59D}" type="pres">
      <dgm:prSet presAssocID="{89F5A48E-E93B-4BE1-9803-0399F35A9949}" presName="spacer" presStyleCnt="0"/>
      <dgm:spPr/>
    </dgm:pt>
    <dgm:pt modelId="{4B73FB7B-AA4C-4615-9DE5-1BFCE654F889}" type="pres">
      <dgm:prSet presAssocID="{91F3A94F-9949-407C-A47B-AA432CFBAAE0}" presName="comp" presStyleCnt="0"/>
      <dgm:spPr/>
    </dgm:pt>
    <dgm:pt modelId="{539BC3BF-8EE0-42D4-B683-ACDD93DE22CF}" type="pres">
      <dgm:prSet presAssocID="{91F3A94F-9949-407C-A47B-AA432CFBAAE0}" presName="box" presStyleLbl="node1" presStyleIdx="5" presStyleCnt="6"/>
      <dgm:spPr/>
      <dgm:t>
        <a:bodyPr/>
        <a:lstStyle/>
        <a:p>
          <a:endParaRPr lang="en-GB"/>
        </a:p>
      </dgm:t>
    </dgm:pt>
    <dgm:pt modelId="{FA00B5CD-ED31-48CF-A3C3-9F2819850833}" type="pres">
      <dgm:prSet presAssocID="{91F3A94F-9949-407C-A47B-AA432CFBAAE0}"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36000" b="-36000"/>
          </a:stretch>
        </a:blipFill>
      </dgm:spPr>
    </dgm:pt>
    <dgm:pt modelId="{20A42D75-FCF3-4371-BE64-9F271A873C93}" type="pres">
      <dgm:prSet presAssocID="{91F3A94F-9949-407C-A47B-AA432CFBAAE0}" presName="text" presStyleLbl="node1" presStyleIdx="5" presStyleCnt="6">
        <dgm:presLayoutVars>
          <dgm:bulletEnabled val="1"/>
        </dgm:presLayoutVars>
      </dgm:prSet>
      <dgm:spPr/>
      <dgm:t>
        <a:bodyPr/>
        <a:lstStyle/>
        <a:p>
          <a:endParaRPr lang="en-GB"/>
        </a:p>
      </dgm:t>
    </dgm:pt>
  </dgm:ptLst>
  <dgm:cxnLst>
    <dgm:cxn modelId="{B9F067BB-8A46-48EA-88A9-CCA15FAE3831}" srcId="{D6B6B78D-C941-4BE7-B475-7B46A0457BC4}" destId="{A6F0C889-545E-4646-ADFE-DE61025AE74A}" srcOrd="4" destOrd="0" parTransId="{FD6218FD-81B4-4D0D-971F-CBF5EC27259C}" sibTransId="{89F5A48E-E93B-4BE1-9803-0399F35A9949}"/>
    <dgm:cxn modelId="{731F5EFB-976D-41D8-9EF6-7110040EC3B4}" srcId="{D6B6B78D-C941-4BE7-B475-7B46A0457BC4}" destId="{0E631B2B-A373-46C7-8E42-455CA8D6C754}" srcOrd="0" destOrd="0" parTransId="{6F6F6C23-D908-481E-8C77-063589E459EE}" sibTransId="{6D0682BB-AF06-4582-B432-D85322138DDA}"/>
    <dgm:cxn modelId="{C40B7D7F-8552-4A16-A9CD-D63466CFDD7F}" type="presOf" srcId="{A6F0C889-545E-4646-ADFE-DE61025AE74A}" destId="{FA645E2A-4420-4F08-A1DA-E79FC6823C1C}" srcOrd="1" destOrd="0" presId="urn:microsoft.com/office/officeart/2005/8/layout/vList4#1"/>
    <dgm:cxn modelId="{C8554D3C-ACF3-49C2-8FF9-70E832B01172}" type="presOf" srcId="{254F8205-FB70-452F-B99B-325342F5EE39}" destId="{7E8C1BF9-B220-418E-B80A-11B659CD4F3B}" srcOrd="1" destOrd="0" presId="urn:microsoft.com/office/officeart/2005/8/layout/vList4#1"/>
    <dgm:cxn modelId="{A4FCAD0F-5F9C-4417-AA5B-8445AE160056}" type="presOf" srcId="{0E631B2B-A373-46C7-8E42-455CA8D6C754}" destId="{AF9983B6-0D97-4353-AD19-78FFBAC58361}" srcOrd="0" destOrd="0" presId="urn:microsoft.com/office/officeart/2005/8/layout/vList4#1"/>
    <dgm:cxn modelId="{D1721656-E1C1-4342-B563-8C9E9138C6C4}" type="presOf" srcId="{D6B6B78D-C941-4BE7-B475-7B46A0457BC4}" destId="{4F7ACF0D-F906-4305-9719-53BDF26D9F8F}" srcOrd="0" destOrd="0" presId="urn:microsoft.com/office/officeart/2005/8/layout/vList4#1"/>
    <dgm:cxn modelId="{5796E385-B42D-498B-9412-642BC73D8A34}" type="presOf" srcId="{254F8205-FB70-452F-B99B-325342F5EE39}" destId="{5DB178B1-A408-432C-8FF7-BACA800DF473}" srcOrd="0" destOrd="0" presId="urn:microsoft.com/office/officeart/2005/8/layout/vList4#1"/>
    <dgm:cxn modelId="{F97C1189-0A08-4E94-9DBB-3291B700008D}" type="presOf" srcId="{0E631B2B-A373-46C7-8E42-455CA8D6C754}" destId="{C5A94D7A-C8E9-4DBD-BE42-EC4933A0810F}" srcOrd="1" destOrd="0" presId="urn:microsoft.com/office/officeart/2005/8/layout/vList4#1"/>
    <dgm:cxn modelId="{B979A3A3-E0A8-48C6-B92E-61AC1905FD8B}" srcId="{D6B6B78D-C941-4BE7-B475-7B46A0457BC4}" destId="{F85D8BEF-AA6B-45E0-B05D-32AF1AE98873}" srcOrd="1" destOrd="0" parTransId="{E868CAE5-0D33-4797-A041-CE7006CAECA6}" sibTransId="{C68357D5-B7BF-45AB-B93F-5B537ACC3608}"/>
    <dgm:cxn modelId="{A8B2D4DE-5F4C-4B83-988D-30FC6796FC0B}" srcId="{D6B6B78D-C941-4BE7-B475-7B46A0457BC4}" destId="{254F8205-FB70-452F-B99B-325342F5EE39}" srcOrd="3" destOrd="0" parTransId="{DBA16EDB-74D6-49ED-A492-20B7D0B20E59}" sibTransId="{60B19D87-5490-4317-A75C-84C8C0CBF15D}"/>
    <dgm:cxn modelId="{B7B0783D-8289-4836-A234-44C026EB141D}" type="presOf" srcId="{F85D8BEF-AA6B-45E0-B05D-32AF1AE98873}" destId="{0C84C606-4118-4B6C-A69D-EADB8F4A5692}" srcOrd="1" destOrd="0" presId="urn:microsoft.com/office/officeart/2005/8/layout/vList4#1"/>
    <dgm:cxn modelId="{266E3CF8-7FF8-4594-B486-6C99621FCB0D}" type="presOf" srcId="{A6F0C889-545E-4646-ADFE-DE61025AE74A}" destId="{34AD346C-E06C-4772-A4AF-82E9394EA27D}" srcOrd="0" destOrd="0" presId="urn:microsoft.com/office/officeart/2005/8/layout/vList4#1"/>
    <dgm:cxn modelId="{757D4038-2465-471F-80DB-D1132264E552}" srcId="{D6B6B78D-C941-4BE7-B475-7B46A0457BC4}" destId="{DBC86126-4D08-4F62-99DD-862C0D3CEF46}" srcOrd="2" destOrd="0" parTransId="{7CB88B86-9843-4727-8B4B-8DF91E310260}" sibTransId="{73F76911-E665-4B47-8C86-D9DB259F05E2}"/>
    <dgm:cxn modelId="{D99A4D41-845B-4E18-BA26-BE068209DA88}" type="presOf" srcId="{DBC86126-4D08-4F62-99DD-862C0D3CEF46}" destId="{AAA83801-6188-4E70-BA62-12B7380F7F70}" srcOrd="1" destOrd="0" presId="urn:microsoft.com/office/officeart/2005/8/layout/vList4#1"/>
    <dgm:cxn modelId="{A510240B-9B65-4C8C-AAA4-0B5551CBD4CA}" type="presOf" srcId="{DBC86126-4D08-4F62-99DD-862C0D3CEF46}" destId="{0C87D71B-7C86-425E-AF5D-9AD4C364601F}" srcOrd="0" destOrd="0" presId="urn:microsoft.com/office/officeart/2005/8/layout/vList4#1"/>
    <dgm:cxn modelId="{D6C4199D-280D-40C7-B41F-2B2EAA961E0F}" type="presOf" srcId="{F85D8BEF-AA6B-45E0-B05D-32AF1AE98873}" destId="{2318D29A-D26C-400F-962D-364A710A7E50}" srcOrd="0" destOrd="0" presId="urn:microsoft.com/office/officeart/2005/8/layout/vList4#1"/>
    <dgm:cxn modelId="{2EE148C0-B21C-41CB-BE02-094BE94E310E}" type="presOf" srcId="{91F3A94F-9949-407C-A47B-AA432CFBAAE0}" destId="{20A42D75-FCF3-4371-BE64-9F271A873C93}" srcOrd="1" destOrd="0" presId="urn:microsoft.com/office/officeart/2005/8/layout/vList4#1"/>
    <dgm:cxn modelId="{F3ACDA32-EEEC-4ABA-8E14-940A4F5280F0}" type="presOf" srcId="{91F3A94F-9949-407C-A47B-AA432CFBAAE0}" destId="{539BC3BF-8EE0-42D4-B683-ACDD93DE22CF}" srcOrd="0" destOrd="0" presId="urn:microsoft.com/office/officeart/2005/8/layout/vList4#1"/>
    <dgm:cxn modelId="{F86125DB-BBA3-4693-A504-1D90520E4852}" srcId="{D6B6B78D-C941-4BE7-B475-7B46A0457BC4}" destId="{91F3A94F-9949-407C-A47B-AA432CFBAAE0}" srcOrd="5" destOrd="0" parTransId="{89F149F7-8C5A-40F2-8091-BC6699A65CE2}" sibTransId="{A5EB42BC-0E9C-4F9E-819E-53EA1A8798A0}"/>
    <dgm:cxn modelId="{1C39CD28-1AFC-419F-A7F1-B2591CC902C5}" type="presParOf" srcId="{4F7ACF0D-F906-4305-9719-53BDF26D9F8F}" destId="{885F3AC2-F76A-41BB-BF2B-9D6CB183AA32}" srcOrd="0" destOrd="0" presId="urn:microsoft.com/office/officeart/2005/8/layout/vList4#1"/>
    <dgm:cxn modelId="{F1092A16-0293-48D6-9C8D-E0C35D4362DB}" type="presParOf" srcId="{885F3AC2-F76A-41BB-BF2B-9D6CB183AA32}" destId="{AF9983B6-0D97-4353-AD19-78FFBAC58361}" srcOrd="0" destOrd="0" presId="urn:microsoft.com/office/officeart/2005/8/layout/vList4#1"/>
    <dgm:cxn modelId="{B23C2059-9AB9-4AFD-ABD6-CC8E88C85216}" type="presParOf" srcId="{885F3AC2-F76A-41BB-BF2B-9D6CB183AA32}" destId="{B606EB15-5C1B-4EF7-969D-1BBD20D443E3}" srcOrd="1" destOrd="0" presId="urn:microsoft.com/office/officeart/2005/8/layout/vList4#1"/>
    <dgm:cxn modelId="{684AD2D0-FDBA-4BA5-AE02-F5AC1CA3F567}" type="presParOf" srcId="{885F3AC2-F76A-41BB-BF2B-9D6CB183AA32}" destId="{C5A94D7A-C8E9-4DBD-BE42-EC4933A0810F}" srcOrd="2" destOrd="0" presId="urn:microsoft.com/office/officeart/2005/8/layout/vList4#1"/>
    <dgm:cxn modelId="{555588F4-AD0D-48D2-BCEE-1BEDC4A6A191}" type="presParOf" srcId="{4F7ACF0D-F906-4305-9719-53BDF26D9F8F}" destId="{0B54B4B4-96A2-42DC-BB85-5F32B9158B12}" srcOrd="1" destOrd="0" presId="urn:microsoft.com/office/officeart/2005/8/layout/vList4#1"/>
    <dgm:cxn modelId="{FD255756-8ECD-4DAF-AD31-1AF5D3BCB694}" type="presParOf" srcId="{4F7ACF0D-F906-4305-9719-53BDF26D9F8F}" destId="{73E05071-0515-46F2-8B9E-DFD3059B6C05}" srcOrd="2" destOrd="0" presId="urn:microsoft.com/office/officeart/2005/8/layout/vList4#1"/>
    <dgm:cxn modelId="{C37C3300-191E-41D1-9209-DD5F18BCD602}" type="presParOf" srcId="{73E05071-0515-46F2-8B9E-DFD3059B6C05}" destId="{2318D29A-D26C-400F-962D-364A710A7E50}" srcOrd="0" destOrd="0" presId="urn:microsoft.com/office/officeart/2005/8/layout/vList4#1"/>
    <dgm:cxn modelId="{5668A0B9-DD87-4FED-9CA8-1B50E58714A5}" type="presParOf" srcId="{73E05071-0515-46F2-8B9E-DFD3059B6C05}" destId="{09C55BD3-4C8A-4277-A721-4548B66D31AF}" srcOrd="1" destOrd="0" presId="urn:microsoft.com/office/officeart/2005/8/layout/vList4#1"/>
    <dgm:cxn modelId="{8DB42599-BEF8-4E6F-A19F-1998B6B47AB3}" type="presParOf" srcId="{73E05071-0515-46F2-8B9E-DFD3059B6C05}" destId="{0C84C606-4118-4B6C-A69D-EADB8F4A5692}" srcOrd="2" destOrd="0" presId="urn:microsoft.com/office/officeart/2005/8/layout/vList4#1"/>
    <dgm:cxn modelId="{B12353DF-5AB2-4DE1-81AC-7D4457A133BB}" type="presParOf" srcId="{4F7ACF0D-F906-4305-9719-53BDF26D9F8F}" destId="{3EB0A57D-3AA5-4A04-918F-20E3F55E7104}" srcOrd="3" destOrd="0" presId="urn:microsoft.com/office/officeart/2005/8/layout/vList4#1"/>
    <dgm:cxn modelId="{28EB6D88-EC0F-4323-AA99-18EB4D58760A}" type="presParOf" srcId="{4F7ACF0D-F906-4305-9719-53BDF26D9F8F}" destId="{B435B5E9-43E1-4ED5-A635-D0FD1B702313}" srcOrd="4" destOrd="0" presId="urn:microsoft.com/office/officeart/2005/8/layout/vList4#1"/>
    <dgm:cxn modelId="{294D9587-6B6C-4851-ACD5-52D7414F7A46}" type="presParOf" srcId="{B435B5E9-43E1-4ED5-A635-D0FD1B702313}" destId="{0C87D71B-7C86-425E-AF5D-9AD4C364601F}" srcOrd="0" destOrd="0" presId="urn:microsoft.com/office/officeart/2005/8/layout/vList4#1"/>
    <dgm:cxn modelId="{5F4524FC-7F0D-4F7D-8DA9-F868AA824152}" type="presParOf" srcId="{B435B5E9-43E1-4ED5-A635-D0FD1B702313}" destId="{5FF49729-88E9-446C-AA90-0AC1669B81CC}" srcOrd="1" destOrd="0" presId="urn:microsoft.com/office/officeart/2005/8/layout/vList4#1"/>
    <dgm:cxn modelId="{B5548D76-036E-4BC5-B12A-448CD28C7600}" type="presParOf" srcId="{B435B5E9-43E1-4ED5-A635-D0FD1B702313}" destId="{AAA83801-6188-4E70-BA62-12B7380F7F70}" srcOrd="2" destOrd="0" presId="urn:microsoft.com/office/officeart/2005/8/layout/vList4#1"/>
    <dgm:cxn modelId="{6FAC56D8-F247-4F14-9933-2E2F3B215AAF}" type="presParOf" srcId="{4F7ACF0D-F906-4305-9719-53BDF26D9F8F}" destId="{0477232E-701F-4232-ADF9-E280F34FB233}" srcOrd="5" destOrd="0" presId="urn:microsoft.com/office/officeart/2005/8/layout/vList4#1"/>
    <dgm:cxn modelId="{E355B2E2-E169-4561-AD1C-38F84FD10304}" type="presParOf" srcId="{4F7ACF0D-F906-4305-9719-53BDF26D9F8F}" destId="{A447A9B4-1AF0-4BAC-B551-335C338FBC52}" srcOrd="6" destOrd="0" presId="urn:microsoft.com/office/officeart/2005/8/layout/vList4#1"/>
    <dgm:cxn modelId="{23F30366-09E9-4E2D-BB04-16480089EAAF}" type="presParOf" srcId="{A447A9B4-1AF0-4BAC-B551-335C338FBC52}" destId="{5DB178B1-A408-432C-8FF7-BACA800DF473}" srcOrd="0" destOrd="0" presId="urn:microsoft.com/office/officeart/2005/8/layout/vList4#1"/>
    <dgm:cxn modelId="{DDFF0FC1-72EF-4163-92F1-19E486D9B841}" type="presParOf" srcId="{A447A9B4-1AF0-4BAC-B551-335C338FBC52}" destId="{485E152A-A372-4D96-99DA-315AA67D4868}" srcOrd="1" destOrd="0" presId="urn:microsoft.com/office/officeart/2005/8/layout/vList4#1"/>
    <dgm:cxn modelId="{A041BF24-915E-4FC8-9ACD-75CFFA99B8D8}" type="presParOf" srcId="{A447A9B4-1AF0-4BAC-B551-335C338FBC52}" destId="{7E8C1BF9-B220-418E-B80A-11B659CD4F3B}" srcOrd="2" destOrd="0" presId="urn:microsoft.com/office/officeart/2005/8/layout/vList4#1"/>
    <dgm:cxn modelId="{C35946C7-7E59-4C31-9E2A-117C02770B86}" type="presParOf" srcId="{4F7ACF0D-F906-4305-9719-53BDF26D9F8F}" destId="{7FC3AD67-24EF-43F0-856C-2F088A92FEFD}" srcOrd="7" destOrd="0" presId="urn:microsoft.com/office/officeart/2005/8/layout/vList4#1"/>
    <dgm:cxn modelId="{EC23F190-2626-42C1-B0A0-38969967C847}" type="presParOf" srcId="{4F7ACF0D-F906-4305-9719-53BDF26D9F8F}" destId="{6734AD7D-2F15-48CB-B69C-AF358E696143}" srcOrd="8" destOrd="0" presId="urn:microsoft.com/office/officeart/2005/8/layout/vList4#1"/>
    <dgm:cxn modelId="{AA798EE5-A5D2-4BCC-B766-818CFFE223A8}" type="presParOf" srcId="{6734AD7D-2F15-48CB-B69C-AF358E696143}" destId="{34AD346C-E06C-4772-A4AF-82E9394EA27D}" srcOrd="0" destOrd="0" presId="urn:microsoft.com/office/officeart/2005/8/layout/vList4#1"/>
    <dgm:cxn modelId="{6AEC5AEE-795E-41B2-B5BB-295CFCE6BFEC}" type="presParOf" srcId="{6734AD7D-2F15-48CB-B69C-AF358E696143}" destId="{3AAEFE22-B93E-4E6B-8BDD-96B818970F34}" srcOrd="1" destOrd="0" presId="urn:microsoft.com/office/officeart/2005/8/layout/vList4#1"/>
    <dgm:cxn modelId="{CCCA306C-97EA-43EE-B39A-0FF0859D73D6}" type="presParOf" srcId="{6734AD7D-2F15-48CB-B69C-AF358E696143}" destId="{FA645E2A-4420-4F08-A1DA-E79FC6823C1C}" srcOrd="2" destOrd="0" presId="urn:microsoft.com/office/officeart/2005/8/layout/vList4#1"/>
    <dgm:cxn modelId="{55AC9643-14D9-4A7C-893C-F2D96EF8D2AF}" type="presParOf" srcId="{4F7ACF0D-F906-4305-9719-53BDF26D9F8F}" destId="{DD4F00E1-85CB-499A-9FB4-3FEE56B1E59D}" srcOrd="9" destOrd="0" presId="urn:microsoft.com/office/officeart/2005/8/layout/vList4#1"/>
    <dgm:cxn modelId="{27760FD7-F218-44CA-B4D8-A5D4F831A690}" type="presParOf" srcId="{4F7ACF0D-F906-4305-9719-53BDF26D9F8F}" destId="{4B73FB7B-AA4C-4615-9DE5-1BFCE654F889}" srcOrd="10" destOrd="0" presId="urn:microsoft.com/office/officeart/2005/8/layout/vList4#1"/>
    <dgm:cxn modelId="{44631D3C-A715-4153-A7CD-AE632F979BCB}" type="presParOf" srcId="{4B73FB7B-AA4C-4615-9DE5-1BFCE654F889}" destId="{539BC3BF-8EE0-42D4-B683-ACDD93DE22CF}" srcOrd="0" destOrd="0" presId="urn:microsoft.com/office/officeart/2005/8/layout/vList4#1"/>
    <dgm:cxn modelId="{46380490-38CC-4892-BA50-1942E00491D9}" type="presParOf" srcId="{4B73FB7B-AA4C-4615-9DE5-1BFCE654F889}" destId="{FA00B5CD-ED31-48CF-A3C3-9F2819850833}" srcOrd="1" destOrd="0" presId="urn:microsoft.com/office/officeart/2005/8/layout/vList4#1"/>
    <dgm:cxn modelId="{5DEA9CCE-0918-4016-827C-ADE0C4B0478E}" type="presParOf" srcId="{4B73FB7B-AA4C-4615-9DE5-1BFCE654F889}" destId="{20A42D75-FCF3-4371-BE64-9F271A873C93}"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DB3F19-0587-4874-970F-0CEB44E0455C}" type="doc">
      <dgm:prSet loTypeId="urn:microsoft.com/office/officeart/2005/8/layout/default#2" loCatId="list" qsTypeId="urn:microsoft.com/office/officeart/2005/8/quickstyle/simple4" qsCatId="simple" csTypeId="urn:microsoft.com/office/officeart/2005/8/colors/accent3_2" csCatId="accent3" phldr="1"/>
      <dgm:spPr/>
      <dgm:t>
        <a:bodyPr/>
        <a:lstStyle/>
        <a:p>
          <a:endParaRPr lang="en-GB"/>
        </a:p>
      </dgm:t>
    </dgm:pt>
    <dgm:pt modelId="{03276124-9EFE-483C-903E-C30DB5FDA3DA}">
      <dgm:prSet phldrT="[Text]"/>
      <dgm:spPr>
        <a:solidFill>
          <a:srgbClr val="ED1E87"/>
        </a:solidFill>
      </dgm:spPr>
      <dgm:t>
        <a:bodyPr/>
        <a:lstStyle/>
        <a:p>
          <a:r>
            <a:rPr lang="en-GB" b="1" dirty="0">
              <a:latin typeface="Arial" panose="020B0604020202020204" pitchFamily="34" charset="0"/>
              <a:cs typeface="Arial" panose="020B0604020202020204" pitchFamily="34" charset="0"/>
            </a:rPr>
            <a:t>1. Introduction</a:t>
          </a:r>
        </a:p>
      </dgm:t>
    </dgm:pt>
    <dgm:pt modelId="{10BC3C2A-6A08-41E8-9E79-7D93D567AA6E}" type="parTrans" cxnId="{A28AF0BF-A965-4BBD-B4F8-82F83B4548D1}">
      <dgm:prSet/>
      <dgm:spPr/>
      <dgm:t>
        <a:bodyPr/>
        <a:lstStyle/>
        <a:p>
          <a:endParaRPr lang="en-GB" b="1"/>
        </a:p>
      </dgm:t>
    </dgm:pt>
    <dgm:pt modelId="{54E0158C-ED9A-44F7-BCA6-A04B881A03AF}" type="sibTrans" cxnId="{A28AF0BF-A965-4BBD-B4F8-82F83B4548D1}">
      <dgm:prSet/>
      <dgm:spPr/>
      <dgm:t>
        <a:bodyPr/>
        <a:lstStyle/>
        <a:p>
          <a:endParaRPr lang="en-GB" b="1"/>
        </a:p>
      </dgm:t>
    </dgm:pt>
    <dgm:pt modelId="{9896BB57-DEB9-4B9D-AE91-2D5DB4645A76}">
      <dgm:prSet phldrT="[Text]"/>
      <dgm:spPr>
        <a:solidFill>
          <a:srgbClr val="ED1E87"/>
        </a:solidFill>
      </dgm:spPr>
      <dgm:t>
        <a:bodyPr/>
        <a:lstStyle/>
        <a:p>
          <a:r>
            <a:rPr lang="en-GB" b="1" dirty="0">
              <a:latin typeface="Arial" panose="020B0604020202020204" pitchFamily="34" charset="0"/>
              <a:cs typeface="Arial" panose="020B0604020202020204" pitchFamily="34" charset="0"/>
            </a:rPr>
            <a:t>2. General </a:t>
          </a:r>
          <a:r>
            <a:rPr lang="en-GB" b="1" dirty="0" smtClean="0">
              <a:latin typeface="Arial" panose="020B0604020202020204" pitchFamily="34" charset="0"/>
              <a:cs typeface="Arial" panose="020B0604020202020204" pitchFamily="34" charset="0"/>
            </a:rPr>
            <a:t>Functions</a:t>
          </a:r>
          <a:endParaRPr lang="en-GB" b="1" dirty="0">
            <a:latin typeface="Arial" panose="020B0604020202020204" pitchFamily="34" charset="0"/>
            <a:cs typeface="Arial" panose="020B0604020202020204" pitchFamily="34" charset="0"/>
          </a:endParaRPr>
        </a:p>
      </dgm:t>
    </dgm:pt>
    <dgm:pt modelId="{063B7A06-1D83-432E-9DBF-8E9701F2AEF2}" type="parTrans" cxnId="{6381ACFE-8324-4C4B-B470-19D76B60BF14}">
      <dgm:prSet/>
      <dgm:spPr/>
      <dgm:t>
        <a:bodyPr/>
        <a:lstStyle/>
        <a:p>
          <a:endParaRPr lang="en-GB" b="1"/>
        </a:p>
      </dgm:t>
    </dgm:pt>
    <dgm:pt modelId="{4B071273-5769-4CF9-9205-9AF0CEAE28A3}" type="sibTrans" cxnId="{6381ACFE-8324-4C4B-B470-19D76B60BF14}">
      <dgm:prSet/>
      <dgm:spPr/>
      <dgm:t>
        <a:bodyPr/>
        <a:lstStyle/>
        <a:p>
          <a:endParaRPr lang="en-GB" b="1"/>
        </a:p>
      </dgm:t>
    </dgm:pt>
    <dgm:pt modelId="{61495EE5-7F5D-4AEE-93D6-21D394246097}">
      <dgm:prSet phldrT="[Text]"/>
      <dgm:spPr>
        <a:solidFill>
          <a:srgbClr val="ED1E87"/>
        </a:solidFill>
      </dgm:spPr>
      <dgm:t>
        <a:bodyPr/>
        <a:lstStyle/>
        <a:p>
          <a:r>
            <a:rPr lang="en-GB" b="1" dirty="0">
              <a:latin typeface="Arial" panose="020B0604020202020204" pitchFamily="34" charset="0"/>
              <a:cs typeface="Arial" panose="020B0604020202020204" pitchFamily="34" charset="0"/>
            </a:rPr>
            <a:t>3. Assessing </a:t>
          </a: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the Needs </a:t>
          </a:r>
          <a:r>
            <a:rPr lang="en-GB" b="1" dirty="0">
              <a:latin typeface="Arial" panose="020B0604020202020204" pitchFamily="34" charset="0"/>
              <a:cs typeface="Arial" panose="020B0604020202020204" pitchFamily="34" charset="0"/>
            </a:rPr>
            <a:t>of </a:t>
          </a:r>
          <a:r>
            <a:rPr lang="en-GB" b="1" dirty="0" smtClean="0">
              <a:latin typeface="Arial" panose="020B0604020202020204" pitchFamily="34" charset="0"/>
              <a:cs typeface="Arial" panose="020B0604020202020204" pitchFamily="34" charset="0"/>
            </a:rPr>
            <a:t>Individuals</a:t>
          </a:r>
          <a:endParaRPr lang="en-GB" b="1" dirty="0">
            <a:latin typeface="Arial" panose="020B0604020202020204" pitchFamily="34" charset="0"/>
            <a:cs typeface="Arial" panose="020B0604020202020204" pitchFamily="34" charset="0"/>
          </a:endParaRPr>
        </a:p>
      </dgm:t>
    </dgm:pt>
    <dgm:pt modelId="{29BDA626-57A7-4310-A00B-933689C6DD27}" type="parTrans" cxnId="{64CAD8A4-82BC-4800-95E2-649458EFC269}">
      <dgm:prSet/>
      <dgm:spPr/>
      <dgm:t>
        <a:bodyPr/>
        <a:lstStyle/>
        <a:p>
          <a:endParaRPr lang="en-GB" b="1"/>
        </a:p>
      </dgm:t>
    </dgm:pt>
    <dgm:pt modelId="{20948665-1591-48E6-A530-FF500762D1A5}" type="sibTrans" cxnId="{64CAD8A4-82BC-4800-95E2-649458EFC269}">
      <dgm:prSet/>
      <dgm:spPr/>
      <dgm:t>
        <a:bodyPr/>
        <a:lstStyle/>
        <a:p>
          <a:endParaRPr lang="en-GB" b="1"/>
        </a:p>
      </dgm:t>
    </dgm:pt>
    <dgm:pt modelId="{4F38AEA4-6D98-40F9-A924-F4DCB57F9412}">
      <dgm:prSet phldrT="[Text]"/>
      <dgm:spPr>
        <a:solidFill>
          <a:srgbClr val="ED1E87"/>
        </a:solidFill>
      </dgm:spPr>
      <dgm:t>
        <a:bodyPr/>
        <a:lstStyle/>
        <a:p>
          <a:r>
            <a:rPr lang="en-GB" b="1" dirty="0">
              <a:latin typeface="Arial" panose="020B0604020202020204" pitchFamily="34" charset="0"/>
              <a:cs typeface="Arial" panose="020B0604020202020204" pitchFamily="34" charset="0"/>
            </a:rPr>
            <a:t>4. Meeting </a:t>
          </a:r>
          <a:r>
            <a:rPr lang="en-GB" b="1" dirty="0" smtClean="0">
              <a:latin typeface="Arial" panose="020B0604020202020204" pitchFamily="34" charset="0"/>
              <a:cs typeface="Arial" panose="020B0604020202020204" pitchFamily="34" charset="0"/>
            </a:rPr>
            <a:t>Needs</a:t>
          </a:r>
          <a:endParaRPr lang="en-GB" b="1" dirty="0">
            <a:latin typeface="Arial" panose="020B0604020202020204" pitchFamily="34" charset="0"/>
            <a:cs typeface="Arial" panose="020B0604020202020204" pitchFamily="34" charset="0"/>
          </a:endParaRPr>
        </a:p>
      </dgm:t>
    </dgm:pt>
    <dgm:pt modelId="{5C9AE1E4-AF3E-4D76-8AD9-B074783E1F59}" type="parTrans" cxnId="{FB0B10A7-77E2-4FED-AE86-8362ABB51DAD}">
      <dgm:prSet/>
      <dgm:spPr/>
      <dgm:t>
        <a:bodyPr/>
        <a:lstStyle/>
        <a:p>
          <a:endParaRPr lang="en-GB" b="1"/>
        </a:p>
      </dgm:t>
    </dgm:pt>
    <dgm:pt modelId="{6EDC90CD-57B5-45C4-8C5B-58FB39AE4E37}" type="sibTrans" cxnId="{FB0B10A7-77E2-4FED-AE86-8362ABB51DAD}">
      <dgm:prSet/>
      <dgm:spPr/>
      <dgm:t>
        <a:bodyPr/>
        <a:lstStyle/>
        <a:p>
          <a:endParaRPr lang="en-GB" b="1"/>
        </a:p>
      </dgm:t>
    </dgm:pt>
    <dgm:pt modelId="{7D821CA3-D3E3-48F1-82B9-01DE661ACD43}">
      <dgm:prSet phldrT="[Text]"/>
      <dgm:spPr>
        <a:solidFill>
          <a:srgbClr val="ED1E87"/>
        </a:solidFill>
      </dgm:spPr>
      <dgm:t>
        <a:bodyPr/>
        <a:lstStyle/>
        <a:p>
          <a:r>
            <a:rPr lang="en-GB" b="1" dirty="0">
              <a:latin typeface="Arial" panose="020B0604020202020204" pitchFamily="34" charset="0"/>
              <a:cs typeface="Arial" panose="020B0604020202020204" pitchFamily="34" charset="0"/>
            </a:rPr>
            <a:t>5. Charging and </a:t>
          </a:r>
          <a:r>
            <a:rPr lang="en-GB" b="1" dirty="0" smtClean="0">
              <a:latin typeface="Arial" panose="020B0604020202020204" pitchFamily="34" charset="0"/>
              <a:cs typeface="Arial" panose="020B0604020202020204" pitchFamily="34" charset="0"/>
            </a:rPr>
            <a:t>Financial Assessment</a:t>
          </a:r>
          <a:endParaRPr lang="en-GB" b="1" dirty="0">
            <a:latin typeface="Arial" panose="020B0604020202020204" pitchFamily="34" charset="0"/>
            <a:cs typeface="Arial" panose="020B0604020202020204" pitchFamily="34" charset="0"/>
          </a:endParaRPr>
        </a:p>
      </dgm:t>
    </dgm:pt>
    <dgm:pt modelId="{970793B0-5D11-4FA2-98F4-CBA80AF1C47C}" type="parTrans" cxnId="{EAAE2A83-ED48-4FDB-9D94-EC4C67EF8186}">
      <dgm:prSet/>
      <dgm:spPr/>
      <dgm:t>
        <a:bodyPr/>
        <a:lstStyle/>
        <a:p>
          <a:endParaRPr lang="en-GB" b="1"/>
        </a:p>
      </dgm:t>
    </dgm:pt>
    <dgm:pt modelId="{91AE2D4D-9D28-4034-AB3B-9FA98EA79C20}" type="sibTrans" cxnId="{EAAE2A83-ED48-4FDB-9D94-EC4C67EF8186}">
      <dgm:prSet/>
      <dgm:spPr/>
      <dgm:t>
        <a:bodyPr/>
        <a:lstStyle/>
        <a:p>
          <a:endParaRPr lang="en-GB" b="1"/>
        </a:p>
      </dgm:t>
    </dgm:pt>
    <dgm:pt modelId="{E71EDD43-8776-4725-8DC7-D4AE3465C91E}">
      <dgm:prSet phldrT="[Text]"/>
      <dgm:spPr>
        <a:solidFill>
          <a:srgbClr val="ED1E87"/>
        </a:solidFill>
      </dgm:spPr>
      <dgm:t>
        <a:bodyPr/>
        <a:lstStyle/>
        <a:p>
          <a:r>
            <a:rPr lang="en-GB" b="1" dirty="0">
              <a:latin typeface="Arial" panose="020B0604020202020204" pitchFamily="34" charset="0"/>
              <a:cs typeface="Arial" panose="020B0604020202020204" pitchFamily="34" charset="0"/>
            </a:rPr>
            <a:t>6. Looked </a:t>
          </a: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After </a:t>
          </a:r>
          <a:r>
            <a:rPr lang="en-GB" b="1" dirty="0">
              <a:latin typeface="Arial" panose="020B0604020202020204" pitchFamily="34" charset="0"/>
              <a:cs typeface="Arial" panose="020B0604020202020204" pitchFamily="34" charset="0"/>
            </a:rPr>
            <a:t>and </a:t>
          </a:r>
          <a:r>
            <a:rPr lang="en-GB" b="1" dirty="0" smtClean="0">
              <a:latin typeface="Arial" panose="020B0604020202020204" pitchFamily="34" charset="0"/>
              <a:cs typeface="Arial" panose="020B0604020202020204" pitchFamily="34" charset="0"/>
            </a:rPr>
            <a:t>Accommodated Children</a:t>
          </a:r>
          <a:endParaRPr lang="en-GB" b="1" dirty="0">
            <a:latin typeface="Arial" panose="020B0604020202020204" pitchFamily="34" charset="0"/>
            <a:cs typeface="Arial" panose="020B0604020202020204" pitchFamily="34" charset="0"/>
          </a:endParaRPr>
        </a:p>
      </dgm:t>
    </dgm:pt>
    <dgm:pt modelId="{E2FB1909-95A0-4D89-9C79-9AE3243DD1B3}" type="parTrans" cxnId="{3B5A7270-C7B2-4384-BE70-07BC29D47E71}">
      <dgm:prSet/>
      <dgm:spPr/>
      <dgm:t>
        <a:bodyPr/>
        <a:lstStyle/>
        <a:p>
          <a:endParaRPr lang="en-GB" b="1"/>
        </a:p>
      </dgm:t>
    </dgm:pt>
    <dgm:pt modelId="{99760CF1-FE16-4077-B535-84E76C3EECC6}" type="sibTrans" cxnId="{3B5A7270-C7B2-4384-BE70-07BC29D47E71}">
      <dgm:prSet/>
      <dgm:spPr/>
      <dgm:t>
        <a:bodyPr/>
        <a:lstStyle/>
        <a:p>
          <a:endParaRPr lang="en-GB" b="1"/>
        </a:p>
      </dgm:t>
    </dgm:pt>
    <dgm:pt modelId="{17D4B281-B72A-4C6C-9824-6DF9D528F4C4}">
      <dgm:prSet phldrT="[Text]"/>
      <dgm:spPr>
        <a:solidFill>
          <a:srgbClr val="ED1E87"/>
        </a:solidFill>
      </dgm:spPr>
      <dgm:t>
        <a:bodyPr/>
        <a:lstStyle/>
        <a:p>
          <a:r>
            <a:rPr lang="en-GB" b="1" dirty="0">
              <a:latin typeface="Arial" panose="020B0604020202020204" pitchFamily="34" charset="0"/>
              <a:cs typeface="Arial" panose="020B0604020202020204" pitchFamily="34" charset="0"/>
            </a:rPr>
            <a:t>7. Safeguarding</a:t>
          </a:r>
        </a:p>
      </dgm:t>
    </dgm:pt>
    <dgm:pt modelId="{8E2BFE76-90BC-44CB-A7B5-E03F8B7BDA8A}" type="parTrans" cxnId="{6FCE7E39-CCDC-4043-BF04-5DFEA926AABB}">
      <dgm:prSet/>
      <dgm:spPr/>
      <dgm:t>
        <a:bodyPr/>
        <a:lstStyle/>
        <a:p>
          <a:endParaRPr lang="en-GB" b="1"/>
        </a:p>
      </dgm:t>
    </dgm:pt>
    <dgm:pt modelId="{0D753CAB-A7ED-462E-BD93-DFEEA0CB272B}" type="sibTrans" cxnId="{6FCE7E39-CCDC-4043-BF04-5DFEA926AABB}">
      <dgm:prSet/>
      <dgm:spPr/>
      <dgm:t>
        <a:bodyPr/>
        <a:lstStyle/>
        <a:p>
          <a:endParaRPr lang="en-GB" b="1"/>
        </a:p>
      </dgm:t>
    </dgm:pt>
    <dgm:pt modelId="{8C706B17-2C8F-42B6-B343-9610D8C3E049}">
      <dgm:prSet phldrT="[Text]"/>
      <dgm:spPr>
        <a:solidFill>
          <a:srgbClr val="ED1E87"/>
        </a:solidFill>
      </dgm:spPr>
      <dgm:t>
        <a:bodyPr/>
        <a:lstStyle/>
        <a:p>
          <a:r>
            <a:rPr lang="en-GB" b="1" dirty="0">
              <a:latin typeface="Arial" panose="020B0604020202020204" pitchFamily="34" charset="0"/>
              <a:cs typeface="Arial" panose="020B0604020202020204" pitchFamily="34" charset="0"/>
            </a:rPr>
            <a:t>8. Social </a:t>
          </a:r>
          <a:r>
            <a:rPr lang="en-GB" b="1" dirty="0" smtClean="0">
              <a:latin typeface="Arial" panose="020B0604020202020204" pitchFamily="34" charset="0"/>
              <a:cs typeface="Arial" panose="020B0604020202020204" pitchFamily="34" charset="0"/>
            </a:rPr>
            <a:t>Services Functions</a:t>
          </a:r>
          <a:endParaRPr lang="en-GB" b="1" dirty="0">
            <a:latin typeface="Arial" panose="020B0604020202020204" pitchFamily="34" charset="0"/>
            <a:cs typeface="Arial" panose="020B0604020202020204" pitchFamily="34" charset="0"/>
          </a:endParaRPr>
        </a:p>
      </dgm:t>
    </dgm:pt>
    <dgm:pt modelId="{2EB19A27-D37B-4A77-9E4D-2103F49B7F27}" type="parTrans" cxnId="{94BABD27-73E8-4676-A2CF-BAD3ED122F16}">
      <dgm:prSet/>
      <dgm:spPr/>
      <dgm:t>
        <a:bodyPr/>
        <a:lstStyle/>
        <a:p>
          <a:endParaRPr lang="en-GB" b="1"/>
        </a:p>
      </dgm:t>
    </dgm:pt>
    <dgm:pt modelId="{4134812D-B327-4A97-A9AF-AC5193E2B63A}" type="sibTrans" cxnId="{94BABD27-73E8-4676-A2CF-BAD3ED122F16}">
      <dgm:prSet/>
      <dgm:spPr/>
      <dgm:t>
        <a:bodyPr/>
        <a:lstStyle/>
        <a:p>
          <a:endParaRPr lang="en-GB" b="1"/>
        </a:p>
      </dgm:t>
    </dgm:pt>
    <dgm:pt modelId="{85DD9F60-FB30-4B6F-A0D1-2927360DCE9F}">
      <dgm:prSet phldrT="[Text]"/>
      <dgm:spPr>
        <a:solidFill>
          <a:srgbClr val="ED1E87"/>
        </a:solidFill>
      </dgm:spPr>
      <dgm:t>
        <a:bodyPr/>
        <a:lstStyle/>
        <a:p>
          <a:r>
            <a:rPr lang="en-GB" b="1" dirty="0">
              <a:latin typeface="Arial" panose="020B0604020202020204" pitchFamily="34" charset="0"/>
              <a:cs typeface="Arial" panose="020B0604020202020204" pitchFamily="34" charset="0"/>
            </a:rPr>
            <a:t>9. Co-operation and </a:t>
          </a:r>
          <a:r>
            <a:rPr lang="en-GB" b="1" dirty="0" smtClean="0">
              <a:latin typeface="Arial" panose="020B0604020202020204" pitchFamily="34" charset="0"/>
              <a:cs typeface="Arial" panose="020B0604020202020204" pitchFamily="34" charset="0"/>
            </a:rPr>
            <a:t>Partnership</a:t>
          </a:r>
          <a:endParaRPr lang="en-GB" b="1" dirty="0">
            <a:latin typeface="Arial" panose="020B0604020202020204" pitchFamily="34" charset="0"/>
            <a:cs typeface="Arial" panose="020B0604020202020204" pitchFamily="34" charset="0"/>
          </a:endParaRPr>
        </a:p>
      </dgm:t>
    </dgm:pt>
    <dgm:pt modelId="{0D99BB0F-ED0D-4634-A5E9-83F4859EEFC9}" type="parTrans" cxnId="{EC674F56-3762-4BE7-A57D-C15E94010736}">
      <dgm:prSet/>
      <dgm:spPr/>
      <dgm:t>
        <a:bodyPr/>
        <a:lstStyle/>
        <a:p>
          <a:endParaRPr lang="en-GB" b="1"/>
        </a:p>
      </dgm:t>
    </dgm:pt>
    <dgm:pt modelId="{0E3CA167-FA3F-4051-8FAF-697A4EE88365}" type="sibTrans" cxnId="{EC674F56-3762-4BE7-A57D-C15E94010736}">
      <dgm:prSet/>
      <dgm:spPr/>
      <dgm:t>
        <a:bodyPr/>
        <a:lstStyle/>
        <a:p>
          <a:endParaRPr lang="en-GB" b="1"/>
        </a:p>
      </dgm:t>
    </dgm:pt>
    <dgm:pt modelId="{68F66413-C26D-49D4-98C0-DDB2B232309D}">
      <dgm:prSet phldrT="[Text]"/>
      <dgm:spPr>
        <a:solidFill>
          <a:srgbClr val="ED1E87"/>
        </a:solidFill>
      </dgm:spPr>
      <dgm:t>
        <a:bodyPr/>
        <a:lstStyle/>
        <a:p>
          <a:r>
            <a:rPr lang="en-GB" b="1" dirty="0">
              <a:latin typeface="Arial" panose="020B0604020202020204" pitchFamily="34" charset="0"/>
              <a:cs typeface="Arial" panose="020B0604020202020204" pitchFamily="34" charset="0"/>
            </a:rPr>
            <a:t>10. Complaints and </a:t>
          </a:r>
          <a:r>
            <a:rPr lang="en-GB" b="1" dirty="0" smtClean="0">
              <a:latin typeface="Arial" panose="020B0604020202020204" pitchFamily="34" charset="0"/>
              <a:cs typeface="Arial" panose="020B0604020202020204" pitchFamily="34" charset="0"/>
            </a:rPr>
            <a:t>Advocacy</a:t>
          </a:r>
          <a:endParaRPr lang="en-GB" b="1" dirty="0">
            <a:latin typeface="Arial" panose="020B0604020202020204" pitchFamily="34" charset="0"/>
            <a:cs typeface="Arial" panose="020B0604020202020204" pitchFamily="34" charset="0"/>
          </a:endParaRPr>
        </a:p>
      </dgm:t>
    </dgm:pt>
    <dgm:pt modelId="{BB47030A-F61C-46BB-A570-87E9CB40E98A}" type="parTrans" cxnId="{78106BC2-A27F-4E98-BCEB-9CBC1AA7A3F8}">
      <dgm:prSet/>
      <dgm:spPr/>
      <dgm:t>
        <a:bodyPr/>
        <a:lstStyle/>
        <a:p>
          <a:endParaRPr lang="en-GB" b="1"/>
        </a:p>
      </dgm:t>
    </dgm:pt>
    <dgm:pt modelId="{CEF85D61-D9F4-4B83-B297-9373B176238D}" type="sibTrans" cxnId="{78106BC2-A27F-4E98-BCEB-9CBC1AA7A3F8}">
      <dgm:prSet/>
      <dgm:spPr/>
      <dgm:t>
        <a:bodyPr/>
        <a:lstStyle/>
        <a:p>
          <a:endParaRPr lang="en-GB" b="1"/>
        </a:p>
      </dgm:t>
    </dgm:pt>
    <dgm:pt modelId="{CDECA827-B4C9-459A-AFD4-FF57DB214825}">
      <dgm:prSet phldrT="[Text]"/>
      <dgm:spPr>
        <a:solidFill>
          <a:srgbClr val="ED1E87"/>
        </a:solidFill>
      </dgm:spPr>
      <dgm:t>
        <a:bodyPr/>
        <a:lstStyle/>
        <a:p>
          <a:r>
            <a:rPr lang="en-GB" b="1" dirty="0">
              <a:latin typeface="Arial" panose="020B0604020202020204" pitchFamily="34" charset="0"/>
              <a:cs typeface="Arial" panose="020B0604020202020204" pitchFamily="34" charset="0"/>
            </a:rPr>
            <a:t>11. Miscellaneous and </a:t>
          </a:r>
          <a:r>
            <a:rPr lang="en-GB" b="1" dirty="0" smtClean="0">
              <a:latin typeface="Arial" panose="020B0604020202020204" pitchFamily="34" charset="0"/>
              <a:cs typeface="Arial" panose="020B0604020202020204" pitchFamily="34" charset="0"/>
            </a:rPr>
            <a:t>General</a:t>
          </a:r>
          <a:endParaRPr lang="en-GB" b="1" dirty="0">
            <a:latin typeface="Arial" panose="020B0604020202020204" pitchFamily="34" charset="0"/>
            <a:cs typeface="Arial" panose="020B0604020202020204" pitchFamily="34" charset="0"/>
          </a:endParaRPr>
        </a:p>
      </dgm:t>
    </dgm:pt>
    <dgm:pt modelId="{C6230FAE-55C1-47E9-95CF-B3D6D32C564E}" type="parTrans" cxnId="{F3E5D14D-BAB6-4B88-B316-2E27B0B7DB24}">
      <dgm:prSet/>
      <dgm:spPr/>
      <dgm:t>
        <a:bodyPr/>
        <a:lstStyle/>
        <a:p>
          <a:endParaRPr lang="en-GB" b="1"/>
        </a:p>
      </dgm:t>
    </dgm:pt>
    <dgm:pt modelId="{2827BE26-17E5-406B-B47A-51A79A47391D}" type="sibTrans" cxnId="{F3E5D14D-BAB6-4B88-B316-2E27B0B7DB24}">
      <dgm:prSet/>
      <dgm:spPr/>
      <dgm:t>
        <a:bodyPr/>
        <a:lstStyle/>
        <a:p>
          <a:endParaRPr lang="en-GB" b="1"/>
        </a:p>
      </dgm:t>
    </dgm:pt>
    <dgm:pt modelId="{4C30386A-C1DF-4036-AC58-1EDAEE4359F9}" type="pres">
      <dgm:prSet presAssocID="{41DB3F19-0587-4874-970F-0CEB44E0455C}" presName="diagram" presStyleCnt="0">
        <dgm:presLayoutVars>
          <dgm:dir/>
          <dgm:resizeHandles val="exact"/>
        </dgm:presLayoutVars>
      </dgm:prSet>
      <dgm:spPr/>
      <dgm:t>
        <a:bodyPr/>
        <a:lstStyle/>
        <a:p>
          <a:endParaRPr lang="en-GB"/>
        </a:p>
      </dgm:t>
    </dgm:pt>
    <dgm:pt modelId="{FB85EEE4-3CA6-4DE2-A00F-3EFFE5804BD8}" type="pres">
      <dgm:prSet presAssocID="{03276124-9EFE-483C-903E-C30DB5FDA3DA}" presName="node" presStyleLbl="node1" presStyleIdx="0" presStyleCnt="11">
        <dgm:presLayoutVars>
          <dgm:bulletEnabled val="1"/>
        </dgm:presLayoutVars>
      </dgm:prSet>
      <dgm:spPr/>
      <dgm:t>
        <a:bodyPr/>
        <a:lstStyle/>
        <a:p>
          <a:endParaRPr lang="en-GB"/>
        </a:p>
      </dgm:t>
    </dgm:pt>
    <dgm:pt modelId="{757907AF-1E2D-40EE-AFE2-CEBF6114308D}" type="pres">
      <dgm:prSet presAssocID="{54E0158C-ED9A-44F7-BCA6-A04B881A03AF}" presName="sibTrans" presStyleCnt="0"/>
      <dgm:spPr/>
    </dgm:pt>
    <dgm:pt modelId="{BF16F7C4-B9C8-4033-8D82-AEE574D4B027}" type="pres">
      <dgm:prSet presAssocID="{9896BB57-DEB9-4B9D-AE91-2D5DB4645A76}" presName="node" presStyleLbl="node1" presStyleIdx="1" presStyleCnt="11">
        <dgm:presLayoutVars>
          <dgm:bulletEnabled val="1"/>
        </dgm:presLayoutVars>
      </dgm:prSet>
      <dgm:spPr/>
      <dgm:t>
        <a:bodyPr/>
        <a:lstStyle/>
        <a:p>
          <a:endParaRPr lang="en-GB"/>
        </a:p>
      </dgm:t>
    </dgm:pt>
    <dgm:pt modelId="{3E3EFB09-5652-4C70-9C37-750C178BA97F}" type="pres">
      <dgm:prSet presAssocID="{4B071273-5769-4CF9-9205-9AF0CEAE28A3}" presName="sibTrans" presStyleCnt="0"/>
      <dgm:spPr/>
    </dgm:pt>
    <dgm:pt modelId="{89886420-9E56-452D-96F3-6BFED2CC43AF}" type="pres">
      <dgm:prSet presAssocID="{61495EE5-7F5D-4AEE-93D6-21D394246097}" presName="node" presStyleLbl="node1" presStyleIdx="2" presStyleCnt="11">
        <dgm:presLayoutVars>
          <dgm:bulletEnabled val="1"/>
        </dgm:presLayoutVars>
      </dgm:prSet>
      <dgm:spPr/>
      <dgm:t>
        <a:bodyPr/>
        <a:lstStyle/>
        <a:p>
          <a:endParaRPr lang="en-GB"/>
        </a:p>
      </dgm:t>
    </dgm:pt>
    <dgm:pt modelId="{E53A5F71-D01E-4DCC-9042-A85FDAB091E9}" type="pres">
      <dgm:prSet presAssocID="{20948665-1591-48E6-A530-FF500762D1A5}" presName="sibTrans" presStyleCnt="0"/>
      <dgm:spPr/>
    </dgm:pt>
    <dgm:pt modelId="{BC11C9D1-9083-454A-8D3E-1C751AF28283}" type="pres">
      <dgm:prSet presAssocID="{4F38AEA4-6D98-40F9-A924-F4DCB57F9412}" presName="node" presStyleLbl="node1" presStyleIdx="3" presStyleCnt="11">
        <dgm:presLayoutVars>
          <dgm:bulletEnabled val="1"/>
        </dgm:presLayoutVars>
      </dgm:prSet>
      <dgm:spPr/>
      <dgm:t>
        <a:bodyPr/>
        <a:lstStyle/>
        <a:p>
          <a:endParaRPr lang="en-GB"/>
        </a:p>
      </dgm:t>
    </dgm:pt>
    <dgm:pt modelId="{B7CD1BA5-FF06-4D70-A29C-3D5380962FC2}" type="pres">
      <dgm:prSet presAssocID="{6EDC90CD-57B5-45C4-8C5B-58FB39AE4E37}" presName="sibTrans" presStyleCnt="0"/>
      <dgm:spPr/>
    </dgm:pt>
    <dgm:pt modelId="{7D25DB41-927D-4D31-9142-D1292E8C6ED7}" type="pres">
      <dgm:prSet presAssocID="{7D821CA3-D3E3-48F1-82B9-01DE661ACD43}" presName="node" presStyleLbl="node1" presStyleIdx="4" presStyleCnt="11">
        <dgm:presLayoutVars>
          <dgm:bulletEnabled val="1"/>
        </dgm:presLayoutVars>
      </dgm:prSet>
      <dgm:spPr/>
      <dgm:t>
        <a:bodyPr/>
        <a:lstStyle/>
        <a:p>
          <a:endParaRPr lang="en-GB"/>
        </a:p>
      </dgm:t>
    </dgm:pt>
    <dgm:pt modelId="{28B08B30-1A5B-43CE-985F-9196E265D1CA}" type="pres">
      <dgm:prSet presAssocID="{91AE2D4D-9D28-4034-AB3B-9FA98EA79C20}" presName="sibTrans" presStyleCnt="0"/>
      <dgm:spPr/>
    </dgm:pt>
    <dgm:pt modelId="{2715E223-CD1D-49B3-ABE8-8AF703C2F468}" type="pres">
      <dgm:prSet presAssocID="{E71EDD43-8776-4725-8DC7-D4AE3465C91E}" presName="node" presStyleLbl="node1" presStyleIdx="5" presStyleCnt="11">
        <dgm:presLayoutVars>
          <dgm:bulletEnabled val="1"/>
        </dgm:presLayoutVars>
      </dgm:prSet>
      <dgm:spPr/>
      <dgm:t>
        <a:bodyPr/>
        <a:lstStyle/>
        <a:p>
          <a:endParaRPr lang="en-GB"/>
        </a:p>
      </dgm:t>
    </dgm:pt>
    <dgm:pt modelId="{86E68327-F973-4B75-9C9B-183802165E31}" type="pres">
      <dgm:prSet presAssocID="{99760CF1-FE16-4077-B535-84E76C3EECC6}" presName="sibTrans" presStyleCnt="0"/>
      <dgm:spPr/>
    </dgm:pt>
    <dgm:pt modelId="{C7E8F0AD-8372-4C02-9315-7D9F00BFE8A5}" type="pres">
      <dgm:prSet presAssocID="{17D4B281-B72A-4C6C-9824-6DF9D528F4C4}" presName="node" presStyleLbl="node1" presStyleIdx="6" presStyleCnt="11">
        <dgm:presLayoutVars>
          <dgm:bulletEnabled val="1"/>
        </dgm:presLayoutVars>
      </dgm:prSet>
      <dgm:spPr/>
      <dgm:t>
        <a:bodyPr/>
        <a:lstStyle/>
        <a:p>
          <a:endParaRPr lang="en-GB"/>
        </a:p>
      </dgm:t>
    </dgm:pt>
    <dgm:pt modelId="{A6233E14-71EE-4BE4-9928-B4089EF9635F}" type="pres">
      <dgm:prSet presAssocID="{0D753CAB-A7ED-462E-BD93-DFEEA0CB272B}" presName="sibTrans" presStyleCnt="0"/>
      <dgm:spPr/>
    </dgm:pt>
    <dgm:pt modelId="{68768930-9A2C-453E-A7A1-07D275A0D155}" type="pres">
      <dgm:prSet presAssocID="{8C706B17-2C8F-42B6-B343-9610D8C3E049}" presName="node" presStyleLbl="node1" presStyleIdx="7" presStyleCnt="11">
        <dgm:presLayoutVars>
          <dgm:bulletEnabled val="1"/>
        </dgm:presLayoutVars>
      </dgm:prSet>
      <dgm:spPr/>
      <dgm:t>
        <a:bodyPr/>
        <a:lstStyle/>
        <a:p>
          <a:endParaRPr lang="en-GB"/>
        </a:p>
      </dgm:t>
    </dgm:pt>
    <dgm:pt modelId="{CFEE263D-2F3E-4452-9EE9-0AEDF715B2F3}" type="pres">
      <dgm:prSet presAssocID="{4134812D-B327-4A97-A9AF-AC5193E2B63A}" presName="sibTrans" presStyleCnt="0"/>
      <dgm:spPr/>
    </dgm:pt>
    <dgm:pt modelId="{37D5E634-48C8-4E5B-926D-BE5828A259A0}" type="pres">
      <dgm:prSet presAssocID="{85DD9F60-FB30-4B6F-A0D1-2927360DCE9F}" presName="node" presStyleLbl="node1" presStyleIdx="8" presStyleCnt="11">
        <dgm:presLayoutVars>
          <dgm:bulletEnabled val="1"/>
        </dgm:presLayoutVars>
      </dgm:prSet>
      <dgm:spPr/>
      <dgm:t>
        <a:bodyPr/>
        <a:lstStyle/>
        <a:p>
          <a:endParaRPr lang="en-GB"/>
        </a:p>
      </dgm:t>
    </dgm:pt>
    <dgm:pt modelId="{09B88825-3D33-4028-8F9C-3113A645317E}" type="pres">
      <dgm:prSet presAssocID="{0E3CA167-FA3F-4051-8FAF-697A4EE88365}" presName="sibTrans" presStyleCnt="0"/>
      <dgm:spPr/>
    </dgm:pt>
    <dgm:pt modelId="{EF5FD781-3F0C-420C-A1B3-24B74D2E1BF2}" type="pres">
      <dgm:prSet presAssocID="{68F66413-C26D-49D4-98C0-DDB2B232309D}" presName="node" presStyleLbl="node1" presStyleIdx="9" presStyleCnt="11">
        <dgm:presLayoutVars>
          <dgm:bulletEnabled val="1"/>
        </dgm:presLayoutVars>
      </dgm:prSet>
      <dgm:spPr/>
      <dgm:t>
        <a:bodyPr/>
        <a:lstStyle/>
        <a:p>
          <a:endParaRPr lang="en-GB"/>
        </a:p>
      </dgm:t>
    </dgm:pt>
    <dgm:pt modelId="{6BCB4D3A-10F6-466E-A862-3F28ABC3FF8B}" type="pres">
      <dgm:prSet presAssocID="{CEF85D61-D9F4-4B83-B297-9373B176238D}" presName="sibTrans" presStyleCnt="0"/>
      <dgm:spPr/>
    </dgm:pt>
    <dgm:pt modelId="{43D1F320-6068-435F-A513-70C057340FD9}" type="pres">
      <dgm:prSet presAssocID="{CDECA827-B4C9-459A-AFD4-FF57DB214825}" presName="node" presStyleLbl="node1" presStyleIdx="10" presStyleCnt="11">
        <dgm:presLayoutVars>
          <dgm:bulletEnabled val="1"/>
        </dgm:presLayoutVars>
      </dgm:prSet>
      <dgm:spPr/>
      <dgm:t>
        <a:bodyPr/>
        <a:lstStyle/>
        <a:p>
          <a:endParaRPr lang="en-GB"/>
        </a:p>
      </dgm:t>
    </dgm:pt>
  </dgm:ptLst>
  <dgm:cxnLst>
    <dgm:cxn modelId="{EC674F56-3762-4BE7-A57D-C15E94010736}" srcId="{41DB3F19-0587-4874-970F-0CEB44E0455C}" destId="{85DD9F60-FB30-4B6F-A0D1-2927360DCE9F}" srcOrd="8" destOrd="0" parTransId="{0D99BB0F-ED0D-4634-A5E9-83F4859EEFC9}" sibTransId="{0E3CA167-FA3F-4051-8FAF-697A4EE88365}"/>
    <dgm:cxn modelId="{B4EEBE35-C74D-4DCA-AF80-192FB19F1D48}" type="presOf" srcId="{41DB3F19-0587-4874-970F-0CEB44E0455C}" destId="{4C30386A-C1DF-4036-AC58-1EDAEE4359F9}" srcOrd="0" destOrd="0" presId="urn:microsoft.com/office/officeart/2005/8/layout/default#2"/>
    <dgm:cxn modelId="{C8D28904-34B3-4902-A758-3B7207E5489A}" type="presOf" srcId="{8C706B17-2C8F-42B6-B343-9610D8C3E049}" destId="{68768930-9A2C-453E-A7A1-07D275A0D155}" srcOrd="0" destOrd="0" presId="urn:microsoft.com/office/officeart/2005/8/layout/default#2"/>
    <dgm:cxn modelId="{2D3E2238-145A-45B9-8A12-0D50E835B5F6}" type="presOf" srcId="{03276124-9EFE-483C-903E-C30DB5FDA3DA}" destId="{FB85EEE4-3CA6-4DE2-A00F-3EFFE5804BD8}" srcOrd="0" destOrd="0" presId="urn:microsoft.com/office/officeart/2005/8/layout/default#2"/>
    <dgm:cxn modelId="{F3E5D14D-BAB6-4B88-B316-2E27B0B7DB24}" srcId="{41DB3F19-0587-4874-970F-0CEB44E0455C}" destId="{CDECA827-B4C9-459A-AFD4-FF57DB214825}" srcOrd="10" destOrd="0" parTransId="{C6230FAE-55C1-47E9-95CF-B3D6D32C564E}" sibTransId="{2827BE26-17E5-406B-B47A-51A79A47391D}"/>
    <dgm:cxn modelId="{949B3C85-1009-4ADB-B050-5771EB448A26}" type="presOf" srcId="{17D4B281-B72A-4C6C-9824-6DF9D528F4C4}" destId="{C7E8F0AD-8372-4C02-9315-7D9F00BFE8A5}" srcOrd="0" destOrd="0" presId="urn:microsoft.com/office/officeart/2005/8/layout/default#2"/>
    <dgm:cxn modelId="{1505116E-8A6E-4FBE-97E7-53106C755840}" type="presOf" srcId="{7D821CA3-D3E3-48F1-82B9-01DE661ACD43}" destId="{7D25DB41-927D-4D31-9142-D1292E8C6ED7}" srcOrd="0" destOrd="0" presId="urn:microsoft.com/office/officeart/2005/8/layout/default#2"/>
    <dgm:cxn modelId="{3DEA2A7D-254D-466E-9B2C-C51238102C35}" type="presOf" srcId="{61495EE5-7F5D-4AEE-93D6-21D394246097}" destId="{89886420-9E56-452D-96F3-6BFED2CC43AF}" srcOrd="0" destOrd="0" presId="urn:microsoft.com/office/officeart/2005/8/layout/default#2"/>
    <dgm:cxn modelId="{77178F02-BF85-4433-BDCC-35181E9C17E2}" type="presOf" srcId="{85DD9F60-FB30-4B6F-A0D1-2927360DCE9F}" destId="{37D5E634-48C8-4E5B-926D-BE5828A259A0}" srcOrd="0" destOrd="0" presId="urn:microsoft.com/office/officeart/2005/8/layout/default#2"/>
    <dgm:cxn modelId="{FB0B10A7-77E2-4FED-AE86-8362ABB51DAD}" srcId="{41DB3F19-0587-4874-970F-0CEB44E0455C}" destId="{4F38AEA4-6D98-40F9-A924-F4DCB57F9412}" srcOrd="3" destOrd="0" parTransId="{5C9AE1E4-AF3E-4D76-8AD9-B074783E1F59}" sibTransId="{6EDC90CD-57B5-45C4-8C5B-58FB39AE4E37}"/>
    <dgm:cxn modelId="{6381ACFE-8324-4C4B-B470-19D76B60BF14}" srcId="{41DB3F19-0587-4874-970F-0CEB44E0455C}" destId="{9896BB57-DEB9-4B9D-AE91-2D5DB4645A76}" srcOrd="1" destOrd="0" parTransId="{063B7A06-1D83-432E-9DBF-8E9701F2AEF2}" sibTransId="{4B071273-5769-4CF9-9205-9AF0CEAE28A3}"/>
    <dgm:cxn modelId="{3EE4FDC7-7E49-4A3C-9711-44B7AF3C8B6B}" type="presOf" srcId="{9896BB57-DEB9-4B9D-AE91-2D5DB4645A76}" destId="{BF16F7C4-B9C8-4033-8D82-AEE574D4B027}" srcOrd="0" destOrd="0" presId="urn:microsoft.com/office/officeart/2005/8/layout/default#2"/>
    <dgm:cxn modelId="{D31ED427-9FB6-47AD-9325-2B2E1172F4B2}" type="presOf" srcId="{E71EDD43-8776-4725-8DC7-D4AE3465C91E}" destId="{2715E223-CD1D-49B3-ABE8-8AF703C2F468}" srcOrd="0" destOrd="0" presId="urn:microsoft.com/office/officeart/2005/8/layout/default#2"/>
    <dgm:cxn modelId="{ED854FAE-FA7C-4893-B383-A603EC98EC48}" type="presOf" srcId="{68F66413-C26D-49D4-98C0-DDB2B232309D}" destId="{EF5FD781-3F0C-420C-A1B3-24B74D2E1BF2}" srcOrd="0" destOrd="0" presId="urn:microsoft.com/office/officeart/2005/8/layout/default#2"/>
    <dgm:cxn modelId="{78106BC2-A27F-4E98-BCEB-9CBC1AA7A3F8}" srcId="{41DB3F19-0587-4874-970F-0CEB44E0455C}" destId="{68F66413-C26D-49D4-98C0-DDB2B232309D}" srcOrd="9" destOrd="0" parTransId="{BB47030A-F61C-46BB-A570-87E9CB40E98A}" sibTransId="{CEF85D61-D9F4-4B83-B297-9373B176238D}"/>
    <dgm:cxn modelId="{3B5A7270-C7B2-4384-BE70-07BC29D47E71}" srcId="{41DB3F19-0587-4874-970F-0CEB44E0455C}" destId="{E71EDD43-8776-4725-8DC7-D4AE3465C91E}" srcOrd="5" destOrd="0" parTransId="{E2FB1909-95A0-4D89-9C79-9AE3243DD1B3}" sibTransId="{99760CF1-FE16-4077-B535-84E76C3EECC6}"/>
    <dgm:cxn modelId="{EAAE2A83-ED48-4FDB-9D94-EC4C67EF8186}" srcId="{41DB3F19-0587-4874-970F-0CEB44E0455C}" destId="{7D821CA3-D3E3-48F1-82B9-01DE661ACD43}" srcOrd="4" destOrd="0" parTransId="{970793B0-5D11-4FA2-98F4-CBA80AF1C47C}" sibTransId="{91AE2D4D-9D28-4034-AB3B-9FA98EA79C20}"/>
    <dgm:cxn modelId="{91E8316A-257F-47B7-B397-CD098D4C946E}" type="presOf" srcId="{CDECA827-B4C9-459A-AFD4-FF57DB214825}" destId="{43D1F320-6068-435F-A513-70C057340FD9}" srcOrd="0" destOrd="0" presId="urn:microsoft.com/office/officeart/2005/8/layout/default#2"/>
    <dgm:cxn modelId="{B41E5699-E01F-4F77-866A-AE6B7FD32E41}" type="presOf" srcId="{4F38AEA4-6D98-40F9-A924-F4DCB57F9412}" destId="{BC11C9D1-9083-454A-8D3E-1C751AF28283}" srcOrd="0" destOrd="0" presId="urn:microsoft.com/office/officeart/2005/8/layout/default#2"/>
    <dgm:cxn modelId="{94BABD27-73E8-4676-A2CF-BAD3ED122F16}" srcId="{41DB3F19-0587-4874-970F-0CEB44E0455C}" destId="{8C706B17-2C8F-42B6-B343-9610D8C3E049}" srcOrd="7" destOrd="0" parTransId="{2EB19A27-D37B-4A77-9E4D-2103F49B7F27}" sibTransId="{4134812D-B327-4A97-A9AF-AC5193E2B63A}"/>
    <dgm:cxn modelId="{64CAD8A4-82BC-4800-95E2-649458EFC269}" srcId="{41DB3F19-0587-4874-970F-0CEB44E0455C}" destId="{61495EE5-7F5D-4AEE-93D6-21D394246097}" srcOrd="2" destOrd="0" parTransId="{29BDA626-57A7-4310-A00B-933689C6DD27}" sibTransId="{20948665-1591-48E6-A530-FF500762D1A5}"/>
    <dgm:cxn modelId="{6FCE7E39-CCDC-4043-BF04-5DFEA926AABB}" srcId="{41DB3F19-0587-4874-970F-0CEB44E0455C}" destId="{17D4B281-B72A-4C6C-9824-6DF9D528F4C4}" srcOrd="6" destOrd="0" parTransId="{8E2BFE76-90BC-44CB-A7B5-E03F8B7BDA8A}" sibTransId="{0D753CAB-A7ED-462E-BD93-DFEEA0CB272B}"/>
    <dgm:cxn modelId="{A28AF0BF-A965-4BBD-B4F8-82F83B4548D1}" srcId="{41DB3F19-0587-4874-970F-0CEB44E0455C}" destId="{03276124-9EFE-483C-903E-C30DB5FDA3DA}" srcOrd="0" destOrd="0" parTransId="{10BC3C2A-6A08-41E8-9E79-7D93D567AA6E}" sibTransId="{54E0158C-ED9A-44F7-BCA6-A04B881A03AF}"/>
    <dgm:cxn modelId="{E72A90BF-F957-4953-87CB-80FA55E2D30B}" type="presParOf" srcId="{4C30386A-C1DF-4036-AC58-1EDAEE4359F9}" destId="{FB85EEE4-3CA6-4DE2-A00F-3EFFE5804BD8}" srcOrd="0" destOrd="0" presId="urn:microsoft.com/office/officeart/2005/8/layout/default#2"/>
    <dgm:cxn modelId="{7A72B233-863C-4F80-B4C9-34748B97119A}" type="presParOf" srcId="{4C30386A-C1DF-4036-AC58-1EDAEE4359F9}" destId="{757907AF-1E2D-40EE-AFE2-CEBF6114308D}" srcOrd="1" destOrd="0" presId="urn:microsoft.com/office/officeart/2005/8/layout/default#2"/>
    <dgm:cxn modelId="{2C73A1E8-FFD5-4881-8842-EED9F697B204}" type="presParOf" srcId="{4C30386A-C1DF-4036-AC58-1EDAEE4359F9}" destId="{BF16F7C4-B9C8-4033-8D82-AEE574D4B027}" srcOrd="2" destOrd="0" presId="urn:microsoft.com/office/officeart/2005/8/layout/default#2"/>
    <dgm:cxn modelId="{2AC3D17F-EDC9-42E0-B5BA-D8D29F43BE0E}" type="presParOf" srcId="{4C30386A-C1DF-4036-AC58-1EDAEE4359F9}" destId="{3E3EFB09-5652-4C70-9C37-750C178BA97F}" srcOrd="3" destOrd="0" presId="urn:microsoft.com/office/officeart/2005/8/layout/default#2"/>
    <dgm:cxn modelId="{ED7052F9-63B8-4266-88A8-17D19AD84FDF}" type="presParOf" srcId="{4C30386A-C1DF-4036-AC58-1EDAEE4359F9}" destId="{89886420-9E56-452D-96F3-6BFED2CC43AF}" srcOrd="4" destOrd="0" presId="urn:microsoft.com/office/officeart/2005/8/layout/default#2"/>
    <dgm:cxn modelId="{ED09CA12-F9AB-4BD4-97F8-F0E8317A8840}" type="presParOf" srcId="{4C30386A-C1DF-4036-AC58-1EDAEE4359F9}" destId="{E53A5F71-D01E-4DCC-9042-A85FDAB091E9}" srcOrd="5" destOrd="0" presId="urn:microsoft.com/office/officeart/2005/8/layout/default#2"/>
    <dgm:cxn modelId="{C5F172C3-69CD-4176-8DFB-5DC63A635DDA}" type="presParOf" srcId="{4C30386A-C1DF-4036-AC58-1EDAEE4359F9}" destId="{BC11C9D1-9083-454A-8D3E-1C751AF28283}" srcOrd="6" destOrd="0" presId="urn:microsoft.com/office/officeart/2005/8/layout/default#2"/>
    <dgm:cxn modelId="{C417D8F2-64AF-42D5-966A-89688F2AFB4C}" type="presParOf" srcId="{4C30386A-C1DF-4036-AC58-1EDAEE4359F9}" destId="{B7CD1BA5-FF06-4D70-A29C-3D5380962FC2}" srcOrd="7" destOrd="0" presId="urn:microsoft.com/office/officeart/2005/8/layout/default#2"/>
    <dgm:cxn modelId="{84CE87A4-A694-4D8C-AA9C-D97F059F6BB0}" type="presParOf" srcId="{4C30386A-C1DF-4036-AC58-1EDAEE4359F9}" destId="{7D25DB41-927D-4D31-9142-D1292E8C6ED7}" srcOrd="8" destOrd="0" presId="urn:microsoft.com/office/officeart/2005/8/layout/default#2"/>
    <dgm:cxn modelId="{204DD474-212F-408C-91DF-18AF0B48C697}" type="presParOf" srcId="{4C30386A-C1DF-4036-AC58-1EDAEE4359F9}" destId="{28B08B30-1A5B-43CE-985F-9196E265D1CA}" srcOrd="9" destOrd="0" presId="urn:microsoft.com/office/officeart/2005/8/layout/default#2"/>
    <dgm:cxn modelId="{055DB353-00B6-43B7-951C-3A8FCF40301D}" type="presParOf" srcId="{4C30386A-C1DF-4036-AC58-1EDAEE4359F9}" destId="{2715E223-CD1D-49B3-ABE8-8AF703C2F468}" srcOrd="10" destOrd="0" presId="urn:microsoft.com/office/officeart/2005/8/layout/default#2"/>
    <dgm:cxn modelId="{810A8266-B863-41EC-A639-183375EB07F5}" type="presParOf" srcId="{4C30386A-C1DF-4036-AC58-1EDAEE4359F9}" destId="{86E68327-F973-4B75-9C9B-183802165E31}" srcOrd="11" destOrd="0" presId="urn:microsoft.com/office/officeart/2005/8/layout/default#2"/>
    <dgm:cxn modelId="{4B0314B2-FAC1-4F94-B933-CF1908DF7711}" type="presParOf" srcId="{4C30386A-C1DF-4036-AC58-1EDAEE4359F9}" destId="{C7E8F0AD-8372-4C02-9315-7D9F00BFE8A5}" srcOrd="12" destOrd="0" presId="urn:microsoft.com/office/officeart/2005/8/layout/default#2"/>
    <dgm:cxn modelId="{6AC06998-BD59-4403-8F40-E5C7902EE810}" type="presParOf" srcId="{4C30386A-C1DF-4036-AC58-1EDAEE4359F9}" destId="{A6233E14-71EE-4BE4-9928-B4089EF9635F}" srcOrd="13" destOrd="0" presId="urn:microsoft.com/office/officeart/2005/8/layout/default#2"/>
    <dgm:cxn modelId="{A7411036-B3A1-4340-8C34-31559D0DB190}" type="presParOf" srcId="{4C30386A-C1DF-4036-AC58-1EDAEE4359F9}" destId="{68768930-9A2C-453E-A7A1-07D275A0D155}" srcOrd="14" destOrd="0" presId="urn:microsoft.com/office/officeart/2005/8/layout/default#2"/>
    <dgm:cxn modelId="{37E25900-2327-460E-B39E-8D7BBF5E47B2}" type="presParOf" srcId="{4C30386A-C1DF-4036-AC58-1EDAEE4359F9}" destId="{CFEE263D-2F3E-4452-9EE9-0AEDF715B2F3}" srcOrd="15" destOrd="0" presId="urn:microsoft.com/office/officeart/2005/8/layout/default#2"/>
    <dgm:cxn modelId="{4B253F4F-5DAB-48F1-9853-775AF2AB6006}" type="presParOf" srcId="{4C30386A-C1DF-4036-AC58-1EDAEE4359F9}" destId="{37D5E634-48C8-4E5B-926D-BE5828A259A0}" srcOrd="16" destOrd="0" presId="urn:microsoft.com/office/officeart/2005/8/layout/default#2"/>
    <dgm:cxn modelId="{4A017759-6D33-4AAA-B8BB-22B563407BF1}" type="presParOf" srcId="{4C30386A-C1DF-4036-AC58-1EDAEE4359F9}" destId="{09B88825-3D33-4028-8F9C-3113A645317E}" srcOrd="17" destOrd="0" presId="urn:microsoft.com/office/officeart/2005/8/layout/default#2"/>
    <dgm:cxn modelId="{B016E969-D332-4E83-8938-D99F07B861A3}" type="presParOf" srcId="{4C30386A-C1DF-4036-AC58-1EDAEE4359F9}" destId="{EF5FD781-3F0C-420C-A1B3-24B74D2E1BF2}" srcOrd="18" destOrd="0" presId="urn:microsoft.com/office/officeart/2005/8/layout/default#2"/>
    <dgm:cxn modelId="{AAB0E82C-60B9-4DCA-90D2-2F8077ABD96E}" type="presParOf" srcId="{4C30386A-C1DF-4036-AC58-1EDAEE4359F9}" destId="{6BCB4D3A-10F6-466E-A862-3F28ABC3FF8B}" srcOrd="19" destOrd="0" presId="urn:microsoft.com/office/officeart/2005/8/layout/default#2"/>
    <dgm:cxn modelId="{6395FD51-34EB-432B-B7D4-77CD5E76D36B}" type="presParOf" srcId="{4C30386A-C1DF-4036-AC58-1EDAEE4359F9}" destId="{43D1F320-6068-435F-A513-70C057340FD9}" srcOrd="20"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AECAE06-103B-451C-9BC5-7B3EF4F76A5F}" type="doc">
      <dgm:prSet loTypeId="urn:microsoft.com/office/officeart/2005/8/layout/vList4#2" loCatId="picture" qsTypeId="urn:microsoft.com/office/officeart/2005/8/quickstyle/simple1" qsCatId="simple" csTypeId="urn:microsoft.com/office/officeart/2005/8/colors/accent1_2" csCatId="accent1" phldr="1"/>
      <dgm:spPr/>
      <dgm:t>
        <a:bodyPr/>
        <a:lstStyle/>
        <a:p>
          <a:endParaRPr lang="en-GB"/>
        </a:p>
      </dgm:t>
    </dgm:pt>
    <dgm:pt modelId="{99FAA74B-59BA-4FCC-94D6-5408B5A464AB}">
      <dgm:prSet phldrT="[Text]" custT="1"/>
      <dgm:spPr>
        <a:solidFill>
          <a:srgbClr val="ED1E87"/>
        </a:solidFill>
      </dgm:spPr>
      <dgm:t>
        <a:bodyPr/>
        <a:lstStyle/>
        <a:p>
          <a:r>
            <a:rPr lang="en-GB" sz="2000" b="1" dirty="0">
              <a:latin typeface="Arial" panose="020B0604020202020204" pitchFamily="34" charset="0"/>
              <a:cs typeface="Arial" panose="020B0604020202020204" pitchFamily="34" charset="0"/>
            </a:rPr>
            <a:t>Enables people to take control and make well-informed choices</a:t>
          </a:r>
        </a:p>
      </dgm:t>
    </dgm:pt>
    <dgm:pt modelId="{082401BD-B4A0-445E-88F7-05C47D67E73C}" type="parTrans" cxnId="{AE4519CD-BFA8-415C-8D80-594B8C1D51B0}">
      <dgm:prSet/>
      <dgm:spPr/>
      <dgm:t>
        <a:bodyPr/>
        <a:lstStyle/>
        <a:p>
          <a:endParaRPr lang="en-GB" b="1"/>
        </a:p>
      </dgm:t>
    </dgm:pt>
    <dgm:pt modelId="{1E8AC474-6A74-4614-9575-5E19B0A69ADC}" type="sibTrans" cxnId="{AE4519CD-BFA8-415C-8D80-594B8C1D51B0}">
      <dgm:prSet/>
      <dgm:spPr/>
      <dgm:t>
        <a:bodyPr/>
        <a:lstStyle/>
        <a:p>
          <a:endParaRPr lang="en-GB" b="1"/>
        </a:p>
      </dgm:t>
    </dgm:pt>
    <dgm:pt modelId="{B81C3085-D992-433D-813D-F66D77D548BC}">
      <dgm:prSet phldrT="[Text]" custT="1"/>
      <dgm:spPr>
        <a:solidFill>
          <a:srgbClr val="85C441"/>
        </a:solidFill>
      </dgm:spPr>
      <dgm:t>
        <a:bodyPr/>
        <a:lstStyle/>
        <a:p>
          <a:r>
            <a:rPr lang="en-GB" sz="2000" b="1" dirty="0">
              <a:solidFill>
                <a:schemeClr val="tx1"/>
              </a:solidFill>
              <a:latin typeface="Arial" panose="020B0604020202020204" pitchFamily="34" charset="0"/>
              <a:cs typeface="Arial" panose="020B0604020202020204" pitchFamily="34" charset="0"/>
            </a:rPr>
            <a:t>Vital component of prevention</a:t>
          </a:r>
        </a:p>
      </dgm:t>
    </dgm:pt>
    <dgm:pt modelId="{AE528A21-F745-40C5-8BFB-BD988C83A58C}" type="parTrans" cxnId="{AB79E596-BD3F-47E1-B7FB-9AE174E9BC73}">
      <dgm:prSet/>
      <dgm:spPr/>
      <dgm:t>
        <a:bodyPr/>
        <a:lstStyle/>
        <a:p>
          <a:endParaRPr lang="en-GB" b="1"/>
        </a:p>
      </dgm:t>
    </dgm:pt>
    <dgm:pt modelId="{47737C5E-E9C3-40EC-A1E5-F8FFCE29820C}" type="sibTrans" cxnId="{AB79E596-BD3F-47E1-B7FB-9AE174E9BC73}">
      <dgm:prSet/>
      <dgm:spPr/>
      <dgm:t>
        <a:bodyPr/>
        <a:lstStyle/>
        <a:p>
          <a:endParaRPr lang="en-GB" b="1"/>
        </a:p>
      </dgm:t>
    </dgm:pt>
    <dgm:pt modelId="{E80A168C-909F-4DC0-AD50-97EEA5562ECF}">
      <dgm:prSet phldrT="[Text]" custT="1"/>
      <dgm:spPr>
        <a:solidFill>
          <a:srgbClr val="EF9526"/>
        </a:solidFill>
      </dgm:spPr>
      <dgm:t>
        <a:bodyPr/>
        <a:lstStyle/>
        <a:p>
          <a:r>
            <a:rPr lang="en-GB" sz="2000" b="1" dirty="0">
              <a:solidFill>
                <a:schemeClr val="tx1"/>
              </a:solidFill>
              <a:latin typeface="Arial" panose="020B0604020202020204" pitchFamily="34" charset="0"/>
              <a:cs typeface="Arial" panose="020B0604020202020204" pitchFamily="34" charset="0"/>
            </a:rPr>
            <a:t>Helps people’s full participation</a:t>
          </a:r>
        </a:p>
      </dgm:t>
    </dgm:pt>
    <dgm:pt modelId="{2363C35B-2403-440B-9404-58C9522EEA1B}" type="parTrans" cxnId="{FAA7B0E9-15ED-4778-81D1-06710E032478}">
      <dgm:prSet/>
      <dgm:spPr/>
      <dgm:t>
        <a:bodyPr/>
        <a:lstStyle/>
        <a:p>
          <a:endParaRPr lang="en-GB" b="1"/>
        </a:p>
      </dgm:t>
    </dgm:pt>
    <dgm:pt modelId="{D8BF7CF9-C34E-45E1-A788-A5D5C5183291}" type="sibTrans" cxnId="{FAA7B0E9-15ED-4778-81D1-06710E032478}">
      <dgm:prSet/>
      <dgm:spPr/>
      <dgm:t>
        <a:bodyPr/>
        <a:lstStyle/>
        <a:p>
          <a:endParaRPr lang="en-GB" b="1"/>
        </a:p>
      </dgm:t>
    </dgm:pt>
    <dgm:pt modelId="{EA8F99C1-83C2-43B8-B1E4-BDEB83F315D5}" type="pres">
      <dgm:prSet presAssocID="{EAECAE06-103B-451C-9BC5-7B3EF4F76A5F}" presName="linear" presStyleCnt="0">
        <dgm:presLayoutVars>
          <dgm:dir/>
          <dgm:resizeHandles val="exact"/>
        </dgm:presLayoutVars>
      </dgm:prSet>
      <dgm:spPr/>
      <dgm:t>
        <a:bodyPr/>
        <a:lstStyle/>
        <a:p>
          <a:endParaRPr lang="en-GB"/>
        </a:p>
      </dgm:t>
    </dgm:pt>
    <dgm:pt modelId="{567F5C0A-2D40-4AA8-97AF-896D6F339A1C}" type="pres">
      <dgm:prSet presAssocID="{99FAA74B-59BA-4FCC-94D6-5408B5A464AB}" presName="comp" presStyleCnt="0"/>
      <dgm:spPr/>
    </dgm:pt>
    <dgm:pt modelId="{052EA8FC-86C4-498B-9759-F30F8432D91F}" type="pres">
      <dgm:prSet presAssocID="{99FAA74B-59BA-4FCC-94D6-5408B5A464AB}" presName="box" presStyleLbl="node1" presStyleIdx="0" presStyleCnt="3"/>
      <dgm:spPr/>
      <dgm:t>
        <a:bodyPr/>
        <a:lstStyle/>
        <a:p>
          <a:endParaRPr lang="en-GB"/>
        </a:p>
      </dgm:t>
    </dgm:pt>
    <dgm:pt modelId="{4E88CC5E-2AF8-4765-BCEB-A8EDF2774617}" type="pres">
      <dgm:prSet presAssocID="{99FAA74B-59BA-4FCC-94D6-5408B5A464AB}" presName="img" presStyleLbl="fgImgPlace1" presStyleIdx="0" presStyleCnt="3"/>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title="Choice"/>
        </a:ext>
      </dgm:extLst>
    </dgm:pt>
    <dgm:pt modelId="{572F77EA-9801-4873-AE14-ABAB32CB8E5F}" type="pres">
      <dgm:prSet presAssocID="{99FAA74B-59BA-4FCC-94D6-5408B5A464AB}" presName="text" presStyleLbl="node1" presStyleIdx="0" presStyleCnt="3">
        <dgm:presLayoutVars>
          <dgm:bulletEnabled val="1"/>
        </dgm:presLayoutVars>
      </dgm:prSet>
      <dgm:spPr/>
      <dgm:t>
        <a:bodyPr/>
        <a:lstStyle/>
        <a:p>
          <a:endParaRPr lang="en-GB"/>
        </a:p>
      </dgm:t>
    </dgm:pt>
    <dgm:pt modelId="{6C0B17D4-3E00-4F0C-8033-12AD87339B93}" type="pres">
      <dgm:prSet presAssocID="{1E8AC474-6A74-4614-9575-5E19B0A69ADC}" presName="spacer" presStyleCnt="0"/>
      <dgm:spPr/>
    </dgm:pt>
    <dgm:pt modelId="{8365CCED-DCEE-4F59-96CA-05F302FC2397}" type="pres">
      <dgm:prSet presAssocID="{B81C3085-D992-433D-813D-F66D77D548BC}" presName="comp" presStyleCnt="0"/>
      <dgm:spPr/>
    </dgm:pt>
    <dgm:pt modelId="{E5BBE344-B368-434B-B7FE-2ECA5F704838}" type="pres">
      <dgm:prSet presAssocID="{B81C3085-D992-433D-813D-F66D77D548BC}" presName="box" presStyleLbl="node1" presStyleIdx="1" presStyleCnt="3"/>
      <dgm:spPr/>
      <dgm:t>
        <a:bodyPr/>
        <a:lstStyle/>
        <a:p>
          <a:endParaRPr lang="en-GB"/>
        </a:p>
      </dgm:t>
    </dgm:pt>
    <dgm:pt modelId="{8CE4E61B-0D5D-4332-9EE2-CF8367ED4406}" type="pres">
      <dgm:prSet presAssocID="{B81C3085-D992-433D-813D-F66D77D548BC}" presName="img" presStyleLbl="fgImgPlace1" presStyleIdx="1" presStyleCnt="3"/>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title="Vital sign"/>
        </a:ext>
      </dgm:extLst>
    </dgm:pt>
    <dgm:pt modelId="{1E5E1C91-9741-4341-BE6D-A130DC0DEFC3}" type="pres">
      <dgm:prSet presAssocID="{B81C3085-D992-433D-813D-F66D77D548BC}" presName="text" presStyleLbl="node1" presStyleIdx="1" presStyleCnt="3">
        <dgm:presLayoutVars>
          <dgm:bulletEnabled val="1"/>
        </dgm:presLayoutVars>
      </dgm:prSet>
      <dgm:spPr/>
      <dgm:t>
        <a:bodyPr/>
        <a:lstStyle/>
        <a:p>
          <a:endParaRPr lang="en-GB"/>
        </a:p>
      </dgm:t>
    </dgm:pt>
    <dgm:pt modelId="{B0B99106-7A7D-4834-A5D4-1A2AD595CDCB}" type="pres">
      <dgm:prSet presAssocID="{47737C5E-E9C3-40EC-A1E5-F8FFCE29820C}" presName="spacer" presStyleCnt="0"/>
      <dgm:spPr/>
    </dgm:pt>
    <dgm:pt modelId="{89100340-2A6B-46ED-BB49-301BE826C6F6}" type="pres">
      <dgm:prSet presAssocID="{E80A168C-909F-4DC0-AD50-97EEA5562ECF}" presName="comp" presStyleCnt="0"/>
      <dgm:spPr/>
    </dgm:pt>
    <dgm:pt modelId="{39C47691-691B-4A99-A6EE-FF9256F9FA6C}" type="pres">
      <dgm:prSet presAssocID="{E80A168C-909F-4DC0-AD50-97EEA5562ECF}" presName="box" presStyleLbl="node1" presStyleIdx="2" presStyleCnt="3"/>
      <dgm:spPr/>
      <dgm:t>
        <a:bodyPr/>
        <a:lstStyle/>
        <a:p>
          <a:endParaRPr lang="en-GB"/>
        </a:p>
      </dgm:t>
    </dgm:pt>
    <dgm:pt modelId="{2261D7DE-796E-4B8D-B1A5-515129BD0274}" type="pres">
      <dgm:prSet presAssocID="{E80A168C-909F-4DC0-AD50-97EEA5562ECF}" presName="img" presStyleLbl="fgImgPlace1" presStyleIdx="2" presStyleCnt="3"/>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title="People"/>
        </a:ext>
      </dgm:extLst>
    </dgm:pt>
    <dgm:pt modelId="{F7A844D3-D690-4CFE-94D8-829B4C204BDC}" type="pres">
      <dgm:prSet presAssocID="{E80A168C-909F-4DC0-AD50-97EEA5562ECF}" presName="text" presStyleLbl="node1" presStyleIdx="2" presStyleCnt="3">
        <dgm:presLayoutVars>
          <dgm:bulletEnabled val="1"/>
        </dgm:presLayoutVars>
      </dgm:prSet>
      <dgm:spPr/>
      <dgm:t>
        <a:bodyPr/>
        <a:lstStyle/>
        <a:p>
          <a:endParaRPr lang="en-GB"/>
        </a:p>
      </dgm:t>
    </dgm:pt>
  </dgm:ptLst>
  <dgm:cxnLst>
    <dgm:cxn modelId="{2300248B-A826-4ADC-B6A1-942EFF3C3390}" type="presOf" srcId="{E80A168C-909F-4DC0-AD50-97EEA5562ECF}" destId="{F7A844D3-D690-4CFE-94D8-829B4C204BDC}" srcOrd="1" destOrd="0" presId="urn:microsoft.com/office/officeart/2005/8/layout/vList4#2"/>
    <dgm:cxn modelId="{3B808468-DA2B-4A1C-B02E-0654765FE60B}" type="presOf" srcId="{99FAA74B-59BA-4FCC-94D6-5408B5A464AB}" destId="{052EA8FC-86C4-498B-9759-F30F8432D91F}" srcOrd="0" destOrd="0" presId="urn:microsoft.com/office/officeart/2005/8/layout/vList4#2"/>
    <dgm:cxn modelId="{FAA7B0E9-15ED-4778-81D1-06710E032478}" srcId="{EAECAE06-103B-451C-9BC5-7B3EF4F76A5F}" destId="{E80A168C-909F-4DC0-AD50-97EEA5562ECF}" srcOrd="2" destOrd="0" parTransId="{2363C35B-2403-440B-9404-58C9522EEA1B}" sibTransId="{D8BF7CF9-C34E-45E1-A788-A5D5C5183291}"/>
    <dgm:cxn modelId="{AB79E596-BD3F-47E1-B7FB-9AE174E9BC73}" srcId="{EAECAE06-103B-451C-9BC5-7B3EF4F76A5F}" destId="{B81C3085-D992-433D-813D-F66D77D548BC}" srcOrd="1" destOrd="0" parTransId="{AE528A21-F745-40C5-8BFB-BD988C83A58C}" sibTransId="{47737C5E-E9C3-40EC-A1E5-F8FFCE29820C}"/>
    <dgm:cxn modelId="{4E9A78AF-329D-4961-A528-02F7D7668469}" type="presOf" srcId="{E80A168C-909F-4DC0-AD50-97EEA5562ECF}" destId="{39C47691-691B-4A99-A6EE-FF9256F9FA6C}" srcOrd="0" destOrd="0" presId="urn:microsoft.com/office/officeart/2005/8/layout/vList4#2"/>
    <dgm:cxn modelId="{CBAF3A6D-E8F0-4334-9C82-72FB4BB19348}" type="presOf" srcId="{EAECAE06-103B-451C-9BC5-7B3EF4F76A5F}" destId="{EA8F99C1-83C2-43B8-B1E4-BDEB83F315D5}" srcOrd="0" destOrd="0" presId="urn:microsoft.com/office/officeart/2005/8/layout/vList4#2"/>
    <dgm:cxn modelId="{AE4519CD-BFA8-415C-8D80-594B8C1D51B0}" srcId="{EAECAE06-103B-451C-9BC5-7B3EF4F76A5F}" destId="{99FAA74B-59BA-4FCC-94D6-5408B5A464AB}" srcOrd="0" destOrd="0" parTransId="{082401BD-B4A0-445E-88F7-05C47D67E73C}" sibTransId="{1E8AC474-6A74-4614-9575-5E19B0A69ADC}"/>
    <dgm:cxn modelId="{1C90169C-93DF-4F15-BC2E-B4D9305A8ACE}" type="presOf" srcId="{B81C3085-D992-433D-813D-F66D77D548BC}" destId="{E5BBE344-B368-434B-B7FE-2ECA5F704838}" srcOrd="0" destOrd="0" presId="urn:microsoft.com/office/officeart/2005/8/layout/vList4#2"/>
    <dgm:cxn modelId="{920D82D0-98F9-45C5-AE89-F65A79097B1F}" type="presOf" srcId="{B81C3085-D992-433D-813D-F66D77D548BC}" destId="{1E5E1C91-9741-4341-BE6D-A130DC0DEFC3}" srcOrd="1" destOrd="0" presId="urn:microsoft.com/office/officeart/2005/8/layout/vList4#2"/>
    <dgm:cxn modelId="{7F7E259A-5ABB-400A-BC94-48E8ED2FD62A}" type="presOf" srcId="{99FAA74B-59BA-4FCC-94D6-5408B5A464AB}" destId="{572F77EA-9801-4873-AE14-ABAB32CB8E5F}" srcOrd="1" destOrd="0" presId="urn:microsoft.com/office/officeart/2005/8/layout/vList4#2"/>
    <dgm:cxn modelId="{E708CB41-5759-498B-82A9-96E30EF195C3}" type="presParOf" srcId="{EA8F99C1-83C2-43B8-B1E4-BDEB83F315D5}" destId="{567F5C0A-2D40-4AA8-97AF-896D6F339A1C}" srcOrd="0" destOrd="0" presId="urn:microsoft.com/office/officeart/2005/8/layout/vList4#2"/>
    <dgm:cxn modelId="{2448677C-47B4-464E-81AE-BDBB259427BB}" type="presParOf" srcId="{567F5C0A-2D40-4AA8-97AF-896D6F339A1C}" destId="{052EA8FC-86C4-498B-9759-F30F8432D91F}" srcOrd="0" destOrd="0" presId="urn:microsoft.com/office/officeart/2005/8/layout/vList4#2"/>
    <dgm:cxn modelId="{CF401F34-69DB-476E-990D-090A585933E9}" type="presParOf" srcId="{567F5C0A-2D40-4AA8-97AF-896D6F339A1C}" destId="{4E88CC5E-2AF8-4765-BCEB-A8EDF2774617}" srcOrd="1" destOrd="0" presId="urn:microsoft.com/office/officeart/2005/8/layout/vList4#2"/>
    <dgm:cxn modelId="{6B397387-A0BD-4D3D-BBA0-A86366430DF4}" type="presParOf" srcId="{567F5C0A-2D40-4AA8-97AF-896D6F339A1C}" destId="{572F77EA-9801-4873-AE14-ABAB32CB8E5F}" srcOrd="2" destOrd="0" presId="urn:microsoft.com/office/officeart/2005/8/layout/vList4#2"/>
    <dgm:cxn modelId="{3AAC2005-31EA-4DD7-BC60-974C7CEB0772}" type="presParOf" srcId="{EA8F99C1-83C2-43B8-B1E4-BDEB83F315D5}" destId="{6C0B17D4-3E00-4F0C-8033-12AD87339B93}" srcOrd="1" destOrd="0" presId="urn:microsoft.com/office/officeart/2005/8/layout/vList4#2"/>
    <dgm:cxn modelId="{1B18AECE-1584-4D96-A7CD-2DE5E96ACD00}" type="presParOf" srcId="{EA8F99C1-83C2-43B8-B1E4-BDEB83F315D5}" destId="{8365CCED-DCEE-4F59-96CA-05F302FC2397}" srcOrd="2" destOrd="0" presId="urn:microsoft.com/office/officeart/2005/8/layout/vList4#2"/>
    <dgm:cxn modelId="{FD8D5C5D-7DA0-47F7-9DC3-4672CBA29D58}" type="presParOf" srcId="{8365CCED-DCEE-4F59-96CA-05F302FC2397}" destId="{E5BBE344-B368-434B-B7FE-2ECA5F704838}" srcOrd="0" destOrd="0" presId="urn:microsoft.com/office/officeart/2005/8/layout/vList4#2"/>
    <dgm:cxn modelId="{49B686DD-C696-4B5A-99D1-19F9833D7F35}" type="presParOf" srcId="{8365CCED-DCEE-4F59-96CA-05F302FC2397}" destId="{8CE4E61B-0D5D-4332-9EE2-CF8367ED4406}" srcOrd="1" destOrd="0" presId="urn:microsoft.com/office/officeart/2005/8/layout/vList4#2"/>
    <dgm:cxn modelId="{4B91272C-275B-45F1-A6B0-2E69F20479D2}" type="presParOf" srcId="{8365CCED-DCEE-4F59-96CA-05F302FC2397}" destId="{1E5E1C91-9741-4341-BE6D-A130DC0DEFC3}" srcOrd="2" destOrd="0" presId="urn:microsoft.com/office/officeart/2005/8/layout/vList4#2"/>
    <dgm:cxn modelId="{05BDEE97-DE18-4C1A-A41E-6D6B6A6E3836}" type="presParOf" srcId="{EA8F99C1-83C2-43B8-B1E4-BDEB83F315D5}" destId="{B0B99106-7A7D-4834-A5D4-1A2AD595CDCB}" srcOrd="3" destOrd="0" presId="urn:microsoft.com/office/officeart/2005/8/layout/vList4#2"/>
    <dgm:cxn modelId="{3E0318D8-8BD0-49E9-9673-227F4603D613}" type="presParOf" srcId="{EA8F99C1-83C2-43B8-B1E4-BDEB83F315D5}" destId="{89100340-2A6B-46ED-BB49-301BE826C6F6}" srcOrd="4" destOrd="0" presId="urn:microsoft.com/office/officeart/2005/8/layout/vList4#2"/>
    <dgm:cxn modelId="{E796FBB4-3C6A-4499-9018-C763CA1AA104}" type="presParOf" srcId="{89100340-2A6B-46ED-BB49-301BE826C6F6}" destId="{39C47691-691B-4A99-A6EE-FF9256F9FA6C}" srcOrd="0" destOrd="0" presId="urn:microsoft.com/office/officeart/2005/8/layout/vList4#2"/>
    <dgm:cxn modelId="{188FD24C-BC11-4714-B357-125F6CC3646F}" type="presParOf" srcId="{89100340-2A6B-46ED-BB49-301BE826C6F6}" destId="{2261D7DE-796E-4B8D-B1A5-515129BD0274}" srcOrd="1" destOrd="0" presId="urn:microsoft.com/office/officeart/2005/8/layout/vList4#2"/>
    <dgm:cxn modelId="{2B397A08-0645-45E1-8C26-D4AE82E1C7BB}" type="presParOf" srcId="{89100340-2A6B-46ED-BB49-301BE826C6F6}" destId="{F7A844D3-D690-4CFE-94D8-829B4C204BDC}" srcOrd="2" destOrd="0" presId="urn:microsoft.com/office/officeart/2005/8/layout/vList4#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0EEB35-ACC0-42DE-B448-AF58B509B17B}" type="doc">
      <dgm:prSet loTypeId="urn:microsoft.com/office/officeart/2005/8/layout/hProcess3" loCatId="process" qsTypeId="urn:microsoft.com/office/officeart/2005/8/quickstyle/3d1" qsCatId="3D" csTypeId="urn:microsoft.com/office/officeart/2005/8/colors/accent1_2" csCatId="accent1" phldr="1"/>
      <dgm:spPr/>
      <dgm:t>
        <a:bodyPr/>
        <a:lstStyle/>
        <a:p>
          <a:endParaRPr lang="en-GB"/>
        </a:p>
      </dgm:t>
    </dgm:pt>
    <dgm:pt modelId="{6AF48E87-6D36-490F-991F-E925A9D1528F}">
      <dgm:prSet phldrT="[Text]" custT="1"/>
      <dgm:spPr/>
      <dgm:t>
        <a:bodyPr/>
        <a:lstStyle/>
        <a:p>
          <a:r>
            <a:rPr lang="en-GB" sz="2400" b="1" dirty="0">
              <a:solidFill>
                <a:schemeClr val="bg1"/>
              </a:solidFill>
              <a:latin typeface="Arial" panose="020B0604020202020204" pitchFamily="34" charset="0"/>
              <a:cs typeface="Arial" panose="020B0604020202020204" pitchFamily="34" charset="0"/>
            </a:rPr>
            <a:t>Preventative</a:t>
          </a:r>
        </a:p>
      </dgm:t>
    </dgm:pt>
    <dgm:pt modelId="{8C341402-83CF-43B1-8A4F-7F8AD7BBE90B}" type="parTrans" cxnId="{31178FCE-59C6-4D15-BA0B-E66928FF63BA}">
      <dgm:prSet/>
      <dgm:spPr/>
      <dgm:t>
        <a:bodyPr/>
        <a:lstStyle/>
        <a:p>
          <a:endParaRPr lang="en-GB"/>
        </a:p>
      </dgm:t>
    </dgm:pt>
    <dgm:pt modelId="{5FFC856C-84D4-4752-B0DE-EEF33135DFED}" type="sibTrans" cxnId="{31178FCE-59C6-4D15-BA0B-E66928FF63BA}">
      <dgm:prSet/>
      <dgm:spPr/>
      <dgm:t>
        <a:bodyPr/>
        <a:lstStyle/>
        <a:p>
          <a:endParaRPr lang="en-GB"/>
        </a:p>
      </dgm:t>
    </dgm:pt>
    <dgm:pt modelId="{341D1853-F8D1-42C5-922A-39A635437458}">
      <dgm:prSet phldrT="[Text]" custT="1"/>
      <dgm:spPr/>
      <dgm:t>
        <a:bodyPr/>
        <a:lstStyle/>
        <a:p>
          <a:r>
            <a:rPr lang="en-GB" sz="2400" b="1" dirty="0">
              <a:solidFill>
                <a:schemeClr val="bg1"/>
              </a:solidFill>
              <a:latin typeface="Arial" panose="020B0604020202020204" pitchFamily="34" charset="0"/>
              <a:cs typeface="Arial" panose="020B0604020202020204" pitchFamily="34" charset="0"/>
            </a:rPr>
            <a:t>Intensive</a:t>
          </a:r>
        </a:p>
      </dgm:t>
    </dgm:pt>
    <dgm:pt modelId="{48EF32F9-A5FB-42FF-9068-7F09CD6C3013}" type="parTrans" cxnId="{0BAD1CCA-844C-4165-8D9A-EF19A7AA8B0C}">
      <dgm:prSet/>
      <dgm:spPr/>
      <dgm:t>
        <a:bodyPr/>
        <a:lstStyle/>
        <a:p>
          <a:endParaRPr lang="en-GB"/>
        </a:p>
      </dgm:t>
    </dgm:pt>
    <dgm:pt modelId="{5CC24A0F-5E2F-4821-B150-B1B033CE0048}" type="sibTrans" cxnId="{0BAD1CCA-844C-4165-8D9A-EF19A7AA8B0C}">
      <dgm:prSet/>
      <dgm:spPr/>
      <dgm:t>
        <a:bodyPr/>
        <a:lstStyle/>
        <a:p>
          <a:endParaRPr lang="en-GB"/>
        </a:p>
      </dgm:t>
    </dgm:pt>
    <dgm:pt modelId="{E5835E4B-BF71-4298-92BA-CA9C2B321752}" type="pres">
      <dgm:prSet presAssocID="{930EEB35-ACC0-42DE-B448-AF58B509B17B}" presName="Name0" presStyleCnt="0">
        <dgm:presLayoutVars>
          <dgm:dir/>
          <dgm:animLvl val="lvl"/>
          <dgm:resizeHandles val="exact"/>
        </dgm:presLayoutVars>
      </dgm:prSet>
      <dgm:spPr/>
      <dgm:t>
        <a:bodyPr/>
        <a:lstStyle/>
        <a:p>
          <a:endParaRPr lang="en-GB"/>
        </a:p>
      </dgm:t>
    </dgm:pt>
    <dgm:pt modelId="{DE01DBF1-F002-428F-B255-AC123F10682C}" type="pres">
      <dgm:prSet presAssocID="{930EEB35-ACC0-42DE-B448-AF58B509B17B}" presName="dummy" presStyleCnt="0"/>
      <dgm:spPr/>
    </dgm:pt>
    <dgm:pt modelId="{ED860392-1EC1-4A5B-85EA-C72727040BC4}" type="pres">
      <dgm:prSet presAssocID="{930EEB35-ACC0-42DE-B448-AF58B509B17B}" presName="linH" presStyleCnt="0"/>
      <dgm:spPr/>
    </dgm:pt>
    <dgm:pt modelId="{13ED9475-9706-4A91-ABE7-5D486E28BCE3}" type="pres">
      <dgm:prSet presAssocID="{930EEB35-ACC0-42DE-B448-AF58B509B17B}" presName="padding1" presStyleCnt="0"/>
      <dgm:spPr/>
    </dgm:pt>
    <dgm:pt modelId="{CC88D72E-3190-4FE1-AC4C-354D39D04FBA}" type="pres">
      <dgm:prSet presAssocID="{6AF48E87-6D36-490F-991F-E925A9D1528F}" presName="linV" presStyleCnt="0"/>
      <dgm:spPr/>
    </dgm:pt>
    <dgm:pt modelId="{31868BEE-7FCD-4827-BA0F-74B5E3BF00A6}" type="pres">
      <dgm:prSet presAssocID="{6AF48E87-6D36-490F-991F-E925A9D1528F}" presName="spVertical1" presStyleCnt="0"/>
      <dgm:spPr/>
    </dgm:pt>
    <dgm:pt modelId="{18D4C9EB-9296-4C92-A789-464F592CF6BE}" type="pres">
      <dgm:prSet presAssocID="{6AF48E87-6D36-490F-991F-E925A9D1528F}" presName="parTx" presStyleLbl="revTx" presStyleIdx="0" presStyleCnt="2" custScaleX="62629" custScaleY="90909" custLinFactNeighborX="-28177" custLinFactNeighborY="-30548">
        <dgm:presLayoutVars>
          <dgm:chMax val="0"/>
          <dgm:chPref val="0"/>
          <dgm:bulletEnabled val="1"/>
        </dgm:presLayoutVars>
      </dgm:prSet>
      <dgm:spPr/>
      <dgm:t>
        <a:bodyPr/>
        <a:lstStyle/>
        <a:p>
          <a:endParaRPr lang="en-GB"/>
        </a:p>
      </dgm:t>
    </dgm:pt>
    <dgm:pt modelId="{EDC09E54-D299-410A-8F9E-B967D194C735}" type="pres">
      <dgm:prSet presAssocID="{6AF48E87-6D36-490F-991F-E925A9D1528F}" presName="spVertical2" presStyleCnt="0"/>
      <dgm:spPr/>
    </dgm:pt>
    <dgm:pt modelId="{631C812F-7CC5-4366-8F14-C1F0748A8242}" type="pres">
      <dgm:prSet presAssocID="{6AF48E87-6D36-490F-991F-E925A9D1528F}" presName="spVertical3" presStyleCnt="0"/>
      <dgm:spPr/>
    </dgm:pt>
    <dgm:pt modelId="{B3C75226-2C38-4CDC-9A4B-444E1A50A02B}" type="pres">
      <dgm:prSet presAssocID="{5FFC856C-84D4-4752-B0DE-EEF33135DFED}" presName="space" presStyleCnt="0"/>
      <dgm:spPr/>
    </dgm:pt>
    <dgm:pt modelId="{75F898DB-15ED-4BAE-85DB-214E313582D1}" type="pres">
      <dgm:prSet presAssocID="{341D1853-F8D1-42C5-922A-39A635437458}" presName="linV" presStyleCnt="0"/>
      <dgm:spPr/>
    </dgm:pt>
    <dgm:pt modelId="{1A3A1BB0-EE07-4B16-9EFE-EE74617D35C9}" type="pres">
      <dgm:prSet presAssocID="{341D1853-F8D1-42C5-922A-39A635437458}" presName="spVertical1" presStyleCnt="0"/>
      <dgm:spPr/>
    </dgm:pt>
    <dgm:pt modelId="{A0F0F986-78CF-41B9-9718-A46C36B46A58}" type="pres">
      <dgm:prSet presAssocID="{341D1853-F8D1-42C5-922A-39A635437458}" presName="parTx" presStyleLbl="revTx" presStyleIdx="1" presStyleCnt="2" custScaleX="56978" custScaleY="100258" custLinFactNeighborX="30902" custLinFactNeighborY="-38186">
        <dgm:presLayoutVars>
          <dgm:chMax val="0"/>
          <dgm:chPref val="0"/>
          <dgm:bulletEnabled val="1"/>
        </dgm:presLayoutVars>
      </dgm:prSet>
      <dgm:spPr/>
      <dgm:t>
        <a:bodyPr/>
        <a:lstStyle/>
        <a:p>
          <a:endParaRPr lang="en-GB"/>
        </a:p>
      </dgm:t>
    </dgm:pt>
    <dgm:pt modelId="{533B543E-778D-4228-8964-96D251722BB6}" type="pres">
      <dgm:prSet presAssocID="{341D1853-F8D1-42C5-922A-39A635437458}" presName="spVertical2" presStyleCnt="0"/>
      <dgm:spPr/>
    </dgm:pt>
    <dgm:pt modelId="{841F8105-40FC-4B4F-AB55-8D0A09F0EB68}" type="pres">
      <dgm:prSet presAssocID="{341D1853-F8D1-42C5-922A-39A635437458}" presName="spVertical3" presStyleCnt="0"/>
      <dgm:spPr/>
    </dgm:pt>
    <dgm:pt modelId="{93215E5A-896E-40C9-9AE4-2CB37194C264}" type="pres">
      <dgm:prSet presAssocID="{930EEB35-ACC0-42DE-B448-AF58B509B17B}" presName="padding2" presStyleCnt="0"/>
      <dgm:spPr/>
    </dgm:pt>
    <dgm:pt modelId="{E16CFE43-E95B-4515-BF1A-8345A452391E}" type="pres">
      <dgm:prSet presAssocID="{930EEB35-ACC0-42DE-B448-AF58B509B17B}" presName="negArrow" presStyleCnt="0"/>
      <dgm:spPr/>
    </dgm:pt>
    <dgm:pt modelId="{68A8B8D4-9A66-4D6F-82BE-22FE85EC7427}" type="pres">
      <dgm:prSet presAssocID="{930EEB35-ACC0-42DE-B448-AF58B509B17B}" presName="backgroundArrow" presStyleLbl="node1" presStyleIdx="0" presStyleCnt="1" custScaleY="74208" custLinFactNeighborY="2419"/>
      <dgm:spPr>
        <a:prstGeom prst="leftRightArrow">
          <a:avLst/>
        </a:prstGeom>
        <a:solidFill>
          <a:srgbClr val="ED1E87"/>
        </a:solidFill>
      </dgm:spPr>
      <dgm:extLst>
        <a:ext uri="{E40237B7-FDA0-4F09-8148-C483321AD2D9}">
          <dgm14:cNvPr xmlns:dgm14="http://schemas.microsoft.com/office/drawing/2010/diagram" id="0" name="" descr="A double headed arrow that shows the spectrum of care and support from preventative services on the left hand side to intensive services at the other. The spectrum has a dotted line on the right hand side to illustrate the need to shift the balance i.e. reduce the numbers of people receiving intensive support and increase the number using preventative services" title="Spectrum of care and support"/>
        </a:ext>
      </dgm:extLst>
    </dgm:pt>
  </dgm:ptLst>
  <dgm:cxnLst>
    <dgm:cxn modelId="{18430DA5-8B0A-45AA-B7B4-A00E6CC17069}" type="presOf" srcId="{6AF48E87-6D36-490F-991F-E925A9D1528F}" destId="{18D4C9EB-9296-4C92-A789-464F592CF6BE}" srcOrd="0" destOrd="0" presId="urn:microsoft.com/office/officeart/2005/8/layout/hProcess3"/>
    <dgm:cxn modelId="{31178FCE-59C6-4D15-BA0B-E66928FF63BA}" srcId="{930EEB35-ACC0-42DE-B448-AF58B509B17B}" destId="{6AF48E87-6D36-490F-991F-E925A9D1528F}" srcOrd="0" destOrd="0" parTransId="{8C341402-83CF-43B1-8A4F-7F8AD7BBE90B}" sibTransId="{5FFC856C-84D4-4752-B0DE-EEF33135DFED}"/>
    <dgm:cxn modelId="{0BAD1CCA-844C-4165-8D9A-EF19A7AA8B0C}" srcId="{930EEB35-ACC0-42DE-B448-AF58B509B17B}" destId="{341D1853-F8D1-42C5-922A-39A635437458}" srcOrd="1" destOrd="0" parTransId="{48EF32F9-A5FB-42FF-9068-7F09CD6C3013}" sibTransId="{5CC24A0F-5E2F-4821-B150-B1B033CE0048}"/>
    <dgm:cxn modelId="{4F8711C6-D68A-4E31-AE45-3D96931038E1}" type="presOf" srcId="{341D1853-F8D1-42C5-922A-39A635437458}" destId="{A0F0F986-78CF-41B9-9718-A46C36B46A58}" srcOrd="0" destOrd="0" presId="urn:microsoft.com/office/officeart/2005/8/layout/hProcess3"/>
    <dgm:cxn modelId="{1B5AF27B-6635-473B-B42B-90C201CF1074}" type="presOf" srcId="{930EEB35-ACC0-42DE-B448-AF58B509B17B}" destId="{E5835E4B-BF71-4298-92BA-CA9C2B321752}" srcOrd="0" destOrd="0" presId="urn:microsoft.com/office/officeart/2005/8/layout/hProcess3"/>
    <dgm:cxn modelId="{8BE98B76-37FA-4C2A-9C83-0181660C8060}" type="presParOf" srcId="{E5835E4B-BF71-4298-92BA-CA9C2B321752}" destId="{DE01DBF1-F002-428F-B255-AC123F10682C}" srcOrd="0" destOrd="0" presId="urn:microsoft.com/office/officeart/2005/8/layout/hProcess3"/>
    <dgm:cxn modelId="{2FB4389E-0418-4B90-A8D5-F0437265AA07}" type="presParOf" srcId="{E5835E4B-BF71-4298-92BA-CA9C2B321752}" destId="{ED860392-1EC1-4A5B-85EA-C72727040BC4}" srcOrd="1" destOrd="0" presId="urn:microsoft.com/office/officeart/2005/8/layout/hProcess3"/>
    <dgm:cxn modelId="{5A934CB9-ABCD-40C9-BECB-E08E40514B35}" type="presParOf" srcId="{ED860392-1EC1-4A5B-85EA-C72727040BC4}" destId="{13ED9475-9706-4A91-ABE7-5D486E28BCE3}" srcOrd="0" destOrd="0" presId="urn:microsoft.com/office/officeart/2005/8/layout/hProcess3"/>
    <dgm:cxn modelId="{C021EA93-95B5-4609-9C1D-5F19B6EA65E0}" type="presParOf" srcId="{ED860392-1EC1-4A5B-85EA-C72727040BC4}" destId="{CC88D72E-3190-4FE1-AC4C-354D39D04FBA}" srcOrd="1" destOrd="0" presId="urn:microsoft.com/office/officeart/2005/8/layout/hProcess3"/>
    <dgm:cxn modelId="{09FE2A80-19FA-48B6-9FF5-1493C778C429}" type="presParOf" srcId="{CC88D72E-3190-4FE1-AC4C-354D39D04FBA}" destId="{31868BEE-7FCD-4827-BA0F-74B5E3BF00A6}" srcOrd="0" destOrd="0" presId="urn:microsoft.com/office/officeart/2005/8/layout/hProcess3"/>
    <dgm:cxn modelId="{19DD8585-2248-48B3-B234-0D61B1493A0F}" type="presParOf" srcId="{CC88D72E-3190-4FE1-AC4C-354D39D04FBA}" destId="{18D4C9EB-9296-4C92-A789-464F592CF6BE}" srcOrd="1" destOrd="0" presId="urn:microsoft.com/office/officeart/2005/8/layout/hProcess3"/>
    <dgm:cxn modelId="{A8122658-63D4-49A7-B363-0F3ED86A9C37}" type="presParOf" srcId="{CC88D72E-3190-4FE1-AC4C-354D39D04FBA}" destId="{EDC09E54-D299-410A-8F9E-B967D194C735}" srcOrd="2" destOrd="0" presId="urn:microsoft.com/office/officeart/2005/8/layout/hProcess3"/>
    <dgm:cxn modelId="{8950BF30-4120-44AF-A887-0780FB9DEE82}" type="presParOf" srcId="{CC88D72E-3190-4FE1-AC4C-354D39D04FBA}" destId="{631C812F-7CC5-4366-8F14-C1F0748A8242}" srcOrd="3" destOrd="0" presId="urn:microsoft.com/office/officeart/2005/8/layout/hProcess3"/>
    <dgm:cxn modelId="{83E35E49-5FA1-4D02-98BD-F754F729613F}" type="presParOf" srcId="{ED860392-1EC1-4A5B-85EA-C72727040BC4}" destId="{B3C75226-2C38-4CDC-9A4B-444E1A50A02B}" srcOrd="2" destOrd="0" presId="urn:microsoft.com/office/officeart/2005/8/layout/hProcess3"/>
    <dgm:cxn modelId="{38981C11-DA90-44DA-B4F9-4352C02BE9EC}" type="presParOf" srcId="{ED860392-1EC1-4A5B-85EA-C72727040BC4}" destId="{75F898DB-15ED-4BAE-85DB-214E313582D1}" srcOrd="3" destOrd="0" presId="urn:microsoft.com/office/officeart/2005/8/layout/hProcess3"/>
    <dgm:cxn modelId="{284298A5-5588-4BAD-B5BB-1495FF1535DD}" type="presParOf" srcId="{75F898DB-15ED-4BAE-85DB-214E313582D1}" destId="{1A3A1BB0-EE07-4B16-9EFE-EE74617D35C9}" srcOrd="0" destOrd="0" presId="urn:microsoft.com/office/officeart/2005/8/layout/hProcess3"/>
    <dgm:cxn modelId="{3D62B3DB-40EE-404B-B367-DD471FA55BA8}" type="presParOf" srcId="{75F898DB-15ED-4BAE-85DB-214E313582D1}" destId="{A0F0F986-78CF-41B9-9718-A46C36B46A58}" srcOrd="1" destOrd="0" presId="urn:microsoft.com/office/officeart/2005/8/layout/hProcess3"/>
    <dgm:cxn modelId="{34582619-E6CF-4C87-A027-576924365B2C}" type="presParOf" srcId="{75F898DB-15ED-4BAE-85DB-214E313582D1}" destId="{533B543E-778D-4228-8964-96D251722BB6}" srcOrd="2" destOrd="0" presId="urn:microsoft.com/office/officeart/2005/8/layout/hProcess3"/>
    <dgm:cxn modelId="{FB70B512-F646-4FD4-B24A-869142BC8B18}" type="presParOf" srcId="{75F898DB-15ED-4BAE-85DB-214E313582D1}" destId="{841F8105-40FC-4B4F-AB55-8D0A09F0EB68}" srcOrd="3" destOrd="0" presId="urn:microsoft.com/office/officeart/2005/8/layout/hProcess3"/>
    <dgm:cxn modelId="{D35D98FD-9E03-4EC4-AC38-74D56CA2CF0A}" type="presParOf" srcId="{ED860392-1EC1-4A5B-85EA-C72727040BC4}" destId="{93215E5A-896E-40C9-9AE4-2CB37194C264}" srcOrd="4" destOrd="0" presId="urn:microsoft.com/office/officeart/2005/8/layout/hProcess3"/>
    <dgm:cxn modelId="{814C6641-E645-4978-A684-F81C12142FB1}" type="presParOf" srcId="{ED860392-1EC1-4A5B-85EA-C72727040BC4}" destId="{E16CFE43-E95B-4515-BF1A-8345A452391E}" srcOrd="5" destOrd="0" presId="urn:microsoft.com/office/officeart/2005/8/layout/hProcess3"/>
    <dgm:cxn modelId="{26FF155B-22C0-42F0-B6C2-44346F3DF05D}" type="presParOf" srcId="{ED860392-1EC1-4A5B-85EA-C72727040BC4}" destId="{68A8B8D4-9A66-4D6F-82BE-22FE85EC7427}" srcOrd="6"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7F1CA-08EB-4AF6-BBA9-D37AC4B456CE}">
      <dsp:nvSpPr>
        <dsp:cNvPr id="0" name=""/>
        <dsp:cNvSpPr/>
      </dsp:nvSpPr>
      <dsp:spPr>
        <a:xfrm>
          <a:off x="2029" y="36651"/>
          <a:ext cx="8225540" cy="4489311"/>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solidFill>
                <a:schemeClr val="bg1"/>
              </a:solidFill>
              <a:latin typeface="Arial" panose="020B0604020202020204" pitchFamily="34" charset="0"/>
              <a:cs typeface="Arial" panose="020B0604020202020204" pitchFamily="34" charset="0"/>
            </a:rPr>
            <a:t>A set of resources </a:t>
          </a:r>
          <a:r>
            <a:rPr lang="en-GB" sz="3200" kern="1200" dirty="0" smtClean="0">
              <a:solidFill>
                <a:schemeClr val="bg1"/>
              </a:solidFill>
              <a:latin typeface="Arial" panose="020B0604020202020204" pitchFamily="34" charset="0"/>
              <a:cs typeface="Arial" panose="020B0604020202020204" pitchFamily="34" charset="0"/>
            </a:rPr>
            <a:t>that </a:t>
          </a:r>
          <a:r>
            <a:rPr lang="en-GB" sz="3200" kern="1200" dirty="0">
              <a:solidFill>
                <a:schemeClr val="bg1"/>
              </a:solidFill>
              <a:latin typeface="Arial" panose="020B0604020202020204" pitchFamily="34" charset="0"/>
              <a:cs typeface="Arial" panose="020B0604020202020204" pitchFamily="34" charset="0"/>
            </a:rPr>
            <a:t>can be used by strategic leaders, managers and  Regional Partnership Boards to help them understand their duties and responsibilities under the </a:t>
          </a:r>
          <a:r>
            <a:rPr lang="en-GB" sz="3200" kern="1200" dirty="0" smtClean="0">
              <a:solidFill>
                <a:schemeClr val="bg1"/>
              </a:solidFill>
              <a:latin typeface="Arial" panose="020B0604020202020204" pitchFamily="34" charset="0"/>
              <a:cs typeface="Arial" panose="020B0604020202020204" pitchFamily="34" charset="0"/>
            </a:rPr>
            <a:t>Social Services and Well-being (Wales) </a:t>
          </a:r>
          <a:r>
            <a:rPr lang="en-GB" sz="3200" kern="1200" dirty="0">
              <a:solidFill>
                <a:schemeClr val="bg1"/>
              </a:solidFill>
              <a:latin typeface="Arial" panose="020B0604020202020204" pitchFamily="34" charset="0"/>
              <a:cs typeface="Arial" panose="020B0604020202020204" pitchFamily="34" charset="0"/>
            </a:rPr>
            <a:t>Act and to make best use of that Act in their respective organisations and </a:t>
          </a:r>
          <a:r>
            <a:rPr lang="en-GB" sz="3200" kern="1200" dirty="0" smtClean="0">
              <a:solidFill>
                <a:schemeClr val="bg1"/>
              </a:solidFill>
              <a:latin typeface="Arial" panose="020B0604020202020204" pitchFamily="34" charset="0"/>
              <a:cs typeface="Arial" panose="020B0604020202020204" pitchFamily="34" charset="0"/>
            </a:rPr>
            <a:t>communities</a:t>
          </a:r>
          <a:endParaRPr lang="en-GB" sz="3200" kern="1200" dirty="0">
            <a:solidFill>
              <a:schemeClr val="bg1"/>
            </a:solidFill>
            <a:latin typeface="Arial" panose="020B0604020202020204" pitchFamily="34" charset="0"/>
            <a:cs typeface="Arial" panose="020B0604020202020204" pitchFamily="34" charset="0"/>
          </a:endParaRPr>
        </a:p>
      </dsp:txBody>
      <dsp:txXfrm>
        <a:off x="221179" y="255801"/>
        <a:ext cx="7787240" cy="4051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983B6-0D97-4353-AD19-78FFBAC58361}">
      <dsp:nvSpPr>
        <dsp:cNvPr id="0" name=""/>
        <dsp:cNvSpPr/>
      </dsp:nvSpPr>
      <dsp:spPr>
        <a:xfrm>
          <a:off x="0" y="0"/>
          <a:ext cx="8229600" cy="7199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Directors and senior managers in local authorities (including housing, education and social services)</a:t>
          </a:r>
        </a:p>
      </dsp:txBody>
      <dsp:txXfrm>
        <a:off x="1717910" y="0"/>
        <a:ext cx="6511689" cy="719904"/>
      </dsp:txXfrm>
    </dsp:sp>
    <dsp:sp modelId="{B606EB15-5C1B-4EF7-969D-1BBD20D443E3}">
      <dsp:nvSpPr>
        <dsp:cNvPr id="0" name=""/>
        <dsp:cNvSpPr/>
      </dsp:nvSpPr>
      <dsp:spPr>
        <a:xfrm>
          <a:off x="71990" y="71990"/>
          <a:ext cx="1645920" cy="5759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8D29A-D26C-400F-962D-364A710A7E50}">
      <dsp:nvSpPr>
        <dsp:cNvPr id="0" name=""/>
        <dsp:cNvSpPr/>
      </dsp:nvSpPr>
      <dsp:spPr>
        <a:xfrm>
          <a:off x="0" y="791894"/>
          <a:ext cx="8229600" cy="719904"/>
        </a:xfrm>
        <a:prstGeom prst="roundRect">
          <a:avLst>
            <a:gd name="adj" fmla="val 1000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Elected members</a:t>
          </a:r>
        </a:p>
      </dsp:txBody>
      <dsp:txXfrm>
        <a:off x="1717910" y="791894"/>
        <a:ext cx="6511689" cy="719904"/>
      </dsp:txXfrm>
    </dsp:sp>
    <dsp:sp modelId="{09C55BD3-4C8A-4277-A721-4548B66D31AF}">
      <dsp:nvSpPr>
        <dsp:cNvPr id="0" name=""/>
        <dsp:cNvSpPr/>
      </dsp:nvSpPr>
      <dsp:spPr>
        <a:xfrm>
          <a:off x="71990" y="863885"/>
          <a:ext cx="1645920" cy="5759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7D71B-7C86-425E-AF5D-9AD4C364601F}">
      <dsp:nvSpPr>
        <dsp:cNvPr id="0" name=""/>
        <dsp:cNvSpPr/>
      </dsp:nvSpPr>
      <dsp:spPr>
        <a:xfrm>
          <a:off x="0" y="1583789"/>
          <a:ext cx="8229600" cy="719904"/>
        </a:xfrm>
        <a:prstGeom prst="roundRect">
          <a:avLst>
            <a:gd name="adj" fmla="val 1000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Senior managers for partnership in local health boards</a:t>
          </a:r>
        </a:p>
      </dsp:txBody>
      <dsp:txXfrm>
        <a:off x="1717910" y="1583789"/>
        <a:ext cx="6511689" cy="719904"/>
      </dsp:txXfrm>
    </dsp:sp>
    <dsp:sp modelId="{5FF49729-88E9-446C-AA90-0AC1669B81CC}">
      <dsp:nvSpPr>
        <dsp:cNvPr id="0" name=""/>
        <dsp:cNvSpPr/>
      </dsp:nvSpPr>
      <dsp:spPr>
        <a:xfrm>
          <a:off x="71990" y="1655779"/>
          <a:ext cx="1645920" cy="57592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B178B1-A408-432C-8FF7-BACA800DF473}">
      <dsp:nvSpPr>
        <dsp:cNvPr id="0" name=""/>
        <dsp:cNvSpPr/>
      </dsp:nvSpPr>
      <dsp:spPr>
        <a:xfrm>
          <a:off x="0" y="2405574"/>
          <a:ext cx="8229600" cy="719904"/>
        </a:xfrm>
        <a:prstGeom prst="roundRect">
          <a:avLst>
            <a:gd name="adj" fmla="val 1000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Lead board members in local health boards </a:t>
          </a:r>
        </a:p>
      </dsp:txBody>
      <dsp:txXfrm>
        <a:off x="1717910" y="2405574"/>
        <a:ext cx="6511689" cy="719904"/>
      </dsp:txXfrm>
    </dsp:sp>
    <dsp:sp modelId="{485E152A-A372-4D96-99DA-315AA67D4868}">
      <dsp:nvSpPr>
        <dsp:cNvPr id="0" name=""/>
        <dsp:cNvSpPr/>
      </dsp:nvSpPr>
      <dsp:spPr>
        <a:xfrm>
          <a:off x="71990" y="2447674"/>
          <a:ext cx="1645920" cy="57592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2000" b="-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AD346C-E06C-4772-A4AF-82E9394EA27D}">
      <dsp:nvSpPr>
        <dsp:cNvPr id="0" name=""/>
        <dsp:cNvSpPr/>
      </dsp:nvSpPr>
      <dsp:spPr>
        <a:xfrm>
          <a:off x="0" y="3167578"/>
          <a:ext cx="8229600" cy="71990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Senior managers in partner organisations and relevant third sector </a:t>
          </a:r>
          <a:r>
            <a:rPr lang="en-GB" sz="1800" b="1" kern="1200" dirty="0" smtClean="0">
              <a:solidFill>
                <a:schemeClr val="bg1"/>
              </a:solidFill>
              <a:latin typeface="Arial" panose="020B0604020202020204" pitchFamily="34" charset="0"/>
              <a:cs typeface="Arial" panose="020B0604020202020204" pitchFamily="34" charset="0"/>
            </a:rPr>
            <a:t>organisations</a:t>
          </a:r>
          <a:endParaRPr lang="en-GB" sz="1800" b="1" kern="1200" dirty="0">
            <a:solidFill>
              <a:schemeClr val="bg1"/>
            </a:solidFill>
            <a:latin typeface="Arial" panose="020B0604020202020204" pitchFamily="34" charset="0"/>
            <a:cs typeface="Arial" panose="020B0604020202020204" pitchFamily="34" charset="0"/>
          </a:endParaRPr>
        </a:p>
      </dsp:txBody>
      <dsp:txXfrm>
        <a:off x="1717910" y="3167578"/>
        <a:ext cx="6511689" cy="719904"/>
      </dsp:txXfrm>
    </dsp:sp>
    <dsp:sp modelId="{3AAEFE22-B93E-4E6B-8BDD-96B818970F34}">
      <dsp:nvSpPr>
        <dsp:cNvPr id="0" name=""/>
        <dsp:cNvSpPr/>
      </dsp:nvSpPr>
      <dsp:spPr>
        <a:xfrm>
          <a:off x="71990" y="3239568"/>
          <a:ext cx="1645920" cy="57592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2000" b="-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BC3BF-8EE0-42D4-B683-ACDD93DE22CF}">
      <dsp:nvSpPr>
        <dsp:cNvPr id="0" name=""/>
        <dsp:cNvSpPr/>
      </dsp:nvSpPr>
      <dsp:spPr>
        <a:xfrm>
          <a:off x="0" y="3959473"/>
          <a:ext cx="8229600" cy="71990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Representatives of people with care and support needs, and carers involved in Regional Partnership Boards</a:t>
          </a:r>
        </a:p>
      </dsp:txBody>
      <dsp:txXfrm>
        <a:off x="1717910" y="3959473"/>
        <a:ext cx="6511689" cy="719904"/>
      </dsp:txXfrm>
    </dsp:sp>
    <dsp:sp modelId="{FA00B5CD-ED31-48CF-A3C3-9F2819850833}">
      <dsp:nvSpPr>
        <dsp:cNvPr id="0" name=""/>
        <dsp:cNvSpPr/>
      </dsp:nvSpPr>
      <dsp:spPr>
        <a:xfrm>
          <a:off x="71990" y="4031463"/>
          <a:ext cx="1645920" cy="575923"/>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6000" b="-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EEE4-3CA6-4DE2-A00F-3EFFE5804BD8}">
      <dsp:nvSpPr>
        <dsp:cNvPr id="0" name=""/>
        <dsp:cNvSpPr/>
      </dsp:nvSpPr>
      <dsp:spPr>
        <a:xfrm>
          <a:off x="2310" y="342627"/>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1. Introduction</a:t>
          </a:r>
        </a:p>
      </dsp:txBody>
      <dsp:txXfrm>
        <a:off x="2310" y="342627"/>
        <a:ext cx="1833041" cy="1099824"/>
      </dsp:txXfrm>
    </dsp:sp>
    <dsp:sp modelId="{BF16F7C4-B9C8-4033-8D82-AEE574D4B027}">
      <dsp:nvSpPr>
        <dsp:cNvPr id="0" name=""/>
        <dsp:cNvSpPr/>
      </dsp:nvSpPr>
      <dsp:spPr>
        <a:xfrm>
          <a:off x="2018656" y="342627"/>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2. General </a:t>
          </a:r>
          <a:r>
            <a:rPr lang="en-GB" sz="1700" b="1" kern="1200" dirty="0" smtClean="0">
              <a:latin typeface="Arial" panose="020B0604020202020204" pitchFamily="34" charset="0"/>
              <a:cs typeface="Arial" panose="020B0604020202020204" pitchFamily="34" charset="0"/>
            </a:rPr>
            <a:t>Functions</a:t>
          </a:r>
          <a:endParaRPr lang="en-GB" sz="1700" b="1" kern="1200" dirty="0">
            <a:latin typeface="Arial" panose="020B0604020202020204" pitchFamily="34" charset="0"/>
            <a:cs typeface="Arial" panose="020B0604020202020204" pitchFamily="34" charset="0"/>
          </a:endParaRPr>
        </a:p>
      </dsp:txBody>
      <dsp:txXfrm>
        <a:off x="2018656" y="342627"/>
        <a:ext cx="1833041" cy="1099824"/>
      </dsp:txXfrm>
    </dsp:sp>
    <dsp:sp modelId="{89886420-9E56-452D-96F3-6BFED2CC43AF}">
      <dsp:nvSpPr>
        <dsp:cNvPr id="0" name=""/>
        <dsp:cNvSpPr/>
      </dsp:nvSpPr>
      <dsp:spPr>
        <a:xfrm>
          <a:off x="4035002" y="342627"/>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3. Assessing </a:t>
          </a:r>
          <a:r>
            <a:rPr lang="en-GB" sz="1700" b="1" kern="1200" dirty="0" smtClean="0">
              <a:latin typeface="Arial" panose="020B0604020202020204" pitchFamily="34" charset="0"/>
              <a:cs typeface="Arial" panose="020B0604020202020204" pitchFamily="34" charset="0"/>
            </a:rPr>
            <a:t/>
          </a:r>
          <a:br>
            <a:rPr lang="en-GB" sz="1700" b="1" kern="1200" dirty="0" smtClean="0">
              <a:latin typeface="Arial" panose="020B0604020202020204" pitchFamily="34" charset="0"/>
              <a:cs typeface="Arial" panose="020B0604020202020204" pitchFamily="34" charset="0"/>
            </a:rPr>
          </a:br>
          <a:r>
            <a:rPr lang="en-GB" sz="1700" b="1" kern="1200" dirty="0" smtClean="0">
              <a:latin typeface="Arial" panose="020B0604020202020204" pitchFamily="34" charset="0"/>
              <a:cs typeface="Arial" panose="020B0604020202020204" pitchFamily="34" charset="0"/>
            </a:rPr>
            <a:t>the Needs </a:t>
          </a:r>
          <a:r>
            <a:rPr lang="en-GB" sz="1700" b="1" kern="1200" dirty="0">
              <a:latin typeface="Arial" panose="020B0604020202020204" pitchFamily="34" charset="0"/>
              <a:cs typeface="Arial" panose="020B0604020202020204" pitchFamily="34" charset="0"/>
            </a:rPr>
            <a:t>of </a:t>
          </a:r>
          <a:r>
            <a:rPr lang="en-GB" sz="1700" b="1" kern="1200" dirty="0" smtClean="0">
              <a:latin typeface="Arial" panose="020B0604020202020204" pitchFamily="34" charset="0"/>
              <a:cs typeface="Arial" panose="020B0604020202020204" pitchFamily="34" charset="0"/>
            </a:rPr>
            <a:t>Individuals</a:t>
          </a:r>
          <a:endParaRPr lang="en-GB" sz="1700" b="1" kern="1200" dirty="0">
            <a:latin typeface="Arial" panose="020B0604020202020204" pitchFamily="34" charset="0"/>
            <a:cs typeface="Arial" panose="020B0604020202020204" pitchFamily="34" charset="0"/>
          </a:endParaRPr>
        </a:p>
      </dsp:txBody>
      <dsp:txXfrm>
        <a:off x="4035002" y="342627"/>
        <a:ext cx="1833041" cy="1099824"/>
      </dsp:txXfrm>
    </dsp:sp>
    <dsp:sp modelId="{BC11C9D1-9083-454A-8D3E-1C751AF28283}">
      <dsp:nvSpPr>
        <dsp:cNvPr id="0" name=""/>
        <dsp:cNvSpPr/>
      </dsp:nvSpPr>
      <dsp:spPr>
        <a:xfrm>
          <a:off x="6051347" y="342627"/>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4. Meeting </a:t>
          </a:r>
          <a:r>
            <a:rPr lang="en-GB" sz="1700" b="1" kern="1200" dirty="0" smtClean="0">
              <a:latin typeface="Arial" panose="020B0604020202020204" pitchFamily="34" charset="0"/>
              <a:cs typeface="Arial" panose="020B0604020202020204" pitchFamily="34" charset="0"/>
            </a:rPr>
            <a:t>Needs</a:t>
          </a:r>
          <a:endParaRPr lang="en-GB" sz="1700" b="1" kern="1200" dirty="0">
            <a:latin typeface="Arial" panose="020B0604020202020204" pitchFamily="34" charset="0"/>
            <a:cs typeface="Arial" panose="020B0604020202020204" pitchFamily="34" charset="0"/>
          </a:endParaRPr>
        </a:p>
      </dsp:txBody>
      <dsp:txXfrm>
        <a:off x="6051347" y="342627"/>
        <a:ext cx="1833041" cy="1099824"/>
      </dsp:txXfrm>
    </dsp:sp>
    <dsp:sp modelId="{7D25DB41-927D-4D31-9142-D1292E8C6ED7}">
      <dsp:nvSpPr>
        <dsp:cNvPr id="0" name=""/>
        <dsp:cNvSpPr/>
      </dsp:nvSpPr>
      <dsp:spPr>
        <a:xfrm>
          <a:off x="2310" y="1625756"/>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5. Charging and </a:t>
          </a:r>
          <a:r>
            <a:rPr lang="en-GB" sz="1700" b="1" kern="1200" dirty="0" smtClean="0">
              <a:latin typeface="Arial" panose="020B0604020202020204" pitchFamily="34" charset="0"/>
              <a:cs typeface="Arial" panose="020B0604020202020204" pitchFamily="34" charset="0"/>
            </a:rPr>
            <a:t>Financial Assessment</a:t>
          </a:r>
          <a:endParaRPr lang="en-GB" sz="1700" b="1" kern="1200" dirty="0">
            <a:latin typeface="Arial" panose="020B0604020202020204" pitchFamily="34" charset="0"/>
            <a:cs typeface="Arial" panose="020B0604020202020204" pitchFamily="34" charset="0"/>
          </a:endParaRPr>
        </a:p>
      </dsp:txBody>
      <dsp:txXfrm>
        <a:off x="2310" y="1625756"/>
        <a:ext cx="1833041" cy="1099824"/>
      </dsp:txXfrm>
    </dsp:sp>
    <dsp:sp modelId="{2715E223-CD1D-49B3-ABE8-8AF703C2F468}">
      <dsp:nvSpPr>
        <dsp:cNvPr id="0" name=""/>
        <dsp:cNvSpPr/>
      </dsp:nvSpPr>
      <dsp:spPr>
        <a:xfrm>
          <a:off x="2018656" y="1625756"/>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6. Looked </a:t>
          </a:r>
          <a:r>
            <a:rPr lang="en-GB" sz="1700" b="1" kern="1200" dirty="0" smtClean="0">
              <a:latin typeface="Arial" panose="020B0604020202020204" pitchFamily="34" charset="0"/>
              <a:cs typeface="Arial" panose="020B0604020202020204" pitchFamily="34" charset="0"/>
            </a:rPr>
            <a:t/>
          </a:r>
          <a:br>
            <a:rPr lang="en-GB" sz="1700" b="1" kern="1200" dirty="0" smtClean="0">
              <a:latin typeface="Arial" panose="020B0604020202020204" pitchFamily="34" charset="0"/>
              <a:cs typeface="Arial" panose="020B0604020202020204" pitchFamily="34" charset="0"/>
            </a:rPr>
          </a:br>
          <a:r>
            <a:rPr lang="en-GB" sz="1700" b="1" kern="1200" dirty="0" smtClean="0">
              <a:latin typeface="Arial" panose="020B0604020202020204" pitchFamily="34" charset="0"/>
              <a:cs typeface="Arial" panose="020B0604020202020204" pitchFamily="34" charset="0"/>
            </a:rPr>
            <a:t>After </a:t>
          </a:r>
          <a:r>
            <a:rPr lang="en-GB" sz="1700" b="1" kern="1200" dirty="0">
              <a:latin typeface="Arial" panose="020B0604020202020204" pitchFamily="34" charset="0"/>
              <a:cs typeface="Arial" panose="020B0604020202020204" pitchFamily="34" charset="0"/>
            </a:rPr>
            <a:t>and </a:t>
          </a:r>
          <a:r>
            <a:rPr lang="en-GB" sz="1700" b="1" kern="1200" dirty="0" smtClean="0">
              <a:latin typeface="Arial" panose="020B0604020202020204" pitchFamily="34" charset="0"/>
              <a:cs typeface="Arial" panose="020B0604020202020204" pitchFamily="34" charset="0"/>
            </a:rPr>
            <a:t>Accommodated Children</a:t>
          </a:r>
          <a:endParaRPr lang="en-GB" sz="1700" b="1" kern="1200" dirty="0">
            <a:latin typeface="Arial" panose="020B0604020202020204" pitchFamily="34" charset="0"/>
            <a:cs typeface="Arial" panose="020B0604020202020204" pitchFamily="34" charset="0"/>
          </a:endParaRPr>
        </a:p>
      </dsp:txBody>
      <dsp:txXfrm>
        <a:off x="2018656" y="1625756"/>
        <a:ext cx="1833041" cy="1099824"/>
      </dsp:txXfrm>
    </dsp:sp>
    <dsp:sp modelId="{C7E8F0AD-8372-4C02-9315-7D9F00BFE8A5}">
      <dsp:nvSpPr>
        <dsp:cNvPr id="0" name=""/>
        <dsp:cNvSpPr/>
      </dsp:nvSpPr>
      <dsp:spPr>
        <a:xfrm>
          <a:off x="4035002" y="1625756"/>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7. Safeguarding</a:t>
          </a:r>
        </a:p>
      </dsp:txBody>
      <dsp:txXfrm>
        <a:off x="4035002" y="1625756"/>
        <a:ext cx="1833041" cy="1099824"/>
      </dsp:txXfrm>
    </dsp:sp>
    <dsp:sp modelId="{68768930-9A2C-453E-A7A1-07D275A0D155}">
      <dsp:nvSpPr>
        <dsp:cNvPr id="0" name=""/>
        <dsp:cNvSpPr/>
      </dsp:nvSpPr>
      <dsp:spPr>
        <a:xfrm>
          <a:off x="6051347" y="1625756"/>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8. Social </a:t>
          </a:r>
          <a:r>
            <a:rPr lang="en-GB" sz="1700" b="1" kern="1200" dirty="0" smtClean="0">
              <a:latin typeface="Arial" panose="020B0604020202020204" pitchFamily="34" charset="0"/>
              <a:cs typeface="Arial" panose="020B0604020202020204" pitchFamily="34" charset="0"/>
            </a:rPr>
            <a:t>Services Functions</a:t>
          </a:r>
          <a:endParaRPr lang="en-GB" sz="1700" b="1" kern="1200" dirty="0">
            <a:latin typeface="Arial" panose="020B0604020202020204" pitchFamily="34" charset="0"/>
            <a:cs typeface="Arial" panose="020B0604020202020204" pitchFamily="34" charset="0"/>
          </a:endParaRPr>
        </a:p>
      </dsp:txBody>
      <dsp:txXfrm>
        <a:off x="6051347" y="1625756"/>
        <a:ext cx="1833041" cy="1099824"/>
      </dsp:txXfrm>
    </dsp:sp>
    <dsp:sp modelId="{37D5E634-48C8-4E5B-926D-BE5828A259A0}">
      <dsp:nvSpPr>
        <dsp:cNvPr id="0" name=""/>
        <dsp:cNvSpPr/>
      </dsp:nvSpPr>
      <dsp:spPr>
        <a:xfrm>
          <a:off x="1010483" y="2908885"/>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9. Co-operation and </a:t>
          </a:r>
          <a:r>
            <a:rPr lang="en-GB" sz="1700" b="1" kern="1200" dirty="0" smtClean="0">
              <a:latin typeface="Arial" panose="020B0604020202020204" pitchFamily="34" charset="0"/>
              <a:cs typeface="Arial" panose="020B0604020202020204" pitchFamily="34" charset="0"/>
            </a:rPr>
            <a:t>Partnership</a:t>
          </a:r>
          <a:endParaRPr lang="en-GB" sz="1700" b="1" kern="1200" dirty="0">
            <a:latin typeface="Arial" panose="020B0604020202020204" pitchFamily="34" charset="0"/>
            <a:cs typeface="Arial" panose="020B0604020202020204" pitchFamily="34" charset="0"/>
          </a:endParaRPr>
        </a:p>
      </dsp:txBody>
      <dsp:txXfrm>
        <a:off x="1010483" y="2908885"/>
        <a:ext cx="1833041" cy="1099824"/>
      </dsp:txXfrm>
    </dsp:sp>
    <dsp:sp modelId="{EF5FD781-3F0C-420C-A1B3-24B74D2E1BF2}">
      <dsp:nvSpPr>
        <dsp:cNvPr id="0" name=""/>
        <dsp:cNvSpPr/>
      </dsp:nvSpPr>
      <dsp:spPr>
        <a:xfrm>
          <a:off x="3026829" y="2908885"/>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10. Complaints and </a:t>
          </a:r>
          <a:r>
            <a:rPr lang="en-GB" sz="1700" b="1" kern="1200" dirty="0" smtClean="0">
              <a:latin typeface="Arial" panose="020B0604020202020204" pitchFamily="34" charset="0"/>
              <a:cs typeface="Arial" panose="020B0604020202020204" pitchFamily="34" charset="0"/>
            </a:rPr>
            <a:t>Advocacy</a:t>
          </a:r>
          <a:endParaRPr lang="en-GB" sz="1700" b="1" kern="1200" dirty="0">
            <a:latin typeface="Arial" panose="020B0604020202020204" pitchFamily="34" charset="0"/>
            <a:cs typeface="Arial" panose="020B0604020202020204" pitchFamily="34" charset="0"/>
          </a:endParaRPr>
        </a:p>
      </dsp:txBody>
      <dsp:txXfrm>
        <a:off x="3026829" y="2908885"/>
        <a:ext cx="1833041" cy="1099824"/>
      </dsp:txXfrm>
    </dsp:sp>
    <dsp:sp modelId="{43D1F320-6068-435F-A513-70C057340FD9}">
      <dsp:nvSpPr>
        <dsp:cNvPr id="0" name=""/>
        <dsp:cNvSpPr/>
      </dsp:nvSpPr>
      <dsp:spPr>
        <a:xfrm>
          <a:off x="5043174" y="2908885"/>
          <a:ext cx="1833041" cy="1099824"/>
        </a:xfrm>
        <a:prstGeom prst="rect">
          <a:avLst/>
        </a:prstGeom>
        <a:solidFill>
          <a:srgbClr val="ED1E8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latin typeface="Arial" panose="020B0604020202020204" pitchFamily="34" charset="0"/>
              <a:cs typeface="Arial" panose="020B0604020202020204" pitchFamily="34" charset="0"/>
            </a:rPr>
            <a:t>11. Miscellaneous and </a:t>
          </a:r>
          <a:r>
            <a:rPr lang="en-GB" sz="1700" b="1" kern="1200" dirty="0" smtClean="0">
              <a:latin typeface="Arial" panose="020B0604020202020204" pitchFamily="34" charset="0"/>
              <a:cs typeface="Arial" panose="020B0604020202020204" pitchFamily="34" charset="0"/>
            </a:rPr>
            <a:t>General</a:t>
          </a:r>
          <a:endParaRPr lang="en-GB" sz="1700" b="1" kern="1200" dirty="0">
            <a:latin typeface="Arial" panose="020B0604020202020204" pitchFamily="34" charset="0"/>
            <a:cs typeface="Arial" panose="020B0604020202020204" pitchFamily="34" charset="0"/>
          </a:endParaRPr>
        </a:p>
      </dsp:txBody>
      <dsp:txXfrm>
        <a:off x="5043174" y="2908885"/>
        <a:ext cx="1833041" cy="1099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EA8FC-86C4-498B-9759-F30F8432D91F}">
      <dsp:nvSpPr>
        <dsp:cNvPr id="0" name=""/>
        <dsp:cNvSpPr/>
      </dsp:nvSpPr>
      <dsp:spPr>
        <a:xfrm>
          <a:off x="0" y="0"/>
          <a:ext cx="5028563" cy="1030190"/>
        </a:xfrm>
        <a:prstGeom prst="roundRect">
          <a:avLst>
            <a:gd name="adj" fmla="val 10000"/>
          </a:avLst>
        </a:prstGeom>
        <a:solidFill>
          <a:srgbClr val="ED1E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a:latin typeface="Arial" panose="020B0604020202020204" pitchFamily="34" charset="0"/>
              <a:cs typeface="Arial" panose="020B0604020202020204" pitchFamily="34" charset="0"/>
            </a:rPr>
            <a:t>Enables people to take control and make well-informed choices</a:t>
          </a:r>
        </a:p>
      </dsp:txBody>
      <dsp:txXfrm>
        <a:off x="1108731" y="0"/>
        <a:ext cx="3919831" cy="1030190"/>
      </dsp:txXfrm>
    </dsp:sp>
    <dsp:sp modelId="{4E88CC5E-2AF8-4765-BCEB-A8EDF2774617}">
      <dsp:nvSpPr>
        <dsp:cNvPr id="0" name=""/>
        <dsp:cNvSpPr/>
      </dsp:nvSpPr>
      <dsp:spPr>
        <a:xfrm>
          <a:off x="103019" y="103019"/>
          <a:ext cx="1005712" cy="824152"/>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BBE344-B368-434B-B7FE-2ECA5F704838}">
      <dsp:nvSpPr>
        <dsp:cNvPr id="0" name=""/>
        <dsp:cNvSpPr/>
      </dsp:nvSpPr>
      <dsp:spPr>
        <a:xfrm>
          <a:off x="0" y="1133209"/>
          <a:ext cx="5028563" cy="1030190"/>
        </a:xfrm>
        <a:prstGeom prst="roundRect">
          <a:avLst>
            <a:gd name="adj" fmla="val 10000"/>
          </a:avLst>
        </a:prstGeom>
        <a:solidFill>
          <a:srgbClr val="85C4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a:solidFill>
                <a:schemeClr val="tx1"/>
              </a:solidFill>
              <a:latin typeface="Arial" panose="020B0604020202020204" pitchFamily="34" charset="0"/>
              <a:cs typeface="Arial" panose="020B0604020202020204" pitchFamily="34" charset="0"/>
            </a:rPr>
            <a:t>Vital component of prevention</a:t>
          </a:r>
        </a:p>
      </dsp:txBody>
      <dsp:txXfrm>
        <a:off x="1108731" y="1133209"/>
        <a:ext cx="3919831" cy="1030190"/>
      </dsp:txXfrm>
    </dsp:sp>
    <dsp:sp modelId="{8CE4E61B-0D5D-4332-9EE2-CF8367ED4406}">
      <dsp:nvSpPr>
        <dsp:cNvPr id="0" name=""/>
        <dsp:cNvSpPr/>
      </dsp:nvSpPr>
      <dsp:spPr>
        <a:xfrm>
          <a:off x="103019" y="1236228"/>
          <a:ext cx="1005712" cy="824152"/>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C47691-691B-4A99-A6EE-FF9256F9FA6C}">
      <dsp:nvSpPr>
        <dsp:cNvPr id="0" name=""/>
        <dsp:cNvSpPr/>
      </dsp:nvSpPr>
      <dsp:spPr>
        <a:xfrm>
          <a:off x="0" y="2266418"/>
          <a:ext cx="5028563" cy="1030190"/>
        </a:xfrm>
        <a:prstGeom prst="roundRect">
          <a:avLst>
            <a:gd name="adj" fmla="val 10000"/>
          </a:avLst>
        </a:prstGeom>
        <a:solidFill>
          <a:srgbClr val="EF95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a:solidFill>
                <a:schemeClr val="tx1"/>
              </a:solidFill>
              <a:latin typeface="Arial" panose="020B0604020202020204" pitchFamily="34" charset="0"/>
              <a:cs typeface="Arial" panose="020B0604020202020204" pitchFamily="34" charset="0"/>
            </a:rPr>
            <a:t>Helps people’s full participation</a:t>
          </a:r>
        </a:p>
      </dsp:txBody>
      <dsp:txXfrm>
        <a:off x="1108731" y="2266418"/>
        <a:ext cx="3919831" cy="1030190"/>
      </dsp:txXfrm>
    </dsp:sp>
    <dsp:sp modelId="{2261D7DE-796E-4B8D-B1A5-515129BD0274}">
      <dsp:nvSpPr>
        <dsp:cNvPr id="0" name=""/>
        <dsp:cNvSpPr/>
      </dsp:nvSpPr>
      <dsp:spPr>
        <a:xfrm>
          <a:off x="103019" y="2369437"/>
          <a:ext cx="1005712" cy="824152"/>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8B8D4-9A66-4D6F-82BE-22FE85EC7427}">
      <dsp:nvSpPr>
        <dsp:cNvPr id="0" name=""/>
        <dsp:cNvSpPr/>
      </dsp:nvSpPr>
      <dsp:spPr>
        <a:xfrm>
          <a:off x="0" y="114589"/>
          <a:ext cx="7886700" cy="3205785"/>
        </a:xfrm>
        <a:prstGeom prst="leftRightArrow">
          <a:avLst/>
        </a:prstGeom>
        <a:solidFill>
          <a:srgbClr val="ED1E8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0F0F986-78CF-41B9-9718-A46C36B46A58}">
      <dsp:nvSpPr>
        <dsp:cNvPr id="0" name=""/>
        <dsp:cNvSpPr/>
      </dsp:nvSpPr>
      <dsp:spPr>
        <a:xfrm>
          <a:off x="5699801" y="677680"/>
          <a:ext cx="1674160" cy="2171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GB" sz="2400" b="1" kern="1200" dirty="0">
              <a:solidFill>
                <a:schemeClr val="bg1"/>
              </a:solidFill>
              <a:latin typeface="Arial" panose="020B0604020202020204" pitchFamily="34" charset="0"/>
              <a:cs typeface="Arial" panose="020B0604020202020204" pitchFamily="34" charset="0"/>
            </a:rPr>
            <a:t>Intensive</a:t>
          </a:r>
        </a:p>
      </dsp:txBody>
      <dsp:txXfrm>
        <a:off x="5699801" y="677680"/>
        <a:ext cx="1674160" cy="2171159"/>
      </dsp:txXfrm>
    </dsp:sp>
    <dsp:sp modelId="{18D4C9EB-9296-4C92-A789-464F592CF6BE}">
      <dsp:nvSpPr>
        <dsp:cNvPr id="0" name=""/>
        <dsp:cNvSpPr/>
      </dsp:nvSpPr>
      <dsp:spPr>
        <a:xfrm>
          <a:off x="354977" y="760170"/>
          <a:ext cx="1840201" cy="196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GB" sz="2400" b="1" kern="1200" dirty="0">
              <a:solidFill>
                <a:schemeClr val="bg1"/>
              </a:solidFill>
              <a:latin typeface="Arial" panose="020B0604020202020204" pitchFamily="34" charset="0"/>
              <a:cs typeface="Arial" panose="020B0604020202020204" pitchFamily="34" charset="0"/>
            </a:rPr>
            <a:t>Preventative</a:t>
          </a:r>
        </a:p>
      </dsp:txBody>
      <dsp:txXfrm>
        <a:off x="354977" y="760170"/>
        <a:ext cx="1840201" cy="19636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03F4-6253-41F6-AD7F-369080D33731}" type="datetimeFigureOut">
              <a:rPr lang="en-GB" smtClean="0"/>
              <a:pPr/>
              <a:t>19/08/2016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D338A-3127-47DF-B4EE-0F386321551F}" type="slidenum">
              <a:rPr lang="en-GB" smtClean="0"/>
              <a:pPr/>
              <a:t>‹#›</a:t>
            </a:fld>
            <a:endParaRPr lang="en-GB"/>
          </a:p>
        </p:txBody>
      </p:sp>
    </p:spTree>
    <p:extLst>
      <p:ext uri="{BB962C8B-B14F-4D97-AF65-F5344CB8AC3E}">
        <p14:creationId xmlns:p14="http://schemas.microsoft.com/office/powerpoint/2010/main" val="102189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ov.wales/docs/dhss/publications/151218guidancenot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a:t>
            </a:fld>
            <a:endParaRPr lang="en-GB" dirty="0"/>
          </a:p>
        </p:txBody>
      </p:sp>
    </p:spTree>
    <p:extLst>
      <p:ext uri="{BB962C8B-B14F-4D97-AF65-F5344CB8AC3E}">
        <p14:creationId xmlns:p14="http://schemas.microsoft.com/office/powerpoint/2010/main" val="111886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dirty="0"/>
          </a:p>
          <a:p>
            <a:r>
              <a:rPr lang="en-GB" dirty="0"/>
              <a:t>Give a brief outline of what </a:t>
            </a:r>
            <a:r>
              <a:rPr lang="en-GB" dirty="0" smtClean="0"/>
              <a:t>module one </a:t>
            </a:r>
            <a:r>
              <a:rPr lang="en-GB" dirty="0"/>
              <a:t>is going to cover.</a:t>
            </a:r>
          </a:p>
        </p:txBody>
      </p:sp>
      <p:sp>
        <p:nvSpPr>
          <p:cNvPr id="4" name="Slide Number Placeholder 3"/>
          <p:cNvSpPr>
            <a:spLocks noGrp="1"/>
          </p:cNvSpPr>
          <p:nvPr>
            <p:ph type="sldNum" sz="quarter" idx="10"/>
          </p:nvPr>
        </p:nvSpPr>
        <p:spPr/>
        <p:txBody>
          <a:bodyPr/>
          <a:lstStyle/>
          <a:p>
            <a:fld id="{25A66D71-3A5D-49FC-BD65-2596F3D52FCF}" type="slidenum">
              <a:rPr lang="en-GB" smtClean="0"/>
              <a:pPr/>
              <a:t>10</a:t>
            </a:fld>
            <a:endParaRPr lang="en-GB" dirty="0"/>
          </a:p>
        </p:txBody>
      </p:sp>
    </p:spTree>
    <p:extLst>
      <p:ext uri="{BB962C8B-B14F-4D97-AF65-F5344CB8AC3E}">
        <p14:creationId xmlns:p14="http://schemas.microsoft.com/office/powerpoint/2010/main" val="87411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b="1" dirty="0"/>
          </a:p>
          <a:p>
            <a:r>
              <a:rPr lang="en-GB" dirty="0"/>
              <a:t>Draft guidance on repeals and transitions in relation to the Act </a:t>
            </a:r>
            <a:r>
              <a:rPr lang="en-GB" dirty="0">
                <a:solidFill>
                  <a:schemeClr val="tx1"/>
                </a:solidFill>
                <a:hlinkClick r:id="rId3"/>
              </a:rPr>
              <a:t>can be found here</a:t>
            </a:r>
            <a:r>
              <a:rPr lang="en-GB" dirty="0"/>
              <a:t>.</a:t>
            </a:r>
          </a:p>
          <a:p>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kern="1200" baseline="0" dirty="0">
                <a:solidFill>
                  <a:srgbClr val="0070C0"/>
                </a:solidFill>
                <a:effectLst/>
                <a:latin typeface="+mn-lt"/>
                <a:ea typeface="+mn-ea"/>
                <a:cs typeface="+mn-cs"/>
              </a:rPr>
              <a:t>The Act addresses </a:t>
            </a:r>
            <a:r>
              <a:rPr lang="en-GB" sz="1200" b="0" i="0" u="none" kern="1200" baseline="0" dirty="0" smtClean="0">
                <a:solidFill>
                  <a:srgbClr val="0070C0"/>
                </a:solidFill>
                <a:effectLst/>
                <a:latin typeface="+mn-lt"/>
                <a:ea typeface="+mn-ea"/>
                <a:cs typeface="+mn-cs"/>
              </a:rPr>
              <a:t>issues </a:t>
            </a:r>
            <a:r>
              <a:rPr lang="en-GB" sz="1200" b="0" i="0" u="none" kern="1200" baseline="0" dirty="0">
                <a:solidFill>
                  <a:srgbClr val="0070C0"/>
                </a:solidFill>
                <a:effectLst/>
                <a:latin typeface="+mn-lt"/>
                <a:ea typeface="+mn-ea"/>
                <a:cs typeface="+mn-cs"/>
              </a:rPr>
              <a:t>and challenges faced by public services in </a:t>
            </a:r>
            <a:r>
              <a:rPr lang="en-GB" sz="1200" b="0" i="0" u="none" kern="1200" baseline="0" dirty="0" smtClean="0">
                <a:solidFill>
                  <a:srgbClr val="0070C0"/>
                </a:solidFill>
                <a:effectLst/>
                <a:latin typeface="+mn-lt"/>
                <a:ea typeface="+mn-ea"/>
                <a:cs typeface="+mn-cs"/>
              </a:rPr>
              <a:t>Wales, </a:t>
            </a:r>
            <a:r>
              <a:rPr lang="en-GB" sz="1200" b="0" i="0" u="none" kern="1200" baseline="0" dirty="0">
                <a:solidFill>
                  <a:srgbClr val="0070C0"/>
                </a:solidFill>
                <a:effectLst/>
                <a:latin typeface="+mn-lt"/>
                <a:ea typeface="+mn-ea"/>
                <a:cs typeface="+mn-cs"/>
              </a:rPr>
              <a:t>which were highlighted by the 2011 White </a:t>
            </a:r>
            <a:r>
              <a:rPr lang="en-GB" sz="1200" b="0" i="0" u="none" kern="1200" baseline="0" dirty="0" smtClean="0">
                <a:solidFill>
                  <a:srgbClr val="0070C0"/>
                </a:solidFill>
                <a:effectLst/>
                <a:latin typeface="+mn-lt"/>
                <a:ea typeface="+mn-ea"/>
                <a:cs typeface="+mn-cs"/>
              </a:rPr>
              <a:t>Paper </a:t>
            </a:r>
            <a:r>
              <a:rPr lang="en-GB" sz="1200" b="0" i="1" u="sng" kern="1200" baseline="0" dirty="0">
                <a:solidFill>
                  <a:srgbClr val="0070C0"/>
                </a:solidFill>
                <a:effectLst/>
                <a:latin typeface="+mn-lt"/>
                <a:ea typeface="+mn-ea"/>
                <a:cs typeface="+mn-cs"/>
              </a:rPr>
              <a:t>Sustainable Social Services for Wales: A Framework for Action</a:t>
            </a:r>
            <a:r>
              <a:rPr lang="en-GB" sz="1200" b="0" i="0" u="none" kern="1200" baseline="0" dirty="0">
                <a:solidFill>
                  <a:srgbClr val="0070C0"/>
                </a:solidFill>
                <a:effectLst/>
                <a:latin typeface="+mn-lt"/>
                <a:ea typeface="+mn-ea"/>
                <a:cs typeface="+mn-cs"/>
              </a:rPr>
              <a:t>, </a:t>
            </a:r>
            <a:r>
              <a:rPr lang="en-GB" dirty="0"/>
              <a:t>such as demographic changes and increased expectations from those who access care and support. </a:t>
            </a:r>
            <a:br>
              <a:rPr lang="en-GB" dirty="0"/>
            </a:b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11</a:t>
            </a:fld>
            <a:endParaRPr lang="en-GB" dirty="0"/>
          </a:p>
        </p:txBody>
      </p:sp>
    </p:spTree>
    <p:extLst>
      <p:ext uri="{BB962C8B-B14F-4D97-AF65-F5344CB8AC3E}">
        <p14:creationId xmlns:p14="http://schemas.microsoft.com/office/powerpoint/2010/main" val="230859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Act came into force on </a:t>
            </a:r>
            <a:r>
              <a:rPr lang="en-GB" sz="1200" kern="1200" dirty="0" smtClean="0">
                <a:solidFill>
                  <a:schemeClr val="tx1"/>
                </a:solidFill>
                <a:effectLst/>
                <a:latin typeface="+mn-lt"/>
                <a:ea typeface="+mn-ea"/>
                <a:cs typeface="+mn-cs"/>
              </a:rPr>
              <a:t>6 </a:t>
            </a:r>
            <a:r>
              <a:rPr lang="en-GB" sz="1200" kern="1200" dirty="0">
                <a:solidFill>
                  <a:schemeClr val="tx1"/>
                </a:solidFill>
                <a:effectLst/>
                <a:latin typeface="+mn-lt"/>
                <a:ea typeface="+mn-ea"/>
                <a:cs typeface="+mn-cs"/>
              </a:rPr>
              <a:t>April 2016. </a:t>
            </a:r>
            <a:r>
              <a:rPr lang="en-US" sz="1200" kern="1200" dirty="0">
                <a:solidFill>
                  <a:schemeClr val="tx1"/>
                </a:solidFill>
                <a:effectLst/>
                <a:latin typeface="+mn-lt"/>
                <a:ea typeface="+mn-ea"/>
                <a:cs typeface="+mn-cs"/>
              </a:rPr>
              <a:t>It aims to reform and simplify the </a:t>
            </a:r>
            <a:r>
              <a:rPr lang="en-US" sz="1200" kern="1200" dirty="0" smtClean="0">
                <a:solidFill>
                  <a:schemeClr val="tx1"/>
                </a:solidFill>
                <a:effectLst/>
                <a:latin typeface="+mn-lt"/>
                <a:ea typeface="+mn-ea"/>
                <a:cs typeface="+mn-cs"/>
              </a:rPr>
              <a:t>law, </a:t>
            </a:r>
            <a:r>
              <a:rPr lang="en-US" sz="1200" kern="1200" dirty="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repeals </a:t>
            </a:r>
            <a:r>
              <a:rPr lang="en-US" sz="1200" kern="1200" dirty="0">
                <a:solidFill>
                  <a:schemeClr val="tx1"/>
                </a:solidFill>
                <a:effectLst/>
                <a:latin typeface="+mn-lt"/>
                <a:ea typeface="+mn-ea"/>
                <a:cs typeface="+mn-cs"/>
              </a:rPr>
              <a:t>and replaces many previous laws and guidance relating to care and support. </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 </a:t>
            </a:r>
            <a:r>
              <a:rPr lang="en-GB" sz="1200" kern="1200" dirty="0">
                <a:solidFill>
                  <a:schemeClr val="tx1"/>
                </a:solidFill>
                <a:effectLst/>
                <a:latin typeface="+mn-lt"/>
                <a:ea typeface="+mn-ea"/>
                <a:cs typeface="+mn-cs"/>
              </a:rPr>
              <a:t>builds on the </a:t>
            </a:r>
            <a:r>
              <a:rPr lang="en-US" sz="1200" kern="1200" dirty="0">
                <a:solidFill>
                  <a:schemeClr val="tx1"/>
                </a:solidFill>
                <a:effectLst/>
                <a:latin typeface="+mn-lt"/>
                <a:ea typeface="+mn-ea"/>
                <a:cs typeface="+mn-cs"/>
              </a:rPr>
              <a:t>White Paper </a:t>
            </a:r>
            <a:r>
              <a:rPr lang="en-US" sz="1200" i="1" kern="1200" dirty="0" smtClean="0">
                <a:solidFill>
                  <a:schemeClr val="tx1"/>
                </a:solidFill>
                <a:effectLst/>
                <a:latin typeface="+mn-lt"/>
                <a:ea typeface="+mn-ea"/>
                <a:cs typeface="+mn-cs"/>
              </a:rPr>
              <a:t>Sustainable </a:t>
            </a:r>
            <a:r>
              <a:rPr lang="en-US" sz="1200" i="1" kern="1200" dirty="0">
                <a:solidFill>
                  <a:schemeClr val="tx1"/>
                </a:solidFill>
                <a:effectLst/>
                <a:latin typeface="+mn-lt"/>
                <a:ea typeface="+mn-ea"/>
                <a:cs typeface="+mn-cs"/>
              </a:rPr>
              <a:t>Social Services for Wales: A Framework for Action</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a broad political consensus to change and modernise the law for care and support in Wales.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Act brings in new duties for local authorities, local health boards and other public bodies, and covers adults, children and carers. It brings a completely new approach to care and support, where help is provided earlier to prevent the need for intensive and costly care down the line. </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Explain that the</a:t>
            </a:r>
            <a:r>
              <a:rPr lang="en-GB" baseline="0" dirty="0"/>
              <a:t> Act has at its heart </a:t>
            </a:r>
            <a:r>
              <a:rPr lang="en-GB" baseline="0" dirty="0" smtClean="0"/>
              <a:t>four </a:t>
            </a:r>
            <a:r>
              <a:rPr lang="en-GB" baseline="0" dirty="0"/>
              <a:t>key </a:t>
            </a:r>
            <a:r>
              <a:rPr lang="en-GB" baseline="0" dirty="0" smtClean="0"/>
              <a:t>principles, </a:t>
            </a:r>
            <a:r>
              <a:rPr lang="en-GB" baseline="0" dirty="0"/>
              <a:t>which you will talk through shortly.</a:t>
            </a:r>
          </a:p>
        </p:txBody>
      </p:sp>
      <p:sp>
        <p:nvSpPr>
          <p:cNvPr id="4" name="Slide Number Placeholder 3"/>
          <p:cNvSpPr>
            <a:spLocks noGrp="1"/>
          </p:cNvSpPr>
          <p:nvPr>
            <p:ph type="sldNum" sz="quarter" idx="10"/>
          </p:nvPr>
        </p:nvSpPr>
        <p:spPr/>
        <p:txBody>
          <a:bodyPr/>
          <a:lstStyle/>
          <a:p>
            <a:fld id="{25A66D71-3A5D-49FC-BD65-2596F3D52FCF}" type="slidenum">
              <a:rPr lang="en-GB" smtClean="0"/>
              <a:pPr/>
              <a:t>12</a:t>
            </a:fld>
            <a:endParaRPr lang="en-GB" dirty="0"/>
          </a:p>
        </p:txBody>
      </p:sp>
    </p:spTree>
    <p:extLst>
      <p:ext uri="{BB962C8B-B14F-4D97-AF65-F5344CB8AC3E}">
        <p14:creationId xmlns:p14="http://schemas.microsoft.com/office/powerpoint/2010/main" val="176426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dirty="0"/>
          </a:p>
          <a:p>
            <a:r>
              <a:rPr lang="en-GB" sz="1200" kern="1200" dirty="0">
                <a:solidFill>
                  <a:schemeClr val="tx1"/>
                </a:solidFill>
                <a:effectLst/>
                <a:latin typeface="+mn-lt"/>
                <a:ea typeface="+mn-ea"/>
                <a:cs typeface="+mn-cs"/>
              </a:rPr>
              <a:t>The Act is made up of 11 parts which all, except </a:t>
            </a:r>
            <a:r>
              <a:rPr lang="en-GB" sz="1200" kern="1200" dirty="0" smtClean="0">
                <a:solidFill>
                  <a:schemeClr val="tx1"/>
                </a:solidFill>
                <a:effectLst/>
                <a:latin typeface="+mn-lt"/>
                <a:ea typeface="+mn-ea"/>
                <a:cs typeface="+mn-cs"/>
              </a:rPr>
              <a:t>Part </a:t>
            </a:r>
            <a:r>
              <a:rPr lang="en-GB" sz="1200" kern="1200" dirty="0">
                <a:solidFill>
                  <a:schemeClr val="tx1"/>
                </a:solidFill>
                <a:effectLst/>
                <a:latin typeface="+mn-lt"/>
                <a:ea typeface="+mn-ea"/>
                <a:cs typeface="+mn-cs"/>
              </a:rPr>
              <a:t>1, have regulations, codes of practice or statutory guidance that underpin them and give more detail. </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1 is an overview of the whole Act and defines some key terms such as ‘carer</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Part 2 includes the well-being and other overarching duties. </a:t>
            </a:r>
            <a:r>
              <a:rPr lang="en-GB" sz="1200" b="1" kern="1200" dirty="0">
                <a:solidFill>
                  <a:schemeClr val="tx1"/>
                </a:solidFill>
                <a:effectLst/>
                <a:latin typeface="+mn-lt"/>
                <a:ea typeface="+mn-ea"/>
                <a:cs typeface="+mn-cs"/>
              </a:rPr>
              <a:t>Module Two </a:t>
            </a:r>
            <a:r>
              <a:rPr lang="en-GB" sz="1200" kern="1200" dirty="0">
                <a:solidFill>
                  <a:schemeClr val="tx1"/>
                </a:solidFill>
                <a:effectLst/>
                <a:latin typeface="+mn-lt"/>
                <a:ea typeface="+mn-ea"/>
                <a:cs typeface="+mn-cs"/>
              </a:rPr>
              <a:t>focuses on </a:t>
            </a:r>
            <a:r>
              <a:rPr lang="en-GB" sz="1200" b="1" kern="1200" dirty="0">
                <a:solidFill>
                  <a:schemeClr val="tx1"/>
                </a:solidFill>
                <a:effectLst/>
                <a:latin typeface="+mn-lt"/>
                <a:ea typeface="+mn-ea"/>
                <a:cs typeface="+mn-cs"/>
              </a:rPr>
              <a:t>Part </a:t>
            </a:r>
            <a:r>
              <a:rPr lang="en-GB" sz="1200" b="1" kern="1200" dirty="0" smtClean="0">
                <a:solidFill>
                  <a:schemeClr val="tx1"/>
                </a:solidFill>
                <a:effectLst/>
                <a:latin typeface="+mn-lt"/>
                <a:ea typeface="+mn-ea"/>
                <a:cs typeface="+mn-cs"/>
              </a:rPr>
              <a:t>9</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3 defines the circumstances in which an authority must assess a person’s needs for care and support or a carer’s needs for support, and how assessments are carried </a:t>
            </a:r>
            <a:r>
              <a:rPr lang="en-GB" sz="1200" kern="1200" dirty="0" smtClean="0">
                <a:solidFill>
                  <a:schemeClr val="tx1"/>
                </a:solidFill>
                <a:effectLst/>
                <a:latin typeface="+mn-lt"/>
                <a:ea typeface="+mn-ea"/>
                <a:cs typeface="+mn-cs"/>
              </a:rPr>
              <a:t>out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4 defines the national eligibility criteria and how people’s needs should be </a:t>
            </a:r>
            <a:r>
              <a:rPr lang="en-GB" sz="1200" kern="1200" dirty="0" smtClean="0">
                <a:solidFill>
                  <a:schemeClr val="tx1"/>
                </a:solidFill>
                <a:effectLst/>
                <a:latin typeface="+mn-lt"/>
                <a:ea typeface="+mn-ea"/>
                <a:cs typeface="+mn-cs"/>
              </a:rPr>
              <a:t>met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5 identifies how local authorities may charge for providing or arranging care, support, or preventative </a:t>
            </a:r>
            <a:r>
              <a:rPr lang="en-GB" sz="1200" kern="1200" dirty="0" smtClean="0">
                <a:solidFill>
                  <a:schemeClr val="tx1"/>
                </a:solidFill>
                <a:effectLst/>
                <a:latin typeface="+mn-lt"/>
                <a:ea typeface="+mn-ea"/>
                <a:cs typeface="+mn-cs"/>
              </a:rPr>
              <a:t>services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6 sets out local authority responsibilities under the Act for looked after children, arrangements for leaving care, and secure accommodation for </a:t>
            </a:r>
            <a:r>
              <a:rPr lang="en-GB" sz="1200" kern="1200" dirty="0" smtClean="0">
                <a:solidFill>
                  <a:schemeClr val="tx1"/>
                </a:solidFill>
                <a:effectLst/>
                <a:latin typeface="+mn-lt"/>
                <a:ea typeface="+mn-ea"/>
                <a:cs typeface="+mn-cs"/>
              </a:rPr>
              <a:t>children</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7 brings in new, statutory safeguarding arrangements, including a duty to report an adult or child at risk and for authorised officers to apply to the court for an “adult protection and support order</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8 specifies the social services functions of local authorities and provides grounds for intervention by Welsh Ministers where they have </a:t>
            </a:r>
            <a:r>
              <a:rPr lang="en-GB" sz="1200" kern="1200" dirty="0" smtClean="0">
                <a:solidFill>
                  <a:schemeClr val="tx1"/>
                </a:solidFill>
                <a:effectLst/>
                <a:latin typeface="+mn-lt"/>
                <a:ea typeface="+mn-ea"/>
                <a:cs typeface="+mn-cs"/>
              </a:rPr>
              <a:t>failed</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9 requires local authorities to promote co-operation with their relevant partners, and imposes a duty to co-operate with each other. It also establishes Regional Partnership </a:t>
            </a:r>
            <a:r>
              <a:rPr lang="en-GB" sz="1200" kern="1200" dirty="0" smtClean="0">
                <a:solidFill>
                  <a:schemeClr val="tx1"/>
                </a:solidFill>
                <a:effectLst/>
                <a:latin typeface="+mn-lt"/>
                <a:ea typeface="+mn-ea"/>
                <a:cs typeface="+mn-cs"/>
              </a:rPr>
              <a:t>Boards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10 provides for complaints about social services and new rights to complain </a:t>
            </a:r>
            <a:r>
              <a:rPr lang="en-GB" sz="1200" kern="1200" dirty="0" smtClean="0">
                <a:solidFill>
                  <a:schemeClr val="tx1"/>
                </a:solidFill>
                <a:effectLst/>
                <a:latin typeface="+mn-lt"/>
                <a:ea typeface="+mn-ea"/>
                <a:cs typeface="+mn-cs"/>
              </a:rPr>
              <a:t>about </a:t>
            </a:r>
            <a:r>
              <a:rPr lang="en-GB" sz="1200" u="sng" kern="1200" dirty="0" smtClean="0">
                <a:solidFill>
                  <a:schemeClr val="tx1"/>
                </a:solidFill>
                <a:effectLst/>
                <a:latin typeface="+mn-lt"/>
                <a:ea typeface="+mn-ea"/>
                <a:cs typeface="+mn-cs"/>
              </a:rPr>
              <a:t>private</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social and palliative care. It also provides for advocacy services so that individuals can engage and participate; or arrange an independent advocate in certain </a:t>
            </a:r>
            <a:r>
              <a:rPr lang="en-GB" sz="1200" kern="1200" dirty="0" smtClean="0">
                <a:solidFill>
                  <a:schemeClr val="tx1"/>
                </a:solidFill>
                <a:effectLst/>
                <a:latin typeface="+mn-lt"/>
                <a:ea typeface="+mn-ea"/>
                <a:cs typeface="+mn-cs"/>
              </a:rPr>
              <a:t>circumstances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11 brings a range of provisions and notably the duty to meet the care and support needs of individuals in the secure estate, such as prison or youth </a:t>
            </a:r>
            <a:r>
              <a:rPr lang="en-GB" sz="1200" kern="1200" dirty="0" smtClean="0">
                <a:solidFill>
                  <a:schemeClr val="tx1"/>
                </a:solidFill>
                <a:effectLst/>
                <a:latin typeface="+mn-lt"/>
                <a:ea typeface="+mn-ea"/>
                <a:cs typeface="+mn-cs"/>
              </a:rPr>
              <a:t>detention</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13</a:t>
            </a:fld>
            <a:endParaRPr lang="en-GB" dirty="0"/>
          </a:p>
        </p:txBody>
      </p:sp>
    </p:spTree>
    <p:extLst>
      <p:ext uri="{BB962C8B-B14F-4D97-AF65-F5344CB8AC3E}">
        <p14:creationId xmlns:p14="http://schemas.microsoft.com/office/powerpoint/2010/main" val="189003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baseline="0" dirty="0"/>
          </a:p>
          <a:p>
            <a:r>
              <a:rPr lang="en-GB" sz="1200" kern="1200" dirty="0">
                <a:solidFill>
                  <a:schemeClr val="tx1"/>
                </a:solidFill>
                <a:effectLst/>
                <a:latin typeface="+mn-lt"/>
                <a:ea typeface="+mn-ea"/>
                <a:cs typeface="+mn-cs"/>
              </a:rPr>
              <a:t>Explain that you will now talk through each of the of</a:t>
            </a:r>
            <a:r>
              <a:rPr lang="en-GB" sz="1200" kern="1200" baseline="0" dirty="0">
                <a:solidFill>
                  <a:schemeClr val="tx1"/>
                </a:solidFill>
                <a:effectLst/>
                <a:latin typeface="+mn-lt"/>
                <a:ea typeface="+mn-ea"/>
                <a:cs typeface="+mn-cs"/>
              </a:rPr>
              <a:t> the four principles in turn – </a:t>
            </a:r>
            <a:r>
              <a:rPr lang="en-GB" sz="1200" b="1" kern="1200" baseline="0" dirty="0">
                <a:solidFill>
                  <a:schemeClr val="tx1"/>
                </a:solidFill>
                <a:effectLst/>
                <a:latin typeface="+mn-lt"/>
                <a:ea typeface="+mn-ea"/>
                <a:cs typeface="+mn-cs"/>
              </a:rPr>
              <a:t>1) People, 2) Well-being, 3) Prevention </a:t>
            </a:r>
            <a:r>
              <a:rPr lang="en-GB" sz="1200" b="0" kern="1200" baseline="0" dirty="0">
                <a:solidFill>
                  <a:schemeClr val="tx1"/>
                </a:solidFill>
                <a:effectLst/>
                <a:latin typeface="+mn-lt"/>
                <a:ea typeface="+mn-ea"/>
                <a:cs typeface="+mn-cs"/>
              </a:rPr>
              <a:t>and</a:t>
            </a:r>
            <a:r>
              <a:rPr lang="en-GB" sz="1200" b="1" kern="1200" baseline="0" dirty="0">
                <a:solidFill>
                  <a:schemeClr val="tx1"/>
                </a:solidFill>
                <a:effectLst/>
                <a:latin typeface="+mn-lt"/>
                <a:ea typeface="+mn-ea"/>
                <a:cs typeface="+mn-cs"/>
              </a:rPr>
              <a:t> 4) Collaboration</a:t>
            </a:r>
            <a:r>
              <a:rPr lang="en-GB" sz="1200" kern="1200" baseline="0" dirty="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of the key aims of the Act is for </a:t>
            </a:r>
            <a:r>
              <a:rPr lang="en-GB" sz="1200" b="1" kern="1200" dirty="0">
                <a:solidFill>
                  <a:schemeClr val="tx1"/>
                </a:solidFill>
                <a:effectLst/>
                <a:latin typeface="+mn-lt"/>
                <a:ea typeface="+mn-ea"/>
                <a:cs typeface="+mn-cs"/>
              </a:rPr>
              <a:t>people</a:t>
            </a:r>
            <a:r>
              <a:rPr lang="en-GB" sz="1200" kern="1200" dirty="0">
                <a:solidFill>
                  <a:schemeClr val="tx1"/>
                </a:solidFill>
                <a:effectLst/>
                <a:latin typeface="+mn-lt"/>
                <a:ea typeface="+mn-ea"/>
                <a:cs typeface="+mn-cs"/>
              </a:rPr>
              <a:t> to be at the centre of decisions and to be supported to have choice and control of their lives.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picture is taken from a short animated film developed by the SSIA called </a:t>
            </a:r>
            <a:r>
              <a:rPr lang="en-GB" sz="1200" b="1" kern="1200" dirty="0">
                <a:solidFill>
                  <a:schemeClr val="tx1"/>
                </a:solidFill>
                <a:effectLst/>
                <a:latin typeface="+mn-lt"/>
                <a:ea typeface="+mn-ea"/>
                <a:cs typeface="+mn-cs"/>
              </a:rPr>
              <a:t>‘what matters to you, matters to us’</a:t>
            </a:r>
            <a:r>
              <a:rPr lang="en-GB" sz="1200" b="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 shows that to give people a strong voice in, and control over, their care and support you need to tap into the resources that people themselves, their families and the community, have. People – children, young people, adults and carers, their families and their communities – are rich assets and have skills, expertise and capabilities. </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14</a:t>
            </a:fld>
            <a:endParaRPr lang="en-GB" dirty="0"/>
          </a:p>
        </p:txBody>
      </p:sp>
    </p:spTree>
    <p:extLst>
      <p:ext uri="{BB962C8B-B14F-4D97-AF65-F5344CB8AC3E}">
        <p14:creationId xmlns:p14="http://schemas.microsoft.com/office/powerpoint/2010/main" val="97921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matters </a:t>
            </a:r>
            <a:r>
              <a:rPr lang="en-GB" sz="1200" kern="1200" dirty="0">
                <a:solidFill>
                  <a:schemeClr val="tx1"/>
                </a:solidFill>
                <a:effectLst/>
                <a:latin typeface="+mn-lt"/>
                <a:ea typeface="+mn-ea"/>
                <a:cs typeface="+mn-cs"/>
              </a:rPr>
              <a:t>are the outcomes that are important to the individual. This will mean working ‘</a:t>
            </a:r>
            <a:r>
              <a:rPr lang="en-GB" sz="1200" i="1" kern="1200" dirty="0">
                <a:solidFill>
                  <a:schemeClr val="tx1"/>
                </a:solidFill>
                <a:effectLst/>
                <a:latin typeface="+mn-lt"/>
                <a:ea typeface="+mn-ea"/>
                <a:cs typeface="+mn-cs"/>
              </a:rPr>
              <a:t>with individuals’</a:t>
            </a:r>
            <a:r>
              <a:rPr lang="en-GB" sz="1200" kern="120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rather than ‘</a:t>
            </a:r>
            <a:r>
              <a:rPr lang="en-GB" sz="1200" i="1" kern="1200" dirty="0" smtClean="0">
                <a:solidFill>
                  <a:schemeClr val="tx1"/>
                </a:solidFill>
                <a:effectLst/>
                <a:latin typeface="+mn-lt"/>
                <a:ea typeface="+mn-ea"/>
                <a:cs typeface="+mn-cs"/>
              </a:rPr>
              <a:t>doing </a:t>
            </a:r>
            <a:r>
              <a:rPr lang="en-GB" sz="1200" i="1" kern="1200" dirty="0">
                <a:solidFill>
                  <a:schemeClr val="tx1"/>
                </a:solidFill>
                <a:effectLst/>
                <a:latin typeface="+mn-lt"/>
                <a:ea typeface="+mn-ea"/>
                <a:cs typeface="+mn-cs"/>
              </a:rPr>
              <a:t>to them’</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an individual level practitioners must take a </a:t>
            </a:r>
            <a:r>
              <a:rPr lang="en-GB" sz="1200" b="0" kern="1200" dirty="0">
                <a:solidFill>
                  <a:schemeClr val="tx1"/>
                </a:solidFill>
                <a:effectLst/>
                <a:latin typeface="+mn-lt"/>
                <a:ea typeface="+mn-ea"/>
                <a:cs typeface="+mn-cs"/>
              </a:rPr>
              <a:t>co-productive approach</a:t>
            </a:r>
            <a:r>
              <a:rPr lang="en-GB" sz="1200" kern="1200" dirty="0">
                <a:solidFill>
                  <a:schemeClr val="tx1"/>
                </a:solidFill>
                <a:effectLst/>
                <a:latin typeface="+mn-lt"/>
                <a:ea typeface="+mn-ea"/>
                <a:cs typeface="+mn-cs"/>
              </a:rPr>
              <a:t>. Co-production refers to a way of working whereby practitioners and people work together as equal partners to plan and deliver care and support.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2C9E42"/>
              </a:buClr>
              <a:buSzTx/>
              <a:buFontTx/>
              <a:buNone/>
              <a:tabLst/>
              <a:defRPr/>
            </a:pPr>
            <a:r>
              <a:rPr lang="en-GB" sz="1200" kern="1200" dirty="0">
                <a:solidFill>
                  <a:schemeClr val="tx1"/>
                </a:solidFill>
                <a:effectLst/>
                <a:latin typeface="+mn-lt"/>
                <a:ea typeface="+mn-ea"/>
                <a:cs typeface="+mn-cs"/>
              </a:rPr>
              <a:t>Evidence suggests people want to be more actively engaged as partners, that services frequently underestimate their willingness, and that the potential impact of harnessing this contribution could have huge economic value and lead to better outcomes.</a:t>
            </a:r>
          </a:p>
          <a:p>
            <a:pPr marL="0" marR="0" lvl="0" indent="0" algn="l" defTabSz="914400" rtl="0" eaLnBrk="1" fontAlgn="auto" latinLnBrk="0" hangingPunct="1">
              <a:lnSpc>
                <a:spcPct val="100000"/>
              </a:lnSpc>
              <a:spcBef>
                <a:spcPts val="0"/>
              </a:spcBef>
              <a:spcAft>
                <a:spcPts val="0"/>
              </a:spcAft>
              <a:buClr>
                <a:srgbClr val="2C9E42"/>
              </a:buClr>
              <a:buSzTx/>
              <a:buFontTx/>
              <a:buNone/>
              <a:tabLst/>
              <a:defRPr/>
            </a:pPr>
            <a:endParaRPr lang="en-GB" sz="1200" kern="1200" dirty="0">
              <a:solidFill>
                <a:schemeClr val="tx1"/>
              </a:solidFill>
              <a:effectLst/>
              <a:latin typeface="+mn-lt"/>
              <a:ea typeface="+mn-ea"/>
              <a:cs typeface="+mn-cs"/>
            </a:endParaRPr>
          </a:p>
          <a:p>
            <a:pPr>
              <a:buClr>
                <a:srgbClr val="2C9E42"/>
              </a:buClr>
            </a:pPr>
            <a:endParaRPr lang="en-GB" sz="300" dirty="0">
              <a:solidFill>
                <a:srgbClr val="3F5056"/>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pPr/>
              <a:t>15</a:t>
            </a:fld>
            <a:endParaRPr lang="en-GB" dirty="0"/>
          </a:p>
        </p:txBody>
      </p:sp>
    </p:spTree>
    <p:extLst>
      <p:ext uri="{BB962C8B-B14F-4D97-AF65-F5344CB8AC3E}">
        <p14:creationId xmlns:p14="http://schemas.microsoft.com/office/powerpoint/2010/main" val="264460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Facilitator Notes</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Providing high quality and timely information and advice is central to the success of the vision for the care and support system set out in the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Not only does information and advice help to promote people’s well-being by increasing their ability to exercise choice and control, it is also a vital component of preventing or delaying people’s need for care and </a:t>
            </a:r>
            <a:r>
              <a:rPr lang="en-GB" sz="1200" kern="1200" dirty="0" smtClean="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and </a:t>
            </a:r>
            <a:r>
              <a:rPr lang="en-GB" sz="1200" kern="1200" dirty="0" smtClean="0">
                <a:solidFill>
                  <a:schemeClr val="tx1"/>
                </a:solidFill>
                <a:effectLst/>
                <a:latin typeface="+mn-lt"/>
                <a:ea typeface="+mn-ea"/>
                <a:cs typeface="+mn-cs"/>
              </a:rPr>
              <a:t>carers’ needs </a:t>
            </a:r>
            <a:r>
              <a:rPr lang="en-GB" sz="1200" kern="1200" dirty="0">
                <a:solidFill>
                  <a:schemeClr val="tx1"/>
                </a:solidFill>
                <a:effectLst/>
                <a:latin typeface="+mn-lt"/>
                <a:ea typeface="+mn-ea"/>
                <a:cs typeface="+mn-cs"/>
              </a:rPr>
              <a:t>for support. Providing high quality and timely information and advice should be considered to be a preventative service in its own right.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Without access to timely advice and information, people don’t understand what they are entitled to from the state, can’t make the best decisions about funding care, and are unable to choose the best quality care and / or support for the situation in which they find themselves. In other words, without it they can’t fully participate in their own care and support</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16</a:t>
            </a:fld>
            <a:endParaRPr lang="en-GB" dirty="0"/>
          </a:p>
        </p:txBody>
      </p:sp>
    </p:spTree>
    <p:extLst>
      <p:ext uri="{BB962C8B-B14F-4D97-AF65-F5344CB8AC3E}">
        <p14:creationId xmlns:p14="http://schemas.microsoft.com/office/powerpoint/2010/main" val="282781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Everything that is in the Act is included to promote people’s </a:t>
            </a:r>
            <a:r>
              <a:rPr lang="en-GB" sz="1200" b="1" kern="1200" dirty="0">
                <a:solidFill>
                  <a:schemeClr val="tx1"/>
                </a:solidFill>
                <a:effectLst/>
                <a:latin typeface="+mn-lt"/>
                <a:ea typeface="+mn-ea"/>
                <a:cs typeface="+mn-cs"/>
              </a:rPr>
              <a:t>well-being</a:t>
            </a:r>
            <a:r>
              <a:rPr lang="en-GB" sz="1200" kern="1200" dirty="0">
                <a:solidFill>
                  <a:schemeClr val="tx1"/>
                </a:solidFill>
                <a:effectLst/>
                <a:latin typeface="+mn-lt"/>
                <a:ea typeface="+mn-ea"/>
                <a:cs typeface="+mn-cs"/>
              </a:rPr>
              <a:t>. People have a responsibility for their own well-being </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supported </a:t>
            </a:r>
            <a:r>
              <a:rPr lang="en-GB" sz="1200" kern="1200" dirty="0">
                <a:solidFill>
                  <a:schemeClr val="tx1"/>
                </a:solidFill>
                <a:effectLst/>
                <a:latin typeface="+mn-lt"/>
                <a:ea typeface="+mn-ea"/>
                <a:cs typeface="+mn-cs"/>
              </a:rPr>
              <a:t>by their families, friends and communities, but they may also need support to achieve well-being. Professionals and agencies are there to provide some of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 2 of the Act requires “any persons exercising functions under the Act to seek to promote the well-being of people who need care and support and carers who need support.” </a:t>
            </a:r>
            <a:r>
              <a:rPr lang="en-GB" sz="1200" kern="1200" dirty="0" smtClean="0">
                <a:solidFill>
                  <a:schemeClr val="tx1"/>
                </a:solidFill>
                <a:effectLst/>
                <a:latin typeface="+mn-lt"/>
                <a:ea typeface="+mn-ea"/>
                <a:cs typeface="+mn-cs"/>
              </a:rPr>
              <a:t>This </a:t>
            </a:r>
            <a:r>
              <a:rPr lang="en-GB" sz="1200" kern="1200" dirty="0">
                <a:solidFill>
                  <a:schemeClr val="tx1"/>
                </a:solidFill>
                <a:effectLst/>
                <a:latin typeface="+mn-lt"/>
                <a:ea typeface="+mn-ea"/>
                <a:cs typeface="+mn-cs"/>
              </a:rPr>
              <a:t>duty applies to practitioners when, for instance, carrying out assessment or providing information and advice.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Possible discussion activity </a:t>
            </a:r>
            <a:r>
              <a:rPr lang="en-GB" sz="1200" b="1"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You could ask participants – in pairs or small groups – to jot down how they think of well-being for themselves, and what priority would they rank the factors that influence their own well-being. Then, direct people to </a:t>
            </a:r>
            <a:r>
              <a:rPr lang="en-GB" sz="1200" kern="1200" dirty="0" smtClean="0">
                <a:solidFill>
                  <a:schemeClr val="tx1"/>
                </a:solidFill>
                <a:effectLst/>
                <a:latin typeface="+mn-lt"/>
                <a:ea typeface="+mn-ea"/>
                <a:cs typeface="+mn-cs"/>
              </a:rPr>
              <a:t>a ‘</a:t>
            </a:r>
            <a:r>
              <a:rPr lang="en-GB" sz="1200" kern="1200" dirty="0">
                <a:solidFill>
                  <a:schemeClr val="tx1"/>
                </a:solidFill>
                <a:effectLst/>
                <a:latin typeface="+mn-lt"/>
                <a:ea typeface="+mn-ea"/>
                <a:cs typeface="+mn-cs"/>
              </a:rPr>
              <a:t>Well-being Handout’ which gives the definition of well-being used in the Act. Ask them how their definition compares to the one in the handout. Are those factors the same or different to what might be experienced by people who need care and </a:t>
            </a:r>
            <a:r>
              <a:rPr lang="en-GB" sz="1200" kern="1200" dirty="0" smtClean="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and if </a:t>
            </a:r>
            <a:r>
              <a:rPr lang="en-GB" sz="1200" kern="1200" dirty="0" smtClean="0">
                <a:solidFill>
                  <a:schemeClr val="tx1"/>
                </a:solidFill>
                <a:effectLst/>
                <a:latin typeface="+mn-lt"/>
                <a:ea typeface="+mn-ea"/>
                <a:cs typeface="+mn-cs"/>
              </a:rPr>
              <a:t>so, </a:t>
            </a:r>
            <a:r>
              <a:rPr lang="en-GB" sz="1200" kern="1200" dirty="0">
                <a:solidFill>
                  <a:schemeClr val="tx1"/>
                </a:solidFill>
                <a:effectLst/>
                <a:latin typeface="+mn-lt"/>
                <a:ea typeface="+mn-ea"/>
                <a:cs typeface="+mn-cs"/>
              </a:rPr>
              <a:t>what makes the difference?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Well-being is defined </a:t>
            </a:r>
            <a:r>
              <a:rPr lang="en-GB" sz="1200" kern="1200" dirty="0" smtClean="0">
                <a:solidFill>
                  <a:schemeClr val="tx1"/>
                </a:solidFill>
                <a:effectLst/>
                <a:latin typeface="+mn-lt"/>
                <a:ea typeface="+mn-ea"/>
                <a:cs typeface="+mn-cs"/>
              </a:rPr>
              <a:t>by eight </a:t>
            </a:r>
            <a:r>
              <a:rPr lang="en-GB" sz="1200" kern="1200" dirty="0">
                <a:solidFill>
                  <a:schemeClr val="tx1"/>
                </a:solidFill>
                <a:effectLst/>
                <a:latin typeface="+mn-lt"/>
                <a:ea typeface="+mn-ea"/>
                <a:cs typeface="+mn-cs"/>
              </a:rPr>
              <a:t>common aspects, for example, the “suitability of living accommodation” and </a:t>
            </a:r>
            <a:r>
              <a:rPr lang="en-GB" sz="1200" kern="1200" dirty="0" smtClean="0">
                <a:solidFill>
                  <a:schemeClr val="tx1"/>
                </a:solidFill>
                <a:effectLst/>
                <a:latin typeface="+mn-lt"/>
                <a:ea typeface="+mn-ea"/>
                <a:cs typeface="+mn-cs"/>
              </a:rPr>
              <a:t>two </a:t>
            </a:r>
            <a:r>
              <a:rPr lang="en-GB" sz="1200" kern="1200" dirty="0">
                <a:solidFill>
                  <a:schemeClr val="tx1"/>
                </a:solidFill>
                <a:effectLst/>
                <a:latin typeface="+mn-lt"/>
                <a:ea typeface="+mn-ea"/>
                <a:cs typeface="+mn-cs"/>
              </a:rPr>
              <a:t>more that are specific to either children or adults, for example, the “</a:t>
            </a:r>
            <a:r>
              <a:rPr lang="en-US" sz="1200" kern="1200" dirty="0">
                <a:solidFill>
                  <a:schemeClr val="tx1"/>
                </a:solidFill>
                <a:effectLst/>
                <a:latin typeface="+mn-lt"/>
                <a:ea typeface="+mn-ea"/>
                <a:cs typeface="+mn-cs"/>
              </a:rPr>
              <a:t>physical, intellectual, emotional, social and </a:t>
            </a:r>
            <a:r>
              <a:rPr lang="en-US" sz="1200"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development” </a:t>
            </a:r>
            <a:r>
              <a:rPr lang="en-GB" sz="1200" kern="1200" dirty="0">
                <a:solidFill>
                  <a:schemeClr val="tx1"/>
                </a:solidFill>
                <a:effectLst/>
                <a:latin typeface="+mn-lt"/>
                <a:ea typeface="+mn-ea"/>
                <a:cs typeface="+mn-cs"/>
              </a:rPr>
              <a:t>for a child; and “participation in work” for an </a:t>
            </a:r>
            <a:r>
              <a:rPr lang="en-GB" sz="1200" kern="1200" dirty="0" smtClean="0">
                <a:solidFill>
                  <a:schemeClr val="tx1"/>
                </a:solidFill>
                <a:effectLst/>
                <a:latin typeface="+mn-lt"/>
                <a:ea typeface="+mn-ea"/>
                <a:cs typeface="+mn-cs"/>
              </a:rPr>
              <a:t>adult. While </a:t>
            </a:r>
            <a:r>
              <a:rPr lang="en-GB" sz="1200" kern="1200" dirty="0">
                <a:solidFill>
                  <a:schemeClr val="tx1"/>
                </a:solidFill>
                <a:effectLst/>
                <a:latin typeface="+mn-lt"/>
                <a:ea typeface="+mn-ea"/>
                <a:cs typeface="+mn-cs"/>
              </a:rPr>
              <a:t>they all have equal importance, some aspects of well-being are likely to be more relevant to one person than another which requires a flexible approach for each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Part 2 of the Act requires “</a:t>
            </a:r>
            <a:r>
              <a:rPr lang="en-GB" sz="1200" i="1" kern="1200" dirty="0">
                <a:solidFill>
                  <a:schemeClr val="tx1"/>
                </a:solidFill>
                <a:effectLst/>
                <a:latin typeface="+mn-lt"/>
                <a:ea typeface="+mn-ea"/>
                <a:cs typeface="+mn-cs"/>
              </a:rPr>
              <a:t>any persons exercising functions under the Act to seek to promote the well-being of people who need care and support, and carers who need support.”</a:t>
            </a:r>
            <a:r>
              <a:rPr lang="en-GB" sz="1200" kern="1200" dirty="0">
                <a:solidFill>
                  <a:schemeClr val="tx1"/>
                </a:solidFill>
                <a:effectLst/>
                <a:latin typeface="+mn-lt"/>
                <a:ea typeface="+mn-ea"/>
                <a:cs typeface="+mn-cs"/>
              </a:rPr>
              <a:t> </a:t>
            </a:r>
          </a:p>
          <a:p>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Promoting well-being includes focusing on preventing the need for care and support and stopping people’s needs from escalating as well as providing people with the information, advice and assistance they need to take control over their day-to-day life.</a:t>
            </a:r>
          </a:p>
          <a:p>
            <a:endParaRPr lang="en-GB" sz="1200" kern="1200" baseline="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Possible discussion activity </a:t>
            </a:r>
            <a:r>
              <a:rPr lang="en-GB" sz="1200" b="1"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You could ask participants – in pairs or small groups – to jot down how they think of well-being for themselves, and what priority would they rank the factors that influence their own well-being. Then, direct people to </a:t>
            </a:r>
            <a:r>
              <a:rPr lang="en-GB" sz="1200" kern="1200" dirty="0" smtClean="0">
                <a:solidFill>
                  <a:schemeClr val="tx1"/>
                </a:solidFill>
                <a:effectLst/>
                <a:latin typeface="+mn-lt"/>
                <a:ea typeface="+mn-ea"/>
                <a:cs typeface="+mn-cs"/>
              </a:rPr>
              <a:t>a ‘</a:t>
            </a:r>
            <a:r>
              <a:rPr lang="en-GB" sz="1200" kern="1200" dirty="0">
                <a:solidFill>
                  <a:schemeClr val="tx1"/>
                </a:solidFill>
                <a:effectLst/>
                <a:latin typeface="+mn-lt"/>
                <a:ea typeface="+mn-ea"/>
                <a:cs typeface="+mn-cs"/>
              </a:rPr>
              <a:t>Well-being Handout’ which gives the definition of well-being used in the Act. Ask them how their definition compares to the one in the handout. Are those factors the same or different to what might be experienced by people who need care and </a:t>
            </a:r>
            <a:r>
              <a:rPr lang="en-GB" sz="1200" kern="1200" dirty="0" smtClean="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and if </a:t>
            </a:r>
            <a:r>
              <a:rPr lang="en-GB" sz="1200" kern="1200" dirty="0" smtClean="0">
                <a:solidFill>
                  <a:schemeClr val="tx1"/>
                </a:solidFill>
                <a:effectLst/>
                <a:latin typeface="+mn-lt"/>
                <a:ea typeface="+mn-ea"/>
                <a:cs typeface="+mn-cs"/>
              </a:rPr>
              <a:t>so, </a:t>
            </a:r>
            <a:r>
              <a:rPr lang="en-GB" sz="1200" kern="1200" dirty="0">
                <a:solidFill>
                  <a:schemeClr val="tx1"/>
                </a:solidFill>
                <a:effectLst/>
                <a:latin typeface="+mn-lt"/>
                <a:ea typeface="+mn-ea"/>
                <a:cs typeface="+mn-cs"/>
              </a:rPr>
              <a:t>what makes the difference?</a:t>
            </a:r>
          </a:p>
        </p:txBody>
      </p:sp>
      <p:sp>
        <p:nvSpPr>
          <p:cNvPr id="4" name="Slide Number Placeholder 3"/>
          <p:cNvSpPr>
            <a:spLocks noGrp="1"/>
          </p:cNvSpPr>
          <p:nvPr>
            <p:ph type="sldNum" sz="quarter" idx="10"/>
          </p:nvPr>
        </p:nvSpPr>
        <p:spPr/>
        <p:txBody>
          <a:bodyPr/>
          <a:lstStyle/>
          <a:p>
            <a:fld id="{25A66D71-3A5D-49FC-BD65-2596F3D52FCF}" type="slidenum">
              <a:rPr lang="en-GB" smtClean="0"/>
              <a:pPr/>
              <a:t>17</a:t>
            </a:fld>
            <a:endParaRPr lang="en-GB" dirty="0"/>
          </a:p>
        </p:txBody>
      </p:sp>
    </p:spTree>
    <p:extLst>
      <p:ext uri="{BB962C8B-B14F-4D97-AF65-F5344CB8AC3E}">
        <p14:creationId xmlns:p14="http://schemas.microsoft.com/office/powerpoint/2010/main" val="24556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US" dirty="0"/>
          </a:p>
          <a:p>
            <a:pPr lvl="0"/>
            <a:r>
              <a:rPr lang="en-GB" sz="1200" kern="1200" dirty="0">
                <a:solidFill>
                  <a:schemeClr val="tx1"/>
                </a:solidFill>
                <a:effectLst/>
                <a:latin typeface="+mn-lt"/>
                <a:ea typeface="+mn-ea"/>
                <a:cs typeface="+mn-cs"/>
              </a:rPr>
              <a:t>This is a diagrammatic representation of the principles and assumptions underpinning the Act. The key assumption is that through an increased level of effective earlier intervention/preventative services, including better access to information and advice for everyone, and well-being support for those who need some help (the </a:t>
            </a:r>
            <a:r>
              <a:rPr lang="en-GB" sz="1200" kern="1200" dirty="0" smtClean="0">
                <a:solidFill>
                  <a:schemeClr val="tx1"/>
                </a:solidFill>
                <a:effectLst/>
                <a:latin typeface="+mn-lt"/>
                <a:ea typeface="+mn-ea"/>
                <a:cs typeface="+mn-cs"/>
              </a:rPr>
              <a:t>left-hand </a:t>
            </a:r>
            <a:r>
              <a:rPr lang="en-GB" sz="1200" kern="1200" dirty="0">
                <a:solidFill>
                  <a:schemeClr val="tx1"/>
                </a:solidFill>
                <a:effectLst/>
                <a:latin typeface="+mn-lt"/>
                <a:ea typeface="+mn-ea"/>
                <a:cs typeface="+mn-cs"/>
              </a:rPr>
              <a:t>side of the care and support spectrum), more people will be able to be supported without need for managed intensive support. Hence the dotted line moves to the right: fewer citizens will need care and support planning for managed, complex care.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Act attempts to rebalance the focus of care and support to prevention and earlier intervention – increasing preventative services within the community to minimise the escalation of needs to a critical level. The Act also recognises carers’ vital input and aims to help them maintain their caring role, which of course will often help the people they care for to postpone the need for more managed, complex care.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Promoting prevention needs to happen at a strategic, operational </a:t>
            </a:r>
            <a:r>
              <a:rPr lang="en-GB" sz="1200" b="1" kern="1200" dirty="0">
                <a:solidFill>
                  <a:schemeClr val="tx1"/>
                </a:solidFill>
                <a:effectLst/>
                <a:latin typeface="+mn-lt"/>
                <a:ea typeface="+mn-ea"/>
                <a:cs typeface="+mn-cs"/>
              </a:rPr>
              <a:t>and</a:t>
            </a:r>
            <a:r>
              <a:rPr lang="en-GB" sz="1200" kern="1200" dirty="0">
                <a:solidFill>
                  <a:schemeClr val="tx1"/>
                </a:solidFill>
                <a:effectLst/>
                <a:latin typeface="+mn-lt"/>
                <a:ea typeface="+mn-ea"/>
                <a:cs typeface="+mn-cs"/>
              </a:rPr>
              <a:t> individual level by local authorities and their partners. The Part 2 Code of Practice identifies ways that local authorities can ‘do’ prevention on a strategic level by setting out tools, methodologies, services and behaviours. This will require a robust population assessment and good partnership working to collect, analyse and act on information about the needs and outcomes that are important to the population. </a:t>
            </a:r>
            <a:endParaRPr lang="en-US"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18</a:t>
            </a:fld>
            <a:endParaRPr lang="en-GB" dirty="0"/>
          </a:p>
        </p:txBody>
      </p:sp>
    </p:spTree>
    <p:extLst>
      <p:ext uri="{BB962C8B-B14F-4D97-AF65-F5344CB8AC3E}">
        <p14:creationId xmlns:p14="http://schemas.microsoft.com/office/powerpoint/2010/main" val="406586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sz="1200" kern="1200" dirty="0">
              <a:solidFill>
                <a:schemeClr val="tx1"/>
              </a:solidFill>
              <a:effectLst/>
              <a:latin typeface="+mn-lt"/>
              <a:ea typeface="+mn-ea"/>
              <a:cs typeface="+mn-cs"/>
            </a:endParaRPr>
          </a:p>
          <a:p>
            <a:pPr lvl="0"/>
            <a:r>
              <a:rPr lang="en-GB" sz="1200" dirty="0">
                <a:latin typeface="Arial" panose="020B0604020202020204" pitchFamily="34" charset="0"/>
                <a:cs typeface="Arial" panose="020B0604020202020204" pitchFamily="34" charset="0"/>
              </a:rPr>
              <a:t>Local authorities must ensure a range and level of preventative services. Local </a:t>
            </a:r>
            <a:r>
              <a:rPr lang="en-GB" sz="1200" dirty="0" smtClean="0">
                <a:latin typeface="Arial" panose="020B0604020202020204" pitchFamily="34" charset="0"/>
                <a:cs typeface="Arial" panose="020B0604020202020204" pitchFamily="34" charset="0"/>
              </a:rPr>
              <a:t>health boards </a:t>
            </a:r>
            <a:r>
              <a:rPr lang="en-GB" sz="1200" dirty="0">
                <a:latin typeface="Arial" panose="020B0604020202020204" pitchFamily="34" charset="0"/>
                <a:cs typeface="Arial" panose="020B0604020202020204" pitchFamily="34" charset="0"/>
              </a:rPr>
              <a:t>must also take a preventative approach to help achieve these aims.</a:t>
            </a: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r>
              <a:rPr lang="en-GB" sz="1200" kern="1200" dirty="0">
                <a:solidFill>
                  <a:schemeClr val="tx1"/>
                </a:solidFill>
                <a:effectLst/>
                <a:latin typeface="+mn-lt"/>
                <a:ea typeface="+mn-ea"/>
                <a:cs typeface="+mn-cs"/>
              </a:rPr>
              <a:t>Links to the duty to undertake a population assessment, which should help local authorities </a:t>
            </a:r>
            <a:r>
              <a:rPr lang="en-GB" sz="1200" kern="1200" dirty="0" smtClean="0">
                <a:solidFill>
                  <a:schemeClr val="tx1"/>
                </a:solidFill>
                <a:effectLst/>
                <a:latin typeface="+mn-lt"/>
                <a:ea typeface="+mn-ea"/>
                <a:cs typeface="+mn-cs"/>
              </a:rPr>
              <a:t>identify </a:t>
            </a:r>
            <a:r>
              <a:rPr lang="en-GB" sz="1200" kern="1200" dirty="0">
                <a:solidFill>
                  <a:schemeClr val="tx1"/>
                </a:solidFill>
                <a:effectLst/>
                <a:latin typeface="+mn-lt"/>
                <a:ea typeface="+mn-ea"/>
                <a:cs typeface="+mn-cs"/>
              </a:rPr>
              <a:t>the current range of preventative service available.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alone is not enough. Crucially, local authorities will need to promote a culture of prevention, identify those who may benefit from preventative services, and promote re-</a:t>
            </a:r>
            <a:r>
              <a:rPr lang="en-GB" sz="1200" kern="1200" dirty="0" err="1">
                <a:solidFill>
                  <a:schemeClr val="tx1"/>
                </a:solidFill>
                <a:effectLst/>
                <a:latin typeface="+mn-lt"/>
                <a:ea typeface="+mn-ea"/>
                <a:cs typeface="+mn-cs"/>
              </a:rPr>
              <a:t>ablement</a:t>
            </a:r>
            <a:r>
              <a:rPr lang="en-GB" sz="1200" kern="1200" dirty="0">
                <a:solidFill>
                  <a:schemeClr val="tx1"/>
                </a:solidFill>
                <a:effectLst/>
                <a:latin typeface="+mn-lt"/>
                <a:ea typeface="+mn-ea"/>
                <a:cs typeface="+mn-cs"/>
              </a:rPr>
              <a:t>. Staff should feel empowered to work with service recipients to deal with issues preventatively.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However, prevention is wider than social services. All areas of local authorities (e.g. housing, leisure and education) and local health boards must take a preventative approach that helps to achieve the bullet points above, collaborating where appropriate.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pPr/>
              <a:t>19</a:t>
            </a:fld>
            <a:endParaRPr lang="en-GB" dirty="0"/>
          </a:p>
        </p:txBody>
      </p:sp>
    </p:spTree>
    <p:extLst>
      <p:ext uri="{BB962C8B-B14F-4D97-AF65-F5344CB8AC3E}">
        <p14:creationId xmlns:p14="http://schemas.microsoft.com/office/powerpoint/2010/main" val="387254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a:t>
            </a:fld>
            <a:endParaRPr lang="en-GB" dirty="0"/>
          </a:p>
        </p:txBody>
      </p:sp>
    </p:spTree>
    <p:extLst>
      <p:ext uri="{BB962C8B-B14F-4D97-AF65-F5344CB8AC3E}">
        <p14:creationId xmlns:p14="http://schemas.microsoft.com/office/powerpoint/2010/main" val="2429058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latin typeface="Arial" pitchFamily="34" charset="0"/>
                <a:cs typeface="Arial" pitchFamily="34" charset="0"/>
              </a:rPr>
              <a:t>Facilitator Notes</a:t>
            </a:r>
            <a:endParaRPr lang="en-GB" b="1" dirty="0">
              <a:latin typeface="Arial" pitchFamily="34" charset="0"/>
              <a:cs typeface="Arial" pitchFamily="34" charset="0"/>
            </a:endParaRPr>
          </a:p>
          <a:p>
            <a:pPr algn="l"/>
            <a:endParaRPr lang="en-GB" b="1"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Local authorities should work with a range of partners to develop and deliver preventative services. All areas of the local authority (e.g. housing, leisure and </a:t>
            </a:r>
            <a:r>
              <a:rPr lang="en-US" sz="1200" kern="1200" dirty="0" smtClean="0">
                <a:solidFill>
                  <a:schemeClr val="tx1"/>
                </a:solidFill>
                <a:effectLst/>
                <a:latin typeface="+mn-lt"/>
                <a:ea typeface="+mn-ea"/>
                <a:cs typeface="+mn-cs"/>
              </a:rPr>
              <a:t>education, </a:t>
            </a:r>
            <a:r>
              <a:rPr lang="en-US" sz="1200" kern="1200" dirty="0">
                <a:solidFill>
                  <a:schemeClr val="tx1"/>
                </a:solidFill>
                <a:effectLst/>
                <a:latin typeface="+mn-lt"/>
                <a:ea typeface="+mn-ea"/>
                <a:cs typeface="+mn-cs"/>
              </a:rPr>
              <a:t>as well as social care) must take a preventative approach in collaboration.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just"/>
            <a:r>
              <a:rPr lang="en-US" dirty="0">
                <a:latin typeface="Arial" pitchFamily="34" charset="0"/>
                <a:cs typeface="Arial" pitchFamily="34" charset="0"/>
              </a:rPr>
              <a:t>Requirements on local authorities to promote the integration of care and support with health and health-related provision, with a view to improving well-being, prevention and raising quality.</a:t>
            </a:r>
          </a:p>
          <a:p>
            <a:pPr algn="just"/>
            <a:endParaRPr lang="en-US" dirty="0">
              <a:latin typeface="Arial" pitchFamily="34" charset="0"/>
              <a:cs typeface="Arial" pitchFamily="34" charset="0"/>
            </a:endParaRPr>
          </a:p>
          <a:p>
            <a:pPr algn="just"/>
            <a:r>
              <a:rPr lang="en-US" dirty="0">
                <a:latin typeface="Arial" pitchFamily="34" charset="0"/>
                <a:cs typeface="Arial" pitchFamily="34" charset="0"/>
              </a:rPr>
              <a:t>Partnership arrangements to be prescribed through regulations both between local </a:t>
            </a:r>
            <a:r>
              <a:rPr lang="en-US" dirty="0" smtClean="0">
                <a:latin typeface="Arial" pitchFamily="34" charset="0"/>
                <a:cs typeface="Arial" pitchFamily="34" charset="0"/>
              </a:rPr>
              <a:t>authorities, </a:t>
            </a:r>
            <a:r>
              <a:rPr lang="en-US" dirty="0">
                <a:latin typeface="Arial" pitchFamily="34" charset="0"/>
                <a:cs typeface="Arial" pitchFamily="34" charset="0"/>
              </a:rPr>
              <a:t>and between local authorities and local health boards.</a:t>
            </a:r>
          </a:p>
          <a:p>
            <a:pPr algn="just"/>
            <a:endParaRPr lang="en-US" dirty="0">
              <a:latin typeface="Arial" pitchFamily="34" charset="0"/>
              <a:cs typeface="Arial" pitchFamily="34" charset="0"/>
            </a:endParaRPr>
          </a:p>
          <a:p>
            <a:pPr algn="just"/>
            <a:endParaRPr lang="en-US" dirty="0"/>
          </a:p>
          <a:p>
            <a:pPr algn="l"/>
            <a:endParaRPr lang="en-GB" b="0" dirty="0"/>
          </a:p>
          <a:p>
            <a:endParaRPr lang="en-GB" b="1" dirty="0"/>
          </a:p>
          <a:p>
            <a:endParaRPr lang="en-GB" b="1" dirty="0"/>
          </a:p>
          <a:p>
            <a:endParaRPr lang="en-GB" b="1" dirty="0"/>
          </a:p>
          <a:p>
            <a:pPr>
              <a:buFont typeface="Arial" pitchFamily="34" charset="0"/>
              <a:buNone/>
            </a:pPr>
            <a:endParaRPr lang="en-GB" baseline="0" dirty="0"/>
          </a:p>
          <a:p>
            <a:pPr>
              <a:buFont typeface="Arial" pitchFamily="34" charset="0"/>
              <a:buNone/>
            </a:pPr>
            <a:endParaRPr lang="en-GB" baseline="0" dirty="0"/>
          </a:p>
          <a:p>
            <a:pPr>
              <a:buFont typeface="Arial"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20</a:t>
            </a:fld>
            <a:endParaRPr lang="en-GB" dirty="0"/>
          </a:p>
        </p:txBody>
      </p:sp>
    </p:spTree>
    <p:extLst>
      <p:ext uri="{BB962C8B-B14F-4D97-AF65-F5344CB8AC3E}">
        <p14:creationId xmlns:p14="http://schemas.microsoft.com/office/powerpoint/2010/main" val="1701543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many different elements that make up a person’s well-being. In terms of assistance to improve well-being, therefore, people often need support from a broad mix of health and social care services, from a variety of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It</a:t>
            </a:r>
            <a:r>
              <a:rPr lang="en-GB" sz="1200" i="0" dirty="0"/>
              <a:t>s in their best interests if those services work closely together.</a:t>
            </a:r>
            <a:endParaRPr lang="en-US" sz="120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benefits of collaboration are widely acknowledged and have been recognised in order to achieve more than individual partners can achieve on their own.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21</a:t>
            </a:fld>
            <a:endParaRPr lang="en-GB" dirty="0"/>
          </a:p>
        </p:txBody>
      </p:sp>
    </p:spTree>
    <p:extLst>
      <p:ext uri="{BB962C8B-B14F-4D97-AF65-F5344CB8AC3E}">
        <p14:creationId xmlns:p14="http://schemas.microsoft.com/office/powerpoint/2010/main" val="209652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Regional Partnership Boards will need to prioritise the integration of services in relation to</a:t>
            </a:r>
            <a:r>
              <a:rPr lang="en-GB" sz="1200" baseline="0" dirty="0">
                <a:latin typeface="Arial" panose="020B0604020202020204" pitchFamily="34" charset="0"/>
                <a:cs typeface="Arial" panose="020B0604020202020204" pitchFamily="34" charset="0"/>
              </a:rPr>
              <a:t> these particular population groups.</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22</a:t>
            </a:fld>
            <a:endParaRPr lang="en-GB" dirty="0"/>
          </a:p>
        </p:txBody>
      </p:sp>
    </p:spTree>
    <p:extLst>
      <p:ext uri="{BB962C8B-B14F-4D97-AF65-F5344CB8AC3E}">
        <p14:creationId xmlns:p14="http://schemas.microsoft.com/office/powerpoint/2010/main" val="3789407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b="1" dirty="0"/>
          </a:p>
          <a:p>
            <a:r>
              <a:rPr lang="en-GB" b="0" dirty="0"/>
              <a:t>Talk through some of the key practical implications of the </a:t>
            </a:r>
            <a:r>
              <a:rPr lang="en-GB" b="0" dirty="0" smtClean="0"/>
              <a:t>Act.</a:t>
            </a:r>
            <a:endParaRPr lang="en-GB" b="0"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23</a:t>
            </a:fld>
            <a:endParaRPr lang="en-GB" dirty="0"/>
          </a:p>
        </p:txBody>
      </p:sp>
    </p:spTree>
    <p:extLst>
      <p:ext uri="{BB962C8B-B14F-4D97-AF65-F5344CB8AC3E}">
        <p14:creationId xmlns:p14="http://schemas.microsoft.com/office/powerpoint/2010/main" val="48092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24</a:t>
            </a:fld>
            <a:endParaRPr lang="en-GB" dirty="0"/>
          </a:p>
        </p:txBody>
      </p:sp>
    </p:spTree>
    <p:extLst>
      <p:ext uri="{BB962C8B-B14F-4D97-AF65-F5344CB8AC3E}">
        <p14:creationId xmlns:p14="http://schemas.microsoft.com/office/powerpoint/2010/main" val="274505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latin typeface="Arial" pitchFamily="34" charset="0"/>
                <a:cs typeface="Arial" pitchFamily="34" charset="0"/>
              </a:rPr>
              <a:t>Let the</a:t>
            </a:r>
            <a:r>
              <a:rPr lang="en-GB" b="0" baseline="0" dirty="0">
                <a:latin typeface="Arial" pitchFamily="34" charset="0"/>
                <a:cs typeface="Arial" pitchFamily="34" charset="0"/>
              </a:rPr>
              <a:t> </a:t>
            </a:r>
            <a:r>
              <a:rPr lang="en-GB" b="0" dirty="0">
                <a:latin typeface="Arial" pitchFamily="34" charset="0"/>
                <a:cs typeface="Arial" pitchFamily="34" charset="0"/>
              </a:rPr>
              <a:t>audience know that you will </a:t>
            </a:r>
            <a:r>
              <a:rPr lang="en-GB" b="1" dirty="0">
                <a:latin typeface="Arial" pitchFamily="34" charset="0"/>
                <a:cs typeface="Arial" pitchFamily="34" charset="0"/>
              </a:rPr>
              <a:t>briefly</a:t>
            </a:r>
            <a:r>
              <a:rPr lang="en-GB" b="0" dirty="0">
                <a:latin typeface="Arial" pitchFamily="34" charset="0"/>
                <a:cs typeface="Arial" pitchFamily="34" charset="0"/>
              </a:rPr>
              <a:t> go through other legislation which complements the</a:t>
            </a:r>
            <a:r>
              <a:rPr lang="en-GB" b="0" baseline="0" dirty="0">
                <a:latin typeface="Arial" pitchFamily="34" charset="0"/>
                <a:cs typeface="Arial" pitchFamily="34" charset="0"/>
              </a:rPr>
              <a:t> Social Services </a:t>
            </a:r>
            <a:r>
              <a:rPr lang="en-GB" b="0" baseline="0" dirty="0" smtClean="0">
                <a:latin typeface="Arial" pitchFamily="34" charset="0"/>
                <a:cs typeface="Arial" pitchFamily="34" charset="0"/>
              </a:rPr>
              <a:t>and Well-being </a:t>
            </a:r>
            <a:r>
              <a:rPr lang="en-GB" b="0" baseline="0" dirty="0">
                <a:latin typeface="Arial" pitchFamily="34" charset="0"/>
                <a:cs typeface="Arial" pitchFamily="34" charset="0"/>
              </a:rPr>
              <a:t>(Wales) Act.</a:t>
            </a:r>
            <a:endParaRPr lang="en-GB" b="0" dirty="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25</a:t>
            </a:fld>
            <a:endParaRPr lang="en-GB" dirty="0"/>
          </a:p>
        </p:txBody>
      </p:sp>
    </p:spTree>
    <p:extLst>
      <p:ext uri="{BB962C8B-B14F-4D97-AF65-F5344CB8AC3E}">
        <p14:creationId xmlns:p14="http://schemas.microsoft.com/office/powerpoint/2010/main" val="427790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a:t>
            </a:r>
            <a:r>
              <a:rPr lang="en-GB" b="1" baseline="0" dirty="0"/>
              <a:t> Notes</a:t>
            </a:r>
          </a:p>
          <a:p>
            <a:endParaRPr lang="en-GB" dirty="0"/>
          </a:p>
          <a:p>
            <a:r>
              <a:rPr lang="en-GB" dirty="0"/>
              <a:t>This new law will mean that, for the first time, the public bodies listed must do what they do in a sustainable way. They need to make sure that when making their decisions they take into account the impact they could have on people living their lives in Wales in the future.</a:t>
            </a:r>
          </a:p>
          <a:p>
            <a:pPr rtl="0"/>
            <a:endParaRPr lang="en-GB"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26</a:t>
            </a:fld>
            <a:endParaRPr lang="en-GB" dirty="0"/>
          </a:p>
        </p:txBody>
      </p:sp>
    </p:spTree>
    <p:extLst>
      <p:ext uri="{BB962C8B-B14F-4D97-AF65-F5344CB8AC3E}">
        <p14:creationId xmlns:p14="http://schemas.microsoft.com/office/powerpoint/2010/main" val="1141990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27</a:t>
            </a:fld>
            <a:endParaRPr lang="en-GB" dirty="0"/>
          </a:p>
        </p:txBody>
      </p:sp>
    </p:spTree>
    <p:extLst>
      <p:ext uri="{BB962C8B-B14F-4D97-AF65-F5344CB8AC3E}">
        <p14:creationId xmlns:p14="http://schemas.microsoft.com/office/powerpoint/2010/main" val="3738449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Facilitators Notes</a:t>
            </a:r>
          </a:p>
          <a:p>
            <a:endParaRPr lang="en-GB" b="1" dirty="0"/>
          </a:p>
          <a:p>
            <a:r>
              <a:rPr lang="en-GB" sz="1200" kern="1200" dirty="0">
                <a:solidFill>
                  <a:schemeClr val="tx1"/>
                </a:solidFill>
                <a:effectLst/>
                <a:latin typeface="+mn-lt"/>
                <a:ea typeface="+mn-ea"/>
                <a:cs typeface="+mn-cs"/>
              </a:rPr>
              <a:t>The Act puts in place </a:t>
            </a:r>
            <a:r>
              <a:rPr lang="en-GB" sz="1200" kern="1200" dirty="0" smtClean="0">
                <a:solidFill>
                  <a:schemeClr val="tx1"/>
                </a:solidFill>
                <a:effectLst/>
                <a:latin typeface="+mn-lt"/>
                <a:ea typeface="+mn-ea"/>
                <a:cs typeface="+mn-cs"/>
              </a:rPr>
              <a:t>seven </a:t>
            </a:r>
            <a:r>
              <a:rPr lang="en-GB" sz="1200" kern="1200" dirty="0">
                <a:solidFill>
                  <a:schemeClr val="tx1"/>
                </a:solidFill>
                <a:effectLst/>
                <a:latin typeface="+mn-lt"/>
                <a:ea typeface="+mn-ea"/>
                <a:cs typeface="+mn-cs"/>
              </a:rPr>
              <a:t>well-being goals:</a:t>
            </a:r>
          </a:p>
          <a:p>
            <a:endParaRPr lang="en-GB" b="1" dirty="0"/>
          </a:p>
          <a:p>
            <a:r>
              <a:rPr lang="en-GB" b="1" dirty="0"/>
              <a:t>A prosperous Wales:</a:t>
            </a:r>
            <a:r>
              <a:rPr lang="en-GB" dirty="0"/>
              <a:t> An innovative, productive and low carbon society </a:t>
            </a:r>
            <a:r>
              <a:rPr lang="en-GB" dirty="0" smtClean="0"/>
              <a:t>that </a:t>
            </a:r>
            <a:r>
              <a:rPr lang="en-GB" dirty="0"/>
              <a:t>recognises the limits of the global environment and therefore uses resources efficiently and proportionately (including acting on climate change); and </a:t>
            </a:r>
            <a:r>
              <a:rPr lang="en-GB" dirty="0" smtClean="0"/>
              <a:t>that </a:t>
            </a:r>
            <a:r>
              <a:rPr lang="en-GB" dirty="0"/>
              <a:t>develops a skilled and well-educated population in an economy which generates wealth and provides employment opportunities, allowing people to take advantage of the wealth generated through securing decent work.</a:t>
            </a:r>
          </a:p>
          <a:p>
            <a:endParaRPr lang="en-GB" dirty="0"/>
          </a:p>
          <a:p>
            <a:r>
              <a:rPr lang="en-GB" b="1" dirty="0"/>
              <a:t>A resilient Wales:</a:t>
            </a:r>
            <a:r>
              <a:rPr lang="en-GB" dirty="0"/>
              <a:t> A nation </a:t>
            </a:r>
            <a:r>
              <a:rPr lang="en-GB" dirty="0" smtClean="0"/>
              <a:t>that </a:t>
            </a:r>
            <a:r>
              <a:rPr lang="en-GB" dirty="0"/>
              <a:t>maintains and enhances a biodiverse natural environment with healthy functioning ecosystems that support social, economic and ecological </a:t>
            </a:r>
            <a:r>
              <a:rPr lang="en-GB" dirty="0" smtClean="0"/>
              <a:t>resilience, </a:t>
            </a:r>
            <a:r>
              <a:rPr lang="en-GB" dirty="0"/>
              <a:t>and the capacity to adapt to change (for </a:t>
            </a:r>
            <a:r>
              <a:rPr lang="en-GB" dirty="0" smtClean="0"/>
              <a:t>example, </a:t>
            </a:r>
            <a:r>
              <a:rPr lang="en-GB" dirty="0"/>
              <a:t>climate change). </a:t>
            </a:r>
          </a:p>
          <a:p>
            <a:endParaRPr lang="en-GB" dirty="0"/>
          </a:p>
          <a:p>
            <a:r>
              <a:rPr lang="en-GB" b="1" dirty="0"/>
              <a:t>A healthier Wales:</a:t>
            </a:r>
            <a:r>
              <a:rPr lang="en-GB" dirty="0"/>
              <a:t> A society in which people’s physical and mental well-being is maximised and in which choices and behaviours that benefit future health are understood. </a:t>
            </a:r>
          </a:p>
          <a:p>
            <a:endParaRPr lang="en-GB" dirty="0"/>
          </a:p>
          <a:p>
            <a:r>
              <a:rPr lang="en-GB" b="1" dirty="0"/>
              <a:t>A more equal Wales:</a:t>
            </a:r>
            <a:r>
              <a:rPr lang="en-GB" dirty="0"/>
              <a:t> A society that enables people to fulfil their potential no matter what their background or circumstances (including their </a:t>
            </a:r>
            <a:r>
              <a:rPr lang="en-GB" dirty="0" smtClean="0"/>
              <a:t>socio-economic </a:t>
            </a:r>
            <a:r>
              <a:rPr lang="en-GB" dirty="0"/>
              <a:t>background and circumstances).</a:t>
            </a:r>
          </a:p>
          <a:p>
            <a:endParaRPr lang="en-GB" dirty="0"/>
          </a:p>
          <a:p>
            <a:r>
              <a:rPr lang="en-GB" b="1" dirty="0"/>
              <a:t>A Wales of cohesive communities:</a:t>
            </a:r>
            <a:r>
              <a:rPr lang="en-GB" dirty="0"/>
              <a:t> Attractive, viable, safe and well-connected communities.</a:t>
            </a:r>
          </a:p>
          <a:p>
            <a:endParaRPr lang="en-GB" dirty="0"/>
          </a:p>
          <a:p>
            <a:r>
              <a:rPr lang="en-GB" b="1" dirty="0"/>
              <a:t>A Wales of vibrant culture and thriving Welsh </a:t>
            </a:r>
            <a:r>
              <a:rPr lang="en-GB" b="1" dirty="0" smtClean="0"/>
              <a:t>language: </a:t>
            </a:r>
            <a:r>
              <a:rPr lang="en-GB" dirty="0"/>
              <a:t>A society that promotes and protects culture, heritage and the Welsh language, and which encourages people to participate in the arts, and sports and recreation.</a:t>
            </a:r>
          </a:p>
          <a:p>
            <a:endParaRPr lang="en-GB" dirty="0"/>
          </a:p>
          <a:p>
            <a:r>
              <a:rPr lang="en-GB" b="1" dirty="0"/>
              <a:t>A globally responsible Wales:</a:t>
            </a:r>
            <a:r>
              <a:rPr lang="en-GB" dirty="0"/>
              <a:t> A nation which, when doing anything to improve the economic, social, environmental and cultural well-being of Wales, takes account of whether doing such a thing may make a positive contribution to global </a:t>
            </a:r>
            <a:r>
              <a:rPr lang="en-GB" dirty="0" smtClean="0"/>
              <a:t>well-being.</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28</a:t>
            </a:fld>
            <a:endParaRPr lang="en-GB" dirty="0"/>
          </a:p>
        </p:txBody>
      </p:sp>
    </p:spTree>
    <p:extLst>
      <p:ext uri="{BB962C8B-B14F-4D97-AF65-F5344CB8AC3E}">
        <p14:creationId xmlns:p14="http://schemas.microsoft.com/office/powerpoint/2010/main" val="2120043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r>
              <a:rPr lang="en-GB" dirty="0"/>
              <a:t>Describe some of the common themes across both Acts.</a:t>
            </a:r>
          </a:p>
        </p:txBody>
      </p:sp>
      <p:sp>
        <p:nvSpPr>
          <p:cNvPr id="4" name="Slide Number Placeholder 3"/>
          <p:cNvSpPr>
            <a:spLocks noGrp="1"/>
          </p:cNvSpPr>
          <p:nvPr>
            <p:ph type="sldNum" sz="quarter" idx="10"/>
          </p:nvPr>
        </p:nvSpPr>
        <p:spPr/>
        <p:txBody>
          <a:bodyPr/>
          <a:lstStyle/>
          <a:p>
            <a:fld id="{25A66D71-3A5D-49FC-BD65-2596F3D52FCF}" type="slidenum">
              <a:rPr lang="en-GB" smtClean="0"/>
              <a:pPr/>
              <a:t>29</a:t>
            </a:fld>
            <a:endParaRPr lang="en-GB" dirty="0"/>
          </a:p>
        </p:txBody>
      </p:sp>
    </p:spTree>
    <p:extLst>
      <p:ext uri="{BB962C8B-B14F-4D97-AF65-F5344CB8AC3E}">
        <p14:creationId xmlns:p14="http://schemas.microsoft.com/office/powerpoint/2010/main" val="152809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‘Getting in on the Act’ is a programme of support and resources</a:t>
            </a:r>
            <a:r>
              <a:rPr lang="en-GB" sz="1200" kern="1200" baseline="0" dirty="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that has been </a:t>
            </a:r>
            <a:r>
              <a:rPr lang="en-GB" sz="1200" kern="1200" baseline="0" dirty="0">
                <a:solidFill>
                  <a:schemeClr val="tx1"/>
                </a:solidFill>
                <a:effectLst/>
                <a:latin typeface="+mn-lt"/>
                <a:ea typeface="+mn-ea"/>
                <a:cs typeface="+mn-cs"/>
              </a:rPr>
              <a:t>developed </a:t>
            </a:r>
            <a:r>
              <a:rPr lang="en-GB" sz="1200" kern="1200" dirty="0">
                <a:solidFill>
                  <a:schemeClr val="tx1"/>
                </a:solidFill>
                <a:effectLst/>
                <a:latin typeface="+mn-lt"/>
                <a:ea typeface="+mn-ea"/>
                <a:cs typeface="+mn-cs"/>
              </a:rPr>
              <a:t>to</a:t>
            </a:r>
            <a:r>
              <a:rPr lang="en-GB" sz="1200" kern="1200" baseline="0" dirty="0">
                <a:solidFill>
                  <a:schemeClr val="tx1"/>
                </a:solidFill>
                <a:effectLst/>
                <a:latin typeface="+mn-lt"/>
                <a:ea typeface="+mn-ea"/>
                <a:cs typeface="+mn-cs"/>
              </a:rPr>
              <a:t> support strategic leaders and senior managers, including Regional Partnership Boards, in implementing the </a:t>
            </a:r>
            <a:r>
              <a:rPr lang="en-GB" sz="1200" kern="1200" dirty="0">
                <a:solidFill>
                  <a:schemeClr val="tx1"/>
                </a:solidFill>
                <a:effectLst/>
                <a:latin typeface="+mn-lt"/>
                <a:ea typeface="+mn-ea"/>
                <a:cs typeface="+mn-cs"/>
              </a:rPr>
              <a:t>Social Services and Well-being (Wales) Act 2014 </a:t>
            </a: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Act).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315980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Facilitator</a:t>
            </a:r>
            <a:r>
              <a:rPr lang="en-GB" sz="1200" b="1" kern="1200" baseline="0" dirty="0">
                <a:solidFill>
                  <a:schemeClr val="tx1"/>
                </a:solidFill>
                <a:effectLst/>
                <a:latin typeface="+mn-lt"/>
                <a:ea typeface="+mn-ea"/>
                <a:cs typeface="+mn-cs"/>
              </a:rPr>
              <a:t> Notes</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Act will reform integrated community planning by establishing Public Service Boards, with the aim of reducing duplication and streamlining the number of statutory plans and strategies that local authorities and their planning partners need to produce.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pPr/>
              <a:t>30</a:t>
            </a:fld>
            <a:endParaRPr lang="en-GB" dirty="0"/>
          </a:p>
        </p:txBody>
      </p:sp>
    </p:spTree>
    <p:extLst>
      <p:ext uri="{BB962C8B-B14F-4D97-AF65-F5344CB8AC3E}">
        <p14:creationId xmlns:p14="http://schemas.microsoft.com/office/powerpoint/2010/main" val="385603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r>
              <a:rPr lang="en-GB" dirty="0"/>
              <a:t>This Act aims to improve the quality of care and support in Wales and strengthen protection for citizens.</a:t>
            </a:r>
          </a:p>
        </p:txBody>
      </p:sp>
      <p:sp>
        <p:nvSpPr>
          <p:cNvPr id="4" name="Slide Number Placeholder 3"/>
          <p:cNvSpPr>
            <a:spLocks noGrp="1"/>
          </p:cNvSpPr>
          <p:nvPr>
            <p:ph type="sldNum" sz="quarter" idx="10"/>
          </p:nvPr>
        </p:nvSpPr>
        <p:spPr/>
        <p:txBody>
          <a:bodyPr/>
          <a:lstStyle/>
          <a:p>
            <a:fld id="{25A66D71-3A5D-49FC-BD65-2596F3D52FCF}" type="slidenum">
              <a:rPr lang="en-GB" smtClean="0"/>
              <a:pPr/>
              <a:t>33</a:t>
            </a:fld>
            <a:endParaRPr lang="en-GB" dirty="0"/>
          </a:p>
        </p:txBody>
      </p:sp>
    </p:spTree>
    <p:extLst>
      <p:ext uri="{BB962C8B-B14F-4D97-AF65-F5344CB8AC3E}">
        <p14:creationId xmlns:p14="http://schemas.microsoft.com/office/powerpoint/2010/main" val="1293053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34</a:t>
            </a:fld>
            <a:endParaRPr lang="en-GB" dirty="0"/>
          </a:p>
        </p:txBody>
      </p:sp>
    </p:spTree>
    <p:extLst>
      <p:ext uri="{BB962C8B-B14F-4D97-AF65-F5344CB8AC3E}">
        <p14:creationId xmlns:p14="http://schemas.microsoft.com/office/powerpoint/2010/main" val="3103147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r>
              <a:rPr lang="en-GB" dirty="0"/>
              <a:t>Describe some of the links between both Acts.</a:t>
            </a:r>
          </a:p>
          <a:p>
            <a:endParaRPr lang="en-GB" dirty="0"/>
          </a:p>
          <a:p>
            <a:r>
              <a:rPr lang="en-GB" dirty="0"/>
              <a:t>This Act supports the aims of the Social Services and Well-being (Wales) Act 2014 which enshrines the rights of people using care and support services into law. </a:t>
            </a:r>
          </a:p>
        </p:txBody>
      </p:sp>
      <p:sp>
        <p:nvSpPr>
          <p:cNvPr id="4" name="Slide Number Placeholder 3"/>
          <p:cNvSpPr>
            <a:spLocks noGrp="1"/>
          </p:cNvSpPr>
          <p:nvPr>
            <p:ph type="sldNum" sz="quarter" idx="10"/>
          </p:nvPr>
        </p:nvSpPr>
        <p:spPr/>
        <p:txBody>
          <a:bodyPr/>
          <a:lstStyle/>
          <a:p>
            <a:fld id="{25A66D71-3A5D-49FC-BD65-2596F3D52FCF}" type="slidenum">
              <a:rPr lang="en-GB" smtClean="0"/>
              <a:pPr/>
              <a:t>35</a:t>
            </a:fld>
            <a:endParaRPr lang="en-GB" dirty="0"/>
          </a:p>
        </p:txBody>
      </p:sp>
    </p:spTree>
    <p:extLst>
      <p:ext uri="{BB962C8B-B14F-4D97-AF65-F5344CB8AC3E}">
        <p14:creationId xmlns:p14="http://schemas.microsoft.com/office/powerpoint/2010/main" val="2250274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b="1" dirty="0"/>
          </a:p>
          <a:p>
            <a:r>
              <a:rPr lang="en-GB" b="0" dirty="0"/>
              <a:t>Talk through some of the key practical implications of the </a:t>
            </a:r>
            <a:r>
              <a:rPr lang="en-GB" b="0" dirty="0" smtClean="0"/>
              <a:t>Act.</a:t>
            </a:r>
            <a:endParaRPr lang="en-GB" b="0"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36</a:t>
            </a:fld>
            <a:endParaRPr lang="en-GB" dirty="0"/>
          </a:p>
        </p:txBody>
      </p:sp>
    </p:spTree>
    <p:extLst>
      <p:ext uri="{BB962C8B-B14F-4D97-AF65-F5344CB8AC3E}">
        <p14:creationId xmlns:p14="http://schemas.microsoft.com/office/powerpoint/2010/main" val="3148368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b="0" dirty="0"/>
          </a:p>
          <a:p>
            <a:r>
              <a:rPr lang="en-GB" dirty="0"/>
              <a:t>This Act is the first of </a:t>
            </a:r>
            <a:r>
              <a:rPr lang="en-GB" dirty="0" smtClean="0"/>
              <a:t>two </a:t>
            </a:r>
            <a:r>
              <a:rPr lang="en-GB" dirty="0"/>
              <a:t>proposed bills </a:t>
            </a:r>
            <a:r>
              <a:rPr lang="en-GB" dirty="0" smtClean="0"/>
              <a:t>that </a:t>
            </a:r>
            <a:r>
              <a:rPr lang="en-GB" dirty="0"/>
              <a:t>will deliver local government reform in Wales. </a:t>
            </a:r>
            <a:r>
              <a:rPr lang="en-GB" sz="1200" kern="1200" dirty="0">
                <a:solidFill>
                  <a:schemeClr val="tx1"/>
                </a:solidFill>
                <a:effectLst/>
                <a:latin typeface="+mn-lt"/>
                <a:ea typeface="+mn-ea"/>
                <a:cs typeface="+mn-cs"/>
              </a:rPr>
              <a:t>The purpose is to establish new </a:t>
            </a:r>
            <a:r>
              <a:rPr lang="en-GB" sz="1200" kern="1200" dirty="0" smtClean="0">
                <a:solidFill>
                  <a:schemeClr val="tx1"/>
                </a:solidFill>
                <a:effectLst/>
                <a:latin typeface="+mn-lt"/>
                <a:ea typeface="+mn-ea"/>
                <a:cs typeface="+mn-cs"/>
              </a:rPr>
              <a:t>counties </a:t>
            </a:r>
            <a:r>
              <a:rPr lang="en-GB" sz="1200" kern="1200" dirty="0">
                <a:solidFill>
                  <a:schemeClr val="tx1"/>
                </a:solidFill>
                <a:effectLst/>
                <a:latin typeface="+mn-lt"/>
                <a:ea typeface="+mn-ea"/>
                <a:cs typeface="+mn-cs"/>
              </a:rPr>
              <a:t>by the merger of existing </a:t>
            </a:r>
            <a:r>
              <a:rPr lang="en-GB" sz="1200" kern="1200" dirty="0" smtClean="0">
                <a:solidFill>
                  <a:schemeClr val="tx1"/>
                </a:solidFill>
                <a:effectLst/>
                <a:latin typeface="+mn-lt"/>
                <a:ea typeface="+mn-ea"/>
                <a:cs typeface="+mn-cs"/>
              </a:rPr>
              <a:t>counties </a:t>
            </a:r>
            <a:r>
              <a:rPr lang="en-GB" sz="1200" kern="1200" dirty="0">
                <a:solidFill>
                  <a:schemeClr val="tx1"/>
                </a:solidFill>
                <a:effectLst/>
                <a:latin typeface="+mn-lt"/>
                <a:ea typeface="+mn-ea"/>
                <a:cs typeface="+mn-cs"/>
              </a:rPr>
              <a:t>and </a:t>
            </a:r>
            <a:r>
              <a:rPr lang="en-GB" sz="1200" kern="1200" dirty="0" smtClean="0">
                <a:solidFill>
                  <a:schemeClr val="tx1"/>
                </a:solidFill>
                <a:effectLst/>
                <a:latin typeface="+mn-lt"/>
                <a:ea typeface="+mn-ea"/>
                <a:cs typeface="+mn-cs"/>
              </a:rPr>
              <a:t>county boroughs</a:t>
            </a:r>
            <a:r>
              <a:rPr lang="en-GB" sz="1200" kern="1200" dirty="0">
                <a:solidFill>
                  <a:schemeClr val="tx1"/>
                </a:solidFill>
                <a:effectLst/>
                <a:latin typeface="+mn-lt"/>
                <a:ea typeface="+mn-ea"/>
                <a:cs typeface="+mn-cs"/>
              </a:rPr>
              <a:t>, to establish a new and reformed legislative framework for </a:t>
            </a:r>
            <a:r>
              <a:rPr lang="en-GB" sz="1200" kern="1200" dirty="0" smtClean="0">
                <a:solidFill>
                  <a:schemeClr val="tx1"/>
                </a:solidFill>
                <a:effectLst/>
                <a:latin typeface="+mn-lt"/>
                <a:ea typeface="+mn-ea"/>
                <a:cs typeface="+mn-cs"/>
              </a:rPr>
              <a:t>local government </a:t>
            </a:r>
            <a:r>
              <a:rPr lang="en-GB" sz="1200" kern="1200" dirty="0">
                <a:solidFill>
                  <a:schemeClr val="tx1"/>
                </a:solidFill>
                <a:effectLst/>
                <a:latin typeface="+mn-lt"/>
                <a:ea typeface="+mn-ea"/>
                <a:cs typeface="+mn-cs"/>
              </a:rPr>
              <a:t>democracy, accountability, performance and finance, and to establish a statutory Public Services Staff Commission. </a:t>
            </a:r>
          </a:p>
          <a:p>
            <a:endParaRPr lang="en-GB" b="0"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37</a:t>
            </a:fld>
            <a:endParaRPr lang="en-GB" dirty="0"/>
          </a:p>
        </p:txBody>
      </p:sp>
    </p:spTree>
    <p:extLst>
      <p:ext uri="{BB962C8B-B14F-4D97-AF65-F5344CB8AC3E}">
        <p14:creationId xmlns:p14="http://schemas.microsoft.com/office/powerpoint/2010/main" val="2326665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Facilitator</a:t>
            </a:r>
            <a:r>
              <a:rPr lang="en-GB" sz="1200" b="1" kern="1200" baseline="0" dirty="0">
                <a:solidFill>
                  <a:schemeClr val="tx1"/>
                </a:solidFill>
                <a:effectLst/>
                <a:latin typeface="+mn-lt"/>
                <a:ea typeface="+mn-ea"/>
                <a:cs typeface="+mn-cs"/>
              </a:rPr>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Suggest 15 minutes discussion in pairs or small groups followed by 10 minutes feedback as a whole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Bring the presentation to a conclusion reminding participants about</a:t>
            </a:r>
            <a:r>
              <a:rPr lang="en-GB" sz="1200" kern="1200" baseline="0" dirty="0">
                <a:solidFill>
                  <a:schemeClr val="tx1"/>
                </a:solidFill>
                <a:effectLst/>
                <a:latin typeface="+mn-lt"/>
                <a:ea typeface="+mn-ea"/>
                <a:cs typeface="+mn-cs"/>
              </a:rPr>
              <a:t> the aims of the legislation for individuals and the cultural shift to a new way of working. Reinforce the </a:t>
            </a:r>
            <a:r>
              <a:rPr lang="en-GB" sz="1200" kern="1200" dirty="0">
                <a:solidFill>
                  <a:schemeClr val="tx1"/>
                </a:solidFill>
                <a:effectLst/>
                <a:latin typeface="+mn-lt"/>
                <a:ea typeface="+mn-ea"/>
                <a:cs typeface="+mn-cs"/>
              </a:rPr>
              <a:t> “doing things differently”  message,</a:t>
            </a:r>
            <a:r>
              <a:rPr lang="en-GB" sz="1200" kern="1200" baseline="0" dirty="0">
                <a:solidFill>
                  <a:schemeClr val="tx1"/>
                </a:solidFill>
                <a:effectLst/>
                <a:latin typeface="+mn-lt"/>
                <a:ea typeface="+mn-ea"/>
                <a:cs typeface="+mn-cs"/>
              </a:rPr>
              <a:t> changing the care and </a:t>
            </a:r>
            <a:r>
              <a:rPr lang="en-GB" sz="1200" kern="1200" baseline="0">
                <a:solidFill>
                  <a:schemeClr val="tx1"/>
                </a:solidFill>
                <a:effectLst/>
                <a:latin typeface="+mn-lt"/>
                <a:ea typeface="+mn-ea"/>
                <a:cs typeface="+mn-cs"/>
              </a:rPr>
              <a:t>support </a:t>
            </a:r>
            <a:r>
              <a:rPr lang="en-GB" sz="1200" kern="1200" smtClean="0">
                <a:solidFill>
                  <a:schemeClr val="tx1"/>
                </a:solidFill>
                <a:effectLst/>
                <a:latin typeface="+mn-lt"/>
                <a:ea typeface="+mn-ea"/>
                <a:cs typeface="+mn-cs"/>
              </a:rPr>
              <a:t>system, </a:t>
            </a:r>
            <a:r>
              <a:rPr lang="en-GB" sz="1200" kern="1200" dirty="0">
                <a:solidFill>
                  <a:schemeClr val="tx1"/>
                </a:solidFill>
                <a:effectLst/>
                <a:latin typeface="+mn-lt"/>
                <a:ea typeface="+mn-ea"/>
                <a:cs typeface="+mn-cs"/>
              </a:rPr>
              <a:t>and early intervention and prevention.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40</a:t>
            </a:fld>
            <a:endParaRPr lang="en-GB" dirty="0"/>
          </a:p>
        </p:txBody>
      </p:sp>
    </p:spTree>
    <p:extLst>
      <p:ext uri="{BB962C8B-B14F-4D97-AF65-F5344CB8AC3E}">
        <p14:creationId xmlns:p14="http://schemas.microsoft.com/office/powerpoint/2010/main" val="185216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resources are relevant to the full range of partners involved in making the Act work effectively across Wales.</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61573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full suite of materials incorporates</a:t>
            </a:r>
            <a:r>
              <a:rPr lang="en-GB" sz="1200" kern="1200" baseline="0" dirty="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five modules </a:t>
            </a:r>
            <a:r>
              <a:rPr lang="en-GB" sz="1200" kern="1200" baseline="0" dirty="0">
                <a:solidFill>
                  <a:schemeClr val="tx1"/>
                </a:solidFill>
                <a:effectLst/>
                <a:latin typeface="+mn-lt"/>
                <a:ea typeface="+mn-ea"/>
                <a:cs typeface="+mn-cs"/>
              </a:rPr>
              <a:t>in </a:t>
            </a:r>
            <a:r>
              <a:rPr lang="en-GB" sz="1200" kern="1200" baseline="0" dirty="0" smtClean="0">
                <a:solidFill>
                  <a:schemeClr val="tx1"/>
                </a:solidFill>
                <a:effectLst/>
                <a:latin typeface="+mn-lt"/>
                <a:ea typeface="+mn-ea"/>
                <a:cs typeface="+mn-cs"/>
              </a:rPr>
              <a:t>total:</a:t>
            </a: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Module 1 </a:t>
            </a:r>
            <a:r>
              <a:rPr lang="en-GB" sz="1200" kern="1200" dirty="0">
                <a:solidFill>
                  <a:schemeClr val="tx1"/>
                </a:solidFill>
                <a:effectLst/>
                <a:latin typeface="+mn-lt"/>
                <a:ea typeface="+mn-ea"/>
                <a:cs typeface="+mn-cs"/>
              </a:rPr>
              <a:t>gives a general introduction to the Act</a:t>
            </a:r>
            <a:r>
              <a:rPr lang="en-GB" sz="1200" kern="1200" baseline="0" dirty="0">
                <a:solidFill>
                  <a:schemeClr val="tx1"/>
                </a:solidFill>
                <a:effectLst/>
                <a:latin typeface="+mn-lt"/>
                <a:ea typeface="+mn-ea"/>
                <a:cs typeface="+mn-cs"/>
              </a:rPr>
              <a:t> and is relevant to the full range of partners </a:t>
            </a:r>
            <a:r>
              <a:rPr lang="en-GB" sz="1200" kern="1200" dirty="0">
                <a:solidFill>
                  <a:schemeClr val="tx1"/>
                </a:solidFill>
                <a:effectLst/>
                <a:latin typeface="+mn-lt"/>
                <a:ea typeface="+mn-ea"/>
                <a:cs typeface="+mn-cs"/>
              </a:rPr>
              <a:t>involved in making the Act work effectively across Wales.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lvl="0" indent="0">
              <a:buFont typeface="+mj-lt"/>
              <a:buNone/>
            </a:pPr>
            <a:r>
              <a:rPr lang="en-GB" sz="1200" b="1" kern="1200" baseline="0" dirty="0">
                <a:solidFill>
                  <a:schemeClr val="tx1"/>
                </a:solidFill>
                <a:effectLst/>
                <a:latin typeface="+mn-lt"/>
                <a:ea typeface="+mn-ea"/>
                <a:cs typeface="+mn-cs"/>
              </a:rPr>
              <a:t>Modules 2, 3 and 4 </a:t>
            </a:r>
            <a:r>
              <a:rPr lang="en-GB" sz="1200" kern="1200" baseline="0" dirty="0">
                <a:solidFill>
                  <a:schemeClr val="tx1"/>
                </a:solidFill>
                <a:effectLst/>
                <a:latin typeface="+mn-lt"/>
                <a:ea typeface="+mn-ea"/>
                <a:cs typeface="+mn-cs"/>
              </a:rPr>
              <a:t>are designed specifically to support Regional Partnership Boards. They cover t</a:t>
            </a:r>
            <a:r>
              <a:rPr lang="en-GB" dirty="0"/>
              <a:t>he </a:t>
            </a:r>
            <a:r>
              <a:rPr lang="en-GB" b="1" dirty="0"/>
              <a:t>roles and responsibilities of partner agencies </a:t>
            </a:r>
            <a:r>
              <a:rPr lang="en-GB" dirty="0"/>
              <a:t>in delivering the aims and objectives of the Act</a:t>
            </a:r>
            <a:r>
              <a:rPr lang="en-GB" baseline="0" dirty="0"/>
              <a:t> and t</a:t>
            </a:r>
            <a:r>
              <a:rPr lang="en-GB" dirty="0"/>
              <a:t>he associated leadership tasks including improving </a:t>
            </a:r>
            <a:r>
              <a:rPr lang="en-GB" b="1" dirty="0"/>
              <a:t>partnership and integration, managing transformation, culture change and integration</a:t>
            </a:r>
            <a:r>
              <a:rPr lang="en-GB" dirty="0"/>
              <a:t> and placing people at the heart of their care and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Module 5</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for leaders working across the wider health and social care system in Wales, and specifically, </a:t>
            </a:r>
            <a:r>
              <a:rPr lang="en-GB" sz="1200" i="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those who are members of Regional Partnership </a:t>
            </a:r>
            <a:r>
              <a:rPr lang="en-GB" sz="1200" kern="1200" dirty="0" smtClean="0">
                <a:solidFill>
                  <a:schemeClr val="tx1"/>
                </a:solidFill>
                <a:effectLst/>
                <a:latin typeface="+mn-lt"/>
                <a:ea typeface="+mn-ea"/>
                <a:cs typeface="+mn-cs"/>
              </a:rPr>
              <a:t>Boards.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9C751EF-DA39-411E-B685-E7F98F363550}"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311472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Each </a:t>
            </a:r>
            <a:r>
              <a:rPr lang="en-GB" sz="1200" kern="1200" dirty="0" smtClean="0">
                <a:solidFill>
                  <a:schemeClr val="tx1"/>
                </a:solidFill>
                <a:effectLst/>
                <a:latin typeface="+mn-lt"/>
                <a:ea typeface="+mn-ea"/>
                <a:cs typeface="+mn-cs"/>
              </a:rPr>
              <a:t>module </a:t>
            </a:r>
            <a:r>
              <a:rPr lang="en-GB" sz="1200" kern="1200" dirty="0">
                <a:solidFill>
                  <a:schemeClr val="tx1"/>
                </a:solidFill>
                <a:effectLst/>
                <a:latin typeface="+mn-lt"/>
                <a:ea typeface="+mn-ea"/>
                <a:cs typeface="+mn-cs"/>
              </a:rPr>
              <a:t>includes a set of PowerPoint </a:t>
            </a:r>
            <a:r>
              <a:rPr lang="en-GB" sz="1200" kern="1200" dirty="0" smtClean="0">
                <a:solidFill>
                  <a:schemeClr val="tx1"/>
                </a:solidFill>
                <a:effectLst/>
                <a:latin typeface="+mn-lt"/>
                <a:ea typeface="+mn-ea"/>
                <a:cs typeface="+mn-cs"/>
              </a:rPr>
              <a:t>slides, </a:t>
            </a:r>
            <a:r>
              <a:rPr lang="en-GB" sz="1200" kern="1200" dirty="0">
                <a:solidFill>
                  <a:schemeClr val="tx1"/>
                </a:solidFill>
                <a:effectLst/>
                <a:latin typeface="+mn-lt"/>
                <a:ea typeface="+mn-ea"/>
                <a:cs typeface="+mn-cs"/>
              </a:rPr>
              <a:t>which are intended as a set of standalone ‘tools’. They are written for learning facilitators and include suggested group discussions, points of reflection and examples that facilitators can use either in their entirety or to pick and choose from as they see fit when designing a learning programme based on the PowerPoint presentation.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12960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Further information and resources can be found at these two </a:t>
            </a:r>
            <a:r>
              <a:rPr lang="en-GB" dirty="0" smtClean="0"/>
              <a:t>websites.</a:t>
            </a:r>
            <a:endParaRPr lang="en-GB"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4098876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8</a:t>
            </a:fld>
            <a:endParaRPr lang="en-GB" dirty="0"/>
          </a:p>
        </p:txBody>
      </p:sp>
    </p:spTree>
    <p:extLst>
      <p:ext uri="{BB962C8B-B14F-4D97-AF65-F5344CB8AC3E}">
        <p14:creationId xmlns:p14="http://schemas.microsoft.com/office/powerpoint/2010/main" val="242905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r>
              <a:rPr lang="en-GB" b="1" dirty="0"/>
              <a:t>	</a:t>
            </a:r>
          </a:p>
          <a:p>
            <a:r>
              <a:rPr lang="en-GB" dirty="0"/>
              <a:t>Remind participants that this is intended to give a </a:t>
            </a:r>
            <a:r>
              <a:rPr lang="en-GB" b="1" dirty="0"/>
              <a:t>brief</a:t>
            </a:r>
            <a:r>
              <a:rPr lang="en-GB" dirty="0"/>
              <a:t> and </a:t>
            </a:r>
            <a:r>
              <a:rPr lang="en-GB" b="1" dirty="0"/>
              <a:t>generic</a:t>
            </a:r>
            <a:r>
              <a:rPr lang="en-GB" dirty="0"/>
              <a:t> overview of the Act.</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Possible discussion activity </a:t>
            </a:r>
            <a:r>
              <a:rPr lang="en-GB" sz="1200" b="1"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What is the purpose of this training session for you</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What do you hope will be different as a result of this training?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helpful at the start of a session to identify who is in the room – their professional background, role and organisation. The questions above can help you </a:t>
            </a:r>
            <a:r>
              <a:rPr lang="en-GB" sz="1200" kern="1200" dirty="0" smtClean="0">
                <a:solidFill>
                  <a:schemeClr val="tx1"/>
                </a:solidFill>
                <a:effectLst/>
                <a:latin typeface="+mn-lt"/>
                <a:ea typeface="+mn-ea"/>
                <a:cs typeface="+mn-cs"/>
              </a:rPr>
              <a:t>understand </a:t>
            </a:r>
            <a:r>
              <a:rPr lang="en-GB" sz="1200" kern="1200" dirty="0">
                <a:solidFill>
                  <a:schemeClr val="tx1"/>
                </a:solidFill>
                <a:effectLst/>
                <a:latin typeface="+mn-lt"/>
                <a:ea typeface="+mn-ea"/>
                <a:cs typeface="+mn-cs"/>
              </a:rPr>
              <a:t>participants’ motivation. It is important to encourage people to think about: their individual motivation (what they want to change and why), their responsibilities, and supports in their workplace that will help them use this learning.</a:t>
            </a:r>
            <a:endParaRPr lang="en-GB" dirty="0"/>
          </a:p>
          <a:p>
            <a:endParaRPr lang="en-US"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9</a:t>
            </a:fld>
            <a:endParaRPr lang="en-GB" dirty="0"/>
          </a:p>
        </p:txBody>
      </p:sp>
    </p:spTree>
    <p:extLst>
      <p:ext uri="{BB962C8B-B14F-4D97-AF65-F5344CB8AC3E}">
        <p14:creationId xmlns:p14="http://schemas.microsoft.com/office/powerpoint/2010/main" val="154491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77226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415332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581090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13000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270538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289566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79825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46951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201614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193823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EDD08-D5B1-4828-B8AC-900B6BA53479}" type="datetimeFigureOut">
              <a:rPr lang="en-GB" smtClean="0"/>
              <a:pPr/>
              <a:t>19/08/2016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E2FC2A-013A-46A6-86C2-FABB05B98EBB}" type="slidenum">
              <a:rPr lang="en-GB" smtClean="0"/>
              <a:pPr/>
              <a:t>‹#›</a:t>
            </a:fld>
            <a:endParaRPr lang="en-GB"/>
          </a:p>
        </p:txBody>
      </p:sp>
    </p:spTree>
    <p:extLst>
      <p:ext uri="{BB962C8B-B14F-4D97-AF65-F5344CB8AC3E}">
        <p14:creationId xmlns:p14="http://schemas.microsoft.com/office/powerpoint/2010/main" val="249625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EDD08-D5B1-4828-B8AC-900B6BA53479}" type="datetimeFigureOut">
              <a:rPr lang="en-GB" smtClean="0"/>
              <a:pPr/>
              <a:t>19/08/2016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2FC2A-013A-46A6-86C2-FABB05B98EBB}" type="slidenum">
              <a:rPr lang="en-GB" smtClean="0"/>
              <a:pPr/>
              <a:t>‹#›</a:t>
            </a:fld>
            <a:endParaRPr lang="en-GB"/>
          </a:p>
        </p:txBody>
      </p:sp>
    </p:spTree>
    <p:extLst>
      <p:ext uri="{BB962C8B-B14F-4D97-AF65-F5344CB8AC3E}">
        <p14:creationId xmlns:p14="http://schemas.microsoft.com/office/powerpoint/2010/main" val="4253833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6.png"/><Relationship Id="rId4" Type="http://schemas.openxmlformats.org/officeDocument/2006/relationships/diagramData" Target="../diagrams/data4.xml"/><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http://www.ssiacymru.org.uk/home.php?page_id=8914" TargetMode="External"/><Relationship Id="rId4" Type="http://schemas.openxmlformats.org/officeDocument/2006/relationships/hyperlink" Target="http://www.ccwales.org.uk/getting-in-on-the-act-hu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201168" y="800637"/>
            <a:ext cx="8796528" cy="159509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rgbClr val="34B555"/>
                </a:solidFill>
                <a:latin typeface="Arial" panose="020B0604020202020204" pitchFamily="34" charset="0"/>
                <a:cs typeface="Arial" panose="020B0604020202020204" pitchFamily="34" charset="0"/>
              </a:rPr>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Leadership </a:t>
            </a:r>
            <a:r>
              <a:rPr lang="en-GB" sz="3200" b="1" dirty="0" smtClean="0">
                <a:solidFill>
                  <a:srgbClr val="34B555"/>
                </a:solidFill>
                <a:latin typeface="Arial" panose="020B0604020202020204" pitchFamily="34" charset="0"/>
                <a:cs typeface="Arial" panose="020B0604020202020204" pitchFamily="34" charset="0"/>
              </a:rPr>
              <a:t>resources</a:t>
            </a:r>
            <a:endParaRPr lang="en-GB" sz="3200" b="1" dirty="0">
              <a:solidFill>
                <a:srgbClr val="34B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335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Contents</a:t>
            </a:r>
          </a:p>
        </p:txBody>
      </p:sp>
      <p:sp>
        <p:nvSpPr>
          <p:cNvPr id="3" name="Content Placeholder 2"/>
          <p:cNvSpPr>
            <a:spLocks noGrp="1"/>
          </p:cNvSpPr>
          <p:nvPr>
            <p:ph idx="1"/>
          </p:nvPr>
        </p:nvSpPr>
        <p:spPr/>
        <p:txBody>
          <a:bodyPr>
            <a:normAutofit/>
          </a:bodyPr>
          <a:lstStyle/>
          <a:p>
            <a:pPr>
              <a:lnSpc>
                <a:spcPct val="100000"/>
              </a:lnSpc>
            </a:pP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Introduction to the aims and principles of the Act</a:t>
            </a:r>
          </a:p>
          <a:p>
            <a:pPr>
              <a:lnSpc>
                <a:spcPct val="100000"/>
              </a:lnSpc>
            </a:pPr>
            <a:r>
              <a:rPr lang="en-GB" sz="1800" dirty="0">
                <a:latin typeface="Arial" panose="020B0604020202020204" pitchFamily="34" charset="0"/>
                <a:cs typeface="Arial" panose="020B0604020202020204" pitchFamily="34" charset="0"/>
              </a:rPr>
              <a:t>The Act in relation to other key pieces of legislation:</a:t>
            </a:r>
          </a:p>
          <a:p>
            <a:pPr lvl="1">
              <a:lnSpc>
                <a:spcPct val="100000"/>
              </a:lnSpc>
            </a:pPr>
            <a:r>
              <a:rPr lang="en-GB" sz="1800" dirty="0">
                <a:latin typeface="Arial" panose="020B0604020202020204" pitchFamily="34" charset="0"/>
                <a:cs typeface="Arial" panose="020B0604020202020204" pitchFamily="34" charset="0"/>
              </a:rPr>
              <a:t>The Well-being of Future Generations (Wales) Act 2015</a:t>
            </a:r>
          </a:p>
          <a:p>
            <a:pPr lvl="1">
              <a:lnSpc>
                <a:spcPct val="100000"/>
              </a:lnSpc>
            </a:pPr>
            <a:r>
              <a:rPr lang="en-GB" sz="1800" dirty="0">
                <a:latin typeface="Arial" panose="020B0604020202020204" pitchFamily="34" charset="0"/>
                <a:cs typeface="Arial" panose="020B0604020202020204" pitchFamily="34" charset="0"/>
              </a:rPr>
              <a:t>The Regulation and Inspection of Social Care (Wales) Act 2016</a:t>
            </a:r>
          </a:p>
          <a:p>
            <a:pPr lvl="1">
              <a:lnSpc>
                <a:spcPct val="100000"/>
              </a:lnSpc>
            </a:pPr>
            <a:r>
              <a:rPr lang="en-GB" sz="1800" dirty="0">
                <a:latin typeface="Arial" panose="020B0604020202020204" pitchFamily="34" charset="0"/>
                <a:cs typeface="Arial" panose="020B0604020202020204" pitchFamily="34" charset="0"/>
              </a:rPr>
              <a:t>The Local Government (Wales) Act 2015</a:t>
            </a:r>
          </a:p>
          <a:p>
            <a:pPr marL="342900" lvl="1" indent="0">
              <a:lnSpc>
                <a:spcPct val="100000"/>
              </a:lnSpc>
              <a:buNone/>
            </a:pPr>
            <a:endParaRPr lang="en-GB" dirty="0">
              <a:latin typeface="Arial" panose="020B0604020202020204" pitchFamily="34" charset="0"/>
              <a:cs typeface="Arial" panose="020B0604020202020204" pitchFamily="34" charset="0"/>
            </a:endParaRPr>
          </a:p>
          <a:p>
            <a:pPr>
              <a:lnSpc>
                <a:spcPct val="100000"/>
              </a:lnSpc>
            </a:pP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10</a:t>
            </a:fld>
            <a:endParaRPr lang="en-GB" dirty="0"/>
          </a:p>
        </p:txBody>
      </p:sp>
      <p:pic>
        <p:nvPicPr>
          <p:cNvPr id="7" name="Picture 2" descr="Image result for cont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54" y="203093"/>
            <a:ext cx="610956" cy="61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6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8140"/>
            <a:ext cx="788670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Introduction to the Act</a:t>
            </a:r>
          </a:p>
        </p:txBody>
      </p:sp>
      <p:sp>
        <p:nvSpPr>
          <p:cNvPr id="3" name="Content Placeholder 2"/>
          <p:cNvSpPr>
            <a:spLocks noGrp="1"/>
          </p:cNvSpPr>
          <p:nvPr>
            <p:ph idx="1"/>
          </p:nvPr>
        </p:nvSpPr>
        <p:spPr/>
        <p:txBody>
          <a:bodyPr>
            <a:normAutofit/>
          </a:bodyPr>
          <a:lstStyle/>
          <a:p>
            <a:pPr lvl="0"/>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The Act came into force in April </a:t>
            </a:r>
            <a:r>
              <a:rPr lang="en-GB" sz="1800" dirty="0" smtClean="0">
                <a:latin typeface="Arial" panose="020B0604020202020204" pitchFamily="34" charset="0"/>
                <a:cs typeface="Arial" panose="020B0604020202020204" pitchFamily="34" charset="0"/>
              </a:rPr>
              <a:t>2016</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It replaces many previous laws and gives effect to the policy set out in </a:t>
            </a:r>
            <a:r>
              <a:rPr lang="en-GB" sz="1800" i="1" dirty="0">
                <a:latin typeface="Arial" panose="020B0604020202020204" pitchFamily="34" charset="0"/>
                <a:cs typeface="Arial" panose="020B0604020202020204" pitchFamily="34" charset="0"/>
              </a:rPr>
              <a:t>Sustainable Social Services for Wales: A Framework for </a:t>
            </a:r>
            <a:r>
              <a:rPr lang="en-GB" sz="1800" i="1" dirty="0" smtClean="0">
                <a:latin typeface="Arial" panose="020B0604020202020204" pitchFamily="34" charset="0"/>
                <a:cs typeface="Arial" panose="020B0604020202020204" pitchFamily="34" charset="0"/>
              </a:rPr>
              <a:t>Action</a:t>
            </a:r>
            <a:endParaRPr lang="en-GB" sz="1800" i="1"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It brings in new duties and covers adults, children and </a:t>
            </a:r>
            <a:r>
              <a:rPr lang="en-GB" sz="1800" dirty="0" smtClean="0">
                <a:latin typeface="Arial" panose="020B0604020202020204" pitchFamily="34" charset="0"/>
                <a:cs typeface="Arial" panose="020B0604020202020204" pitchFamily="34" charset="0"/>
              </a:rPr>
              <a:t>carers</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11</a:t>
            </a:fld>
            <a:endParaRPr lang="en-GB"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5720"/>
            <a:ext cx="685800" cy="72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27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60" y="47968"/>
            <a:ext cx="628191" cy="65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45046" y="531878"/>
            <a:ext cx="669036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Social Services </a:t>
            </a:r>
            <a:r>
              <a:rPr lang="en-GB" sz="3200" b="1" dirty="0" smtClean="0">
                <a:solidFill>
                  <a:srgbClr val="34B555"/>
                </a:solidFill>
                <a:latin typeface="Arial" panose="020B0604020202020204" pitchFamily="34" charset="0"/>
                <a:cs typeface="Arial" panose="020B0604020202020204" pitchFamily="34" charset="0"/>
              </a:rPr>
              <a:t>and Well-being </a:t>
            </a:r>
            <a:r>
              <a:rPr lang="en-GB" sz="3200" b="1" dirty="0">
                <a:solidFill>
                  <a:srgbClr val="34B555"/>
                </a:solidFill>
                <a:latin typeface="Arial" panose="020B0604020202020204" pitchFamily="34" charset="0"/>
                <a:cs typeface="Arial" panose="020B0604020202020204" pitchFamily="34" charset="0"/>
              </a:rPr>
              <a:t>(Wales) </a:t>
            </a:r>
            <a:r>
              <a:rPr lang="en-GB" sz="3200" b="1" dirty="0" smtClean="0">
                <a:solidFill>
                  <a:srgbClr val="34B555"/>
                </a:solidFill>
                <a:latin typeface="Arial" panose="020B0604020202020204" pitchFamily="34" charset="0"/>
                <a:cs typeface="Arial" panose="020B0604020202020204" pitchFamily="34" charset="0"/>
              </a:rPr>
              <a:t>Act </a:t>
            </a:r>
            <a:br>
              <a:rPr lang="en-GB" sz="3200" b="1" dirty="0" smtClean="0">
                <a:solidFill>
                  <a:srgbClr val="34B555"/>
                </a:solidFill>
                <a:latin typeface="Arial" panose="020B0604020202020204" pitchFamily="34" charset="0"/>
                <a:cs typeface="Arial" panose="020B0604020202020204" pitchFamily="34" charset="0"/>
              </a:rPr>
            </a:br>
            <a:r>
              <a:rPr lang="en-GB" sz="3200" b="1" dirty="0" smtClean="0">
                <a:solidFill>
                  <a:srgbClr val="34B555"/>
                </a:solidFill>
                <a:latin typeface="Arial" panose="020B0604020202020204" pitchFamily="34" charset="0"/>
                <a:cs typeface="Arial" panose="020B0604020202020204" pitchFamily="34" charset="0"/>
              </a:rPr>
              <a:t>In </a:t>
            </a:r>
            <a:r>
              <a:rPr lang="en-GB" sz="3200" b="1" dirty="0">
                <a:solidFill>
                  <a:srgbClr val="34B555"/>
                </a:solidFill>
                <a:latin typeface="Arial" panose="020B0604020202020204" pitchFamily="34" charset="0"/>
                <a:cs typeface="Arial" panose="020B0604020202020204" pitchFamily="34" charset="0"/>
              </a:rPr>
              <a:t>a </a:t>
            </a:r>
            <a:r>
              <a:rPr lang="en-GB" sz="3200" b="1" dirty="0" smtClean="0">
                <a:solidFill>
                  <a:srgbClr val="34B555"/>
                </a:solidFill>
                <a:latin typeface="Arial" panose="020B0604020202020204" pitchFamily="34" charset="0"/>
                <a:cs typeface="Arial" panose="020B0604020202020204" pitchFamily="34" charset="0"/>
              </a:rPr>
              <a:t>nutshell...</a:t>
            </a:r>
            <a:endParaRPr lang="en-GB" sz="3200" b="1" dirty="0">
              <a:solidFill>
                <a:srgbClr val="34B5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26080" y="1825625"/>
            <a:ext cx="5589270" cy="4351338"/>
          </a:xfrm>
        </p:spPr>
        <p:txBody>
          <a:bodyPr>
            <a:normAutofit/>
          </a:bodyPr>
          <a:lstStyle/>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r>
              <a:rPr lang="en-US" sz="1800" dirty="0">
                <a:latin typeface="Arial" panose="020B0604020202020204" pitchFamily="34" charset="0"/>
                <a:cs typeface="Arial" panose="020B0604020202020204" pitchFamily="34" charset="0"/>
              </a:rPr>
              <a:t>Puts </a:t>
            </a:r>
            <a:r>
              <a:rPr lang="en-US" sz="1800" b="1" dirty="0">
                <a:latin typeface="Arial" panose="020B0604020202020204" pitchFamily="34" charset="0"/>
                <a:cs typeface="Arial" panose="020B0604020202020204" pitchFamily="34" charset="0"/>
              </a:rPr>
              <a:t>people</a:t>
            </a:r>
            <a:r>
              <a:rPr lang="en-US" sz="1800" dirty="0">
                <a:latin typeface="Arial" panose="020B0604020202020204" pitchFamily="34" charset="0"/>
                <a:cs typeface="Arial" panose="020B0604020202020204" pitchFamily="34" charset="0"/>
              </a:rPr>
              <a:t> at the </a:t>
            </a:r>
            <a:r>
              <a:rPr lang="en-US" sz="1800" dirty="0" err="1">
                <a:latin typeface="Arial" panose="020B0604020202020204" pitchFamily="34" charset="0"/>
                <a:cs typeface="Arial" panose="020B0604020202020204" pitchFamily="34" charset="0"/>
              </a:rPr>
              <a:t>centre</a:t>
            </a:r>
            <a:r>
              <a:rPr lang="en-US" sz="1800" dirty="0">
                <a:latin typeface="Arial" panose="020B0604020202020204" pitchFamily="34" charset="0"/>
                <a:cs typeface="Arial" panose="020B0604020202020204" pitchFamily="34" charset="0"/>
              </a:rPr>
              <a:t> of their care and empowers them to </a:t>
            </a:r>
            <a:r>
              <a:rPr lang="en-US" sz="1800" dirty="0" err="1">
                <a:latin typeface="Arial" panose="020B0604020202020204" pitchFamily="34" charset="0"/>
                <a:cs typeface="Arial" panose="020B0604020202020204" pitchFamily="34" charset="0"/>
              </a:rPr>
              <a:t>maximise</a:t>
            </a:r>
            <a:r>
              <a:rPr lang="en-US" sz="1800" dirty="0">
                <a:latin typeface="Arial" panose="020B0604020202020204" pitchFamily="34" charset="0"/>
                <a:cs typeface="Arial" panose="020B0604020202020204" pitchFamily="34" charset="0"/>
              </a:rPr>
              <a:t> their own </a:t>
            </a:r>
            <a:r>
              <a:rPr lang="en-US" sz="1800" b="1" dirty="0" smtClean="0">
                <a:latin typeface="Arial" panose="020B0604020202020204" pitchFamily="34" charset="0"/>
                <a:cs typeface="Arial" panose="020B0604020202020204" pitchFamily="34" charset="0"/>
              </a:rPr>
              <a:t>well-being</a:t>
            </a:r>
            <a:endParaRPr lang="en-US" sz="1800" dirty="0">
              <a:latin typeface="Arial" panose="020B0604020202020204" pitchFamily="34" charset="0"/>
              <a:cs typeface="Arial" panose="020B0604020202020204" pitchFamily="34" charset="0"/>
            </a:endParaRPr>
          </a:p>
          <a:p>
            <a:pPr>
              <a:lnSpc>
                <a:spcPct val="100000"/>
              </a:lnSpc>
            </a:pPr>
            <a:r>
              <a:rPr lang="en-US" sz="1800" dirty="0">
                <a:latin typeface="Arial" panose="020B0604020202020204" pitchFamily="34" charset="0"/>
                <a:cs typeface="Arial" panose="020B0604020202020204" pitchFamily="34" charset="0"/>
              </a:rPr>
              <a:t>Shifts the focus to </a:t>
            </a:r>
            <a:r>
              <a:rPr lang="en-US" sz="1800" b="1" dirty="0">
                <a:latin typeface="Arial" panose="020B0604020202020204" pitchFamily="34" charset="0"/>
                <a:cs typeface="Arial" panose="020B0604020202020204" pitchFamily="34" charset="0"/>
              </a:rPr>
              <a:t>prevention</a:t>
            </a:r>
            <a:r>
              <a:rPr lang="en-US" sz="1800" dirty="0">
                <a:latin typeface="Arial" panose="020B0604020202020204" pitchFamily="34" charset="0"/>
                <a:cs typeface="Arial" panose="020B0604020202020204" pitchFamily="34" charset="0"/>
              </a:rPr>
              <a:t> by encouraging people to use their own, family and community </a:t>
            </a:r>
            <a:r>
              <a:rPr lang="en-US" sz="1800" dirty="0" smtClean="0">
                <a:latin typeface="Arial" panose="020B0604020202020204" pitchFamily="34" charset="0"/>
                <a:cs typeface="Arial" panose="020B0604020202020204" pitchFamily="34" charset="0"/>
              </a:rPr>
              <a:t>resources</a:t>
            </a:r>
            <a:endParaRPr lang="en-US" sz="1800" dirty="0">
              <a:latin typeface="Arial" panose="020B0604020202020204" pitchFamily="34" charset="0"/>
              <a:cs typeface="Arial" panose="020B0604020202020204" pitchFamily="34" charset="0"/>
            </a:endParaRPr>
          </a:p>
          <a:p>
            <a:pPr>
              <a:lnSpc>
                <a:spcPct val="100000"/>
              </a:lnSpc>
            </a:pPr>
            <a:r>
              <a:rPr lang="en-US" sz="1800" dirty="0">
                <a:latin typeface="Arial" panose="020B0604020202020204" pitchFamily="34" charset="0"/>
                <a:cs typeface="Arial" panose="020B0604020202020204" pitchFamily="34" charset="0"/>
              </a:rPr>
              <a:t>Encourages partnership working and </a:t>
            </a:r>
            <a:r>
              <a:rPr lang="en-US" sz="1800" b="1" dirty="0">
                <a:latin typeface="Arial" panose="020B0604020202020204" pitchFamily="34" charset="0"/>
                <a:cs typeface="Arial" panose="020B0604020202020204" pitchFamily="34" charset="0"/>
              </a:rPr>
              <a:t>collaboration</a:t>
            </a:r>
            <a:r>
              <a:rPr lang="en-US" sz="1800" dirty="0">
                <a:latin typeface="Arial" panose="020B0604020202020204" pitchFamily="34" charset="0"/>
                <a:cs typeface="Arial" panose="020B0604020202020204" pitchFamily="34" charset="0"/>
              </a:rPr>
              <a:t> between </a:t>
            </a:r>
            <a:r>
              <a:rPr lang="en-US" sz="1800" dirty="0" err="1">
                <a:latin typeface="Arial" panose="020B0604020202020204" pitchFamily="34" charset="0"/>
                <a:cs typeface="Arial" panose="020B0604020202020204" pitchFamily="34" charset="0"/>
              </a:rPr>
              <a:t>organisations</a:t>
            </a:r>
            <a:r>
              <a:rPr lang="en-US" sz="1800" dirty="0">
                <a:latin typeface="Arial" panose="020B0604020202020204" pitchFamily="34" charset="0"/>
                <a:cs typeface="Arial" panose="020B0604020202020204" pitchFamily="34" charset="0"/>
              </a:rPr>
              <a:t> that </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provide </a:t>
            </a:r>
            <a:r>
              <a:rPr lang="en-US" sz="1800" dirty="0">
                <a:latin typeface="Arial" panose="020B0604020202020204" pitchFamily="34" charset="0"/>
                <a:cs typeface="Arial" panose="020B0604020202020204" pitchFamily="34" charset="0"/>
              </a:rPr>
              <a:t>care and </a:t>
            </a:r>
            <a:r>
              <a:rPr lang="en-US" sz="1800" dirty="0" smtClean="0">
                <a:latin typeface="Arial" panose="020B0604020202020204" pitchFamily="34" charset="0"/>
                <a:cs typeface="Arial" panose="020B0604020202020204" pitchFamily="34" charset="0"/>
              </a:rPr>
              <a:t>support</a:t>
            </a:r>
            <a:endParaRPr lang="en-US" sz="1800" dirty="0">
              <a:latin typeface="Arial" panose="020B0604020202020204" pitchFamily="34" charset="0"/>
              <a:cs typeface="Arial" panose="020B0604020202020204" pitchFamily="34" charset="0"/>
            </a:endParaRP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endParaRPr lang="en-US"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lvl="0"/>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12</a:t>
            </a:fld>
            <a:endParaRPr lang="en-GB" dirty="0"/>
          </a:p>
        </p:txBody>
      </p:sp>
      <p:sp>
        <p:nvSpPr>
          <p:cNvPr id="6" name="Content Placeholder 4"/>
          <p:cNvSpPr txBox="1">
            <a:spLocks/>
          </p:cNvSpPr>
          <p:nvPr/>
        </p:nvSpPr>
        <p:spPr>
          <a:xfrm>
            <a:off x="512012" y="2114551"/>
            <a:ext cx="2292147" cy="2037443"/>
          </a:xfrm>
          <a:prstGeom prst="roundRect">
            <a:avLst/>
          </a:prstGeom>
          <a:solidFill>
            <a:srgbClr val="2E75B6"/>
          </a:solidFill>
          <a:ln w="25400" cap="flat" cmpd="sng" algn="ctr">
            <a:noFill/>
            <a:prstDash val="solid"/>
          </a:ln>
        </p:spPr>
        <p:style>
          <a:lnRef idx="2">
            <a:schemeClr val="accent5"/>
          </a:lnRef>
          <a:fillRef idx="1">
            <a:schemeClr val="lt1"/>
          </a:fillRef>
          <a:effectRef idx="0">
            <a:schemeClr val="accent5"/>
          </a:effectRef>
          <a:fontRef idx="minor">
            <a:schemeClr val="dk1"/>
          </a:fontRef>
        </p:style>
        <p:txBody>
          <a:bodyPr anchor="ctr"/>
          <a:lstStyle>
            <a:lvl1pPr marL="342900" indent="-342900" algn="l" rtl="0" eaLnBrk="1" fontAlgn="base" hangingPunct="1">
              <a:spcBef>
                <a:spcPct val="20000"/>
              </a:spcBef>
              <a:spcAft>
                <a:spcPct val="0"/>
              </a:spcAft>
              <a:buClr>
                <a:srgbClr val="A4AF00"/>
              </a:buClr>
              <a:buFont typeface="Wingdings" pitchFamily="2" charset="2"/>
              <a:buChar char="n"/>
              <a:defRPr sz="2000" b="1"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A4AF00"/>
              </a:buClr>
              <a:buSzPct val="80000"/>
              <a:buFont typeface="Wingdings" pitchFamily="2" charset="2"/>
              <a:buChar char="n"/>
              <a:defRPr sz="2000" b="1"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A4AF00"/>
              </a:buClr>
              <a:buSzPct val="80000"/>
              <a:buFont typeface="Wingdings" pitchFamily="2" charset="2"/>
              <a:buChar char="n"/>
              <a:defRPr sz="2000" b="1"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A4AF00"/>
              </a:buClr>
              <a:buSzPct val="80000"/>
              <a:buFont typeface="Wingdings" pitchFamily="2" charset="2"/>
              <a:buChar char="n"/>
              <a:defRPr sz="2000" b="1"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A4AF00"/>
              </a:buClr>
              <a:buSzPct val="80000"/>
              <a:buFont typeface="Wingdings" pitchFamily="2" charset="2"/>
              <a:buChar char="n"/>
              <a:defRPr sz="2000" b="1"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85763" indent="-385763">
              <a:buClrTx/>
              <a:buFont typeface="+mj-lt"/>
              <a:buAutoNum type="arabicPeriod"/>
            </a:pPr>
            <a:r>
              <a:rPr lang="en-GB" sz="1800" dirty="0">
                <a:solidFill>
                  <a:schemeClr val="bg1"/>
                </a:solidFill>
                <a:latin typeface="Arial" panose="020B0604020202020204" pitchFamily="34" charset="0"/>
                <a:cs typeface="Arial" panose="020B0604020202020204" pitchFamily="34" charset="0"/>
              </a:rPr>
              <a:t>People</a:t>
            </a:r>
          </a:p>
          <a:p>
            <a:pPr marL="385763" indent="-385763">
              <a:buClrTx/>
              <a:buFont typeface="+mj-lt"/>
              <a:buAutoNum type="arabicPeriod"/>
            </a:pPr>
            <a:r>
              <a:rPr lang="en-GB" sz="1800" dirty="0">
                <a:solidFill>
                  <a:schemeClr val="bg1"/>
                </a:solidFill>
                <a:latin typeface="Arial" panose="020B0604020202020204" pitchFamily="34" charset="0"/>
                <a:cs typeface="Arial" panose="020B0604020202020204" pitchFamily="34" charset="0"/>
              </a:rPr>
              <a:t>Well-being</a:t>
            </a:r>
          </a:p>
          <a:p>
            <a:pPr marL="385763" indent="-385763">
              <a:buClrTx/>
              <a:buFont typeface="+mj-lt"/>
              <a:buAutoNum type="arabicPeriod"/>
            </a:pPr>
            <a:r>
              <a:rPr lang="en-GB" sz="1800" dirty="0">
                <a:solidFill>
                  <a:schemeClr val="bg1"/>
                </a:solidFill>
                <a:latin typeface="Arial" panose="020B0604020202020204" pitchFamily="34" charset="0"/>
                <a:cs typeface="Arial" panose="020B0604020202020204" pitchFamily="34" charset="0"/>
              </a:rPr>
              <a:t>Prevention</a:t>
            </a:r>
          </a:p>
          <a:p>
            <a:pPr marL="385763" indent="-385763">
              <a:buClrTx/>
              <a:buFont typeface="+mj-lt"/>
              <a:buAutoNum type="arabicPeriod"/>
            </a:pPr>
            <a:r>
              <a:rPr lang="en-GB" sz="1800" dirty="0">
                <a:solidFill>
                  <a:schemeClr val="bg1"/>
                </a:solidFill>
                <a:latin typeface="Arial" panose="020B0604020202020204" pitchFamily="34" charset="0"/>
                <a:cs typeface="Arial" panose="020B0604020202020204" pitchFamily="34" charset="0"/>
              </a:rPr>
              <a:t>Collaboration</a:t>
            </a:r>
          </a:p>
        </p:txBody>
      </p:sp>
    </p:spTree>
    <p:extLst>
      <p:ext uri="{BB962C8B-B14F-4D97-AF65-F5344CB8AC3E}">
        <p14:creationId xmlns:p14="http://schemas.microsoft.com/office/powerpoint/2010/main" val="382365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The </a:t>
            </a:r>
            <a:r>
              <a:rPr lang="en-GB" sz="3200" b="1" dirty="0" smtClean="0">
                <a:solidFill>
                  <a:srgbClr val="34B555"/>
                </a:solidFill>
                <a:latin typeface="Arial" panose="020B0604020202020204" pitchFamily="34" charset="0"/>
                <a:cs typeface="Arial" panose="020B0604020202020204" pitchFamily="34" charset="0"/>
              </a:rPr>
              <a:t>parts </a:t>
            </a:r>
            <a:r>
              <a:rPr lang="en-GB" sz="3200" b="1" dirty="0">
                <a:solidFill>
                  <a:srgbClr val="34B555"/>
                </a:solidFill>
                <a:latin typeface="Arial" panose="020B0604020202020204" pitchFamily="34" charset="0"/>
                <a:cs typeface="Arial" panose="020B0604020202020204" pitchFamily="34" charset="0"/>
              </a:rPr>
              <a:t>of the Act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039779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13</a:t>
            </a:fld>
            <a:endParaRPr lang="en-GB" dirty="0"/>
          </a:p>
        </p:txBody>
      </p:sp>
    </p:spTree>
    <p:extLst>
      <p:ext uri="{BB962C8B-B14F-4D97-AF65-F5344CB8AC3E}">
        <p14:creationId xmlns:p14="http://schemas.microsoft.com/office/powerpoint/2010/main" val="283655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1. People</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14</a:t>
            </a:fld>
            <a:endParaRPr lang="en-GB" dirty="0"/>
          </a:p>
        </p:txBody>
      </p:sp>
      <p:pic>
        <p:nvPicPr>
          <p:cNvPr id="5" name="Picture 4" descr="Picture of a group of children, families, adults and older people working together to hold up a sign that says Social Services and Well-being (Wales) Ac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1" t="17775" r="3594" b="27341"/>
          <a:stretch/>
        </p:blipFill>
        <p:spPr bwMode="auto">
          <a:xfrm>
            <a:off x="351293" y="2551876"/>
            <a:ext cx="8478215" cy="299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80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Picture of a group of children, families, adults and older people working together to hold up a sign that says Social Services and Well-being (Wales) Ac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1" t="17775" r="3594" b="27341"/>
          <a:stretch/>
        </p:blipFill>
        <p:spPr bwMode="auto">
          <a:xfrm>
            <a:off x="0" y="0"/>
            <a:ext cx="2091181" cy="73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1. People</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 culture shift from the way in which services have often been provided, to an approach based on an equal relationship between practitioners and people who need care and/or </a:t>
            </a:r>
            <a:r>
              <a:rPr lang="en-GB" sz="1800" dirty="0" smtClean="0">
                <a:latin typeface="Arial" panose="020B0604020202020204" pitchFamily="34" charset="0"/>
                <a:cs typeface="Arial" panose="020B0604020202020204" pitchFamily="34" charset="0"/>
              </a:rPr>
              <a:t>support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 requirement to work co-productively with groups and communities, to foster direct engagement through new or existing networks or forums with service users, or groups representing service users (</a:t>
            </a:r>
            <a:r>
              <a:rPr lang="en-GB" sz="1800" dirty="0" err="1">
                <a:latin typeface="Arial" panose="020B0604020202020204" pitchFamily="34" charset="0"/>
                <a:cs typeface="Arial" panose="020B0604020202020204" pitchFamily="34" charset="0"/>
              </a:rPr>
              <a:t>eg</a:t>
            </a:r>
            <a:r>
              <a:rPr lang="en-GB" sz="1800" dirty="0">
                <a:latin typeface="Arial" panose="020B0604020202020204" pitchFamily="34" charset="0"/>
                <a:cs typeface="Arial" panose="020B0604020202020204" pitchFamily="34" charset="0"/>
              </a:rPr>
              <a:t>. citizen panels</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15</a:t>
            </a:fld>
            <a:endParaRPr lang="en-GB" dirty="0"/>
          </a:p>
        </p:txBody>
      </p:sp>
    </p:spTree>
    <p:extLst>
      <p:ext uri="{BB962C8B-B14F-4D97-AF65-F5344CB8AC3E}">
        <p14:creationId xmlns:p14="http://schemas.microsoft.com/office/powerpoint/2010/main" val="3884665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1. People</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16</a:t>
            </a:fld>
            <a:endParaRPr lang="en-GB" dirty="0"/>
          </a:p>
        </p:txBody>
      </p:sp>
      <p:graphicFrame>
        <p:nvGraphicFramePr>
          <p:cNvPr id="5" name="Content Placeholder 5"/>
          <p:cNvGraphicFramePr>
            <a:graphicFrameLocks/>
          </p:cNvGraphicFramePr>
          <p:nvPr>
            <p:extLst/>
          </p:nvPr>
        </p:nvGraphicFramePr>
        <p:xfrm>
          <a:off x="2305007" y="2416548"/>
          <a:ext cx="5028563" cy="3296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023" y="2881467"/>
            <a:ext cx="1917862" cy="18251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icture of a group of children, families, adults and older people working together to hold up a sign that says Social Services and Well-being (Wales) Ac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281" t="17775" r="3594" b="27341"/>
          <a:stretch/>
        </p:blipFill>
        <p:spPr bwMode="auto">
          <a:xfrm>
            <a:off x="0" y="0"/>
            <a:ext cx="2091181" cy="73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73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34B555"/>
                </a:solidFill>
                <a:latin typeface="Arial" panose="020B0604020202020204" pitchFamily="34" charset="0"/>
                <a:cs typeface="Arial" panose="020B0604020202020204" pitchFamily="34" charset="0"/>
              </a:rPr>
              <a:t>2. At </a:t>
            </a:r>
            <a:r>
              <a:rPr lang="en-GB" sz="3200" b="1" dirty="0">
                <a:solidFill>
                  <a:srgbClr val="34B555"/>
                </a:solidFill>
                <a:latin typeface="Arial" panose="020B0604020202020204" pitchFamily="34" charset="0"/>
                <a:cs typeface="Arial" panose="020B0604020202020204" pitchFamily="34" charset="0"/>
              </a:rPr>
              <a:t>the heart of the </a:t>
            </a:r>
            <a:r>
              <a:rPr lang="en-GB" sz="3200" b="1" dirty="0" smtClean="0">
                <a:solidFill>
                  <a:srgbClr val="34B555"/>
                </a:solidFill>
                <a:latin typeface="Arial" panose="020B0604020202020204" pitchFamily="34" charset="0"/>
                <a:cs typeface="Arial" panose="020B0604020202020204" pitchFamily="34" charset="0"/>
              </a:rPr>
              <a:t>Act</a:t>
            </a:r>
            <a:r>
              <a:rPr lang="en-GB" sz="3200" b="1" dirty="0">
                <a:solidFill>
                  <a:srgbClr val="34B555"/>
                </a:solidFill>
                <a:latin typeface="Arial" panose="020B0604020202020204" pitchFamily="34" charset="0"/>
                <a:cs typeface="Arial" panose="020B0604020202020204" pitchFamily="34" charset="0"/>
              </a:rPr>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Well-being</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17</a:t>
            </a:fld>
            <a:endParaRPr lang="en-GB" dirty="0"/>
          </a:p>
        </p:txBody>
      </p:sp>
      <p:sp>
        <p:nvSpPr>
          <p:cNvPr id="7" name="Rounded Rectangular Callout 6"/>
          <p:cNvSpPr/>
          <p:nvPr/>
        </p:nvSpPr>
        <p:spPr>
          <a:xfrm>
            <a:off x="3475983" y="2559547"/>
            <a:ext cx="4956815" cy="2298203"/>
          </a:xfrm>
          <a:prstGeom prst="wedgeRound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750"/>
              </a:spcBef>
            </a:pPr>
            <a:r>
              <a:rPr lang="en-GB" b="1" i="1" dirty="0">
                <a:solidFill>
                  <a:schemeClr val="tx1"/>
                </a:solidFill>
                <a:latin typeface="Arial" panose="020B0604020202020204" pitchFamily="34" charset="0"/>
                <a:cs typeface="Arial" panose="020B0604020202020204" pitchFamily="34" charset="0"/>
              </a:rPr>
              <a:t>A person exercising functions under this Act must seek to promote the holistic well-being of people who need care and support and carers, and not be limited just to their own specialist interest</a:t>
            </a:r>
          </a:p>
        </p:txBody>
      </p:sp>
      <p:sp>
        <p:nvSpPr>
          <p:cNvPr id="3" name="AutoShape 2" descr="Image result for &quot;health and wellbeing&quo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029" name="Picture 5" descr="Image result for &quot;health and wellbei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765" y="2411797"/>
            <a:ext cx="2625332" cy="252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83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3. Prevention</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7850379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18</a:t>
            </a:fld>
            <a:endParaRPr lang="en-GB" dirty="0"/>
          </a:p>
        </p:txBody>
      </p:sp>
      <p:sp>
        <p:nvSpPr>
          <p:cNvPr id="6" name="Text Box 25"/>
          <p:cNvSpPr txBox="1">
            <a:spLocks noChangeArrowheads="1"/>
          </p:cNvSpPr>
          <p:nvPr/>
        </p:nvSpPr>
        <p:spPr bwMode="auto">
          <a:xfrm>
            <a:off x="226945" y="2405260"/>
            <a:ext cx="29523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None/>
            </a:pPr>
            <a:r>
              <a:rPr lang="en-GB" altLang="en-US" sz="1350" b="1" dirty="0">
                <a:solidFill>
                  <a:prstClr val="black"/>
                </a:solidFill>
                <a:latin typeface="Arial" charset="0"/>
                <a:ea typeface="ＭＳ Ｐゴシック" pitchFamily="34" charset="-128"/>
              </a:rPr>
              <a:t>More well-being support  </a:t>
            </a:r>
          </a:p>
          <a:p>
            <a:pPr algn="ctr" eaLnBrk="1" hangingPunct="1">
              <a:spcBef>
                <a:spcPct val="50000"/>
              </a:spcBef>
              <a:buNone/>
            </a:pPr>
            <a:endParaRPr lang="en-GB" altLang="en-US" sz="900" dirty="0">
              <a:solidFill>
                <a:prstClr val="black"/>
              </a:solidFill>
              <a:latin typeface="Arial" charset="0"/>
              <a:ea typeface="ＭＳ Ｐゴシック" pitchFamily="34" charset="-128"/>
            </a:endParaRPr>
          </a:p>
        </p:txBody>
      </p:sp>
      <p:sp>
        <p:nvSpPr>
          <p:cNvPr id="7" name="Text Box 25"/>
          <p:cNvSpPr txBox="1">
            <a:spLocks noChangeArrowheads="1"/>
          </p:cNvSpPr>
          <p:nvPr/>
        </p:nvSpPr>
        <p:spPr bwMode="auto">
          <a:xfrm>
            <a:off x="2478843" y="4549609"/>
            <a:ext cx="3672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450"/>
              </a:spcBef>
              <a:buNone/>
            </a:pPr>
            <a:r>
              <a:rPr lang="en-GB" altLang="en-US" sz="1350" b="1" dirty="0">
                <a:solidFill>
                  <a:prstClr val="black"/>
                </a:solidFill>
                <a:latin typeface="Arial" charset="0"/>
                <a:ea typeface="ＭＳ Ｐゴシック" pitchFamily="34" charset="-128"/>
              </a:rPr>
              <a:t>Better access to information, advice </a:t>
            </a:r>
            <a:r>
              <a:rPr lang="en-GB" altLang="en-US" sz="1350" b="1" dirty="0" smtClean="0">
                <a:solidFill>
                  <a:prstClr val="black"/>
                </a:solidFill>
                <a:latin typeface="Arial" charset="0"/>
                <a:ea typeface="ＭＳ Ｐゴシック" pitchFamily="34" charset="-128"/>
              </a:rPr>
              <a:t>and </a:t>
            </a:r>
            <a:r>
              <a:rPr lang="en-GB" altLang="en-US" sz="1350" b="1" dirty="0">
                <a:solidFill>
                  <a:prstClr val="black"/>
                </a:solidFill>
                <a:latin typeface="Arial" charset="0"/>
                <a:ea typeface="ＭＳ Ｐゴシック" pitchFamily="34" charset="-128"/>
              </a:rPr>
              <a:t>community resources</a:t>
            </a:r>
            <a:endParaRPr lang="en-GB" altLang="en-US" sz="1050" b="1" dirty="0">
              <a:solidFill>
                <a:prstClr val="black"/>
              </a:solidFill>
              <a:latin typeface="Arial" charset="0"/>
              <a:ea typeface="ＭＳ Ｐゴシック" pitchFamily="34" charset="-128"/>
            </a:endParaRPr>
          </a:p>
        </p:txBody>
      </p:sp>
      <p:cxnSp>
        <p:nvCxnSpPr>
          <p:cNvPr id="8" name="Straight Connector 7"/>
          <p:cNvCxnSpPr/>
          <p:nvPr/>
        </p:nvCxnSpPr>
        <p:spPr>
          <a:xfrm>
            <a:off x="6145832" y="2241976"/>
            <a:ext cx="0" cy="329915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 Box 25"/>
          <p:cNvSpPr txBox="1">
            <a:spLocks noChangeArrowheads="1"/>
          </p:cNvSpPr>
          <p:nvPr/>
        </p:nvSpPr>
        <p:spPr bwMode="auto">
          <a:xfrm>
            <a:off x="2293405" y="2726677"/>
            <a:ext cx="38524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450"/>
              </a:spcBef>
              <a:buNone/>
            </a:pPr>
            <a:r>
              <a:rPr lang="en-GB" altLang="en-US" sz="1350" b="1" dirty="0">
                <a:solidFill>
                  <a:prstClr val="black"/>
                </a:solidFill>
                <a:latin typeface="Arial" charset="0"/>
                <a:ea typeface="ＭＳ Ｐゴシック" pitchFamily="34" charset="-128"/>
              </a:rPr>
              <a:t>Increased level of early intervention/prevention services</a:t>
            </a:r>
            <a:endParaRPr lang="en-GB" altLang="en-US" sz="1050" b="1" dirty="0">
              <a:solidFill>
                <a:prstClr val="black"/>
              </a:solidFill>
              <a:latin typeface="Arial" charset="0"/>
              <a:ea typeface="ＭＳ Ｐゴシック" pitchFamily="34" charset="-128"/>
            </a:endParaRPr>
          </a:p>
        </p:txBody>
      </p:sp>
      <p:sp>
        <p:nvSpPr>
          <p:cNvPr id="10" name="Text Box 16"/>
          <p:cNvSpPr txBox="1">
            <a:spLocks noChangeArrowheads="1"/>
          </p:cNvSpPr>
          <p:nvPr/>
        </p:nvSpPr>
        <p:spPr bwMode="auto">
          <a:xfrm>
            <a:off x="6328451" y="5079906"/>
            <a:ext cx="22821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GB" altLang="en-US" sz="1350" b="1" dirty="0">
                <a:solidFill>
                  <a:prstClr val="black"/>
                </a:solidFill>
                <a:latin typeface="Arial" charset="0"/>
                <a:ea typeface="ＭＳ Ｐゴシック" pitchFamily="34" charset="-128"/>
              </a:rPr>
              <a:t>Less need for intensive managed support</a:t>
            </a:r>
          </a:p>
          <a:p>
            <a:pPr algn="ctr" eaLnBrk="1" hangingPunct="1">
              <a:spcBef>
                <a:spcPct val="50000"/>
              </a:spcBef>
              <a:buNone/>
            </a:pPr>
            <a:endParaRPr lang="en-GB" altLang="en-US" sz="900" dirty="0">
              <a:solidFill>
                <a:prstClr val="black"/>
              </a:solidFill>
              <a:latin typeface="Arial" charset="0"/>
              <a:ea typeface="ＭＳ Ｐゴシック" pitchFamily="34" charset="-128"/>
            </a:endParaRPr>
          </a:p>
        </p:txBody>
      </p:sp>
      <p:sp>
        <p:nvSpPr>
          <p:cNvPr id="11" name="Right Arrow 10"/>
          <p:cNvSpPr/>
          <p:nvPr/>
        </p:nvSpPr>
        <p:spPr>
          <a:xfrm>
            <a:off x="5348548" y="5133912"/>
            <a:ext cx="720080" cy="353218"/>
          </a:xfrm>
          <a:prstGeom prst="rightArrow">
            <a:avLst/>
          </a:prstGeom>
          <a:solidFill>
            <a:srgbClr val="ED1E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3" name="AutoShape 2" descr="Image result for prevention is better than cur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2" name="AutoShape 4" descr="Image result for prevention is better than cure"/>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465" y="0"/>
            <a:ext cx="1330644"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341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3. Prevention</a:t>
            </a:r>
          </a:p>
        </p:txBody>
      </p:sp>
      <p:sp>
        <p:nvSpPr>
          <p:cNvPr id="3" name="Content Placeholder 2"/>
          <p:cNvSpPr>
            <a:spLocks noGrp="1"/>
          </p:cNvSpPr>
          <p:nvPr>
            <p:ph idx="1"/>
          </p:nvPr>
        </p:nvSpPr>
        <p:spPr/>
        <p:txBody>
          <a:bodyPr>
            <a:noAutofit/>
          </a:bodyPr>
          <a:lstStyle/>
          <a:p>
            <a:pPr lvl="1">
              <a:spcBef>
                <a:spcPts val="750"/>
              </a:spcBef>
            </a:pP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To help prevent, delay or reduce needs for care </a:t>
            </a:r>
            <a:r>
              <a:rPr lang="en-GB" sz="1800" dirty="0" smtClean="0">
                <a:latin typeface="Arial" panose="020B0604020202020204" pitchFamily="34" charset="0"/>
                <a:cs typeface="Arial" panose="020B0604020202020204" pitchFamily="34" charset="0"/>
              </a:rPr>
              <a:t>and support</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To promote the upbringing of children by their </a:t>
            </a:r>
            <a:r>
              <a:rPr lang="en-GB" sz="1800" dirty="0" smtClean="0">
                <a:latin typeface="Arial" panose="020B0604020202020204" pitchFamily="34" charset="0"/>
                <a:cs typeface="Arial" panose="020B0604020202020204" pitchFamily="34" charset="0"/>
              </a:rPr>
              <a:t>family</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To minimise the effect of people’s </a:t>
            </a:r>
            <a:r>
              <a:rPr lang="en-GB" sz="1800" dirty="0" smtClean="0">
                <a:latin typeface="Arial" panose="020B0604020202020204" pitchFamily="34" charset="0"/>
                <a:cs typeface="Arial" panose="020B0604020202020204" pitchFamily="34" charset="0"/>
              </a:rPr>
              <a:t>disabilities</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To help prevent abuse or </a:t>
            </a:r>
            <a:r>
              <a:rPr lang="en-GB" sz="1800" dirty="0" smtClean="0">
                <a:latin typeface="Arial" panose="020B0604020202020204" pitchFamily="34" charset="0"/>
                <a:cs typeface="Arial" panose="020B0604020202020204" pitchFamily="34" charset="0"/>
              </a:rPr>
              <a:t>neglect</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To enable people to live as independently as </a:t>
            </a:r>
            <a:r>
              <a:rPr lang="en-GB" sz="1800" dirty="0" smtClean="0">
                <a:latin typeface="Arial" panose="020B0604020202020204" pitchFamily="34" charset="0"/>
                <a:cs typeface="Arial" panose="020B0604020202020204" pitchFamily="34" charset="0"/>
              </a:rPr>
              <a:t>possible</a:t>
            </a:r>
            <a:endParaRPr lang="en-GB" sz="1800" dirty="0">
              <a:latin typeface="Arial" panose="020B0604020202020204" pitchFamily="34" charset="0"/>
              <a:cs typeface="Arial" panose="020B0604020202020204" pitchFamily="34" charset="0"/>
            </a:endParaRPr>
          </a:p>
          <a:p>
            <a:pPr lvl="1">
              <a:spcBef>
                <a:spcPts val="750"/>
              </a:spcBef>
              <a:spcAft>
                <a:spcPts val="450"/>
              </a:spcAft>
            </a:pPr>
            <a:r>
              <a:rPr lang="en-GB" sz="1800" dirty="0">
                <a:latin typeface="Arial" panose="020B0604020202020204" pitchFamily="34" charset="0"/>
                <a:cs typeface="Arial" panose="020B0604020202020204" pitchFamily="34" charset="0"/>
              </a:rPr>
              <a:t>To reduce the need for: care or supervision orders; criminal proceeding against children; taking children into local authority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care </a:t>
            </a:r>
            <a:r>
              <a:rPr lang="en-GB" sz="1800" dirty="0">
                <a:latin typeface="Arial" panose="020B0604020202020204" pitchFamily="34" charset="0"/>
                <a:cs typeface="Arial" panose="020B0604020202020204" pitchFamily="34" charset="0"/>
              </a:rPr>
              <a:t>or secure </a:t>
            </a:r>
            <a:r>
              <a:rPr lang="en-GB" sz="1800" dirty="0" smtClean="0">
                <a:latin typeface="Arial" panose="020B0604020202020204" pitchFamily="34" charset="0"/>
                <a:cs typeface="Arial" panose="020B0604020202020204" pitchFamily="34" charset="0"/>
              </a:rPr>
              <a:t>accommodation</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19</a:t>
            </a:fld>
            <a:endParaRPr lang="en-GB"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465" y="0"/>
            <a:ext cx="1330644"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184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909" y="3632771"/>
            <a:ext cx="1034522" cy="100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a:xfrm>
            <a:off x="1116170" y="2956426"/>
            <a:ext cx="6648530" cy="129159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latin typeface="Arial" panose="020B0604020202020204" pitchFamily="34" charset="0"/>
                <a:cs typeface="Arial" panose="020B0604020202020204" pitchFamily="34" charset="0"/>
              </a:rPr>
              <a:t/>
            </a:r>
            <a:br>
              <a:rPr lang="en-GB" sz="3600"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Introduction to the                     Social Services </a:t>
            </a:r>
          </a:p>
          <a:p>
            <a:pPr algn="l"/>
            <a:r>
              <a:rPr lang="en-GB" sz="3600" b="1" dirty="0">
                <a:latin typeface="Arial" panose="020B0604020202020204" pitchFamily="34" charset="0"/>
                <a:cs typeface="Arial" panose="020B0604020202020204" pitchFamily="34" charset="0"/>
              </a:rPr>
              <a:t>&amp; </a:t>
            </a:r>
            <a:r>
              <a:rPr lang="en-GB" sz="3600" b="1" dirty="0" smtClean="0">
                <a:latin typeface="Arial" panose="020B0604020202020204" pitchFamily="34" charset="0"/>
                <a:cs typeface="Arial" panose="020B0604020202020204" pitchFamily="34" charset="0"/>
              </a:rPr>
              <a:t>Well-being </a:t>
            </a:r>
            <a:r>
              <a:rPr lang="en-GB" sz="3600" b="1" dirty="0">
                <a:latin typeface="Arial" panose="020B0604020202020204" pitchFamily="34" charset="0"/>
                <a:cs typeface="Arial" panose="020B0604020202020204" pitchFamily="34" charset="0"/>
              </a:rPr>
              <a:t>(Wales) Act 2014</a:t>
            </a:r>
          </a:p>
        </p:txBody>
      </p:sp>
      <p:sp>
        <p:nvSpPr>
          <p:cNvPr id="5" name="Title 4"/>
          <p:cNvSpPr>
            <a:spLocks noGrp="1"/>
          </p:cNvSpPr>
          <p:nvPr>
            <p:ph type="title"/>
          </p:nvPr>
        </p:nvSpPr>
        <p:spPr/>
        <p:txBody>
          <a:bodyPr>
            <a:normAutofit/>
          </a:bodyPr>
          <a:lstStyle/>
          <a:p>
            <a:r>
              <a:rPr lang="en-GB" sz="3600" b="1" dirty="0">
                <a:solidFill>
                  <a:srgbClr val="34B555"/>
                </a:solidFill>
                <a:latin typeface="Arial" panose="020B0604020202020204" pitchFamily="34" charset="0"/>
                <a:cs typeface="Arial" panose="020B0604020202020204" pitchFamily="34" charset="0"/>
              </a:rPr>
              <a:t>Module </a:t>
            </a:r>
            <a:r>
              <a:rPr lang="en-GB" sz="3600" b="1" dirty="0" smtClean="0">
                <a:solidFill>
                  <a:srgbClr val="34B555"/>
                </a:solidFill>
                <a:latin typeface="Arial" panose="020B0604020202020204" pitchFamily="34" charset="0"/>
                <a:cs typeface="Arial" panose="020B0604020202020204" pitchFamily="34" charset="0"/>
              </a:rPr>
              <a:t>one</a:t>
            </a:r>
            <a:endParaRPr lang="en-GB" sz="3600" dirty="0"/>
          </a:p>
        </p:txBody>
      </p:sp>
    </p:spTree>
    <p:extLst>
      <p:ext uri="{BB962C8B-B14F-4D97-AF65-F5344CB8AC3E}">
        <p14:creationId xmlns:p14="http://schemas.microsoft.com/office/powerpoint/2010/main" val="1125894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4. Collaboration</a:t>
            </a:r>
          </a:p>
        </p:txBody>
      </p:sp>
      <p:sp>
        <p:nvSpPr>
          <p:cNvPr id="3" name="Content Placeholder 2"/>
          <p:cNvSpPr>
            <a:spLocks noGrp="1"/>
          </p:cNvSpPr>
          <p:nvPr>
            <p:ph idx="1"/>
          </p:nvPr>
        </p:nvSpPr>
        <p:spPr/>
        <p:txBody>
          <a:bodyPr vert="horz" lIns="68580" tIns="34290" rIns="68580" bIns="34290" rtlCol="0">
            <a:no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There should be an integrated approach to the development of services, care and support, which focus on opportunities for prevention and early </a:t>
            </a:r>
            <a:r>
              <a:rPr lang="en-GB" sz="1800" dirty="0" smtClean="0">
                <a:latin typeface="Arial" panose="020B0604020202020204" pitchFamily="34" charset="0"/>
                <a:cs typeface="Arial" panose="020B0604020202020204" pitchFamily="34" charset="0"/>
              </a:rPr>
              <a:t>intervention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This applies to the NHS, local authorities, the private and voluntary and community </a:t>
            </a:r>
            <a:r>
              <a:rPr lang="en-GB" sz="1800" dirty="0" smtClean="0">
                <a:latin typeface="Arial" panose="020B0604020202020204" pitchFamily="34" charset="0"/>
                <a:cs typeface="Arial" panose="020B0604020202020204" pitchFamily="34" charset="0"/>
              </a:rPr>
              <a:t>sectors</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20</a:t>
            </a:fld>
            <a:endParaRPr lang="en-GB" dirty="0"/>
          </a:p>
        </p:txBody>
      </p:sp>
      <p:pic>
        <p:nvPicPr>
          <p:cNvPr id="5" name="Picture 2" descr="Image result for integ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7427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11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4. </a:t>
            </a:r>
            <a:r>
              <a:rPr lang="en-GB" sz="3200" b="1" dirty="0" smtClean="0">
                <a:solidFill>
                  <a:srgbClr val="34B555"/>
                </a:solidFill>
                <a:latin typeface="Arial" panose="020B0604020202020204" pitchFamily="34" charset="0"/>
                <a:cs typeface="Arial" panose="020B0604020202020204" pitchFamily="34" charset="0"/>
              </a:rPr>
              <a:t>Collaboration:</a:t>
            </a:r>
            <a:r>
              <a:rPr lang="en-GB" sz="3200" dirty="0">
                <a:solidFill>
                  <a:srgbClr val="34B555"/>
                </a:solidFill>
                <a:latin typeface="Arial" panose="020B0604020202020204" pitchFamily="34" charset="0"/>
                <a:cs typeface="Arial" panose="020B0604020202020204" pitchFamily="34" charset="0"/>
              </a:rPr>
              <a:t/>
            </a:r>
            <a:br>
              <a:rPr lang="en-GB" sz="3200"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Why is it needed?</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To improve care and support, ensuring people have more say and </a:t>
            </a:r>
            <a:r>
              <a:rPr lang="en-GB" sz="1800" dirty="0" smtClean="0">
                <a:latin typeface="Arial" panose="020B0604020202020204" pitchFamily="34" charset="0"/>
                <a:cs typeface="Arial" panose="020B0604020202020204" pitchFamily="34" charset="0"/>
              </a:rPr>
              <a:t>control</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To ensure joint leadership of the assessment and responses to people's needs, and to eliminate duplication of </a:t>
            </a:r>
            <a:r>
              <a:rPr lang="en-US" sz="1800" dirty="0" smtClean="0">
                <a:latin typeface="Arial" panose="020B0604020202020204" pitchFamily="34" charset="0"/>
                <a:cs typeface="Arial" panose="020B0604020202020204" pitchFamily="34" charset="0"/>
              </a:rPr>
              <a:t>effort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To improve </a:t>
            </a:r>
            <a:r>
              <a:rPr lang="en-GB" sz="1800" dirty="0" smtClean="0">
                <a:latin typeface="Arial" panose="020B0604020202020204" pitchFamily="34" charset="0"/>
                <a:cs typeface="Arial" panose="020B0604020202020204" pitchFamily="34" charset="0"/>
              </a:rPr>
              <a:t>outcomes, </a:t>
            </a:r>
            <a:r>
              <a:rPr lang="en-GB" sz="1800" dirty="0">
                <a:latin typeface="Arial" panose="020B0604020202020204" pitchFamily="34" charset="0"/>
                <a:cs typeface="Arial" panose="020B0604020202020204" pitchFamily="34" charset="0"/>
              </a:rPr>
              <a:t>and health and </a:t>
            </a:r>
            <a:r>
              <a:rPr lang="en-GB" sz="1800" dirty="0" smtClean="0">
                <a:latin typeface="Arial" panose="020B0604020202020204" pitchFamily="34" charset="0"/>
                <a:cs typeface="Arial" panose="020B0604020202020204" pitchFamily="34" charset="0"/>
              </a:rPr>
              <a:t>well-being</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To provide co-ordinated, person-centred care and </a:t>
            </a:r>
            <a:r>
              <a:rPr lang="en-GB" sz="1800" dirty="0" smtClean="0">
                <a:latin typeface="Arial" panose="020B0604020202020204" pitchFamily="34" charset="0"/>
                <a:cs typeface="Arial" panose="020B0604020202020204" pitchFamily="34" charset="0"/>
              </a:rPr>
              <a:t>support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To make more effective use of resources, skills and </a:t>
            </a:r>
            <a:r>
              <a:rPr lang="en-GB" sz="1800" dirty="0" smtClean="0">
                <a:latin typeface="Arial" panose="020B0604020202020204" pitchFamily="34" charset="0"/>
                <a:cs typeface="Arial" panose="020B0604020202020204" pitchFamily="34" charset="0"/>
              </a:rPr>
              <a:t>expertise</a:t>
            </a: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21</a:t>
            </a:fld>
            <a:endParaRPr lang="en-GB" dirty="0"/>
          </a:p>
        </p:txBody>
      </p:sp>
      <p:pic>
        <p:nvPicPr>
          <p:cNvPr id="6" name="Picture 2" descr="Image result for integ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7427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70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4. </a:t>
            </a:r>
            <a:r>
              <a:rPr lang="en-GB" sz="3200" b="1" dirty="0" smtClean="0">
                <a:solidFill>
                  <a:srgbClr val="34B555"/>
                </a:solidFill>
                <a:latin typeface="Arial" panose="020B0604020202020204" pitchFamily="34" charset="0"/>
                <a:cs typeface="Arial" panose="020B0604020202020204" pitchFamily="34" charset="0"/>
              </a:rPr>
              <a:t>Collaboration:</a:t>
            </a:r>
            <a:r>
              <a:rPr lang="en-GB" sz="3200" b="1" dirty="0">
                <a:solidFill>
                  <a:srgbClr val="34B555"/>
                </a:solidFill>
                <a:latin typeface="Arial" panose="020B0604020202020204" pitchFamily="34" charset="0"/>
                <a:cs typeface="Arial" panose="020B0604020202020204" pitchFamily="34" charset="0"/>
              </a:rPr>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What are the priorities?</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22</a:t>
            </a:fld>
            <a:endParaRPr lang="en-GB" dirty="0"/>
          </a:p>
        </p:txBody>
      </p:sp>
      <p:sp>
        <p:nvSpPr>
          <p:cNvPr id="6" name="Rounded Rectangular Callout 5"/>
          <p:cNvSpPr/>
          <p:nvPr/>
        </p:nvSpPr>
        <p:spPr>
          <a:xfrm>
            <a:off x="4627796" y="2581275"/>
            <a:ext cx="3646170" cy="2459355"/>
          </a:xfrm>
          <a:prstGeom prst="wedgeRound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3000" rtlCol="0" anchor="ctr"/>
          <a:lstStyle/>
          <a:p>
            <a:pPr marL="400050" lvl="1" indent="-194072">
              <a:spcAft>
                <a:spcPts val="450"/>
              </a:spcAft>
              <a:buFont typeface="Arial" panose="020B0604020202020204" pitchFamily="34" charset="0"/>
              <a:buChar char="•"/>
            </a:pPr>
            <a:r>
              <a:rPr lang="en-GB" sz="1350" b="1" i="1" dirty="0">
                <a:solidFill>
                  <a:schemeClr val="tx1"/>
                </a:solidFill>
                <a:latin typeface="Arial" panose="020B0604020202020204" pitchFamily="34" charset="0"/>
                <a:cs typeface="Arial" panose="020B0604020202020204" pitchFamily="34" charset="0"/>
              </a:rPr>
              <a:t>Older people with complex needs </a:t>
            </a:r>
            <a:r>
              <a:rPr lang="en-GB" sz="1350" b="1" i="1" dirty="0" smtClean="0">
                <a:solidFill>
                  <a:schemeClr val="tx1"/>
                </a:solidFill>
                <a:latin typeface="Arial" panose="020B0604020202020204" pitchFamily="34" charset="0"/>
                <a:cs typeface="Arial" panose="020B0604020202020204" pitchFamily="34" charset="0"/>
              </a:rPr>
              <a:t>and long-term </a:t>
            </a:r>
            <a:r>
              <a:rPr lang="en-GB" sz="1350" b="1" i="1" dirty="0">
                <a:solidFill>
                  <a:schemeClr val="tx1"/>
                </a:solidFill>
                <a:latin typeface="Arial" panose="020B0604020202020204" pitchFamily="34" charset="0"/>
                <a:cs typeface="Arial" panose="020B0604020202020204" pitchFamily="34" charset="0"/>
              </a:rPr>
              <a:t>conditions </a:t>
            </a:r>
          </a:p>
          <a:p>
            <a:pPr marL="400050" lvl="1" indent="-194072">
              <a:spcAft>
                <a:spcPts val="450"/>
              </a:spcAft>
              <a:buFont typeface="Arial" panose="020B0604020202020204" pitchFamily="34" charset="0"/>
              <a:buChar char="•"/>
            </a:pPr>
            <a:r>
              <a:rPr lang="en-GB" sz="1350" b="1" i="1" dirty="0">
                <a:solidFill>
                  <a:schemeClr val="tx1"/>
                </a:solidFill>
                <a:latin typeface="Arial" panose="020B0604020202020204" pitchFamily="34" charset="0"/>
                <a:cs typeface="Arial" panose="020B0604020202020204" pitchFamily="34" charset="0"/>
              </a:rPr>
              <a:t>People with learning disabilities</a:t>
            </a:r>
          </a:p>
          <a:p>
            <a:pPr marL="400050" lvl="1" indent="-194072">
              <a:spcAft>
                <a:spcPts val="450"/>
              </a:spcAft>
              <a:buFont typeface="Arial" panose="020B0604020202020204" pitchFamily="34" charset="0"/>
              <a:buChar char="•"/>
            </a:pPr>
            <a:r>
              <a:rPr lang="en-GB" sz="1350" b="1" i="1" dirty="0">
                <a:solidFill>
                  <a:schemeClr val="tx1"/>
                </a:solidFill>
                <a:latin typeface="Arial" panose="020B0604020202020204" pitchFamily="34" charset="0"/>
                <a:cs typeface="Arial" panose="020B0604020202020204" pitchFamily="34" charset="0"/>
              </a:rPr>
              <a:t>Carers, including young carers</a:t>
            </a:r>
          </a:p>
          <a:p>
            <a:pPr marL="400050" lvl="1" indent="-194072">
              <a:spcAft>
                <a:spcPts val="450"/>
              </a:spcAft>
              <a:buFont typeface="Arial" panose="020B0604020202020204" pitchFamily="34" charset="0"/>
              <a:buChar char="•"/>
            </a:pPr>
            <a:r>
              <a:rPr lang="en-GB" sz="1350" b="1" i="1" dirty="0">
                <a:solidFill>
                  <a:schemeClr val="tx1"/>
                </a:solidFill>
                <a:latin typeface="Arial" panose="020B0604020202020204" pitchFamily="34" charset="0"/>
                <a:cs typeface="Arial" panose="020B0604020202020204" pitchFamily="34" charset="0"/>
              </a:rPr>
              <a:t>Integrated family support services</a:t>
            </a:r>
          </a:p>
          <a:p>
            <a:pPr marL="400050" lvl="1" indent="-194072">
              <a:spcAft>
                <a:spcPts val="450"/>
              </a:spcAft>
              <a:buFont typeface="Arial" panose="020B0604020202020204" pitchFamily="34" charset="0"/>
              <a:buChar char="•"/>
            </a:pPr>
            <a:r>
              <a:rPr lang="en-GB" sz="1350" b="1" i="1" dirty="0">
                <a:solidFill>
                  <a:schemeClr val="tx1"/>
                </a:solidFill>
                <a:latin typeface="Arial" panose="020B0604020202020204" pitchFamily="34" charset="0"/>
                <a:cs typeface="Arial" panose="020B0604020202020204" pitchFamily="34" charset="0"/>
              </a:rPr>
              <a:t>Children with complex needs (disability/illness)</a:t>
            </a:r>
          </a:p>
          <a:p>
            <a:pPr marL="400050" lvl="1" indent="-194072">
              <a:buFont typeface="Arial" panose="020B0604020202020204" pitchFamily="34" charset="0"/>
              <a:buChar char="•"/>
            </a:pPr>
            <a:r>
              <a:rPr lang="en-GB" sz="1350" b="1" i="1" dirty="0">
                <a:solidFill>
                  <a:schemeClr val="tx1"/>
                </a:solidFill>
                <a:latin typeface="Arial" panose="020B0604020202020204" pitchFamily="34" charset="0"/>
                <a:cs typeface="Arial" panose="020B0604020202020204" pitchFamily="34" charset="0"/>
              </a:rPr>
              <a:t>Care </a:t>
            </a:r>
            <a:r>
              <a:rPr lang="en-GB" sz="1350" b="1" i="1" dirty="0" smtClean="0">
                <a:solidFill>
                  <a:schemeClr val="tx1"/>
                </a:solidFill>
                <a:latin typeface="Arial" panose="020B0604020202020204" pitchFamily="34" charset="0"/>
                <a:cs typeface="Arial" panose="020B0604020202020204" pitchFamily="34" charset="0"/>
              </a:rPr>
              <a:t>homes’ </a:t>
            </a:r>
            <a:r>
              <a:rPr lang="en-GB" sz="1350" b="1" i="1" dirty="0">
                <a:solidFill>
                  <a:schemeClr val="tx1"/>
                </a:solidFill>
                <a:latin typeface="Arial" panose="020B0604020202020204" pitchFamily="34" charset="0"/>
                <a:cs typeface="Arial" panose="020B0604020202020204" pitchFamily="34" charset="0"/>
              </a:rPr>
              <a:t>pooled budgets</a:t>
            </a:r>
          </a:p>
          <a:p>
            <a:endParaRPr lang="en-GB" sz="1350" dirty="0"/>
          </a:p>
        </p:txBody>
      </p:sp>
      <p:sp>
        <p:nvSpPr>
          <p:cNvPr id="2" name="Rectangle 1"/>
          <p:cNvSpPr/>
          <p:nvPr/>
        </p:nvSpPr>
        <p:spPr>
          <a:xfrm>
            <a:off x="779145" y="2581275"/>
            <a:ext cx="3554730" cy="1477328"/>
          </a:xfrm>
          <a:prstGeom prst="rect">
            <a:avLst/>
          </a:prstGeom>
        </p:spPr>
        <p:txBody>
          <a:bodyPr wrap="square">
            <a:spAutoFit/>
          </a:bodyPr>
          <a:lstStyle/>
          <a:p>
            <a:pPr>
              <a:spcBef>
                <a:spcPts val="750"/>
              </a:spcBef>
            </a:pPr>
            <a:r>
              <a:rPr lang="en-GB" dirty="0">
                <a:latin typeface="Arial" panose="020B0604020202020204" pitchFamily="34" charset="0"/>
                <a:cs typeface="Arial" panose="020B0604020202020204" pitchFamily="34" charset="0"/>
              </a:rPr>
              <a:t>Bring together key partners to determine where the integrated provision of services, care and support will be most beneficial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to </a:t>
            </a:r>
            <a:r>
              <a:rPr lang="en-GB" dirty="0">
                <a:latin typeface="Arial" panose="020B0604020202020204" pitchFamily="34" charset="0"/>
                <a:cs typeface="Arial" panose="020B0604020202020204" pitchFamily="34" charset="0"/>
              </a:rPr>
              <a:t>people within their </a:t>
            </a:r>
            <a:r>
              <a:rPr lang="en-GB" dirty="0" smtClean="0">
                <a:latin typeface="Arial" panose="020B0604020202020204" pitchFamily="34" charset="0"/>
                <a:cs typeface="Arial" panose="020B0604020202020204" pitchFamily="34" charset="0"/>
              </a:rPr>
              <a:t>region</a:t>
            </a:r>
            <a:endParaRPr lang="en-GB" dirty="0">
              <a:latin typeface="Arial" panose="020B0604020202020204" pitchFamily="34" charset="0"/>
              <a:cs typeface="Arial" panose="020B0604020202020204" pitchFamily="34" charset="0"/>
            </a:endParaRPr>
          </a:p>
        </p:txBody>
      </p:sp>
      <p:pic>
        <p:nvPicPr>
          <p:cNvPr id="9" name="Picture 2" descr="Image result for integ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7427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60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8140"/>
            <a:ext cx="788670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What changes will you see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in response to the Act?</a:t>
            </a:r>
            <a:endParaRPr lang="en-US" sz="3200" b="1" dirty="0">
              <a:solidFill>
                <a:srgbClr val="34B5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An in-depth shared regional population assessment with shared plans for working across agencies to meet needs more </a:t>
            </a:r>
            <a:r>
              <a:rPr lang="en-GB" sz="1800" dirty="0" smtClean="0">
                <a:latin typeface="Arial" panose="020B0604020202020204" pitchFamily="34" charset="0"/>
                <a:cs typeface="Arial" panose="020B0604020202020204" pitchFamily="34" charset="0"/>
              </a:rPr>
              <a:t>effectively</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Better quality information, advice and assistance for the public to help them make good health, well-being and care </a:t>
            </a:r>
            <a:r>
              <a:rPr lang="en-GB" sz="1800" dirty="0" smtClean="0">
                <a:latin typeface="Arial" panose="020B0604020202020204" pitchFamily="34" charset="0"/>
                <a:cs typeface="Arial" panose="020B0604020202020204" pitchFamily="34" charset="0"/>
              </a:rPr>
              <a:t>choices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 wider range of community, </a:t>
            </a:r>
            <a:r>
              <a:rPr lang="en-GB" sz="1800" dirty="0" smtClean="0">
                <a:latin typeface="Arial" panose="020B0604020202020204" pitchFamily="34" charset="0"/>
                <a:cs typeface="Arial" panose="020B0604020202020204" pitchFamily="34" charset="0"/>
              </a:rPr>
              <a:t>well-being </a:t>
            </a:r>
            <a:r>
              <a:rPr lang="en-GB" sz="1800" dirty="0">
                <a:latin typeface="Arial" panose="020B0604020202020204" pitchFamily="34" charset="0"/>
                <a:cs typeface="Arial" panose="020B0604020202020204" pitchFamily="34" charset="0"/>
              </a:rPr>
              <a:t>and preventative services, particularly delivered through social enterprises, aimed at supporting people’s </a:t>
            </a:r>
            <a:r>
              <a:rPr lang="en-GB" sz="1800" dirty="0" smtClean="0">
                <a:latin typeface="Arial" panose="020B0604020202020204" pitchFamily="34" charset="0"/>
                <a:cs typeface="Arial" panose="020B0604020202020204" pitchFamily="34" charset="0"/>
              </a:rPr>
              <a:t>well-being </a:t>
            </a:r>
            <a:r>
              <a:rPr lang="en-GB" sz="1800" dirty="0">
                <a:latin typeface="Arial" panose="020B0604020202020204" pitchFamily="34" charset="0"/>
                <a:cs typeface="Arial" panose="020B0604020202020204" pitchFamily="34" charset="0"/>
              </a:rPr>
              <a:t>in the </a:t>
            </a:r>
            <a:r>
              <a:rPr lang="en-GB" sz="1800" dirty="0" smtClean="0">
                <a:latin typeface="Arial" panose="020B0604020202020204" pitchFamily="34" charset="0"/>
                <a:cs typeface="Arial" panose="020B0604020202020204" pitchFamily="34" charset="0"/>
              </a:rPr>
              <a:t>community</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More constructive and mature relationships with the independent sectors including a market sufficiency </a:t>
            </a:r>
            <a:r>
              <a:rPr lang="en-GB" sz="1800" dirty="0" smtClean="0">
                <a:latin typeface="Arial" panose="020B0604020202020204" pitchFamily="34" charset="0"/>
                <a:cs typeface="Arial" panose="020B0604020202020204" pitchFamily="34" charset="0"/>
              </a:rPr>
              <a:t>analysis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More effective early help services for those beginning to </a:t>
            </a:r>
            <a:r>
              <a:rPr lang="en-GB" sz="1800" dirty="0" smtClean="0">
                <a:latin typeface="Arial" panose="020B0604020202020204" pitchFamily="34" charset="0"/>
                <a:cs typeface="Arial" panose="020B0604020202020204" pitchFamily="34" charset="0"/>
              </a:rPr>
              <a:t>struggle</a:t>
            </a:r>
            <a:endParaRPr lang="en-GB" sz="18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577" y="0"/>
            <a:ext cx="674913" cy="67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932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28650" y="467866"/>
            <a:ext cx="7886700" cy="1325563"/>
          </a:xfrm>
        </p:spPr>
        <p:txBody>
          <a:bodyPr>
            <a:normAutofit/>
          </a:bodyPr>
          <a:lstStyle/>
          <a:p>
            <a:r>
              <a:rPr lang="en-GB" sz="3200" b="1" dirty="0">
                <a:solidFill>
                  <a:srgbClr val="34B555"/>
                </a:solidFill>
                <a:latin typeface="Arial" panose="020B0604020202020204" pitchFamily="34" charset="0"/>
                <a:cs typeface="Arial" panose="020B0604020202020204" pitchFamily="34" charset="0"/>
              </a:rPr>
              <a:t>What </a:t>
            </a:r>
            <a:r>
              <a:rPr lang="en-GB" sz="3600" b="1" dirty="0">
                <a:solidFill>
                  <a:srgbClr val="34B555"/>
                </a:solidFill>
                <a:latin typeface="Arial" panose="020B0604020202020204" pitchFamily="34" charset="0"/>
                <a:cs typeface="Arial" panose="020B0604020202020204" pitchFamily="34" charset="0"/>
              </a:rPr>
              <a:t>changes</a:t>
            </a:r>
            <a:r>
              <a:rPr lang="en-GB" sz="3200" b="1" dirty="0">
                <a:solidFill>
                  <a:srgbClr val="34B555"/>
                </a:solidFill>
                <a:latin typeface="Arial" panose="020B0604020202020204" pitchFamily="34" charset="0"/>
                <a:cs typeface="Arial" panose="020B0604020202020204" pitchFamily="34" charset="0"/>
              </a:rPr>
              <a:t> will you see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in response to the Act?</a:t>
            </a:r>
            <a:endParaRPr lang="en-US" sz="3200" b="1" dirty="0">
              <a:solidFill>
                <a:srgbClr val="34B5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vert="horz" lIns="68580" tIns="34290" rIns="68580" bIns="34290" rtlCol="0">
            <a:noAutofit/>
          </a:bodyPr>
          <a:lstStyle/>
          <a:p>
            <a:pPr>
              <a:lnSpc>
                <a:spcPct val="110000"/>
              </a:lnSpc>
            </a:pPr>
            <a:endParaRPr lang="en-GB" sz="1800" dirty="0">
              <a:latin typeface="Arial" panose="020B0604020202020204" pitchFamily="34" charset="0"/>
              <a:cs typeface="Arial" panose="020B0604020202020204" pitchFamily="34" charset="0"/>
            </a:endParaRPr>
          </a:p>
          <a:p>
            <a:pPr>
              <a:lnSpc>
                <a:spcPct val="110000"/>
              </a:lnSpc>
            </a:pPr>
            <a:r>
              <a:rPr lang="en-GB" sz="1800" dirty="0">
                <a:latin typeface="Arial" panose="020B0604020202020204" pitchFamily="34" charset="0"/>
                <a:cs typeface="Arial" panose="020B0604020202020204" pitchFamily="34" charset="0"/>
              </a:rPr>
              <a:t>More holistic, proportionate assessments and record keeping, reduced </a:t>
            </a:r>
            <a:r>
              <a:rPr lang="en-GB" sz="1800" dirty="0" smtClean="0">
                <a:latin typeface="Arial" panose="020B0604020202020204" pitchFamily="34" charset="0"/>
                <a:cs typeface="Arial" panose="020B0604020202020204" pitchFamily="34" charset="0"/>
              </a:rPr>
              <a:t>bureaucracy</a:t>
            </a:r>
            <a:endParaRPr lang="en-GB" sz="1800" dirty="0">
              <a:latin typeface="Arial" panose="020B0604020202020204" pitchFamily="34" charset="0"/>
              <a:cs typeface="Arial" panose="020B0604020202020204" pitchFamily="34" charset="0"/>
            </a:endParaRPr>
          </a:p>
          <a:p>
            <a:pPr>
              <a:lnSpc>
                <a:spcPct val="110000"/>
              </a:lnSpc>
            </a:pPr>
            <a:r>
              <a:rPr lang="en-GB" sz="1800" dirty="0">
                <a:latin typeface="Arial" panose="020B0604020202020204" pitchFamily="34" charset="0"/>
                <a:cs typeface="Arial" panose="020B0604020202020204" pitchFamily="34" charset="0"/>
              </a:rPr>
              <a:t>Assessments in partnership, based on the individual’s overall </a:t>
            </a:r>
            <a:r>
              <a:rPr lang="en-GB" sz="1800" dirty="0" smtClean="0">
                <a:latin typeface="Arial" panose="020B0604020202020204" pitchFamily="34" charset="0"/>
                <a:cs typeface="Arial" panose="020B0604020202020204" pitchFamily="34" charset="0"/>
              </a:rPr>
              <a:t>situation</a:t>
            </a:r>
            <a:endParaRPr lang="en-GB" sz="1800" dirty="0">
              <a:latin typeface="Arial" panose="020B0604020202020204" pitchFamily="34" charset="0"/>
              <a:cs typeface="Arial" panose="020B0604020202020204" pitchFamily="34" charset="0"/>
            </a:endParaRPr>
          </a:p>
          <a:p>
            <a:pPr>
              <a:lnSpc>
                <a:spcPct val="110000"/>
              </a:lnSpc>
            </a:pPr>
            <a:r>
              <a:rPr lang="en-GB" sz="1800" dirty="0">
                <a:latin typeface="Arial" panose="020B0604020202020204" pitchFamily="34" charset="0"/>
                <a:cs typeface="Arial" panose="020B0604020202020204" pitchFamily="34" charset="0"/>
              </a:rPr>
              <a:t>Stronger regional safeguarding arrangements for children and </a:t>
            </a:r>
            <a:r>
              <a:rPr lang="en-GB" sz="1800" dirty="0" smtClean="0">
                <a:latin typeface="Arial" panose="020B0604020202020204" pitchFamily="34" charset="0"/>
                <a:cs typeface="Arial" panose="020B0604020202020204" pitchFamily="34" charset="0"/>
              </a:rPr>
              <a:t>adults,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and </a:t>
            </a:r>
            <a:r>
              <a:rPr lang="en-GB" sz="1800" dirty="0">
                <a:latin typeface="Arial" panose="020B0604020202020204" pitchFamily="34" charset="0"/>
                <a:cs typeface="Arial" panose="020B0604020202020204" pitchFamily="34" charset="0"/>
              </a:rPr>
              <a:t>duties on professionals to report </a:t>
            </a:r>
            <a:r>
              <a:rPr lang="en-GB" sz="1800" dirty="0" smtClean="0">
                <a:latin typeface="Arial" panose="020B0604020202020204" pitchFamily="34" charset="0"/>
                <a:cs typeface="Arial" panose="020B0604020202020204" pitchFamily="34" charset="0"/>
              </a:rPr>
              <a:t>suspicions</a:t>
            </a:r>
            <a:endParaRPr lang="en-GB" sz="1800" dirty="0">
              <a:latin typeface="Arial" panose="020B0604020202020204" pitchFamily="34" charset="0"/>
              <a:cs typeface="Arial" panose="020B0604020202020204" pitchFamily="34" charset="0"/>
            </a:endParaRPr>
          </a:p>
          <a:p>
            <a:pPr>
              <a:lnSpc>
                <a:spcPct val="110000"/>
              </a:lnSpc>
            </a:pPr>
            <a:r>
              <a:rPr lang="en-GB" sz="1800" dirty="0">
                <a:latin typeface="Arial" panose="020B0604020202020204" pitchFamily="34" charset="0"/>
                <a:cs typeface="Arial" panose="020B0604020202020204" pitchFamily="34" charset="0"/>
              </a:rPr>
              <a:t>Clearer advocacy </a:t>
            </a:r>
            <a:r>
              <a:rPr lang="en-GB" sz="1800" dirty="0" smtClean="0">
                <a:latin typeface="Arial" panose="020B0604020202020204" pitchFamily="34" charset="0"/>
                <a:cs typeface="Arial" panose="020B0604020202020204" pitchFamily="34" charset="0"/>
              </a:rPr>
              <a:t>requirements</a:t>
            </a:r>
            <a:endParaRPr lang="en-GB" sz="1800" dirty="0">
              <a:latin typeface="Arial" panose="020B0604020202020204" pitchFamily="34" charset="0"/>
              <a:cs typeface="Arial" panose="020B0604020202020204" pitchFamily="34" charset="0"/>
            </a:endParaRPr>
          </a:p>
          <a:p>
            <a:pPr>
              <a:lnSpc>
                <a:spcPct val="110000"/>
              </a:lnSpc>
            </a:pPr>
            <a:r>
              <a:rPr lang="en-GB" sz="1800" dirty="0">
                <a:latin typeface="Arial" panose="020B0604020202020204" pitchFamily="34" charset="0"/>
                <a:cs typeface="Arial" panose="020B0604020202020204" pitchFamily="34" charset="0"/>
              </a:rPr>
              <a:t>Regional Partnership Board ensuring more pooled budgets and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integrated provision</a:t>
            </a:r>
            <a:endParaRPr lang="en-GB" sz="1800" dirty="0">
              <a:latin typeface="Arial" panose="020B0604020202020204" pitchFamily="34" charset="0"/>
              <a:cs typeface="Arial" panose="020B0604020202020204" pitchFamily="34" charset="0"/>
            </a:endParaRPr>
          </a:p>
          <a:p>
            <a:pPr>
              <a:lnSpc>
                <a:spcPct val="110000"/>
              </a:lnSpc>
            </a:pPr>
            <a:r>
              <a:rPr lang="en-GB" sz="1800" dirty="0">
                <a:latin typeface="Arial" panose="020B0604020202020204" pitchFamily="34" charset="0"/>
                <a:cs typeface="Arial" panose="020B0604020202020204" pitchFamily="34" charset="0"/>
              </a:rPr>
              <a:t>More pooled budgets and integrated health and social care </a:t>
            </a:r>
            <a:r>
              <a:rPr lang="en-GB" sz="1800" dirty="0" smtClean="0">
                <a:latin typeface="Arial" panose="020B0604020202020204" pitchFamily="34" charset="0"/>
                <a:cs typeface="Arial" panose="020B0604020202020204" pitchFamily="34" charset="0"/>
              </a:rPr>
              <a:t>services</a:t>
            </a:r>
            <a:endParaRPr lang="en-US" sz="18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577" y="0"/>
            <a:ext cx="674913" cy="67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392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Other relevant legislation</a:t>
            </a:r>
          </a:p>
        </p:txBody>
      </p:sp>
      <p:sp>
        <p:nvSpPr>
          <p:cNvPr id="6" name="Content Placeholder 5"/>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 Well-being of Future Generations (Wales) Act 2015</a:t>
            </a:r>
          </a:p>
          <a:p>
            <a:r>
              <a:rPr lang="en-GB" sz="1800" dirty="0">
                <a:latin typeface="Arial" panose="020B0604020202020204" pitchFamily="34" charset="0"/>
                <a:cs typeface="Arial" panose="020B0604020202020204" pitchFamily="34" charset="0"/>
              </a:rPr>
              <a:t>The Regulation and Inspection of Social Care (Wales) Act 2016</a:t>
            </a:r>
          </a:p>
          <a:p>
            <a:r>
              <a:rPr lang="en-GB" sz="1800" dirty="0">
                <a:latin typeface="Arial" panose="020B0604020202020204" pitchFamily="34" charset="0"/>
                <a:cs typeface="Arial" panose="020B0604020202020204" pitchFamily="34" charset="0"/>
              </a:rPr>
              <a:t>The Local Government (Wales) Act 2015</a:t>
            </a:r>
          </a:p>
          <a:p>
            <a:pPr marL="342900" lvl="1" indent="0">
              <a:buNone/>
            </a:pP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prstGeom prst="rect">
            <a:avLst/>
          </a:prstGeom>
        </p:spPr>
        <p:txBody>
          <a:bodyPr/>
          <a:lstStyle/>
          <a:p>
            <a:pPr algn="r"/>
            <a:fld id="{18E8637F-0A92-41AC-B32A-39A1A8CDA31C}" type="slidenum">
              <a:rPr lang="en-GB" smtClean="0"/>
              <a:pPr algn="r"/>
              <a:t>25</a:t>
            </a:fld>
            <a:endParaRPr lang="en-GB" dirty="0"/>
          </a:p>
        </p:txBody>
      </p:sp>
      <p:sp>
        <p:nvSpPr>
          <p:cNvPr id="2" name="AutoShape 2" descr="Image result for legislation icon"/>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5720"/>
            <a:ext cx="824173" cy="71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825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720"/>
            <a:ext cx="807720" cy="85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28650" y="683620"/>
            <a:ext cx="788670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Well-being of Future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Generations (Wales) Act 2015</a:t>
            </a:r>
          </a:p>
        </p:txBody>
      </p:sp>
      <p:sp>
        <p:nvSpPr>
          <p:cNvPr id="7" name="Content Placeholder 6"/>
          <p:cNvSpPr>
            <a:spLocks noGrp="1"/>
          </p:cNvSpPr>
          <p:nvPr>
            <p:ph idx="1"/>
          </p:nvPr>
        </p:nvSpPr>
        <p:spPr>
          <a:xfrm>
            <a:off x="628650" y="2066925"/>
            <a:ext cx="2520950" cy="4110038"/>
          </a:xfrm>
        </p:spPr>
        <p:txBody>
          <a:bodyPr>
            <a:normAutofit/>
          </a:bodyPr>
          <a:lstStyle/>
          <a:p>
            <a:pPr marL="0" indent="0">
              <a:buNone/>
            </a:pPr>
            <a:r>
              <a:rPr lang="en-GB" sz="1650" b="1" dirty="0">
                <a:latin typeface="Arial" panose="020B0604020202020204" pitchFamily="34" charset="0"/>
                <a:cs typeface="Arial" panose="020B0604020202020204" pitchFamily="34" charset="0"/>
              </a:rPr>
              <a:t>Aims to …</a:t>
            </a:r>
          </a:p>
          <a:p>
            <a:pPr marL="0" indent="0">
              <a:lnSpc>
                <a:spcPct val="150000"/>
              </a:lnSpc>
              <a:buNone/>
            </a:pPr>
            <a:r>
              <a:rPr lang="en-GB" sz="1650" dirty="0">
                <a:latin typeface="Arial" panose="020B0604020202020204" pitchFamily="34" charset="0"/>
                <a:cs typeface="Arial" panose="020B0604020202020204" pitchFamily="34" charset="0"/>
              </a:rPr>
              <a:t>improve social, economic, environmental and cultural well-being </a:t>
            </a:r>
            <a:r>
              <a:rPr lang="en-GB" sz="1650" dirty="0" smtClean="0">
                <a:latin typeface="Arial" panose="020B0604020202020204" pitchFamily="34" charset="0"/>
                <a:cs typeface="Arial" panose="020B0604020202020204" pitchFamily="34" charset="0"/>
              </a:rPr>
              <a:t/>
            </a:r>
            <a:br>
              <a:rPr lang="en-GB" sz="1650" dirty="0" smtClean="0">
                <a:latin typeface="Arial" panose="020B0604020202020204" pitchFamily="34" charset="0"/>
                <a:cs typeface="Arial" panose="020B0604020202020204" pitchFamily="34" charset="0"/>
              </a:rPr>
            </a:br>
            <a:r>
              <a:rPr lang="en-GB" sz="1650" dirty="0" smtClean="0">
                <a:latin typeface="Arial" panose="020B0604020202020204" pitchFamily="34" charset="0"/>
                <a:cs typeface="Arial" panose="020B0604020202020204" pitchFamily="34" charset="0"/>
              </a:rPr>
              <a:t>of </a:t>
            </a:r>
            <a:r>
              <a:rPr lang="en-GB" sz="1650" dirty="0">
                <a:latin typeface="Arial" panose="020B0604020202020204" pitchFamily="34" charset="0"/>
                <a:cs typeface="Arial" panose="020B0604020202020204" pitchFamily="34" charset="0"/>
              </a:rPr>
              <a:t>future generations in Wales </a:t>
            </a:r>
          </a:p>
          <a:p>
            <a:pPr marL="0" indent="0">
              <a:buNone/>
            </a:pPr>
            <a:endParaRPr lang="en-GB" sz="1650" dirty="0">
              <a:latin typeface="Arial" panose="020B0604020202020204" pitchFamily="34" charset="0"/>
              <a:cs typeface="Arial" panose="020B0604020202020204" pitchFamily="34" charset="0"/>
            </a:endParaRPr>
          </a:p>
          <a:p>
            <a:endParaRPr lang="en-GB" sz="1650" dirty="0">
              <a:latin typeface="Arial" panose="020B0604020202020204" pitchFamily="34" charset="0"/>
              <a:cs typeface="Arial" panose="020B0604020202020204" pitchFamily="34" charset="0"/>
            </a:endParaRPr>
          </a:p>
          <a:p>
            <a:endParaRPr lang="en-GB" sz="1650" dirty="0">
              <a:latin typeface="Arial" panose="020B0604020202020204" pitchFamily="34" charset="0"/>
              <a:cs typeface="Arial" panose="020B0604020202020204" pitchFamily="34" charset="0"/>
            </a:endParaRPr>
          </a:p>
          <a:p>
            <a:endParaRPr lang="en-GB" sz="16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BEB963A-8BEF-4CEE-96B7-2734AD593D9D}" type="slidenum">
              <a:rPr lang="en-GB" sz="1350">
                <a:solidFill>
                  <a:schemeClr val="tx1"/>
                </a:solidFill>
              </a:rPr>
              <a:pPr>
                <a:defRPr/>
              </a:pPr>
              <a:t>26</a:t>
            </a:fld>
            <a:endParaRPr lang="en-GB" sz="1350" dirty="0">
              <a:solidFill>
                <a:schemeClr val="tx1"/>
              </a:solidFill>
            </a:endParaRPr>
          </a:p>
        </p:txBody>
      </p:sp>
      <p:sp>
        <p:nvSpPr>
          <p:cNvPr id="10" name="Content Placeholder 9"/>
          <p:cNvSpPr>
            <a:spLocks noGrp="1"/>
          </p:cNvSpPr>
          <p:nvPr>
            <p:ph sz="quarter" idx="4294967295"/>
          </p:nvPr>
        </p:nvSpPr>
        <p:spPr>
          <a:xfrm>
            <a:off x="3297238" y="2149475"/>
            <a:ext cx="3268662" cy="3944938"/>
          </a:xfrm>
        </p:spPr>
        <p:txBody>
          <a:bodyPr>
            <a:noAutofit/>
          </a:bodyPr>
          <a:lstStyle/>
          <a:p>
            <a:pPr marL="0" indent="0">
              <a:buNone/>
            </a:pPr>
            <a:r>
              <a:rPr lang="en-GB" sz="1650" b="1" dirty="0">
                <a:latin typeface="Arial" panose="020B0604020202020204" pitchFamily="34" charset="0"/>
                <a:cs typeface="Arial" panose="020B0604020202020204" pitchFamily="34" charset="0"/>
              </a:rPr>
              <a:t>Who?</a:t>
            </a:r>
          </a:p>
          <a:p>
            <a:r>
              <a:rPr lang="en-GB" sz="1650" dirty="0">
                <a:latin typeface="Arial" panose="020B0604020202020204" pitchFamily="34" charset="0"/>
                <a:cs typeface="Arial" panose="020B0604020202020204" pitchFamily="34" charset="0"/>
              </a:rPr>
              <a:t>Welsh Ministers </a:t>
            </a:r>
          </a:p>
          <a:p>
            <a:r>
              <a:rPr lang="en-GB" sz="1650" dirty="0">
                <a:latin typeface="Arial" panose="020B0604020202020204" pitchFamily="34" charset="0"/>
                <a:cs typeface="Arial" panose="020B0604020202020204" pitchFamily="34" charset="0"/>
              </a:rPr>
              <a:t>Local </a:t>
            </a:r>
            <a:r>
              <a:rPr lang="en-GB" sz="1650" dirty="0" smtClean="0">
                <a:latin typeface="Arial" panose="020B0604020202020204" pitchFamily="34" charset="0"/>
                <a:cs typeface="Arial" panose="020B0604020202020204" pitchFamily="34" charset="0"/>
              </a:rPr>
              <a:t>authorities</a:t>
            </a:r>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Local </a:t>
            </a:r>
            <a:r>
              <a:rPr lang="en-GB" sz="1650" dirty="0" smtClean="0">
                <a:latin typeface="Arial" panose="020B0604020202020204" pitchFamily="34" charset="0"/>
                <a:cs typeface="Arial" panose="020B0604020202020204" pitchFamily="34" charset="0"/>
              </a:rPr>
              <a:t>health boards</a:t>
            </a:r>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Public Health Wales </a:t>
            </a:r>
            <a:r>
              <a:rPr lang="en-GB" sz="1650" dirty="0" smtClean="0">
                <a:latin typeface="Arial" panose="020B0604020202020204" pitchFamily="34" charset="0"/>
                <a:cs typeface="Arial" panose="020B0604020202020204" pitchFamily="34" charset="0"/>
              </a:rPr>
              <a:t/>
            </a:r>
            <a:br>
              <a:rPr lang="en-GB" sz="1650" dirty="0" smtClean="0">
                <a:latin typeface="Arial" panose="020B0604020202020204" pitchFamily="34" charset="0"/>
                <a:cs typeface="Arial" panose="020B0604020202020204" pitchFamily="34" charset="0"/>
              </a:rPr>
            </a:br>
            <a:r>
              <a:rPr lang="en-GB" sz="1650" dirty="0" smtClean="0">
                <a:latin typeface="Arial" panose="020B0604020202020204" pitchFamily="34" charset="0"/>
                <a:cs typeface="Arial" panose="020B0604020202020204" pitchFamily="34" charset="0"/>
              </a:rPr>
              <a:t>NHS </a:t>
            </a:r>
            <a:r>
              <a:rPr lang="en-GB" sz="1650" dirty="0">
                <a:latin typeface="Arial" panose="020B0604020202020204" pitchFamily="34" charset="0"/>
                <a:cs typeface="Arial" panose="020B0604020202020204" pitchFamily="34" charset="0"/>
              </a:rPr>
              <a:t>Trust</a:t>
            </a:r>
          </a:p>
          <a:p>
            <a:r>
              <a:rPr lang="en-GB" sz="1650" dirty="0">
                <a:latin typeface="Arial" panose="020B0604020202020204" pitchFamily="34" charset="0"/>
                <a:cs typeface="Arial" panose="020B0604020202020204" pitchFamily="34" charset="0"/>
              </a:rPr>
              <a:t>Velindre NHS Trust</a:t>
            </a:r>
          </a:p>
          <a:p>
            <a:r>
              <a:rPr lang="en-GB" sz="1650" dirty="0">
                <a:latin typeface="Arial" panose="020B0604020202020204" pitchFamily="34" charset="0"/>
                <a:cs typeface="Arial" panose="020B0604020202020204" pitchFamily="34" charset="0"/>
              </a:rPr>
              <a:t>National </a:t>
            </a:r>
            <a:r>
              <a:rPr lang="en-GB" sz="1650" dirty="0" smtClean="0">
                <a:latin typeface="Arial" panose="020B0604020202020204" pitchFamily="34" charset="0"/>
                <a:cs typeface="Arial" panose="020B0604020202020204" pitchFamily="34" charset="0"/>
              </a:rPr>
              <a:t>park authorities </a:t>
            </a:r>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Fire and </a:t>
            </a:r>
            <a:r>
              <a:rPr lang="en-GB" sz="1650" dirty="0" smtClean="0">
                <a:latin typeface="Arial" panose="020B0604020202020204" pitchFamily="34" charset="0"/>
                <a:cs typeface="Arial" panose="020B0604020202020204" pitchFamily="34" charset="0"/>
              </a:rPr>
              <a:t>rescue authorities</a:t>
            </a:r>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Natural Resources Wales</a:t>
            </a:r>
          </a:p>
          <a:p>
            <a:endParaRPr lang="en-GB" sz="1650" dirty="0">
              <a:latin typeface="Arial" panose="020B0604020202020204" pitchFamily="34" charset="0"/>
              <a:cs typeface="Arial" panose="020B0604020202020204" pitchFamily="34" charset="0"/>
            </a:endParaRPr>
          </a:p>
        </p:txBody>
      </p:sp>
      <p:sp>
        <p:nvSpPr>
          <p:cNvPr id="3" name="AutoShape 2" descr="Image result for wellbeing of future generations ac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1" name="Content Placeholder 9"/>
          <p:cNvSpPr txBox="1">
            <a:spLocks/>
          </p:cNvSpPr>
          <p:nvPr/>
        </p:nvSpPr>
        <p:spPr>
          <a:xfrm>
            <a:off x="6368419" y="2419350"/>
            <a:ext cx="2668655" cy="465802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50" dirty="0">
                <a:latin typeface="Arial" panose="020B0604020202020204" pitchFamily="34" charset="0"/>
                <a:cs typeface="Arial" panose="020B0604020202020204" pitchFamily="34" charset="0"/>
              </a:rPr>
              <a:t>Higher Education Funding Council </a:t>
            </a:r>
            <a:r>
              <a:rPr lang="en-GB" sz="1650" dirty="0" smtClean="0">
                <a:latin typeface="Arial" panose="020B0604020202020204" pitchFamily="34" charset="0"/>
                <a:cs typeface="Arial" panose="020B0604020202020204" pitchFamily="34" charset="0"/>
              </a:rPr>
              <a:t/>
            </a:r>
            <a:br>
              <a:rPr lang="en-GB" sz="1650" dirty="0" smtClean="0">
                <a:latin typeface="Arial" panose="020B0604020202020204" pitchFamily="34" charset="0"/>
                <a:cs typeface="Arial" panose="020B0604020202020204" pitchFamily="34" charset="0"/>
              </a:rPr>
            </a:br>
            <a:r>
              <a:rPr lang="en-GB" sz="1650" dirty="0" smtClean="0">
                <a:latin typeface="Arial" panose="020B0604020202020204" pitchFamily="34" charset="0"/>
                <a:cs typeface="Arial" panose="020B0604020202020204" pitchFamily="34" charset="0"/>
              </a:rPr>
              <a:t>for </a:t>
            </a:r>
            <a:r>
              <a:rPr lang="en-GB" sz="1650" dirty="0">
                <a:latin typeface="Arial" panose="020B0604020202020204" pitchFamily="34" charset="0"/>
                <a:cs typeface="Arial" panose="020B0604020202020204" pitchFamily="34" charset="0"/>
              </a:rPr>
              <a:t>Wales </a:t>
            </a:r>
          </a:p>
          <a:p>
            <a:r>
              <a:rPr lang="en-GB" sz="1650" dirty="0">
                <a:latin typeface="Arial" panose="020B0604020202020204" pitchFamily="34" charset="0"/>
                <a:cs typeface="Arial" panose="020B0604020202020204" pitchFamily="34" charset="0"/>
              </a:rPr>
              <a:t>Arts Council of Wales</a:t>
            </a:r>
          </a:p>
          <a:p>
            <a:r>
              <a:rPr lang="en-GB" sz="1650" dirty="0">
                <a:latin typeface="Arial" panose="020B0604020202020204" pitchFamily="34" charset="0"/>
                <a:cs typeface="Arial" panose="020B0604020202020204" pitchFamily="34" charset="0"/>
              </a:rPr>
              <a:t>Sports Council of Wales </a:t>
            </a:r>
          </a:p>
          <a:p>
            <a:r>
              <a:rPr lang="en-GB" sz="1650" dirty="0">
                <a:latin typeface="Arial" panose="020B0604020202020204" pitchFamily="34" charset="0"/>
                <a:cs typeface="Arial" panose="020B0604020202020204" pitchFamily="34" charset="0"/>
              </a:rPr>
              <a:t>National Library of Wales </a:t>
            </a:r>
          </a:p>
          <a:p>
            <a:r>
              <a:rPr lang="en-GB" sz="1650" dirty="0">
                <a:latin typeface="Arial" panose="020B0604020202020204" pitchFamily="34" charset="0"/>
                <a:cs typeface="Arial" panose="020B0604020202020204" pitchFamily="34" charset="0"/>
              </a:rPr>
              <a:t>National Museum of Wales</a:t>
            </a:r>
          </a:p>
        </p:txBody>
      </p:sp>
    </p:spTree>
    <p:extLst>
      <p:ext uri="{BB962C8B-B14F-4D97-AF65-F5344CB8AC3E}">
        <p14:creationId xmlns:p14="http://schemas.microsoft.com/office/powerpoint/2010/main" val="439134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4294967295"/>
          </p:nvPr>
        </p:nvSpPr>
        <p:spPr>
          <a:xfrm>
            <a:off x="0" y="2295525"/>
            <a:ext cx="3868738" cy="609600"/>
          </a:xfrm>
        </p:spPr>
        <p:txBody>
          <a:bodyPr>
            <a:normAutofit/>
          </a:bodyPr>
          <a:lstStyle/>
          <a:p>
            <a:r>
              <a:rPr lang="en-GB" dirty="0">
                <a:latin typeface="Arial" panose="020B0604020202020204" pitchFamily="34" charset="0"/>
                <a:cs typeface="Arial" panose="020B0604020202020204" pitchFamily="34" charset="0"/>
              </a:rPr>
              <a:t> Well-being duty:</a:t>
            </a:r>
            <a:endParaRPr lang="en-GB" b="0"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4294967295"/>
          </p:nvPr>
        </p:nvSpPr>
        <p:spPr>
          <a:xfrm>
            <a:off x="5067300" y="2235200"/>
            <a:ext cx="4076700" cy="617538"/>
          </a:xfrm>
        </p:spPr>
        <p:txBody>
          <a:bodyPr>
            <a:noAutofit/>
          </a:bodyPr>
          <a:lstStyle/>
          <a:p>
            <a:r>
              <a:rPr lang="en-GB" dirty="0">
                <a:latin typeface="Arial" panose="020B0604020202020204" pitchFamily="34" charset="0"/>
                <a:cs typeface="Arial" panose="020B0604020202020204" pitchFamily="34" charset="0"/>
              </a:rPr>
              <a:t>Sustainable development principle:</a:t>
            </a:r>
          </a:p>
        </p:txBody>
      </p:sp>
      <p:sp>
        <p:nvSpPr>
          <p:cNvPr id="10" name="Content Placeholder 9"/>
          <p:cNvSpPr>
            <a:spLocks noGrp="1"/>
          </p:cNvSpPr>
          <p:nvPr>
            <p:ph sz="quarter" idx="4294967295"/>
          </p:nvPr>
        </p:nvSpPr>
        <p:spPr>
          <a:xfrm>
            <a:off x="5056188" y="3103563"/>
            <a:ext cx="4087812" cy="2763837"/>
          </a:xfrm>
        </p:spPr>
        <p:txBody>
          <a:bodyPr vert="horz" lIns="68580" tIns="34290" rIns="68580" bIns="34290" rtlCol="0">
            <a:noAutofit/>
          </a:bodyPr>
          <a:lstStyle/>
          <a:p>
            <a:r>
              <a:rPr lang="en-GB" sz="1800" dirty="0">
                <a:latin typeface="Arial" panose="020B0604020202020204" pitchFamily="34" charset="0"/>
                <a:cs typeface="Arial" panose="020B0604020202020204" pitchFamily="34" charset="0"/>
              </a:rPr>
              <a:t>They must act in a manner which </a:t>
            </a:r>
            <a:r>
              <a:rPr lang="en-GB" sz="1800" dirty="0" smtClean="0">
                <a:latin typeface="Arial" panose="020B0604020202020204" pitchFamily="34" charset="0"/>
                <a:cs typeface="Arial" panose="020B0604020202020204" pitchFamily="34" charset="0"/>
              </a:rPr>
              <a:t>seeks </a:t>
            </a:r>
            <a:r>
              <a:rPr lang="en-GB" sz="1800" dirty="0">
                <a:latin typeface="Arial" panose="020B0604020202020204" pitchFamily="34" charset="0"/>
                <a:cs typeface="Arial" panose="020B0604020202020204" pitchFamily="34" charset="0"/>
              </a:rPr>
              <a:t>to ensure that the needs of the present are met without compromising the ability of future generations to meet their own </a:t>
            </a:r>
            <a:r>
              <a:rPr lang="en-GB" sz="1800" dirty="0" smtClean="0">
                <a:latin typeface="Arial" panose="020B0604020202020204" pitchFamily="34" charset="0"/>
                <a:cs typeface="Arial" panose="020B0604020202020204" pitchFamily="34" charset="0"/>
              </a:rPr>
              <a:t>needs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This includes through long-term planning, prevention, integration, collaboration and engaging/involving the </a:t>
            </a:r>
            <a:r>
              <a:rPr lang="en-GB" sz="1800" dirty="0" smtClean="0">
                <a:latin typeface="Arial" panose="020B0604020202020204" pitchFamily="34" charset="0"/>
                <a:cs typeface="Arial" panose="020B0604020202020204" pitchFamily="34" charset="0"/>
              </a:rPr>
              <a:t>public</a:t>
            </a:r>
            <a:endParaRPr lang="en-GB" sz="1800" dirty="0">
              <a:latin typeface="Arial" panose="020B0604020202020204" pitchFamily="34" charset="0"/>
              <a:cs typeface="Arial" panose="020B0604020202020204" pitchFamily="34" charset="0"/>
            </a:endParaRPr>
          </a:p>
        </p:txBody>
      </p:sp>
      <p:sp>
        <p:nvSpPr>
          <p:cNvPr id="8" name="Content Placeholder 7"/>
          <p:cNvSpPr>
            <a:spLocks noGrp="1"/>
          </p:cNvSpPr>
          <p:nvPr>
            <p:ph sz="half" idx="4294967295"/>
          </p:nvPr>
        </p:nvSpPr>
        <p:spPr>
          <a:xfrm>
            <a:off x="0" y="3059113"/>
            <a:ext cx="3867150" cy="2763837"/>
          </a:xfrm>
        </p:spPr>
        <p:txBody>
          <a:bodyPr>
            <a:normAutofit/>
          </a:bodyPr>
          <a:lstStyle/>
          <a:p>
            <a:r>
              <a:rPr lang="en-GB" sz="1800" dirty="0">
                <a:latin typeface="Arial" panose="020B0604020202020204" pitchFamily="34" charset="0"/>
                <a:cs typeface="Arial" panose="020B0604020202020204" pitchFamily="34" charset="0"/>
              </a:rPr>
              <a:t>Each public body listed in the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Act </a:t>
            </a:r>
            <a:r>
              <a:rPr lang="en-GB" sz="1800" dirty="0">
                <a:latin typeface="Arial" panose="020B0604020202020204" pitchFamily="34" charset="0"/>
                <a:cs typeface="Arial" panose="020B0604020202020204" pitchFamily="34" charset="0"/>
              </a:rPr>
              <a:t>must work to improve the economic, social, environmental and cultural well-being of </a:t>
            </a:r>
            <a:r>
              <a:rPr lang="en-GB" sz="1800" dirty="0" smtClean="0">
                <a:latin typeface="Arial" panose="020B0604020202020204" pitchFamily="34" charset="0"/>
                <a:cs typeface="Arial" panose="020B0604020202020204" pitchFamily="34" charset="0"/>
              </a:rPr>
              <a:t>Wales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They must set and publish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well-being </a:t>
            </a:r>
            <a:r>
              <a:rPr lang="en-GB" sz="1800" dirty="0">
                <a:latin typeface="Arial" panose="020B0604020202020204" pitchFamily="34" charset="0"/>
                <a:cs typeface="Arial" panose="020B0604020202020204" pitchFamily="34" charset="0"/>
              </a:rPr>
              <a:t>objectives and take action to achieve those </a:t>
            </a:r>
            <a:r>
              <a:rPr lang="en-GB" sz="1800" dirty="0" smtClean="0">
                <a:latin typeface="Arial" panose="020B0604020202020204" pitchFamily="34" charset="0"/>
                <a:cs typeface="Arial" panose="020B0604020202020204" pitchFamily="34" charset="0"/>
              </a:rPr>
              <a:t>objectives</a:t>
            </a:r>
            <a:endParaRPr lang="en-GB" sz="1800" dirty="0">
              <a:latin typeface="Arial" panose="020B0604020202020204" pitchFamily="34" charset="0"/>
              <a:cs typeface="Arial" panose="020B0604020202020204" pitchFamily="34" charset="0"/>
            </a:endParaRP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720"/>
            <a:ext cx="807720" cy="85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628650" y="663072"/>
            <a:ext cx="708279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Well-being of Future Generations </a:t>
            </a:r>
            <a:r>
              <a:rPr lang="en-GB" sz="3200" b="1" dirty="0" smtClean="0">
                <a:solidFill>
                  <a:srgbClr val="34B555"/>
                </a:solidFill>
                <a:latin typeface="Arial" panose="020B0604020202020204" pitchFamily="34" charset="0"/>
                <a:cs typeface="Arial" panose="020B0604020202020204" pitchFamily="34" charset="0"/>
              </a:rPr>
              <a:t>(Wales) </a:t>
            </a:r>
            <a:r>
              <a:rPr lang="en-GB" sz="3200" b="1" dirty="0" smtClean="0">
                <a:solidFill>
                  <a:srgbClr val="34B555"/>
                </a:solidFill>
                <a:latin typeface="Arial" panose="020B0604020202020204" pitchFamily="34" charset="0"/>
                <a:cs typeface="Arial" panose="020B0604020202020204" pitchFamily="34" charset="0"/>
              </a:rPr>
              <a:t>Act</a:t>
            </a:r>
            <a:r>
              <a:rPr lang="en-GB" sz="3200" b="1" dirty="0" smtClean="0">
                <a:solidFill>
                  <a:srgbClr val="34B555"/>
                </a:solidFill>
                <a:latin typeface="Arial" panose="020B0604020202020204" pitchFamily="34" charset="0"/>
                <a:cs typeface="Arial" panose="020B0604020202020204" pitchFamily="34" charset="0"/>
              </a:rPr>
              <a:t/>
            </a:r>
            <a:br>
              <a:rPr lang="en-GB" sz="3200" b="1" dirty="0" smtClean="0">
                <a:solidFill>
                  <a:srgbClr val="34B555"/>
                </a:solidFill>
                <a:latin typeface="Arial" panose="020B0604020202020204" pitchFamily="34" charset="0"/>
                <a:cs typeface="Arial" panose="020B0604020202020204" pitchFamily="34" charset="0"/>
              </a:rPr>
            </a:br>
            <a:r>
              <a:rPr lang="en-GB" sz="3200" b="1" dirty="0" smtClean="0">
                <a:solidFill>
                  <a:srgbClr val="34B555"/>
                </a:solidFill>
                <a:latin typeface="Arial" panose="020B0604020202020204" pitchFamily="34" charset="0"/>
                <a:cs typeface="Arial" panose="020B0604020202020204" pitchFamily="34" charset="0"/>
              </a:rPr>
              <a:t>Two </a:t>
            </a:r>
            <a:r>
              <a:rPr lang="en-GB" sz="3200" b="1" dirty="0">
                <a:solidFill>
                  <a:srgbClr val="34B555"/>
                </a:solidFill>
                <a:latin typeface="Arial" panose="020B0604020202020204" pitchFamily="34" charset="0"/>
                <a:cs typeface="Arial" panose="020B0604020202020204" pitchFamily="34" charset="0"/>
              </a:rPr>
              <a:t>underpinning elements </a:t>
            </a:r>
            <a:br>
              <a:rPr lang="en-GB" sz="3200" b="1" dirty="0">
                <a:solidFill>
                  <a:srgbClr val="34B555"/>
                </a:solidFill>
                <a:latin typeface="Arial" panose="020B0604020202020204" pitchFamily="34" charset="0"/>
                <a:cs typeface="Arial" panose="020B0604020202020204" pitchFamily="34" charset="0"/>
              </a:rPr>
            </a:br>
            <a:endParaRPr lang="en-GB" sz="3200" b="1" dirty="0">
              <a:solidFill>
                <a:srgbClr val="34B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176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7" name="AutoShape 2" descr="Image result for &quot;national wellbeing goals&quot; + wale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grpSp>
        <p:nvGrpSpPr>
          <p:cNvPr id="10" name="Group 9"/>
          <p:cNvGrpSpPr/>
          <p:nvPr/>
        </p:nvGrpSpPr>
        <p:grpSpPr>
          <a:xfrm>
            <a:off x="1786939" y="1899458"/>
            <a:ext cx="4130855" cy="4001743"/>
            <a:chOff x="2530066" y="1333874"/>
            <a:chExt cx="5507806" cy="5524126"/>
          </a:xfrm>
        </p:grpSpPr>
        <p:pic>
          <p:nvPicPr>
            <p:cNvPr id="3077" name="Picture 5" descr="http://wellbeingplandenbighshire.org.uk/wp-content/uploads/2015/11/7-Wellbeing-Goals-e14488873178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0066" y="1333874"/>
              <a:ext cx="5507806" cy="55241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30066" y="1333874"/>
              <a:ext cx="1938695" cy="3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5720"/>
            <a:ext cx="807720" cy="85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3"/>
          <p:cNvSpPr>
            <a:spLocks noGrp="1"/>
          </p:cNvSpPr>
          <p:nvPr>
            <p:ph type="title"/>
          </p:nvPr>
        </p:nvSpPr>
        <p:spPr>
          <a:xfrm>
            <a:off x="628650" y="683620"/>
            <a:ext cx="702183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Well-being of Future Generations </a:t>
            </a:r>
            <a:r>
              <a:rPr lang="en-GB" sz="3200" b="1" dirty="0" smtClean="0">
                <a:solidFill>
                  <a:srgbClr val="34B555"/>
                </a:solidFill>
                <a:latin typeface="Arial" panose="020B0604020202020204" pitchFamily="34" charset="0"/>
                <a:cs typeface="Arial" panose="020B0604020202020204" pitchFamily="34" charset="0"/>
              </a:rPr>
              <a:t>(Wales) </a:t>
            </a:r>
            <a:r>
              <a:rPr lang="en-GB" sz="3200" b="1" dirty="0" smtClean="0">
                <a:solidFill>
                  <a:srgbClr val="34B555"/>
                </a:solidFill>
                <a:latin typeface="Arial" panose="020B0604020202020204" pitchFamily="34" charset="0"/>
                <a:cs typeface="Arial" panose="020B0604020202020204" pitchFamily="34" charset="0"/>
              </a:rPr>
              <a:t>Act </a:t>
            </a:r>
            <a:r>
              <a:rPr lang="en-GB" sz="3200" b="1" dirty="0" smtClean="0">
                <a:solidFill>
                  <a:srgbClr val="34B555"/>
                </a:solidFill>
                <a:latin typeface="Arial" panose="020B0604020202020204" pitchFamily="34" charset="0"/>
                <a:cs typeface="Arial" panose="020B0604020202020204" pitchFamily="34" charset="0"/>
              </a:rPr>
              <a:t/>
            </a:r>
            <a:br>
              <a:rPr lang="en-GB" sz="3200" b="1" dirty="0" smtClean="0">
                <a:solidFill>
                  <a:srgbClr val="34B555"/>
                </a:solidFill>
                <a:latin typeface="Arial" panose="020B0604020202020204" pitchFamily="34" charset="0"/>
                <a:cs typeface="Arial" panose="020B0604020202020204" pitchFamily="34" charset="0"/>
              </a:rPr>
            </a:br>
            <a:r>
              <a:rPr lang="en-GB" sz="3200" b="1" dirty="0" smtClean="0">
                <a:solidFill>
                  <a:srgbClr val="34B555"/>
                </a:solidFill>
                <a:latin typeface="Arial" panose="020B0604020202020204" pitchFamily="34" charset="0"/>
                <a:cs typeface="Arial" panose="020B0604020202020204" pitchFamily="34" charset="0"/>
              </a:rPr>
              <a:t>National </a:t>
            </a:r>
            <a:r>
              <a:rPr lang="en-GB" sz="3200" b="1" dirty="0">
                <a:solidFill>
                  <a:srgbClr val="34B555"/>
                </a:solidFill>
                <a:latin typeface="Arial" panose="020B0604020202020204" pitchFamily="34" charset="0"/>
                <a:cs typeface="Arial" panose="020B0604020202020204" pitchFamily="34" charset="0"/>
              </a:rPr>
              <a:t>well-being goals</a:t>
            </a:r>
            <a:br>
              <a:rPr lang="en-GB" sz="3200" b="1" dirty="0">
                <a:solidFill>
                  <a:srgbClr val="34B555"/>
                </a:solidFill>
                <a:latin typeface="Arial" panose="020B0604020202020204" pitchFamily="34" charset="0"/>
                <a:cs typeface="Arial" panose="020B0604020202020204" pitchFamily="34" charset="0"/>
              </a:rPr>
            </a:br>
            <a:endParaRPr lang="en-GB" sz="3200" b="1" dirty="0">
              <a:solidFill>
                <a:srgbClr val="34B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708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720"/>
            <a:ext cx="807720" cy="85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a:spLocks noGrp="1"/>
          </p:cNvSpPr>
          <p:nvPr>
            <p:ph type="title"/>
          </p:nvPr>
        </p:nvSpPr>
        <p:spPr>
          <a:xfrm>
            <a:off x="628650" y="693894"/>
            <a:ext cx="731139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Well-being of Future Generations </a:t>
            </a:r>
            <a:r>
              <a:rPr lang="en-GB" sz="3200" b="1" dirty="0" smtClean="0">
                <a:solidFill>
                  <a:srgbClr val="34B555"/>
                </a:solidFill>
                <a:latin typeface="Arial" panose="020B0604020202020204" pitchFamily="34" charset="0"/>
                <a:cs typeface="Arial" panose="020B0604020202020204" pitchFamily="34" charset="0"/>
              </a:rPr>
              <a:t>(Wales) Act</a:t>
            </a:r>
            <a:br>
              <a:rPr lang="en-GB" sz="3200" b="1" dirty="0" smtClean="0">
                <a:solidFill>
                  <a:srgbClr val="34B555"/>
                </a:solidFill>
                <a:latin typeface="Arial" panose="020B0604020202020204" pitchFamily="34" charset="0"/>
                <a:cs typeface="Arial" panose="020B0604020202020204" pitchFamily="34" charset="0"/>
              </a:rPr>
            </a:br>
            <a:r>
              <a:rPr lang="en-GB" sz="3200" b="1" dirty="0" smtClean="0">
                <a:solidFill>
                  <a:srgbClr val="34B555"/>
                </a:solidFill>
                <a:latin typeface="Arial" panose="020B0604020202020204" pitchFamily="34" charset="0"/>
                <a:cs typeface="Arial" panose="020B0604020202020204" pitchFamily="34" charset="0"/>
              </a:rPr>
              <a:t>Relationship </a:t>
            </a:r>
            <a:r>
              <a:rPr lang="en-GB" sz="3200" b="1" dirty="0">
                <a:solidFill>
                  <a:srgbClr val="34B555"/>
                </a:solidFill>
                <a:latin typeface="Arial" panose="020B0604020202020204" pitchFamily="34" charset="0"/>
                <a:cs typeface="Arial" panose="020B0604020202020204" pitchFamily="34" charset="0"/>
              </a:rPr>
              <a:t>with </a:t>
            </a:r>
            <a:r>
              <a:rPr lang="en-GB" sz="3200" b="1" dirty="0" err="1" smtClean="0">
                <a:solidFill>
                  <a:srgbClr val="34B555"/>
                </a:solidFill>
                <a:latin typeface="Arial" panose="020B0604020202020204" pitchFamily="34" charset="0"/>
                <a:cs typeface="Arial" panose="020B0604020202020204" pitchFamily="34" charset="0"/>
              </a:rPr>
              <a:t>SSWb</a:t>
            </a:r>
            <a:r>
              <a:rPr lang="en-GB" sz="3200" b="1" dirty="0" smtClean="0">
                <a:solidFill>
                  <a:srgbClr val="34B555"/>
                </a:solidFill>
                <a:latin typeface="Arial" panose="020B0604020202020204" pitchFamily="34" charset="0"/>
                <a:cs typeface="Arial" panose="020B0604020202020204" pitchFamily="34" charset="0"/>
              </a:rPr>
              <a:t> </a:t>
            </a:r>
            <a:r>
              <a:rPr lang="en-GB" sz="3200" b="1" dirty="0">
                <a:solidFill>
                  <a:srgbClr val="34B555"/>
                </a:solidFill>
                <a:latin typeface="Arial" panose="020B0604020202020204" pitchFamily="34" charset="0"/>
                <a:cs typeface="Arial" panose="020B0604020202020204" pitchFamily="34" charset="0"/>
              </a:rPr>
              <a:t>Act</a:t>
            </a:r>
            <a:br>
              <a:rPr lang="en-GB" sz="3200" b="1" dirty="0">
                <a:solidFill>
                  <a:srgbClr val="34B555"/>
                </a:solidFill>
                <a:latin typeface="Arial" panose="020B0604020202020204" pitchFamily="34" charset="0"/>
                <a:cs typeface="Arial" panose="020B0604020202020204" pitchFamily="34" charset="0"/>
              </a:rPr>
            </a:br>
            <a:endParaRPr lang="en-GB" sz="3200" b="1" dirty="0">
              <a:solidFill>
                <a:srgbClr val="34B555"/>
              </a:solidFill>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vert="horz" lIns="68580" tIns="34290" rIns="68580" bIns="34290" rtlCol="0">
            <a:no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Set of well-being goals and an assessment of well-being in the local area, linked to the </a:t>
            </a:r>
            <a:r>
              <a:rPr lang="en-GB" sz="1800" dirty="0" smtClean="0">
                <a:latin typeface="Arial" panose="020B0604020202020204" pitchFamily="34" charset="0"/>
                <a:cs typeface="Arial" panose="020B0604020202020204" pitchFamily="34" charset="0"/>
              </a:rPr>
              <a:t>Social Services and Well-being (Wales) </a:t>
            </a:r>
            <a:r>
              <a:rPr lang="en-GB" sz="1800" dirty="0">
                <a:latin typeface="Arial" panose="020B0604020202020204" pitchFamily="34" charset="0"/>
                <a:cs typeface="Arial" panose="020B0604020202020204" pitchFamily="34" charset="0"/>
              </a:rPr>
              <a:t>Act population </a:t>
            </a:r>
            <a:r>
              <a:rPr lang="en-GB" sz="1800" dirty="0" smtClean="0">
                <a:latin typeface="Arial" panose="020B0604020202020204" pitchFamily="34" charset="0"/>
                <a:cs typeface="Arial" panose="020B0604020202020204" pitchFamily="34" charset="0"/>
              </a:rPr>
              <a:t>assessment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Clear agenda for preventing problems </a:t>
            </a:r>
            <a:r>
              <a:rPr lang="en-GB" sz="1800" dirty="0" smtClean="0">
                <a:latin typeface="Arial" panose="020B0604020202020204" pitchFamily="34" charset="0"/>
                <a:cs typeface="Arial" panose="020B0604020202020204" pitchFamily="34" charset="0"/>
              </a:rPr>
              <a:t>arising</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Strong focus on integration and </a:t>
            </a:r>
            <a:r>
              <a:rPr lang="en-GB" sz="1800" dirty="0" smtClean="0">
                <a:latin typeface="Arial" panose="020B0604020202020204" pitchFamily="34" charset="0"/>
                <a:cs typeface="Arial" panose="020B0604020202020204" pitchFamily="34" charset="0"/>
              </a:rPr>
              <a:t>collaboration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Involving people in achieving the well-being </a:t>
            </a:r>
            <a:r>
              <a:rPr lang="en-GB" sz="1800" dirty="0" smtClean="0">
                <a:latin typeface="Arial" panose="020B0604020202020204" pitchFamily="34" charset="0"/>
                <a:cs typeface="Arial" panose="020B0604020202020204" pitchFamily="34" charset="0"/>
              </a:rPr>
              <a:t>goals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Develop </a:t>
            </a:r>
            <a:r>
              <a:rPr lang="en-GB" sz="1800" dirty="0" smtClean="0">
                <a:latin typeface="Arial" panose="020B0604020202020204" pitchFamily="34" charset="0"/>
                <a:cs typeface="Arial" panose="020B0604020202020204" pitchFamily="34" charset="0"/>
              </a:rPr>
              <a:t>local well-being statements </a:t>
            </a:r>
            <a:r>
              <a:rPr lang="en-GB" sz="1800" dirty="0">
                <a:latin typeface="Arial" panose="020B0604020202020204" pitchFamily="34" charset="0"/>
                <a:cs typeface="Arial" panose="020B0604020202020204" pitchFamily="34" charset="0"/>
              </a:rPr>
              <a:t>and report annually on progress against their well-being </a:t>
            </a:r>
            <a:r>
              <a:rPr lang="en-GB" sz="1800" dirty="0" smtClean="0">
                <a:latin typeface="Arial" panose="020B0604020202020204" pitchFamily="34" charset="0"/>
                <a:cs typeface="Arial" panose="020B0604020202020204" pitchFamily="34" charset="0"/>
              </a:rPr>
              <a:t>objectives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Local Public Service Boards by local authority </a:t>
            </a:r>
            <a:r>
              <a:rPr lang="en-GB" sz="1800" dirty="0" smtClean="0">
                <a:latin typeface="Arial" panose="020B0604020202020204" pitchFamily="34" charset="0"/>
                <a:cs typeface="Arial" panose="020B0604020202020204" pitchFamily="34" charset="0"/>
              </a:rPr>
              <a:t>area</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29</a:t>
            </a:fld>
            <a:endParaRPr lang="en-GB" dirty="0"/>
          </a:p>
        </p:txBody>
      </p:sp>
    </p:spTree>
    <p:extLst>
      <p:ext uri="{BB962C8B-B14F-4D97-AF65-F5344CB8AC3E}">
        <p14:creationId xmlns:p14="http://schemas.microsoft.com/office/powerpoint/2010/main" val="3007379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Overview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3963146"/>
              </p:ext>
            </p:extLst>
          </p:nvPr>
        </p:nvGraphicFramePr>
        <p:xfrm>
          <a:off x="467544" y="2060848"/>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defRPr/>
            </a:pPr>
            <a:fld id="{6BEB963A-8BEF-4CEE-96B7-2734AD593D9D}" type="slidenum">
              <a:rPr lang="en-GB" smtClean="0">
                <a:solidFill>
                  <a:prstClr val="black">
                    <a:tint val="75000"/>
                  </a:prstClr>
                </a:solidFill>
              </a:rPr>
              <a:pPr>
                <a:defRPr/>
              </a:pPr>
              <a:t>3</a:t>
            </a:fld>
            <a:endParaRPr lang="en-GB" dirty="0">
              <a:solidFill>
                <a:prstClr val="black">
                  <a:tint val="75000"/>
                </a:prstClr>
              </a:solidFill>
            </a:endParaRPr>
          </a:p>
        </p:txBody>
      </p:sp>
    </p:spTree>
    <p:extLst>
      <p:ext uri="{BB962C8B-B14F-4D97-AF65-F5344CB8AC3E}">
        <p14:creationId xmlns:p14="http://schemas.microsoft.com/office/powerpoint/2010/main" val="696693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720"/>
            <a:ext cx="807720" cy="85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a:spLocks noGrp="1"/>
          </p:cNvSpPr>
          <p:nvPr>
            <p:ph type="title"/>
          </p:nvPr>
        </p:nvSpPr>
        <p:spPr>
          <a:xfrm>
            <a:off x="628650" y="529510"/>
            <a:ext cx="718947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Well-being of Future Generations </a:t>
            </a:r>
            <a:r>
              <a:rPr lang="en-GB" sz="3200" b="1" dirty="0" smtClean="0">
                <a:solidFill>
                  <a:srgbClr val="34B555"/>
                </a:solidFill>
                <a:latin typeface="Arial" panose="020B0604020202020204" pitchFamily="34" charset="0"/>
                <a:cs typeface="Arial" panose="020B0604020202020204" pitchFamily="34" charset="0"/>
              </a:rPr>
              <a:t>(Wales) Act</a:t>
            </a:r>
            <a:r>
              <a:rPr lang="en-GB" sz="3200" b="1" dirty="0">
                <a:solidFill>
                  <a:srgbClr val="34B555"/>
                </a:solidFill>
                <a:latin typeface="Arial" panose="020B0604020202020204" pitchFamily="34" charset="0"/>
                <a:cs typeface="Arial" panose="020B0604020202020204" pitchFamily="34" charset="0"/>
              </a:rPr>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Public Service Boards</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Each </a:t>
            </a:r>
            <a:r>
              <a:rPr lang="en-GB" sz="1800" dirty="0" smtClean="0">
                <a:latin typeface="Arial" panose="020B0604020202020204" pitchFamily="34" charset="0"/>
                <a:cs typeface="Arial" panose="020B0604020202020204" pitchFamily="34" charset="0"/>
              </a:rPr>
              <a:t>Public Service Board </a:t>
            </a:r>
            <a:r>
              <a:rPr lang="en-GB" sz="1800" dirty="0">
                <a:latin typeface="Arial" panose="020B0604020202020204" pitchFamily="34" charset="0"/>
                <a:cs typeface="Arial" panose="020B0604020202020204" pitchFamily="34" charset="0"/>
              </a:rPr>
              <a:t>will include the local authority, the local health board, three Welsh </a:t>
            </a:r>
            <a:r>
              <a:rPr lang="en-GB" sz="1800" dirty="0" smtClean="0">
                <a:latin typeface="Arial" panose="020B0604020202020204" pitchFamily="34" charset="0"/>
                <a:cs typeface="Arial" panose="020B0604020202020204" pitchFamily="34" charset="0"/>
              </a:rPr>
              <a:t>fire </a:t>
            </a:r>
            <a:r>
              <a:rPr lang="en-GB" sz="1800" dirty="0">
                <a:latin typeface="Arial" panose="020B0604020202020204" pitchFamily="34" charset="0"/>
                <a:cs typeface="Arial" panose="020B0604020202020204" pitchFamily="34" charset="0"/>
              </a:rPr>
              <a:t>and </a:t>
            </a:r>
            <a:r>
              <a:rPr lang="en-GB" sz="1800" dirty="0" smtClean="0">
                <a:latin typeface="Arial" panose="020B0604020202020204" pitchFamily="34" charset="0"/>
                <a:cs typeface="Arial" panose="020B0604020202020204" pitchFamily="34" charset="0"/>
              </a:rPr>
              <a:t>rescue authorities, the national </a:t>
            </a:r>
            <a:r>
              <a:rPr lang="en-GB" sz="1800" dirty="0">
                <a:latin typeface="Arial" panose="020B0604020202020204" pitchFamily="34" charset="0"/>
                <a:cs typeface="Arial" panose="020B0604020202020204" pitchFamily="34" charset="0"/>
              </a:rPr>
              <a:t>r</a:t>
            </a:r>
            <a:r>
              <a:rPr lang="en-GB" sz="1800" dirty="0" smtClean="0">
                <a:latin typeface="Arial" panose="020B0604020202020204" pitchFamily="34" charset="0"/>
                <a:cs typeface="Arial" panose="020B0604020202020204" pitchFamily="34" charset="0"/>
              </a:rPr>
              <a:t>esources </a:t>
            </a:r>
            <a:r>
              <a:rPr lang="en-GB" sz="1800" dirty="0">
                <a:latin typeface="Arial" panose="020B0604020202020204" pitchFamily="34" charset="0"/>
                <a:cs typeface="Arial" panose="020B0604020202020204" pitchFamily="34" charset="0"/>
              </a:rPr>
              <a:t>body for </a:t>
            </a:r>
            <a:r>
              <a:rPr lang="en-GB" sz="1800" dirty="0" smtClean="0">
                <a:latin typeface="Arial" panose="020B0604020202020204" pitchFamily="34" charset="0"/>
                <a:cs typeface="Arial" panose="020B0604020202020204" pitchFamily="34" charset="0"/>
              </a:rPr>
              <a:t>Wales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Each </a:t>
            </a:r>
            <a:r>
              <a:rPr lang="en-GB" sz="1800" dirty="0" smtClean="0">
                <a:latin typeface="Arial" panose="020B0604020202020204" pitchFamily="34" charset="0"/>
                <a:cs typeface="Arial" panose="020B0604020202020204" pitchFamily="34" charset="0"/>
              </a:rPr>
              <a:t>Public Service Board </a:t>
            </a:r>
            <a:r>
              <a:rPr lang="en-GB" sz="1800" dirty="0">
                <a:latin typeface="Arial" panose="020B0604020202020204" pitchFamily="34" charset="0"/>
                <a:cs typeface="Arial" panose="020B0604020202020204" pitchFamily="34" charset="0"/>
              </a:rPr>
              <a:t>must also invite Welsh </a:t>
            </a:r>
            <a:r>
              <a:rPr lang="en-GB" sz="1800" dirty="0" smtClean="0">
                <a:latin typeface="Arial" panose="020B0604020202020204" pitchFamily="34" charset="0"/>
                <a:cs typeface="Arial" panose="020B0604020202020204" pitchFamily="34" charset="0"/>
              </a:rPr>
              <a:t>Ministers</a:t>
            </a:r>
            <a:r>
              <a:rPr lang="en-GB" sz="1800" dirty="0">
                <a:latin typeface="Arial" panose="020B0604020202020204" pitchFamily="34" charset="0"/>
                <a:cs typeface="Arial" panose="020B0604020202020204" pitchFamily="34" charset="0"/>
              </a:rPr>
              <a:t>; the </a:t>
            </a:r>
            <a:r>
              <a:rPr lang="en-GB" sz="1800" dirty="0" smtClean="0">
                <a:latin typeface="Arial" panose="020B0604020202020204" pitchFamily="34" charset="0"/>
                <a:cs typeface="Arial" panose="020B0604020202020204" pitchFamily="34" charset="0"/>
              </a:rPr>
              <a:t>chief constable </a:t>
            </a:r>
            <a:r>
              <a:rPr lang="en-GB" sz="1800" dirty="0">
                <a:latin typeface="Arial" panose="020B0604020202020204" pitchFamily="34" charset="0"/>
                <a:cs typeface="Arial" panose="020B0604020202020204" pitchFamily="34" charset="0"/>
              </a:rPr>
              <a:t>for the police area within the local authority area; certain probation services; at least one body representing relevant voluntary </a:t>
            </a:r>
            <a:r>
              <a:rPr lang="en-GB" sz="1800" dirty="0" smtClean="0">
                <a:latin typeface="Arial" panose="020B0604020202020204" pitchFamily="34" charset="0"/>
                <a:cs typeface="Arial" panose="020B0604020202020204" pitchFamily="34" charset="0"/>
              </a:rPr>
              <a:t>organisations; </a:t>
            </a:r>
            <a:r>
              <a:rPr lang="en-GB" sz="1800" dirty="0">
                <a:latin typeface="Arial" panose="020B0604020202020204" pitchFamily="34" charset="0"/>
                <a:cs typeface="Arial" panose="020B0604020202020204" pitchFamily="34" charset="0"/>
              </a:rPr>
              <a:t>and the police and crime commissioner for a policing </a:t>
            </a:r>
            <a:r>
              <a:rPr lang="en-GB" sz="1800" dirty="0" smtClean="0">
                <a:latin typeface="Arial" panose="020B0604020202020204" pitchFamily="34" charset="0"/>
                <a:cs typeface="Arial" panose="020B0604020202020204" pitchFamily="34" charset="0"/>
              </a:rPr>
              <a:t>area</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553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endParaRPr lang="en-GB"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assess the state of the economic, social, environmental and cultural well-being in its </a:t>
            </a:r>
            <a:r>
              <a:rPr lang="en-GB" sz="1800" dirty="0" smtClean="0">
                <a:latin typeface="Arial" panose="020B0604020202020204" pitchFamily="34" charset="0"/>
                <a:cs typeface="Arial" panose="020B0604020202020204" pitchFamily="34" charset="0"/>
              </a:rPr>
              <a:t>area</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set objectives that are designed to maximise the </a:t>
            </a:r>
            <a:r>
              <a:rPr lang="en-GB" sz="1800" dirty="0" smtClean="0">
                <a:latin typeface="Arial" panose="020B0604020202020204" pitchFamily="34" charset="0"/>
                <a:cs typeface="Arial" panose="020B0604020202020204" pitchFamily="34" charset="0"/>
              </a:rPr>
              <a:t>Public Service Boards’ </a:t>
            </a:r>
            <a:r>
              <a:rPr lang="en-GB" sz="1800" dirty="0">
                <a:latin typeface="Arial" panose="020B0604020202020204" pitchFamily="34" charset="0"/>
                <a:cs typeface="Arial" panose="020B0604020202020204" pitchFamily="34" charset="0"/>
              </a:rPr>
              <a:t>contribution to the well-being </a:t>
            </a:r>
            <a:r>
              <a:rPr lang="en-GB" sz="1800" dirty="0" smtClean="0">
                <a:latin typeface="Arial" panose="020B0604020202020204" pitchFamily="34" charset="0"/>
                <a:cs typeface="Arial" panose="020B0604020202020204" pitchFamily="34" charset="0"/>
              </a:rPr>
              <a:t>goals</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consult on and publish a Local Well-being Plan setting out how it will meet its </a:t>
            </a:r>
            <a:r>
              <a:rPr lang="en-GB" sz="1800" dirty="0" smtClean="0">
                <a:latin typeface="Arial" panose="020B0604020202020204" pitchFamily="34" charset="0"/>
                <a:cs typeface="Arial" panose="020B0604020202020204" pitchFamily="34" charset="0"/>
              </a:rPr>
              <a:t>objectives</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carry out an annual review of their plan showing their </a:t>
            </a:r>
            <a:r>
              <a:rPr lang="en-GB" sz="1800" dirty="0" smtClean="0">
                <a:latin typeface="Arial" panose="020B0604020202020204" pitchFamily="34" charset="0"/>
                <a:cs typeface="Arial" panose="020B0604020202020204" pitchFamily="34" charset="0"/>
              </a:rPr>
              <a:t>progress</a:t>
            </a:r>
            <a:endParaRPr lang="en-GB" sz="1800"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sp>
        <p:nvSpPr>
          <p:cNvPr id="4" name="Content Placeholder 3"/>
          <p:cNvSpPr>
            <a:spLocks noGrp="1"/>
          </p:cNvSpPr>
          <p:nvPr>
            <p:ph sz="half" idx="4294967295"/>
          </p:nvPr>
        </p:nvSpPr>
        <p:spPr>
          <a:xfrm>
            <a:off x="5257800" y="2251075"/>
            <a:ext cx="3886200" cy="3263900"/>
          </a:xfrm>
        </p:spPr>
        <p:txBody>
          <a:bodyPr/>
          <a:lstStyle/>
          <a:p>
            <a:pPr lvl="1"/>
            <a:endParaRPr lang="en-GB" dirty="0"/>
          </a:p>
          <a:p>
            <a:pPr lvl="1"/>
            <a:endParaRPr lang="en-GB" dirty="0"/>
          </a:p>
          <a:p>
            <a:pPr lvl="1"/>
            <a:endParaRPr lang="en-GB"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807720" cy="85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a:spLocks noGrp="1"/>
          </p:cNvSpPr>
          <p:nvPr>
            <p:ph type="title"/>
          </p:nvPr>
        </p:nvSpPr>
        <p:spPr>
          <a:xfrm>
            <a:off x="628650" y="365126"/>
            <a:ext cx="720471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Well-being of Future Generations </a:t>
            </a:r>
            <a:r>
              <a:rPr lang="en-GB" sz="3200" b="1" dirty="0" smtClean="0">
                <a:solidFill>
                  <a:srgbClr val="34B555"/>
                </a:solidFill>
                <a:latin typeface="Arial" panose="020B0604020202020204" pitchFamily="34" charset="0"/>
                <a:cs typeface="Arial" panose="020B0604020202020204" pitchFamily="34" charset="0"/>
              </a:rPr>
              <a:t>(Wales) Act</a:t>
            </a:r>
            <a:r>
              <a:rPr lang="en-GB" sz="3200" b="1" dirty="0">
                <a:solidFill>
                  <a:srgbClr val="34B555"/>
                </a:solidFill>
                <a:latin typeface="Arial" panose="020B0604020202020204" pitchFamily="34" charset="0"/>
                <a:cs typeface="Arial" panose="020B0604020202020204" pitchFamily="34" charset="0"/>
              </a:rPr>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Public Service Boards </a:t>
            </a:r>
            <a:r>
              <a:rPr lang="en-GB" sz="3200" b="1" dirty="0" smtClean="0">
                <a:solidFill>
                  <a:srgbClr val="34B555"/>
                </a:solidFill>
                <a:latin typeface="Arial" panose="020B0604020202020204" pitchFamily="34" charset="0"/>
                <a:cs typeface="Arial" panose="020B0604020202020204" pitchFamily="34" charset="0"/>
              </a:rPr>
              <a:t>must...</a:t>
            </a:r>
            <a:endParaRPr lang="en-GB" sz="3200" b="1" dirty="0">
              <a:solidFill>
                <a:srgbClr val="34B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368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spcBef>
                <a:spcPts val="750"/>
              </a:spcBef>
            </a:pPr>
            <a:endParaRPr lang="en-GB"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Assessment of the well-being of the local area (which varies across Wales</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Role in ‘place-shaping</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Ensuring services are developed with sustainability in </a:t>
            </a:r>
            <a:r>
              <a:rPr lang="en-GB" sz="1800" dirty="0" smtClean="0">
                <a:latin typeface="Arial" panose="020B0604020202020204" pitchFamily="34" charset="0"/>
                <a:cs typeface="Arial" panose="020B0604020202020204" pitchFamily="34" charset="0"/>
              </a:rPr>
              <a:t>mind</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Assessing the impact of activities on the local </a:t>
            </a:r>
            <a:r>
              <a:rPr lang="en-GB" sz="1800" dirty="0" smtClean="0">
                <a:latin typeface="Arial" panose="020B0604020202020204" pitchFamily="34" charset="0"/>
                <a:cs typeface="Arial" panose="020B0604020202020204" pitchFamily="34" charset="0"/>
              </a:rPr>
              <a:t>area</a:t>
            </a: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807720" cy="85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a:spLocks noGrp="1"/>
          </p:cNvSpPr>
          <p:nvPr>
            <p:ph type="title"/>
          </p:nvPr>
        </p:nvSpPr>
        <p:spPr>
          <a:xfrm>
            <a:off x="628650" y="365126"/>
            <a:ext cx="708279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Well-being of Future Generations </a:t>
            </a:r>
            <a:r>
              <a:rPr lang="en-GB" sz="3200" b="1" dirty="0" smtClean="0">
                <a:solidFill>
                  <a:srgbClr val="34B555"/>
                </a:solidFill>
                <a:latin typeface="Arial" panose="020B0604020202020204" pitchFamily="34" charset="0"/>
                <a:cs typeface="Arial" panose="020B0604020202020204" pitchFamily="34" charset="0"/>
              </a:rPr>
              <a:t>(Wales) Act</a:t>
            </a:r>
            <a:r>
              <a:rPr lang="en-GB" sz="3200" b="1" dirty="0">
                <a:solidFill>
                  <a:srgbClr val="34B555"/>
                </a:solidFill>
                <a:latin typeface="Arial" panose="020B0604020202020204" pitchFamily="34" charset="0"/>
                <a:cs typeface="Arial" panose="020B0604020202020204" pitchFamily="34" charset="0"/>
              </a:rPr>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PSB links with Partnership Boards</a:t>
            </a:r>
          </a:p>
        </p:txBody>
      </p:sp>
    </p:spTree>
    <p:extLst>
      <p:ext uri="{BB962C8B-B14F-4D97-AF65-F5344CB8AC3E}">
        <p14:creationId xmlns:p14="http://schemas.microsoft.com/office/powerpoint/2010/main" val="2879074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Regulation </a:t>
            </a:r>
            <a:r>
              <a:rPr lang="en-GB" sz="3200" b="1" dirty="0" smtClean="0">
                <a:solidFill>
                  <a:srgbClr val="34B555"/>
                </a:solidFill>
                <a:latin typeface="Arial" panose="020B0604020202020204" pitchFamily="34" charset="0"/>
                <a:cs typeface="Arial" panose="020B0604020202020204" pitchFamily="34" charset="0"/>
              </a:rPr>
              <a:t>and </a:t>
            </a:r>
            <a:r>
              <a:rPr lang="en-GB" sz="3200" b="1" dirty="0">
                <a:solidFill>
                  <a:srgbClr val="34B555"/>
                </a:solidFill>
                <a:latin typeface="Arial" panose="020B0604020202020204" pitchFamily="34" charset="0"/>
                <a:cs typeface="Arial" panose="020B0604020202020204" pitchFamily="34" charset="0"/>
              </a:rPr>
              <a:t>Inspection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of Social Care (Wales) Act 2016</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Aligns with the Social Services and Well-being (Wales) Act </a:t>
            </a:r>
            <a:r>
              <a:rPr lang="en-GB" sz="1800" dirty="0" smtClean="0">
                <a:latin typeface="Arial" panose="020B0604020202020204" pitchFamily="34" charset="0"/>
                <a:cs typeface="Arial" panose="020B0604020202020204" pitchFamily="34" charset="0"/>
              </a:rPr>
              <a:t>2014 </a:t>
            </a:r>
            <a:r>
              <a:rPr lang="en-GB" sz="1800" dirty="0">
                <a:latin typeface="Arial" panose="020B0604020202020204" pitchFamily="34" charset="0"/>
                <a:cs typeface="Arial" panose="020B0604020202020204" pitchFamily="34" charset="0"/>
              </a:rPr>
              <a:t>and seeks to ensure that social services in Wales are </a:t>
            </a:r>
            <a:r>
              <a:rPr lang="en-GB" sz="1800" dirty="0" smtClean="0">
                <a:latin typeface="Arial" panose="020B0604020202020204" pitchFamily="34" charset="0"/>
                <a:cs typeface="Arial" panose="020B0604020202020204" pitchFamily="34" charset="0"/>
              </a:rPr>
              <a:t>sustainable</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Builds on the success of regulation in Wales and reflects the </a:t>
            </a:r>
            <a:r>
              <a:rPr lang="en-GB" sz="1800" dirty="0" smtClean="0">
                <a:latin typeface="Arial" panose="020B0604020202020204" pitchFamily="34" charset="0"/>
                <a:cs typeface="Arial" panose="020B0604020202020204" pitchFamily="34" charset="0"/>
              </a:rPr>
              <a:t>changing </a:t>
            </a:r>
            <a:r>
              <a:rPr lang="en-GB" sz="1800" dirty="0">
                <a:latin typeface="Arial" panose="020B0604020202020204" pitchFamily="34" charset="0"/>
                <a:cs typeface="Arial" panose="020B0604020202020204" pitchFamily="34" charset="0"/>
              </a:rPr>
              <a:t>world of social </a:t>
            </a:r>
            <a:r>
              <a:rPr lang="en-GB" sz="1800" dirty="0" smtClean="0">
                <a:latin typeface="Arial" panose="020B0604020202020204" pitchFamily="34" charset="0"/>
                <a:cs typeface="Arial" panose="020B0604020202020204" pitchFamily="34" charset="0"/>
              </a:rPr>
              <a:t>care</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Places service quality and improvement at the heart of the regulatory regime and strengthens protection for those who need </a:t>
            </a:r>
            <a:r>
              <a:rPr lang="en-GB" sz="1800" dirty="0" smtClean="0">
                <a:latin typeface="Arial" panose="020B0604020202020204" pitchFamily="34" charset="0"/>
                <a:cs typeface="Arial" panose="020B0604020202020204" pitchFamily="34" charset="0"/>
              </a:rPr>
              <a:t>it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Regulation will move beyond compliance with minimum standards, and focus more on the quality of services and the impact </a:t>
            </a:r>
            <a:r>
              <a:rPr lang="en-GB" sz="1800" dirty="0" smtClean="0">
                <a:latin typeface="Arial" panose="020B0604020202020204" pitchFamily="34" charset="0"/>
                <a:cs typeface="Arial" panose="020B0604020202020204" pitchFamily="34" charset="0"/>
              </a:rPr>
              <a:t>they </a:t>
            </a:r>
            <a:r>
              <a:rPr lang="en-GB" sz="1800" dirty="0">
                <a:latin typeface="Arial" panose="020B0604020202020204" pitchFamily="34" charset="0"/>
                <a:cs typeface="Arial" panose="020B0604020202020204" pitchFamily="34" charset="0"/>
              </a:rPr>
              <a:t>have on people receiving </a:t>
            </a:r>
            <a:r>
              <a:rPr lang="en-GB" sz="1800" dirty="0" smtClean="0">
                <a:latin typeface="Arial" panose="020B0604020202020204" pitchFamily="34" charset="0"/>
                <a:cs typeface="Arial" panose="020B0604020202020204" pitchFamily="34" charset="0"/>
              </a:rPr>
              <a:t>them</a:t>
            </a:r>
            <a:endParaRPr lang="en-GB" sz="1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 y="89535"/>
            <a:ext cx="554585" cy="702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7391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Regulation </a:t>
            </a:r>
            <a:r>
              <a:rPr lang="en-GB" sz="3200" b="1" dirty="0" smtClean="0">
                <a:solidFill>
                  <a:srgbClr val="34B555"/>
                </a:solidFill>
                <a:latin typeface="Arial" panose="020B0604020202020204" pitchFamily="34" charset="0"/>
                <a:cs typeface="Arial" panose="020B0604020202020204" pitchFamily="34" charset="0"/>
              </a:rPr>
              <a:t>and </a:t>
            </a:r>
            <a:r>
              <a:rPr lang="en-GB" sz="3200" b="1" dirty="0">
                <a:solidFill>
                  <a:srgbClr val="34B555"/>
                </a:solidFill>
                <a:latin typeface="Arial" panose="020B0604020202020204" pitchFamily="34" charset="0"/>
                <a:cs typeface="Arial" panose="020B0604020202020204" pitchFamily="34" charset="0"/>
              </a:rPr>
              <a:t>Inspection of Social Care </a:t>
            </a:r>
            <a:r>
              <a:rPr lang="en-GB" sz="3200" b="1" dirty="0" smtClean="0">
                <a:solidFill>
                  <a:srgbClr val="34B555"/>
                </a:solidFill>
                <a:latin typeface="Arial" panose="020B0604020202020204" pitchFamily="34" charset="0"/>
                <a:cs typeface="Arial" panose="020B0604020202020204" pitchFamily="34" charset="0"/>
              </a:rPr>
              <a:t>(Wales) Act</a:t>
            </a:r>
            <a:r>
              <a:rPr lang="en-GB" sz="3200" b="1" dirty="0">
                <a:solidFill>
                  <a:srgbClr val="34B555"/>
                </a:solidFill>
                <a:latin typeface="Arial" panose="020B0604020202020204" pitchFamily="34" charset="0"/>
                <a:cs typeface="Arial" panose="020B0604020202020204" pitchFamily="34" charset="0"/>
              </a:rPr>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What does it deliver?</a:t>
            </a:r>
          </a:p>
        </p:txBody>
      </p:sp>
      <p:sp>
        <p:nvSpPr>
          <p:cNvPr id="3" name="Content Placeholder 2"/>
          <p:cNvSpPr>
            <a:spLocks noGrp="1"/>
          </p:cNvSpPr>
          <p:nvPr>
            <p:ph idx="1"/>
          </p:nvPr>
        </p:nvSpPr>
        <p:spPr>
          <a:xfrm>
            <a:off x="628650" y="1825624"/>
            <a:ext cx="7886700" cy="4729179"/>
          </a:xfrm>
        </p:spPr>
        <p:txBody>
          <a:bodyPr>
            <a:no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Greater accountability on social care providers and an outcomes-based approach to regulation of care and </a:t>
            </a:r>
            <a:r>
              <a:rPr lang="en-GB" sz="1800" dirty="0" smtClean="0">
                <a:latin typeface="Arial" panose="020B0604020202020204" pitchFamily="34" charset="0"/>
                <a:cs typeface="Arial" panose="020B0604020202020204" pitchFamily="34" charset="0"/>
              </a:rPr>
              <a:t>support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 regulator can press for improvement across one care setting or a provider’s entire range of </a:t>
            </a:r>
            <a:r>
              <a:rPr lang="en-GB" sz="1800" dirty="0" smtClean="0">
                <a:latin typeface="Arial" panose="020B0604020202020204" pitchFamily="34" charset="0"/>
                <a:cs typeface="Arial" panose="020B0604020202020204" pitchFamily="34" charset="0"/>
              </a:rPr>
              <a:t>services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Easier for the regulator to act where care is considered beyond repair. </a:t>
            </a:r>
          </a:p>
          <a:p>
            <a:r>
              <a:rPr lang="en-GB" sz="1800" dirty="0">
                <a:latin typeface="Arial" panose="020B0604020202020204" pitchFamily="34" charset="0"/>
                <a:cs typeface="Arial" panose="020B0604020202020204" pitchFamily="34" charset="0"/>
              </a:rPr>
              <a:t>Ensures annual reports are produced and published by all providers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of </a:t>
            </a:r>
            <a:r>
              <a:rPr lang="en-GB" sz="1800" dirty="0">
                <a:latin typeface="Arial" panose="020B0604020202020204" pitchFamily="34" charset="0"/>
                <a:cs typeface="Arial" panose="020B0604020202020204" pitchFamily="34" charset="0"/>
              </a:rPr>
              <a:t>social care in Wales so that performance can be scrutinised and </a:t>
            </a:r>
            <a:r>
              <a:rPr lang="en-GB" sz="1800" dirty="0" smtClean="0">
                <a:latin typeface="Arial" panose="020B0604020202020204" pitchFamily="34" charset="0"/>
                <a:cs typeface="Arial" panose="020B0604020202020204" pitchFamily="34" charset="0"/>
              </a:rPr>
              <a:t>compared</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Introduces a new requirement for local authorities and Welsh Ministers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to </a:t>
            </a:r>
            <a:r>
              <a:rPr lang="en-GB" sz="1800" dirty="0">
                <a:latin typeface="Arial" panose="020B0604020202020204" pitchFamily="34" charset="0"/>
                <a:cs typeface="Arial" panose="020B0604020202020204" pitchFamily="34" charset="0"/>
              </a:rPr>
              <a:t>report on the stability of the care sector, now and in the </a:t>
            </a:r>
            <a:r>
              <a:rPr lang="en-GB" sz="1800" dirty="0" smtClean="0">
                <a:latin typeface="Arial" panose="020B0604020202020204" pitchFamily="34" charset="0"/>
                <a:cs typeface="Arial" panose="020B0604020202020204" pitchFamily="34" charset="0"/>
              </a:rPr>
              <a:t>future</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Social Care Wales will combine responsibility for workforce regulation, workforce development and service improvement within one </a:t>
            </a:r>
            <a:r>
              <a:rPr lang="en-GB" sz="1800" dirty="0" smtClean="0">
                <a:latin typeface="Arial" panose="020B0604020202020204" pitchFamily="34" charset="0"/>
                <a:cs typeface="Arial" panose="020B0604020202020204" pitchFamily="34" charset="0"/>
              </a:rPr>
              <a:t>body</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BEB963A-8BEF-4CEE-96B7-2734AD593D9D}" type="slidenum">
              <a:rPr lang="en-GB" sz="1350">
                <a:solidFill>
                  <a:schemeClr val="tx1"/>
                </a:solidFill>
              </a:rPr>
              <a:pPr/>
              <a:t>34</a:t>
            </a:fld>
            <a:endParaRPr lang="en-GB" sz="1350" dirty="0">
              <a:solidFill>
                <a:schemeClr val="tx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 y="89535"/>
            <a:ext cx="554585" cy="702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9966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Regulation </a:t>
            </a:r>
            <a:r>
              <a:rPr lang="en-GB" sz="3200" b="1" dirty="0" smtClean="0">
                <a:solidFill>
                  <a:srgbClr val="34B555"/>
                </a:solidFill>
                <a:latin typeface="Arial" panose="020B0604020202020204" pitchFamily="34" charset="0"/>
                <a:cs typeface="Arial" panose="020B0604020202020204" pitchFamily="34" charset="0"/>
              </a:rPr>
              <a:t>and </a:t>
            </a:r>
            <a:r>
              <a:rPr lang="en-GB" sz="3200" b="1" dirty="0">
                <a:solidFill>
                  <a:srgbClr val="34B555"/>
                </a:solidFill>
                <a:latin typeface="Arial" panose="020B0604020202020204" pitchFamily="34" charset="0"/>
                <a:cs typeface="Arial" panose="020B0604020202020204" pitchFamily="34" charset="0"/>
              </a:rPr>
              <a:t>Inspection of Social Care </a:t>
            </a:r>
            <a:r>
              <a:rPr lang="en-GB" sz="3200" b="1" dirty="0" smtClean="0">
                <a:solidFill>
                  <a:srgbClr val="34B555"/>
                </a:solidFill>
                <a:latin typeface="Arial" panose="020B0604020202020204" pitchFamily="34" charset="0"/>
                <a:cs typeface="Arial" panose="020B0604020202020204" pitchFamily="34" charset="0"/>
              </a:rPr>
              <a:t>(Wales) Act</a:t>
            </a:r>
            <a:r>
              <a:rPr lang="en-GB" sz="3200" b="1" dirty="0">
                <a:solidFill>
                  <a:srgbClr val="34B555"/>
                </a:solidFill>
                <a:latin typeface="Arial" panose="020B0604020202020204" pitchFamily="34" charset="0"/>
                <a:cs typeface="Arial" panose="020B0604020202020204" pitchFamily="34" charset="0"/>
              </a:rPr>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What does it deliver</a:t>
            </a:r>
            <a:r>
              <a:rPr lang="en-GB" sz="3200" b="1" dirty="0" smtClean="0">
                <a:solidFill>
                  <a:srgbClr val="34B555"/>
                </a:solidFill>
                <a:latin typeface="Arial" panose="020B0604020202020204" pitchFamily="34" charset="0"/>
                <a:cs typeface="Arial" panose="020B0604020202020204" pitchFamily="34" charset="0"/>
              </a:rPr>
              <a:t>?</a:t>
            </a:r>
            <a:endParaRPr lang="en-GB" sz="3200" b="1" dirty="0">
              <a:solidFill>
                <a:srgbClr val="34B5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Reflects the fundamental principles of the </a:t>
            </a:r>
            <a:r>
              <a:rPr lang="en-GB" sz="1800" dirty="0" smtClean="0">
                <a:latin typeface="Arial" panose="020B0604020202020204" pitchFamily="34" charset="0"/>
                <a:cs typeface="Arial" panose="020B0604020202020204" pitchFamily="34" charset="0"/>
              </a:rPr>
              <a:t>Social Services and Well-being (Wales) </a:t>
            </a:r>
            <a:r>
              <a:rPr lang="en-GB" sz="1800" dirty="0">
                <a:latin typeface="Arial" panose="020B0604020202020204" pitchFamily="34" charset="0"/>
                <a:cs typeface="Arial" panose="020B0604020202020204" pitchFamily="34" charset="0"/>
              </a:rPr>
              <a:t>Act and provides the legislative framework for regulation and </a:t>
            </a:r>
            <a:r>
              <a:rPr lang="en-GB" sz="1800" dirty="0" smtClean="0">
                <a:latin typeface="Arial" panose="020B0604020202020204" pitchFamily="34" charset="0"/>
                <a:cs typeface="Arial" panose="020B0604020202020204" pitchFamily="34" charset="0"/>
              </a:rPr>
              <a:t>inspection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Focus on outcomes and looks beyond compliance to quality of </a:t>
            </a:r>
            <a:r>
              <a:rPr lang="en-GB" sz="1800" dirty="0" smtClean="0">
                <a:latin typeface="Arial" panose="020B0604020202020204" pitchFamily="34" charset="0"/>
                <a:cs typeface="Arial" panose="020B0604020202020204" pitchFamily="34" charset="0"/>
              </a:rPr>
              <a:t>provision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It has five significant areas of provisions: </a:t>
            </a:r>
          </a:p>
          <a:p>
            <a:pPr lvl="1">
              <a:spcBef>
                <a:spcPts val="750"/>
              </a:spcBef>
            </a:pPr>
            <a:r>
              <a:rPr lang="en-GB" sz="1800" b="1" dirty="0">
                <a:latin typeface="Arial" panose="020B0604020202020204" pitchFamily="34" charset="0"/>
                <a:cs typeface="Arial" panose="020B0604020202020204" pitchFamily="34" charset="0"/>
              </a:rPr>
              <a:t>Service </a:t>
            </a:r>
            <a:r>
              <a:rPr lang="en-GB" sz="1800" b="1" dirty="0" smtClean="0">
                <a:latin typeface="Arial" panose="020B0604020202020204" pitchFamily="34" charset="0"/>
                <a:cs typeface="Arial" panose="020B0604020202020204" pitchFamily="34" charset="0"/>
              </a:rPr>
              <a:t>regulation</a:t>
            </a:r>
            <a:endParaRPr lang="en-GB" sz="1800" b="1" dirty="0">
              <a:latin typeface="Arial" panose="020B0604020202020204" pitchFamily="34" charset="0"/>
              <a:cs typeface="Arial" panose="020B0604020202020204" pitchFamily="34" charset="0"/>
            </a:endParaRPr>
          </a:p>
          <a:p>
            <a:pPr lvl="1">
              <a:spcBef>
                <a:spcPts val="750"/>
              </a:spcBef>
            </a:pPr>
            <a:r>
              <a:rPr lang="en-GB" sz="1800" b="1" dirty="0">
                <a:latin typeface="Arial" panose="020B0604020202020204" pitchFamily="34" charset="0"/>
                <a:cs typeface="Arial" panose="020B0604020202020204" pitchFamily="34" charset="0"/>
              </a:rPr>
              <a:t>Local </a:t>
            </a:r>
            <a:r>
              <a:rPr lang="en-GB" sz="1800" b="1" dirty="0" smtClean="0">
                <a:latin typeface="Arial" panose="020B0604020202020204" pitchFamily="34" charset="0"/>
                <a:cs typeface="Arial" panose="020B0604020202020204" pitchFamily="34" charset="0"/>
              </a:rPr>
              <a:t>authority social services</a:t>
            </a:r>
            <a:endParaRPr lang="en-GB" sz="1800" b="1" dirty="0">
              <a:latin typeface="Arial" panose="020B0604020202020204" pitchFamily="34" charset="0"/>
              <a:cs typeface="Arial" panose="020B0604020202020204" pitchFamily="34" charset="0"/>
            </a:endParaRPr>
          </a:p>
          <a:p>
            <a:pPr lvl="1">
              <a:spcBef>
                <a:spcPts val="750"/>
              </a:spcBef>
            </a:pPr>
            <a:r>
              <a:rPr lang="en-GB" sz="1800" b="1" dirty="0">
                <a:latin typeface="Arial" panose="020B0604020202020204" pitchFamily="34" charset="0"/>
                <a:cs typeface="Arial" panose="020B0604020202020204" pitchFamily="34" charset="0"/>
              </a:rPr>
              <a:t>Market </a:t>
            </a:r>
            <a:r>
              <a:rPr lang="en-GB" sz="1800" b="1" dirty="0" smtClean="0">
                <a:latin typeface="Arial" panose="020B0604020202020204" pitchFamily="34" charset="0"/>
                <a:cs typeface="Arial" panose="020B0604020202020204" pitchFamily="34" charset="0"/>
              </a:rPr>
              <a:t>oversight</a:t>
            </a:r>
            <a:endParaRPr lang="en-GB" sz="1800" b="1" dirty="0">
              <a:latin typeface="Arial" panose="020B0604020202020204" pitchFamily="34" charset="0"/>
              <a:cs typeface="Arial" panose="020B0604020202020204" pitchFamily="34" charset="0"/>
            </a:endParaRPr>
          </a:p>
          <a:p>
            <a:pPr lvl="1">
              <a:spcBef>
                <a:spcPts val="750"/>
              </a:spcBef>
            </a:pPr>
            <a:r>
              <a:rPr lang="en-GB" sz="1800" b="1" dirty="0">
                <a:latin typeface="Arial" panose="020B0604020202020204" pitchFamily="34" charset="0"/>
                <a:cs typeface="Arial" panose="020B0604020202020204" pitchFamily="34" charset="0"/>
              </a:rPr>
              <a:t>Social Care Wales </a:t>
            </a:r>
          </a:p>
          <a:p>
            <a:pPr lvl="1">
              <a:spcBef>
                <a:spcPts val="750"/>
              </a:spcBef>
            </a:pPr>
            <a:r>
              <a:rPr lang="en-GB" sz="1800" b="1" dirty="0">
                <a:latin typeface="Arial" panose="020B0604020202020204" pitchFamily="34" charset="0"/>
                <a:cs typeface="Arial" panose="020B0604020202020204" pitchFamily="34" charset="0"/>
              </a:rPr>
              <a:t>Workforce </a:t>
            </a:r>
            <a:r>
              <a:rPr lang="en-GB" sz="1800" b="1" dirty="0" smtClean="0">
                <a:latin typeface="Arial" panose="020B0604020202020204" pitchFamily="34" charset="0"/>
                <a:cs typeface="Arial" panose="020B0604020202020204" pitchFamily="34" charset="0"/>
              </a:rPr>
              <a:t>registration</a:t>
            </a:r>
            <a:endParaRPr lang="en-GB" sz="1800" b="1"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35</a:t>
            </a:fld>
            <a:endParaRPr lang="en-GB"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 y="89535"/>
            <a:ext cx="554585" cy="702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2722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Regulation </a:t>
            </a:r>
            <a:r>
              <a:rPr lang="en-GB" sz="3200" b="1" dirty="0" smtClean="0">
                <a:solidFill>
                  <a:srgbClr val="34B555"/>
                </a:solidFill>
                <a:latin typeface="Arial" panose="020B0604020202020204" pitchFamily="34" charset="0"/>
                <a:cs typeface="Arial" panose="020B0604020202020204" pitchFamily="34" charset="0"/>
              </a:rPr>
              <a:t>and </a:t>
            </a:r>
            <a:r>
              <a:rPr lang="en-GB" sz="3200" b="1" dirty="0">
                <a:solidFill>
                  <a:srgbClr val="34B555"/>
                </a:solidFill>
                <a:latin typeface="Arial" panose="020B0604020202020204" pitchFamily="34" charset="0"/>
                <a:cs typeface="Arial" panose="020B0604020202020204" pitchFamily="34" charset="0"/>
              </a:rPr>
              <a:t>Inspection of Social Care </a:t>
            </a:r>
            <a:r>
              <a:rPr lang="en-GB" sz="3200" b="1" dirty="0" smtClean="0">
                <a:solidFill>
                  <a:srgbClr val="34B555"/>
                </a:solidFill>
                <a:latin typeface="Arial" panose="020B0604020202020204" pitchFamily="34" charset="0"/>
                <a:cs typeface="Arial" panose="020B0604020202020204" pitchFamily="34" charset="0"/>
              </a:rPr>
              <a:t>(Wales) Act</a:t>
            </a:r>
            <a:r>
              <a:rPr lang="en-GB" sz="3200" b="1" dirty="0">
                <a:solidFill>
                  <a:srgbClr val="34B555"/>
                </a:solidFill>
                <a:latin typeface="Arial" panose="020B0604020202020204" pitchFamily="34" charset="0"/>
                <a:cs typeface="Arial" panose="020B0604020202020204" pitchFamily="34" charset="0"/>
              </a:rPr>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What should you expect to see?</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Greater transparency of services, including information on workforce and how staff are developed, financial information, and records of complaints and actions </a:t>
            </a:r>
            <a:r>
              <a:rPr lang="en-GB" sz="1800" dirty="0" smtClean="0">
                <a:latin typeface="Arial" panose="020B0604020202020204" pitchFamily="34" charset="0"/>
                <a:cs typeface="Arial" panose="020B0604020202020204" pitchFamily="34" charset="0"/>
              </a:rPr>
              <a:t>taken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Greater involvement of citizens, people with care and support needs and their carers/families in service provision and </a:t>
            </a:r>
            <a:r>
              <a:rPr lang="en-GB" sz="1800" dirty="0" smtClean="0">
                <a:latin typeface="Arial" panose="020B0604020202020204" pitchFamily="34" charset="0"/>
                <a:cs typeface="Arial" panose="020B0604020202020204" pitchFamily="34" charset="0"/>
              </a:rPr>
              <a:t>design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Flexibility in the service models offered, including user-led services, </a:t>
            </a:r>
            <a:br>
              <a:rPr lang="en-GB" sz="1800" dirty="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social </a:t>
            </a:r>
            <a:r>
              <a:rPr lang="en-GB" sz="1800" dirty="0">
                <a:latin typeface="Arial" panose="020B0604020202020204" pitchFamily="34" charset="0"/>
                <a:cs typeface="Arial" panose="020B0604020202020204" pitchFamily="34" charset="0"/>
              </a:rPr>
              <a:t>enterprises and </a:t>
            </a:r>
            <a:r>
              <a:rPr lang="en-GB" sz="1800" dirty="0" smtClean="0">
                <a:latin typeface="Arial" panose="020B0604020202020204" pitchFamily="34" charset="0"/>
                <a:cs typeface="Arial" panose="020B0604020202020204" pitchFamily="34" charset="0"/>
              </a:rPr>
              <a:t>co-operatives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Better information sharing between providers and commissioners to inform what care is needed to meet the needs of local </a:t>
            </a:r>
            <a:r>
              <a:rPr lang="en-GB" sz="1800" dirty="0" smtClean="0">
                <a:latin typeface="Arial" panose="020B0604020202020204" pitchFamily="34" charset="0"/>
                <a:cs typeface="Arial" panose="020B0604020202020204" pitchFamily="34" charset="0"/>
              </a:rPr>
              <a:t>people</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 y="89535"/>
            <a:ext cx="554585" cy="702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4213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rgbClr val="34B555"/>
                </a:solidFill>
                <a:latin typeface="Arial" panose="020B0604020202020204" pitchFamily="34" charset="0"/>
                <a:cs typeface="Arial" panose="020B0604020202020204" pitchFamily="34" charset="0"/>
              </a:rPr>
              <a:t>Local Government </a:t>
            </a:r>
            <a:br>
              <a:rPr lang="en-GB" sz="3600" b="1" dirty="0">
                <a:solidFill>
                  <a:srgbClr val="34B555"/>
                </a:solidFill>
                <a:latin typeface="Arial" panose="020B0604020202020204" pitchFamily="34" charset="0"/>
                <a:cs typeface="Arial" panose="020B0604020202020204" pitchFamily="34" charset="0"/>
              </a:rPr>
            </a:br>
            <a:r>
              <a:rPr lang="en-GB" sz="3600" b="1" dirty="0">
                <a:solidFill>
                  <a:srgbClr val="34B555"/>
                </a:solidFill>
                <a:latin typeface="Arial" panose="020B0604020202020204" pitchFamily="34" charset="0"/>
                <a:cs typeface="Arial" panose="020B0604020202020204" pitchFamily="34" charset="0"/>
              </a:rPr>
              <a:t>(Wales) Act 2015</a:t>
            </a:r>
          </a:p>
        </p:txBody>
      </p:sp>
      <p:sp>
        <p:nvSpPr>
          <p:cNvPr id="3" name="Content Placeholder 2"/>
          <p:cNvSpPr>
            <a:spLocks noGrp="1"/>
          </p:cNvSpPr>
          <p:nvPr>
            <p:ph idx="1"/>
          </p:nvPr>
        </p:nvSpPr>
        <p:spPr/>
        <p:txBody>
          <a:bodyPr>
            <a:no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Preparation for a number of voluntary local government mergers in </a:t>
            </a:r>
            <a:r>
              <a:rPr lang="en-GB" sz="1800" dirty="0" smtClean="0">
                <a:latin typeface="Arial" panose="020B0604020202020204" pitchFamily="34" charset="0"/>
                <a:cs typeface="Arial" panose="020B0604020202020204" pitchFamily="34" charset="0"/>
              </a:rPr>
              <a:t>2018</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Streamline delivery arrangements and reduce </a:t>
            </a:r>
            <a:r>
              <a:rPr lang="en-GB" sz="1800" dirty="0" smtClean="0">
                <a:latin typeface="Arial" panose="020B0604020202020204" pitchFamily="34" charset="0"/>
                <a:cs typeface="Arial" panose="020B0604020202020204" pitchFamily="34" charset="0"/>
              </a:rPr>
              <a:t>complexity</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Generate the scale and capability to sustain and improve </a:t>
            </a:r>
            <a:r>
              <a:rPr lang="en-GB" sz="1800" dirty="0" smtClean="0">
                <a:latin typeface="Arial" panose="020B0604020202020204" pitchFamily="34" charset="0"/>
                <a:cs typeface="Arial" panose="020B0604020202020204" pitchFamily="34" charset="0"/>
              </a:rPr>
              <a:t>services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Strengthen the governance, scrutiny and delivery of </a:t>
            </a:r>
            <a:r>
              <a:rPr lang="en-GB" sz="1800" dirty="0" smtClean="0">
                <a:latin typeface="Arial" panose="020B0604020202020204" pitchFamily="34" charset="0"/>
                <a:cs typeface="Arial" panose="020B0604020202020204" pitchFamily="34" charset="0"/>
              </a:rPr>
              <a:t>services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Develop the right leadership, culture and values for public </a:t>
            </a:r>
            <a:r>
              <a:rPr lang="en-GB" sz="1800" dirty="0" smtClean="0">
                <a:latin typeface="Arial" panose="020B0604020202020204" pitchFamily="34" charset="0"/>
                <a:cs typeface="Arial" panose="020B0604020202020204" pitchFamily="34" charset="0"/>
              </a:rPr>
              <a:t>services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Improve the performance and performance management of </a:t>
            </a:r>
            <a:r>
              <a:rPr lang="en-GB" sz="1800" dirty="0" smtClean="0">
                <a:latin typeface="Arial" panose="020B0604020202020204" pitchFamily="34" charset="0"/>
                <a:cs typeface="Arial" panose="020B0604020202020204" pitchFamily="34" charset="0"/>
              </a:rPr>
              <a:t>services</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37</a:t>
            </a:fld>
            <a:endParaRPr lang="en-GB" dirty="0"/>
          </a:p>
        </p:txBody>
      </p:sp>
    </p:spTree>
    <p:extLst>
      <p:ext uri="{BB962C8B-B14F-4D97-AF65-F5344CB8AC3E}">
        <p14:creationId xmlns:p14="http://schemas.microsoft.com/office/powerpoint/2010/main" val="2668601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50058"/>
            <a:ext cx="7886700" cy="1325563"/>
          </a:xfrm>
        </p:spPr>
        <p:txBody>
          <a:bodyPr>
            <a:noAutofit/>
          </a:bodyPr>
          <a:lstStyle/>
          <a:p>
            <a:r>
              <a:rPr lang="en-GB" sz="3600" b="1" dirty="0">
                <a:solidFill>
                  <a:srgbClr val="34B555"/>
                </a:solidFill>
                <a:latin typeface="Arial" panose="020B0604020202020204" pitchFamily="34" charset="0"/>
                <a:cs typeface="Arial" panose="020B0604020202020204" pitchFamily="34" charset="0"/>
              </a:rPr>
              <a:t>Local Government </a:t>
            </a:r>
            <a:r>
              <a:rPr lang="en-GB" sz="3600" b="1" dirty="0" smtClean="0">
                <a:solidFill>
                  <a:srgbClr val="34B555"/>
                </a:solidFill>
                <a:latin typeface="Arial" panose="020B0604020202020204" pitchFamily="34" charset="0"/>
                <a:cs typeface="Arial" panose="020B0604020202020204" pitchFamily="34" charset="0"/>
              </a:rPr>
              <a:t/>
            </a:r>
            <a:br>
              <a:rPr lang="en-GB" sz="3600" b="1" dirty="0" smtClean="0">
                <a:solidFill>
                  <a:srgbClr val="34B555"/>
                </a:solidFill>
                <a:latin typeface="Arial" panose="020B0604020202020204" pitchFamily="34" charset="0"/>
                <a:cs typeface="Arial" panose="020B0604020202020204" pitchFamily="34" charset="0"/>
              </a:rPr>
            </a:br>
            <a:r>
              <a:rPr lang="en-GB" sz="3600" b="1" dirty="0" smtClean="0">
                <a:solidFill>
                  <a:srgbClr val="34B555"/>
                </a:solidFill>
                <a:latin typeface="Arial" panose="020B0604020202020204" pitchFamily="34" charset="0"/>
                <a:cs typeface="Arial" panose="020B0604020202020204" pitchFamily="34" charset="0"/>
              </a:rPr>
              <a:t>(</a:t>
            </a:r>
            <a:r>
              <a:rPr lang="en-GB" sz="3600" b="1" dirty="0">
                <a:solidFill>
                  <a:srgbClr val="34B555"/>
                </a:solidFill>
                <a:latin typeface="Arial" panose="020B0604020202020204" pitchFamily="34" charset="0"/>
                <a:cs typeface="Arial" panose="020B0604020202020204" pitchFamily="34" charset="0"/>
              </a:rPr>
              <a:t>Wales) </a:t>
            </a:r>
            <a:r>
              <a:rPr lang="en-GB" sz="3600" b="1" dirty="0" smtClean="0">
                <a:solidFill>
                  <a:srgbClr val="34B555"/>
                </a:solidFill>
                <a:latin typeface="Arial" panose="020B0604020202020204" pitchFamily="34" charset="0"/>
                <a:cs typeface="Arial" panose="020B0604020202020204" pitchFamily="34" charset="0"/>
              </a:rPr>
              <a:t>Act </a:t>
            </a:r>
            <a:r>
              <a:rPr lang="en-GB" sz="3600" b="1" dirty="0">
                <a:solidFill>
                  <a:srgbClr val="34B555"/>
                </a:solidFill>
                <a:latin typeface="Arial" panose="020B0604020202020204" pitchFamily="34" charset="0"/>
                <a:cs typeface="Arial" panose="020B0604020202020204" pitchFamily="34" charset="0"/>
              </a:rPr>
              <a:t>2015</a:t>
            </a:r>
            <a:br>
              <a:rPr lang="en-GB" sz="3600" b="1" dirty="0">
                <a:solidFill>
                  <a:srgbClr val="34B555"/>
                </a:solidFill>
                <a:latin typeface="Arial" panose="020B0604020202020204" pitchFamily="34" charset="0"/>
                <a:cs typeface="Arial" panose="020B0604020202020204" pitchFamily="34" charset="0"/>
              </a:rPr>
            </a:br>
            <a:r>
              <a:rPr lang="en-GB" sz="3600" b="1" dirty="0">
                <a:solidFill>
                  <a:srgbClr val="34B555"/>
                </a:solidFill>
                <a:latin typeface="Arial" panose="020B0604020202020204" pitchFamily="34" charset="0"/>
                <a:cs typeface="Arial" panose="020B0604020202020204" pitchFamily="34" charset="0"/>
              </a:rPr>
              <a:t>How?</a:t>
            </a:r>
            <a:br>
              <a:rPr lang="en-GB" sz="3600" b="1" dirty="0">
                <a:solidFill>
                  <a:srgbClr val="34B555"/>
                </a:solidFill>
                <a:latin typeface="Arial" panose="020B0604020202020204" pitchFamily="34" charset="0"/>
                <a:cs typeface="Arial" panose="020B0604020202020204" pitchFamily="34" charset="0"/>
              </a:rPr>
            </a:br>
            <a:endParaRPr lang="en-GB" sz="3600" b="1" dirty="0">
              <a:solidFill>
                <a:srgbClr val="34B5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Reduce number of authorities from 22 to 12 </a:t>
            </a:r>
            <a:r>
              <a:rPr lang="en-GB" sz="1800" dirty="0" smtClean="0">
                <a:latin typeface="Arial" panose="020B0604020202020204" pitchFamily="34" charset="0"/>
                <a:cs typeface="Arial" panose="020B0604020202020204" pitchFamily="34" charset="0"/>
              </a:rPr>
              <a:t>principal local authorities</a:t>
            </a:r>
            <a:r>
              <a:rPr lang="en-GB" sz="1800" dirty="0">
                <a:latin typeface="Arial" panose="020B0604020202020204" pitchFamily="34" charset="0"/>
                <a:cs typeface="Arial" panose="020B0604020202020204" pitchFamily="34" charset="0"/>
              </a:rPr>
              <a:t>, and integrate service delivery through aligning health board and police force </a:t>
            </a:r>
            <a:r>
              <a:rPr lang="en-GB" sz="1800" dirty="0" smtClean="0">
                <a:latin typeface="Arial" panose="020B0604020202020204" pitchFamily="34" charset="0"/>
                <a:cs typeface="Arial" panose="020B0604020202020204" pitchFamily="34" charset="0"/>
              </a:rPr>
              <a:t>boundaries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Voluntary mergers from </a:t>
            </a:r>
            <a:r>
              <a:rPr lang="en-GB" sz="1800" dirty="0" smtClean="0">
                <a:latin typeface="Arial" panose="020B0604020202020204" pitchFamily="34" charset="0"/>
                <a:cs typeface="Arial" panose="020B0604020202020204" pitchFamily="34" charset="0"/>
              </a:rPr>
              <a:t>1 </a:t>
            </a:r>
            <a:r>
              <a:rPr lang="en-GB" sz="1800" dirty="0">
                <a:latin typeface="Arial" panose="020B0604020202020204" pitchFamily="34" charset="0"/>
                <a:cs typeface="Arial" panose="020B0604020202020204" pitchFamily="34" charset="0"/>
              </a:rPr>
              <a:t>April </a:t>
            </a:r>
            <a:r>
              <a:rPr lang="en-GB" sz="1800" dirty="0" smtClean="0">
                <a:latin typeface="Arial" panose="020B0604020202020204" pitchFamily="34" charset="0"/>
                <a:cs typeface="Arial" panose="020B0604020202020204" pitchFamily="34" charset="0"/>
              </a:rPr>
              <a:t>2018 </a:t>
            </a:r>
            <a:r>
              <a:rPr lang="en-GB" sz="1800" dirty="0">
                <a:latin typeface="Arial" panose="020B0604020202020204" pitchFamily="34" charset="0"/>
                <a:cs typeface="Arial" panose="020B0604020202020204" pitchFamily="34" charset="0"/>
              </a:rPr>
              <a:t>and abolition of existing boundaries from </a:t>
            </a:r>
            <a:r>
              <a:rPr lang="en-GB" sz="1800" dirty="0" smtClean="0">
                <a:latin typeface="Arial" panose="020B0604020202020204" pitchFamily="34" charset="0"/>
                <a:cs typeface="Arial" panose="020B0604020202020204" pitchFamily="34" charset="0"/>
              </a:rPr>
              <a:t>31 </a:t>
            </a:r>
            <a:r>
              <a:rPr lang="en-GB" sz="1800" dirty="0">
                <a:latin typeface="Arial" panose="020B0604020202020204" pitchFamily="34" charset="0"/>
                <a:cs typeface="Arial" panose="020B0604020202020204" pitchFamily="34" charset="0"/>
              </a:rPr>
              <a:t>March </a:t>
            </a:r>
            <a:r>
              <a:rPr lang="en-GB" sz="1800" dirty="0" smtClean="0">
                <a:latin typeface="Arial" panose="020B0604020202020204" pitchFamily="34" charset="0"/>
                <a:cs typeface="Arial" panose="020B0604020202020204" pitchFamily="34" charset="0"/>
              </a:rPr>
              <a:t>2018</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38</a:t>
            </a:fld>
            <a:endParaRPr lang="en-GB" dirty="0"/>
          </a:p>
        </p:txBody>
      </p:sp>
    </p:spTree>
    <p:extLst>
      <p:ext uri="{BB962C8B-B14F-4D97-AF65-F5344CB8AC3E}">
        <p14:creationId xmlns:p14="http://schemas.microsoft.com/office/powerpoint/2010/main" val="2966205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GB" sz="3600" b="1" dirty="0">
                <a:solidFill>
                  <a:srgbClr val="34B555"/>
                </a:solidFill>
                <a:latin typeface="Arial" panose="020B0604020202020204" pitchFamily="34" charset="0"/>
                <a:cs typeface="Arial" panose="020B0604020202020204" pitchFamily="34" charset="0"/>
              </a:rPr>
              <a:t>Local Government </a:t>
            </a:r>
            <a:r>
              <a:rPr lang="en-GB" sz="3600" b="1" dirty="0" smtClean="0">
                <a:solidFill>
                  <a:srgbClr val="34B555"/>
                </a:solidFill>
                <a:latin typeface="Arial" panose="020B0604020202020204" pitchFamily="34" charset="0"/>
                <a:cs typeface="Arial" panose="020B0604020202020204" pitchFamily="34" charset="0"/>
              </a:rPr>
              <a:t/>
            </a:r>
            <a:br>
              <a:rPr lang="en-GB" sz="3600" b="1" dirty="0" smtClean="0">
                <a:solidFill>
                  <a:srgbClr val="34B555"/>
                </a:solidFill>
                <a:latin typeface="Arial" panose="020B0604020202020204" pitchFamily="34" charset="0"/>
                <a:cs typeface="Arial" panose="020B0604020202020204" pitchFamily="34" charset="0"/>
              </a:rPr>
            </a:br>
            <a:r>
              <a:rPr lang="en-GB" sz="3600" b="1" dirty="0" smtClean="0">
                <a:solidFill>
                  <a:srgbClr val="34B555"/>
                </a:solidFill>
                <a:latin typeface="Arial" panose="020B0604020202020204" pitchFamily="34" charset="0"/>
                <a:cs typeface="Arial" panose="020B0604020202020204" pitchFamily="34" charset="0"/>
              </a:rPr>
              <a:t>(</a:t>
            </a:r>
            <a:r>
              <a:rPr lang="en-GB" sz="3600" b="1" dirty="0">
                <a:solidFill>
                  <a:srgbClr val="34B555"/>
                </a:solidFill>
                <a:latin typeface="Arial" panose="020B0604020202020204" pitchFamily="34" charset="0"/>
                <a:cs typeface="Arial" panose="020B0604020202020204" pitchFamily="34" charset="0"/>
              </a:rPr>
              <a:t>Wales) Act 2015</a:t>
            </a:r>
            <a:br>
              <a:rPr lang="en-GB" sz="3600" b="1" dirty="0">
                <a:solidFill>
                  <a:srgbClr val="34B555"/>
                </a:solidFill>
                <a:latin typeface="Arial" panose="020B0604020202020204" pitchFamily="34" charset="0"/>
                <a:cs typeface="Arial" panose="020B0604020202020204" pitchFamily="34" charset="0"/>
              </a:rPr>
            </a:br>
            <a:r>
              <a:rPr lang="en-GB" sz="3600" b="1" dirty="0">
                <a:solidFill>
                  <a:srgbClr val="34B555"/>
                </a:solidFill>
                <a:latin typeface="Arial" panose="020B0604020202020204" pitchFamily="34" charset="0"/>
                <a:cs typeface="Arial" panose="020B0604020202020204" pitchFamily="34" charset="0"/>
              </a:rPr>
              <a:t>Links with </a:t>
            </a:r>
            <a:r>
              <a:rPr lang="en-GB" sz="3600" b="1" dirty="0" err="1" smtClean="0">
                <a:solidFill>
                  <a:srgbClr val="34B555"/>
                </a:solidFill>
                <a:latin typeface="Arial" panose="020B0604020202020204" pitchFamily="34" charset="0"/>
                <a:cs typeface="Arial" panose="020B0604020202020204" pitchFamily="34" charset="0"/>
              </a:rPr>
              <a:t>SSWb</a:t>
            </a:r>
            <a:r>
              <a:rPr lang="en-GB" sz="3600" b="1" dirty="0" smtClean="0">
                <a:solidFill>
                  <a:srgbClr val="34B555"/>
                </a:solidFill>
                <a:latin typeface="Arial" panose="020B0604020202020204" pitchFamily="34" charset="0"/>
                <a:cs typeface="Arial" panose="020B0604020202020204" pitchFamily="34" charset="0"/>
              </a:rPr>
              <a:t> </a:t>
            </a:r>
            <a:r>
              <a:rPr lang="en-GB" sz="3600" b="1" dirty="0">
                <a:solidFill>
                  <a:srgbClr val="34B555"/>
                </a:solidFill>
                <a:latin typeface="Arial" panose="020B0604020202020204" pitchFamily="34" charset="0"/>
                <a:cs typeface="Arial" panose="020B0604020202020204" pitchFamily="34" charset="0"/>
              </a:rPr>
              <a:t>Act?</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Greater emphasis on working across </a:t>
            </a:r>
            <a:r>
              <a:rPr lang="en-GB" sz="1800" dirty="0" smtClean="0">
                <a:latin typeface="Arial" panose="020B0604020202020204" pitchFamily="34" charset="0"/>
                <a:cs typeface="Arial" panose="020B0604020202020204" pitchFamily="34" charset="0"/>
              </a:rPr>
              <a:t>boundaries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Significant changes in organisational, local and regional </a:t>
            </a:r>
            <a:r>
              <a:rPr lang="en-GB" sz="1800" dirty="0" smtClean="0">
                <a:latin typeface="Arial" panose="020B0604020202020204" pitchFamily="34" charset="0"/>
                <a:cs typeface="Arial" panose="020B0604020202020204" pitchFamily="34" charset="0"/>
              </a:rPr>
              <a:t>structures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People moving into newly defined roles and </a:t>
            </a:r>
            <a:r>
              <a:rPr lang="en-GB" sz="1800" dirty="0" smtClean="0">
                <a:latin typeface="Arial" panose="020B0604020202020204" pitchFamily="34" charset="0"/>
                <a:cs typeface="Arial" panose="020B0604020202020204" pitchFamily="34" charset="0"/>
              </a:rPr>
              <a:t>jobs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Whole system change, providing challenges for keeping the ‘show on the road’ versus opportunities for real transformation of public care </a:t>
            </a:r>
            <a:r>
              <a:rPr lang="en-GB" sz="1800" dirty="0" smtClean="0">
                <a:latin typeface="Arial" panose="020B0604020202020204" pitchFamily="34" charset="0"/>
                <a:cs typeface="Arial" panose="020B0604020202020204" pitchFamily="34" charset="0"/>
              </a:rPr>
              <a:t>services</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39</a:t>
            </a:fld>
            <a:endParaRPr lang="en-GB" dirty="0"/>
          </a:p>
        </p:txBody>
      </p:sp>
    </p:spTree>
    <p:extLst>
      <p:ext uri="{BB962C8B-B14F-4D97-AF65-F5344CB8AC3E}">
        <p14:creationId xmlns:p14="http://schemas.microsoft.com/office/powerpoint/2010/main" val="788593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Aimed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4359835"/>
              </p:ext>
            </p:extLst>
          </p:nvPr>
        </p:nvGraphicFramePr>
        <p:xfrm>
          <a:off x="467544" y="1988840"/>
          <a:ext cx="8229600"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defRPr/>
            </a:pPr>
            <a:fld id="{6BEB963A-8BEF-4CEE-96B7-2734AD593D9D}" type="slidenum">
              <a:rPr lang="en-GB" smtClean="0">
                <a:solidFill>
                  <a:prstClr val="black">
                    <a:tint val="75000"/>
                  </a:prstClr>
                </a:solidFill>
              </a:rPr>
              <a:pPr>
                <a:defRPr/>
              </a:pPr>
              <a:t>4</a:t>
            </a:fld>
            <a:endParaRPr lang="en-GB" dirty="0">
              <a:solidFill>
                <a:prstClr val="black">
                  <a:tint val="75000"/>
                </a:prstClr>
              </a:solidFill>
            </a:endParaRPr>
          </a:p>
        </p:txBody>
      </p:sp>
    </p:spTree>
    <p:extLst>
      <p:ext uri="{BB962C8B-B14F-4D97-AF65-F5344CB8AC3E}">
        <p14:creationId xmlns:p14="http://schemas.microsoft.com/office/powerpoint/2010/main" val="3006301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58586" cy="92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sz="3600" b="1" dirty="0">
                <a:solidFill>
                  <a:srgbClr val="34B555"/>
                </a:solidFill>
                <a:latin typeface="Arial" panose="020B0604020202020204" pitchFamily="34" charset="0"/>
                <a:cs typeface="Arial" panose="020B0604020202020204" pitchFamily="34" charset="0"/>
              </a:rPr>
              <a:t>Discussion</a:t>
            </a:r>
          </a:p>
        </p:txBody>
      </p:sp>
      <p:sp>
        <p:nvSpPr>
          <p:cNvPr id="3" name="Content Placeholder 2"/>
          <p:cNvSpPr>
            <a:spLocks noGrp="1"/>
          </p:cNvSpPr>
          <p:nvPr>
            <p:ph idx="1"/>
          </p:nvPr>
        </p:nvSpPr>
        <p:spPr/>
        <p:txBody>
          <a:bodyPr vert="horz" lIns="68580" tIns="34290" rIns="68580" bIns="34290" rtlCol="0">
            <a:noAutofit/>
          </a:bodyPr>
          <a:lstStyle/>
          <a:p>
            <a:pPr>
              <a:lnSpc>
                <a:spcPct val="100000"/>
              </a:lnSpc>
            </a:pP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What are the key leadership priorities or challenges facing partners in implementing the Act in the next period?</a:t>
            </a:r>
          </a:p>
          <a:p>
            <a:pPr>
              <a:lnSpc>
                <a:spcPct val="100000"/>
              </a:lnSpc>
            </a:pPr>
            <a:r>
              <a:rPr lang="en-GB" sz="1800" dirty="0">
                <a:latin typeface="Arial" panose="020B0604020202020204" pitchFamily="34" charset="0"/>
                <a:cs typeface="Arial" panose="020B0604020202020204" pitchFamily="34" charset="0"/>
              </a:rPr>
              <a:t>How can partners use the Act to help </a:t>
            </a:r>
            <a:r>
              <a:rPr lang="en-GB" sz="1800" dirty="0" smtClean="0">
                <a:latin typeface="Arial" panose="020B0604020202020204" pitchFamily="34" charset="0"/>
                <a:cs typeface="Arial" panose="020B0604020202020204" pitchFamily="34" charset="0"/>
              </a:rPr>
              <a:t>achieve </a:t>
            </a:r>
            <a:r>
              <a:rPr lang="en-GB" sz="1800" dirty="0">
                <a:latin typeface="Arial" panose="020B0604020202020204" pitchFamily="34" charset="0"/>
                <a:cs typeface="Arial" panose="020B0604020202020204" pitchFamily="34" charset="0"/>
              </a:rPr>
              <a:t>your strategic priorities? </a:t>
            </a:r>
          </a:p>
          <a:p>
            <a:pPr>
              <a:lnSpc>
                <a:spcPct val="100000"/>
              </a:lnSpc>
            </a:pPr>
            <a:r>
              <a:rPr lang="en-GB" sz="1800" dirty="0">
                <a:latin typeface="Arial" panose="020B0604020202020204" pitchFamily="34" charset="0"/>
                <a:cs typeface="Arial" panose="020B0604020202020204" pitchFamily="34" charset="0"/>
              </a:rPr>
              <a:t>What impact will the other new legislation have on the delivery of the </a:t>
            </a:r>
            <a:r>
              <a:rPr lang="en-GB" sz="1800" dirty="0" err="1" smtClean="0">
                <a:latin typeface="Arial" panose="020B0604020202020204" pitchFamily="34" charset="0"/>
                <a:cs typeface="Arial" panose="020B0604020202020204" pitchFamily="34" charset="0"/>
              </a:rPr>
              <a:t>SSWb</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Act? What other challenges will it bring?</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40</a:t>
            </a:fld>
            <a:endParaRPr lang="en-GB" dirty="0"/>
          </a:p>
        </p:txBody>
      </p:sp>
    </p:spTree>
    <p:extLst>
      <p:ext uri="{BB962C8B-B14F-4D97-AF65-F5344CB8AC3E}">
        <p14:creationId xmlns:p14="http://schemas.microsoft.com/office/powerpoint/2010/main" val="3437012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062" y="2132856"/>
            <a:ext cx="1158635" cy="99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reeform 21"/>
          <p:cNvSpPr/>
          <p:nvPr/>
        </p:nvSpPr>
        <p:spPr>
          <a:xfrm>
            <a:off x="4342239" y="2038664"/>
            <a:ext cx="3830403" cy="1440086"/>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16000" tIns="60960" rIns="60960" bIns="60960" numCol="1" spcCol="1270" anchor="t" anchorCtr="0">
            <a:noAutofit/>
          </a:bodyPr>
          <a:lstStyle/>
          <a:p>
            <a:pPr defTabSz="711200">
              <a:lnSpc>
                <a:spcPct val="90000"/>
              </a:lnSpc>
              <a:spcBef>
                <a:spcPct val="0"/>
              </a:spcBef>
            </a:pPr>
            <a:endParaRPr lang="en-GB" sz="1600" dirty="0">
              <a:solidFill>
                <a:prstClr val="black">
                  <a:hueOff val="0"/>
                  <a:satOff val="0"/>
                  <a:lumOff val="0"/>
                  <a:alphaOff val="0"/>
                </a:prstClr>
              </a:solidFill>
              <a:cs typeface="Arial" panose="020B0604020202020204" pitchFamily="34" charset="0"/>
            </a:endParaRPr>
          </a:p>
          <a:p>
            <a:pPr defTabSz="711200">
              <a:lnSpc>
                <a:spcPct val="90000"/>
              </a:lnSpc>
              <a:spcBef>
                <a:spcPct val="0"/>
              </a:spcBef>
            </a:pPr>
            <a:r>
              <a:rPr lang="en-GB" sz="1600" b="1" dirty="0">
                <a:solidFill>
                  <a:prstClr val="black">
                    <a:hueOff val="0"/>
                    <a:satOff val="0"/>
                    <a:lumOff val="0"/>
                    <a:alphaOff val="0"/>
                  </a:prstClr>
                </a:solidFill>
                <a:cs typeface="Arial" panose="020B0604020202020204" pitchFamily="34" charset="0"/>
              </a:rPr>
              <a:t>Module 2: </a:t>
            </a:r>
          </a:p>
          <a:p>
            <a:pPr defTabSz="711200">
              <a:lnSpc>
                <a:spcPct val="90000"/>
              </a:lnSpc>
              <a:spcBef>
                <a:spcPct val="0"/>
              </a:spcBef>
              <a:spcAft>
                <a:spcPct val="35000"/>
              </a:spcAft>
            </a:pPr>
            <a:r>
              <a:rPr lang="en-GB" sz="1600" b="1" dirty="0">
                <a:solidFill>
                  <a:prstClr val="black">
                    <a:hueOff val="0"/>
                    <a:satOff val="0"/>
                    <a:lumOff val="0"/>
                    <a:alphaOff val="0"/>
                  </a:prstClr>
                </a:solidFill>
                <a:cs typeface="Arial" panose="020B0604020202020204" pitchFamily="34" charset="0"/>
              </a:rPr>
              <a:t>Part 9 </a:t>
            </a:r>
            <a:r>
              <a:rPr lang="en-GB" sz="1600" b="1" dirty="0" smtClean="0">
                <a:solidFill>
                  <a:prstClr val="black">
                    <a:hueOff val="0"/>
                    <a:satOff val="0"/>
                    <a:lumOff val="0"/>
                    <a:alphaOff val="0"/>
                  </a:prstClr>
                </a:solidFill>
                <a:cs typeface="Arial" panose="020B0604020202020204" pitchFamily="34" charset="0"/>
              </a:rPr>
              <a:t>– </a:t>
            </a:r>
            <a:r>
              <a:rPr lang="en-GB" sz="1600" b="1" dirty="0">
                <a:solidFill>
                  <a:prstClr val="black">
                    <a:hueOff val="0"/>
                    <a:satOff val="0"/>
                    <a:lumOff val="0"/>
                    <a:alphaOff val="0"/>
                  </a:prstClr>
                </a:solidFill>
                <a:cs typeface="Arial" panose="020B0604020202020204" pitchFamily="34" charset="0"/>
              </a:rPr>
              <a:t>Co-operation </a:t>
            </a:r>
            <a:r>
              <a:rPr lang="en-GB" sz="1600" b="1" dirty="0" smtClean="0">
                <a:solidFill>
                  <a:prstClr val="black">
                    <a:hueOff val="0"/>
                    <a:satOff val="0"/>
                    <a:lumOff val="0"/>
                    <a:alphaOff val="0"/>
                  </a:prstClr>
                </a:solidFill>
                <a:cs typeface="Arial" panose="020B0604020202020204" pitchFamily="34" charset="0"/>
              </a:rPr>
              <a:t>and </a:t>
            </a:r>
            <a:endParaRPr lang="en-GB" sz="1600" b="1" dirty="0">
              <a:solidFill>
                <a:prstClr val="black">
                  <a:hueOff val="0"/>
                  <a:satOff val="0"/>
                  <a:lumOff val="0"/>
                  <a:alphaOff val="0"/>
                </a:prstClr>
              </a:solidFill>
              <a:cs typeface="Arial" panose="020B0604020202020204" pitchFamily="34" charset="0"/>
            </a:endParaRP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What’s required by the Act</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Roles and responsibilities</a:t>
            </a:r>
          </a:p>
        </p:txBody>
      </p:sp>
      <p:sp>
        <p:nvSpPr>
          <p:cNvPr id="21" name="Freeform 20"/>
          <p:cNvSpPr/>
          <p:nvPr/>
        </p:nvSpPr>
        <p:spPr>
          <a:xfrm>
            <a:off x="2411760" y="5222904"/>
            <a:ext cx="4176464" cy="142511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44000" tIns="60960" rIns="60960" bIns="60960" numCol="1" spcCol="1270" anchor="t" anchorCtr="0">
            <a:noAutofit/>
          </a:bodyPr>
          <a:lstStyle/>
          <a:p>
            <a:pPr defTabSz="711200">
              <a:lnSpc>
                <a:spcPct val="90000"/>
              </a:lnSpc>
              <a:spcBef>
                <a:spcPct val="0"/>
              </a:spcBef>
              <a:spcAft>
                <a:spcPts val="672"/>
              </a:spcAft>
            </a:pPr>
            <a:r>
              <a:rPr lang="en-GB" sz="1600" b="1" dirty="0">
                <a:solidFill>
                  <a:prstClr val="black">
                    <a:hueOff val="0"/>
                    <a:satOff val="0"/>
                    <a:lumOff val="0"/>
                    <a:alphaOff val="0"/>
                  </a:prstClr>
                </a:solidFill>
                <a:cs typeface="Arial" panose="020B0604020202020204" pitchFamily="34" charset="0"/>
              </a:rPr>
              <a:t>Module 5: The </a:t>
            </a:r>
            <a:r>
              <a:rPr lang="en-GB" sz="1600" b="1" dirty="0" smtClean="0">
                <a:solidFill>
                  <a:prstClr val="black">
                    <a:hueOff val="0"/>
                    <a:satOff val="0"/>
                    <a:lumOff val="0"/>
                    <a:alphaOff val="0"/>
                  </a:prstClr>
                </a:solidFill>
                <a:cs typeface="Arial" panose="020B0604020202020204" pitchFamily="34" charset="0"/>
              </a:rPr>
              <a:t>leadership challenge</a:t>
            </a:r>
            <a:endParaRPr lang="en-GB" sz="1600" b="1" dirty="0">
              <a:solidFill>
                <a:prstClr val="black">
                  <a:hueOff val="0"/>
                  <a:satOff val="0"/>
                  <a:lumOff val="0"/>
                  <a:alphaOff val="0"/>
                </a:prstClr>
              </a:solidFill>
              <a:cs typeface="Arial" panose="020B0604020202020204" pitchFamily="34" charset="0"/>
            </a:endParaRP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Overview of the aims and principles of the Act</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Collaboration and integration agenda</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Opportunities for  wider agencies to support this </a:t>
            </a:r>
            <a:r>
              <a:rPr lang="en-GB" sz="1200" dirty="0" smtClean="0">
                <a:solidFill>
                  <a:prstClr val="black">
                    <a:hueOff val="0"/>
                    <a:satOff val="0"/>
                    <a:lumOff val="0"/>
                    <a:alphaOff val="0"/>
                  </a:prstClr>
                </a:solidFill>
                <a:cs typeface="Arial" panose="020B0604020202020204" pitchFamily="34" charset="0"/>
              </a:rPr>
              <a:t>and </a:t>
            </a:r>
            <a:r>
              <a:rPr lang="en-GB" sz="1200" dirty="0">
                <a:solidFill>
                  <a:prstClr val="black">
                    <a:hueOff val="0"/>
                    <a:satOff val="0"/>
                    <a:lumOff val="0"/>
                    <a:alphaOff val="0"/>
                  </a:prstClr>
                </a:solidFill>
                <a:cs typeface="Arial" panose="020B0604020202020204" pitchFamily="34" charset="0"/>
              </a:rPr>
              <a:t>the leadership challenge they face</a:t>
            </a:r>
          </a:p>
          <a:p>
            <a:pPr defTabSz="711200">
              <a:lnSpc>
                <a:spcPct val="90000"/>
              </a:lnSpc>
              <a:spcBef>
                <a:spcPct val="0"/>
              </a:spcBef>
              <a:spcAft>
                <a:spcPts val="672"/>
              </a:spcAft>
            </a:pPr>
            <a:endParaRPr lang="en-GB" sz="1600" b="1" dirty="0">
              <a:solidFill>
                <a:prstClr val="black">
                  <a:hueOff val="0"/>
                  <a:satOff val="0"/>
                  <a:lumOff val="0"/>
                  <a:alphaOff val="0"/>
                </a:prstClr>
              </a:solidFill>
              <a:cs typeface="Arial" panose="020B0604020202020204" pitchFamily="34" charset="0"/>
            </a:endParaRPr>
          </a:p>
        </p:txBody>
      </p:sp>
      <p:pic>
        <p:nvPicPr>
          <p:cNvPr id="2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221088"/>
            <a:ext cx="1767400" cy="74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17"/>
          <p:cNvSpPr/>
          <p:nvPr/>
        </p:nvSpPr>
        <p:spPr>
          <a:xfrm>
            <a:off x="4337675" y="3645394"/>
            <a:ext cx="3834725" cy="142511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16000" tIns="60960" rIns="60960" bIns="60960" numCol="1" spcCol="1270" anchor="t" anchorCtr="0">
            <a:noAutofit/>
          </a:bodyPr>
          <a:lstStyle/>
          <a:p>
            <a:pPr defTabSz="711200">
              <a:lnSpc>
                <a:spcPct val="90000"/>
              </a:lnSpc>
              <a:spcBef>
                <a:spcPct val="0"/>
              </a:spcBef>
            </a:pPr>
            <a:endParaRPr lang="en-GB" sz="1600" dirty="0">
              <a:solidFill>
                <a:prstClr val="black">
                  <a:hueOff val="0"/>
                  <a:satOff val="0"/>
                  <a:lumOff val="0"/>
                  <a:alphaOff val="0"/>
                </a:prstClr>
              </a:solidFill>
              <a:cs typeface="Arial" panose="020B0604020202020204" pitchFamily="34" charset="0"/>
            </a:endParaRPr>
          </a:p>
          <a:p>
            <a:pPr defTabSz="711200">
              <a:lnSpc>
                <a:spcPct val="90000"/>
              </a:lnSpc>
              <a:spcBef>
                <a:spcPct val="0"/>
              </a:spcBef>
              <a:spcAft>
                <a:spcPts val="672"/>
              </a:spcAft>
            </a:pPr>
            <a:r>
              <a:rPr lang="en-GB" sz="1600" b="1" dirty="0">
                <a:solidFill>
                  <a:prstClr val="black">
                    <a:hueOff val="0"/>
                    <a:satOff val="0"/>
                    <a:lumOff val="0"/>
                    <a:alphaOff val="0"/>
                  </a:prstClr>
                </a:solidFill>
                <a:cs typeface="Arial" panose="020B0604020202020204" pitchFamily="34" charset="0"/>
              </a:rPr>
              <a:t>Module 4: Strategic </a:t>
            </a:r>
            <a:r>
              <a:rPr lang="en-GB" sz="1600" b="1" dirty="0" smtClean="0">
                <a:solidFill>
                  <a:prstClr val="black">
                    <a:hueOff val="0"/>
                    <a:satOff val="0"/>
                    <a:lumOff val="0"/>
                    <a:alphaOff val="0"/>
                  </a:prstClr>
                </a:solidFill>
                <a:cs typeface="Arial" panose="020B0604020202020204" pitchFamily="34" charset="0"/>
              </a:rPr>
              <a:t>transformation</a:t>
            </a:r>
            <a:endParaRPr lang="en-GB" sz="1600" b="1" dirty="0">
              <a:solidFill>
                <a:prstClr val="black">
                  <a:hueOff val="0"/>
                  <a:satOff val="0"/>
                  <a:lumOff val="0"/>
                  <a:alphaOff val="0"/>
                </a:prstClr>
              </a:solidFill>
              <a:cs typeface="Arial" panose="020B0604020202020204" pitchFamily="34" charset="0"/>
            </a:endParaRP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Key themes of the transformation agenda</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Tools for transformation</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The </a:t>
            </a:r>
            <a:r>
              <a:rPr lang="en-GB" sz="1200" dirty="0" smtClean="0">
                <a:solidFill>
                  <a:prstClr val="black">
                    <a:hueOff val="0"/>
                    <a:satOff val="0"/>
                    <a:lumOff val="0"/>
                    <a:alphaOff val="0"/>
                  </a:prstClr>
                </a:solidFill>
                <a:cs typeface="Arial" panose="020B0604020202020204" pitchFamily="34" charset="0"/>
              </a:rPr>
              <a:t>leadership task</a:t>
            </a:r>
            <a:endParaRPr lang="en-GB" sz="1200" dirty="0">
              <a:solidFill>
                <a:prstClr val="black">
                  <a:hueOff val="0"/>
                  <a:satOff val="0"/>
                  <a:lumOff val="0"/>
                  <a:alphaOff val="0"/>
                </a:prstClr>
              </a:solidFill>
              <a:cs typeface="Arial" panose="020B0604020202020204" pitchFamily="34" charset="0"/>
            </a:endParaRP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30" y="2218808"/>
            <a:ext cx="827624" cy="110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descr="Image result for leadership skil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5661248"/>
            <a:ext cx="623950" cy="6225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766" y="4066460"/>
            <a:ext cx="628887" cy="83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They </a:t>
            </a:r>
            <a:r>
              <a:rPr lang="en-GB" sz="3200" b="1" dirty="0" smtClean="0">
                <a:solidFill>
                  <a:srgbClr val="00B050"/>
                </a:solidFill>
                <a:latin typeface="Arial" panose="020B0604020202020204" pitchFamily="34" charset="0"/>
                <a:cs typeface="Arial" panose="020B0604020202020204" pitchFamily="34" charset="0"/>
              </a:rPr>
              <a:t>cover…</a:t>
            </a:r>
            <a:endParaRPr lang="en-GB" sz="3200" b="1" dirty="0">
              <a:solidFill>
                <a:srgbClr val="00B0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6875463" y="6400800"/>
            <a:ext cx="1905000" cy="457200"/>
          </a:xfrm>
          <a:prstGeom prst="rect">
            <a:avLst/>
          </a:prstGeom>
        </p:spPr>
        <p:txBody>
          <a:bodyPr/>
          <a:lstStyle/>
          <a:p>
            <a:pPr>
              <a:defRPr/>
            </a:pPr>
            <a:fld id="{6BEB963A-8BEF-4CEE-96B7-2734AD593D9D}" type="slidenum">
              <a:rPr lang="en-GB" smtClean="0">
                <a:solidFill>
                  <a:prstClr val="black">
                    <a:tint val="75000"/>
                  </a:prstClr>
                </a:solidFill>
              </a:rPr>
              <a:pPr>
                <a:defRPr/>
              </a:pPr>
              <a:t>5</a:t>
            </a:fld>
            <a:endParaRPr lang="en-GB" dirty="0">
              <a:solidFill>
                <a:prstClr val="black">
                  <a:tint val="75000"/>
                </a:prstClr>
              </a:solidFill>
            </a:endParaRPr>
          </a:p>
        </p:txBody>
      </p:sp>
      <p:sp>
        <p:nvSpPr>
          <p:cNvPr id="15" name="Freeform 14"/>
          <p:cNvSpPr/>
          <p:nvPr/>
        </p:nvSpPr>
        <p:spPr>
          <a:xfrm>
            <a:off x="614310" y="3633515"/>
            <a:ext cx="3597650" cy="1450052"/>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2169" tIns="60960" rIns="60960" bIns="60960" numCol="1" spcCol="1270" anchor="t" anchorCtr="0">
            <a:noAutofit/>
          </a:bodyPr>
          <a:lstStyle/>
          <a:p>
            <a:pPr marL="114300" indent="-114300" defTabSz="711200">
              <a:lnSpc>
                <a:spcPct val="90000"/>
              </a:lnSpc>
              <a:spcBef>
                <a:spcPct val="0"/>
              </a:spcBef>
            </a:pPr>
            <a:endParaRPr lang="en-GB" sz="1600" dirty="0">
              <a:solidFill>
                <a:prstClr val="black">
                  <a:hueOff val="0"/>
                  <a:satOff val="0"/>
                  <a:lumOff val="0"/>
                  <a:alphaOff val="0"/>
                </a:prstClr>
              </a:solidFill>
              <a:cs typeface="Arial" panose="020B0604020202020204" pitchFamily="34" charset="0"/>
            </a:endParaRPr>
          </a:p>
          <a:p>
            <a:pPr marL="114300" defTabSz="711200">
              <a:lnSpc>
                <a:spcPct val="90000"/>
              </a:lnSpc>
              <a:spcBef>
                <a:spcPct val="0"/>
              </a:spcBef>
              <a:spcAft>
                <a:spcPct val="35000"/>
              </a:spcAft>
            </a:pPr>
            <a:r>
              <a:rPr lang="en-GB" sz="1600" b="1" dirty="0">
                <a:solidFill>
                  <a:prstClr val="black">
                    <a:hueOff val="0"/>
                    <a:satOff val="0"/>
                    <a:lumOff val="0"/>
                    <a:alphaOff val="0"/>
                  </a:prstClr>
                </a:solidFill>
                <a:cs typeface="Arial" panose="020B0604020202020204" pitchFamily="34" charset="0"/>
              </a:rPr>
              <a:t>Module 3:  Making Regional Partnership Boards </a:t>
            </a:r>
            <a:r>
              <a:rPr lang="en-GB" sz="1600" b="1" dirty="0" smtClean="0">
                <a:solidFill>
                  <a:prstClr val="black">
                    <a:hueOff val="0"/>
                    <a:satOff val="0"/>
                    <a:lumOff val="0"/>
                    <a:alphaOff val="0"/>
                  </a:prstClr>
                </a:solidFill>
                <a:cs typeface="Arial" panose="020B0604020202020204" pitchFamily="34" charset="0"/>
              </a:rPr>
              <a:t>work</a:t>
            </a:r>
            <a:endParaRPr lang="en-GB" sz="1600" b="1" dirty="0">
              <a:solidFill>
                <a:prstClr val="black">
                  <a:hueOff val="0"/>
                  <a:satOff val="0"/>
                  <a:lumOff val="0"/>
                  <a:alphaOff val="0"/>
                </a:prstClr>
              </a:solidFill>
              <a:cs typeface="Arial" panose="020B0604020202020204" pitchFamily="34" charset="0"/>
            </a:endParaRPr>
          </a:p>
          <a:p>
            <a:pPr marL="11430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Good practice governance</a:t>
            </a:r>
          </a:p>
          <a:p>
            <a:pPr marL="11430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Decision making</a:t>
            </a:r>
          </a:p>
          <a:p>
            <a:pPr marL="11430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Managing </a:t>
            </a:r>
            <a:r>
              <a:rPr lang="en-GB" sz="1200" dirty="0" smtClean="0">
                <a:solidFill>
                  <a:prstClr val="black">
                    <a:hueOff val="0"/>
                    <a:satOff val="0"/>
                    <a:lumOff val="0"/>
                    <a:alphaOff val="0"/>
                  </a:prstClr>
                </a:solidFill>
                <a:cs typeface="Arial" panose="020B0604020202020204" pitchFamily="34" charset="0"/>
              </a:rPr>
              <a:t>stakeholders</a:t>
            </a:r>
            <a:endParaRPr lang="en-GB" sz="1200" dirty="0">
              <a:solidFill>
                <a:prstClr val="black">
                  <a:hueOff val="0"/>
                  <a:satOff val="0"/>
                  <a:lumOff val="0"/>
                  <a:alphaOff val="0"/>
                </a:prstClr>
              </a:solidFill>
              <a:cs typeface="Arial" panose="020B0604020202020204" pitchFamily="34" charset="0"/>
            </a:endParaRPr>
          </a:p>
        </p:txBody>
      </p:sp>
      <p:sp>
        <p:nvSpPr>
          <p:cNvPr id="17" name="Freeform 16"/>
          <p:cNvSpPr/>
          <p:nvPr/>
        </p:nvSpPr>
        <p:spPr>
          <a:xfrm>
            <a:off x="620427" y="2042802"/>
            <a:ext cx="3591533" cy="1450052"/>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2169" tIns="60960" rIns="60960" bIns="60960" numCol="1" spcCol="1270" anchor="t" anchorCtr="0">
            <a:noAutofit/>
          </a:bodyPr>
          <a:lstStyle/>
          <a:p>
            <a:pPr defTabSz="711200">
              <a:lnSpc>
                <a:spcPct val="90000"/>
              </a:lnSpc>
              <a:spcAft>
                <a:spcPct val="35000"/>
              </a:spcAft>
            </a:pPr>
            <a:r>
              <a:rPr lang="en-GB" sz="1600" b="1" dirty="0">
                <a:solidFill>
                  <a:prstClr val="black">
                    <a:hueOff val="0"/>
                    <a:satOff val="0"/>
                    <a:lumOff val="0"/>
                    <a:alphaOff val="0"/>
                  </a:prstClr>
                </a:solidFill>
                <a:cs typeface="Arial" panose="020B0604020202020204" pitchFamily="34" charset="0"/>
              </a:rPr>
              <a:t>Module 1: Introduction to the Social Services and Well-being (Wales) Act 2014</a:t>
            </a:r>
          </a:p>
          <a:p>
            <a:pPr marL="114300" lvl="1" indent="-1143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Overview of the Act, its principles and </a:t>
            </a:r>
            <a:r>
              <a:rPr lang="en-GB" sz="1200" dirty="0" smtClean="0">
                <a:solidFill>
                  <a:prstClr val="black">
                    <a:hueOff val="0"/>
                    <a:satOff val="0"/>
                    <a:lumOff val="0"/>
                    <a:alphaOff val="0"/>
                  </a:prstClr>
                </a:solidFill>
                <a:cs typeface="Arial" panose="020B0604020202020204" pitchFamily="34" charset="0"/>
              </a:rPr>
              <a:t>intentions</a:t>
            </a:r>
            <a:endParaRPr lang="en-GB" sz="1200" dirty="0">
              <a:solidFill>
                <a:prstClr val="black">
                  <a:hueOff val="0"/>
                  <a:satOff val="0"/>
                  <a:lumOff val="0"/>
                  <a:alphaOff val="0"/>
                </a:prstClr>
              </a:solidFill>
              <a:cs typeface="Arial" panose="020B0604020202020204" pitchFamily="34" charset="0"/>
            </a:endParaRPr>
          </a:p>
          <a:p>
            <a:pPr marL="114300" lvl="1" indent="-1143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How it relates to other legislation</a:t>
            </a:r>
          </a:p>
        </p:txBody>
      </p:sp>
    </p:spTree>
    <p:extLst>
      <p:ext uri="{BB962C8B-B14F-4D97-AF65-F5344CB8AC3E}">
        <p14:creationId xmlns:p14="http://schemas.microsoft.com/office/powerpoint/2010/main" val="266281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Each </a:t>
            </a:r>
            <a:r>
              <a:rPr lang="en-GB" sz="3200" b="1" dirty="0" smtClean="0">
                <a:solidFill>
                  <a:srgbClr val="00B050"/>
                </a:solidFill>
                <a:latin typeface="Arial" panose="020B0604020202020204" pitchFamily="34" charset="0"/>
                <a:cs typeface="Arial" panose="020B0604020202020204" pitchFamily="34" charset="0"/>
              </a:rPr>
              <a:t>module…</a:t>
            </a:r>
            <a:endParaRPr lang="en-GB"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31840" y="2348880"/>
            <a:ext cx="5554960" cy="3777283"/>
          </a:xfrm>
        </p:spPr>
        <p:txBody>
          <a:bodyPr>
            <a:normAutofit/>
          </a:bodyPr>
          <a:lstStyle/>
          <a:p>
            <a:pPr>
              <a:spcAft>
                <a:spcPts val="600"/>
              </a:spcAft>
            </a:pPr>
            <a:r>
              <a:rPr lang="en-GB" sz="2400" dirty="0">
                <a:latin typeface="Arial" panose="020B0604020202020204" pitchFamily="34" charset="0"/>
                <a:cs typeface="Arial" panose="020B0604020202020204" pitchFamily="34" charset="0"/>
              </a:rPr>
              <a:t>is designed to be used flexibly with Boards, </a:t>
            </a:r>
            <a:r>
              <a:rPr lang="en-GB" sz="2400" dirty="0" smtClean="0">
                <a:latin typeface="Arial" panose="020B0604020202020204" pitchFamily="34" charset="0"/>
                <a:cs typeface="Arial" panose="020B0604020202020204" pitchFamily="34" charset="0"/>
              </a:rPr>
              <a:t>partner agencies </a:t>
            </a:r>
            <a:r>
              <a:rPr lang="en-GB" sz="2400" dirty="0">
                <a:latin typeface="Arial" panose="020B0604020202020204" pitchFamily="34" charset="0"/>
                <a:cs typeface="Arial" panose="020B0604020202020204" pitchFamily="34" charset="0"/>
              </a:rPr>
              <a:t>and their </a:t>
            </a:r>
            <a:r>
              <a:rPr lang="en-GB" sz="2400" dirty="0" smtClean="0">
                <a:latin typeface="Arial" panose="020B0604020202020204" pitchFamily="34" charset="0"/>
                <a:cs typeface="Arial" panose="020B0604020202020204" pitchFamily="34" charset="0"/>
              </a:rPr>
              <a:t>stakeholders</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includes PowerPoint slides with facilitator’s notes and suggested discussion </a:t>
            </a:r>
            <a:r>
              <a:rPr lang="en-GB" sz="2400" dirty="0" smtClean="0">
                <a:latin typeface="Arial" panose="020B0604020202020204" pitchFamily="34" charset="0"/>
                <a:cs typeface="Arial" panose="020B0604020202020204" pitchFamily="34" charset="0"/>
              </a:rPr>
              <a:t>points</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includes supplementary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materials such as </a:t>
            </a:r>
            <a:r>
              <a:rPr lang="en-GB" sz="2400" dirty="0">
                <a:latin typeface="Arial" panose="020B0604020202020204" pitchFamily="34" charset="0"/>
                <a:cs typeface="Arial" panose="020B0604020202020204" pitchFamily="34" charset="0"/>
              </a:rPr>
              <a:t>checklists,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self-assessments </a:t>
            </a:r>
            <a:r>
              <a:rPr lang="en-GB" sz="2400" dirty="0">
                <a:latin typeface="Arial" panose="020B0604020202020204" pitchFamily="34" charset="0"/>
                <a:cs typeface="Arial" panose="020B0604020202020204" pitchFamily="34" charset="0"/>
              </a:rPr>
              <a:t>and </a:t>
            </a:r>
            <a:r>
              <a:rPr lang="en-GB" sz="2400" dirty="0" smtClean="0">
                <a:latin typeface="Arial" panose="020B0604020202020204" pitchFamily="34" charset="0"/>
                <a:cs typeface="Arial" panose="020B0604020202020204" pitchFamily="34" charset="0"/>
              </a:rPr>
              <a:t>examples</a:t>
            </a:r>
            <a:endParaRPr lang="en-GB" sz="2400" dirty="0">
              <a:latin typeface="Arial" panose="020B0604020202020204" pitchFamily="34" charset="0"/>
              <a:cs typeface="Arial" panose="020B0604020202020204" pitchFamily="34" charset="0"/>
            </a:endParaRPr>
          </a:p>
        </p:txBody>
      </p:sp>
      <p:grpSp>
        <p:nvGrpSpPr>
          <p:cNvPr id="4" name="Group 19"/>
          <p:cNvGrpSpPr/>
          <p:nvPr/>
        </p:nvGrpSpPr>
        <p:grpSpPr>
          <a:xfrm>
            <a:off x="777548" y="2353699"/>
            <a:ext cx="2074199" cy="3075551"/>
            <a:chOff x="777548" y="2353699"/>
            <a:chExt cx="2074199" cy="3075551"/>
          </a:xfrm>
        </p:grpSpPr>
        <p:sp>
          <p:nvSpPr>
            <p:cNvPr id="21" name="Freeform 20"/>
            <p:cNvSpPr/>
            <p:nvPr/>
          </p:nvSpPr>
          <p:spPr>
            <a:xfrm>
              <a:off x="802943" y="2353699"/>
              <a:ext cx="2048804"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59000" tIns="45720" rIns="45720" bIns="45720" numCol="1" spcCol="1270" anchor="t" anchorCtr="0">
              <a:noAutofit/>
            </a:bodyPr>
            <a:lstStyle/>
            <a:p>
              <a:pPr defTabSz="533400">
                <a:lnSpc>
                  <a:spcPct val="90000"/>
                </a:lnSpc>
              </a:pPr>
              <a:endParaRPr lang="en-GB" sz="300" dirty="0">
                <a:solidFill>
                  <a:prstClr val="black">
                    <a:hueOff val="0"/>
                    <a:satOff val="0"/>
                    <a:lumOff val="0"/>
                    <a:alphaOff val="0"/>
                  </a:prstClr>
                </a:solidFill>
                <a:cs typeface="Arial" panose="020B0604020202020204" pitchFamily="34" charset="0"/>
              </a:endParaRPr>
            </a:p>
            <a:p>
              <a:pPr defTabSz="533400">
                <a:lnSpc>
                  <a:spcPct val="90000"/>
                </a:lnSpc>
                <a:spcAft>
                  <a:spcPts val="225"/>
                </a:spcAft>
              </a:pPr>
              <a:r>
                <a:rPr lang="en-GB" sz="600" b="1" dirty="0">
                  <a:solidFill>
                    <a:prstClr val="black">
                      <a:hueOff val="0"/>
                      <a:satOff val="0"/>
                      <a:lumOff val="0"/>
                      <a:alphaOff val="0"/>
                    </a:prstClr>
                  </a:solidFill>
                  <a:cs typeface="Arial" panose="020B0604020202020204" pitchFamily="34" charset="0"/>
                </a:rPr>
                <a:t>Module 1: Introduction to the Social Services and Well-being (Wales) Act 2014</a:t>
              </a:r>
            </a:p>
            <a:p>
              <a:pPr marL="85725" lvl="1" indent="-85725"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Overview of the Act, its principles &amp; intentions</a:t>
              </a:r>
            </a:p>
            <a:p>
              <a:pPr marL="85725" lvl="1" indent="-85725"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How it relates to other legislation</a:t>
              </a: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193" y="2431118"/>
              <a:ext cx="393783" cy="39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reeform 23"/>
            <p:cNvSpPr/>
            <p:nvPr/>
          </p:nvSpPr>
          <p:spPr>
            <a:xfrm>
              <a:off x="796304" y="2964403"/>
              <a:ext cx="2052344"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62000" tIns="45720" rIns="45720" bIns="45720" numCol="1" spcCol="1270" anchor="t" anchorCtr="0">
              <a:noAutofit/>
            </a:bodyPr>
            <a:lstStyle/>
            <a:p>
              <a:pPr defTabSz="533400">
                <a:lnSpc>
                  <a:spcPct val="90000"/>
                </a:lnSpc>
                <a:spcBef>
                  <a:spcPct val="0"/>
                </a:spcBef>
              </a:pPr>
              <a:endParaRPr lang="en-GB" sz="300" dirty="0">
                <a:solidFill>
                  <a:prstClr val="black">
                    <a:hueOff val="0"/>
                    <a:satOff val="0"/>
                    <a:lumOff val="0"/>
                    <a:alphaOff val="0"/>
                  </a:prstClr>
                </a:solidFill>
                <a:cs typeface="Arial" panose="020B0604020202020204" pitchFamily="34" charset="0"/>
              </a:endParaRPr>
            </a:p>
            <a:p>
              <a:pPr defTabSz="533400">
                <a:lnSpc>
                  <a:spcPct val="90000"/>
                </a:lnSpc>
                <a:spcBef>
                  <a:spcPct val="0"/>
                </a:spcBef>
              </a:pPr>
              <a:r>
                <a:rPr lang="en-GB" sz="600" b="1" dirty="0">
                  <a:solidFill>
                    <a:prstClr val="black">
                      <a:hueOff val="0"/>
                      <a:satOff val="0"/>
                      <a:lumOff val="0"/>
                      <a:alphaOff val="0"/>
                    </a:prstClr>
                  </a:solidFill>
                  <a:cs typeface="Arial" panose="020B0604020202020204" pitchFamily="34" charset="0"/>
                </a:rPr>
                <a:t>Module 2: </a:t>
              </a:r>
            </a:p>
            <a:p>
              <a:pPr defTabSz="533400">
                <a:lnSpc>
                  <a:spcPct val="90000"/>
                </a:lnSpc>
                <a:spcBef>
                  <a:spcPct val="0"/>
                </a:spcBef>
                <a:spcAft>
                  <a:spcPts val="225"/>
                </a:spcAft>
              </a:pPr>
              <a:r>
                <a:rPr lang="en-GB" sz="600" b="1" dirty="0">
                  <a:solidFill>
                    <a:prstClr val="black">
                      <a:hueOff val="0"/>
                      <a:satOff val="0"/>
                      <a:lumOff val="0"/>
                      <a:alphaOff val="0"/>
                    </a:prstClr>
                  </a:solidFill>
                  <a:cs typeface="Arial" panose="020B0604020202020204" pitchFamily="34" charset="0"/>
                </a:rPr>
                <a:t>Part 9 - Co-operation and</a:t>
              </a:r>
            </a:p>
            <a:p>
              <a:pPr marL="0"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What’s required by the Act</a:t>
              </a:r>
            </a:p>
            <a:p>
              <a:pPr marL="0"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Roles and responsibilities</a:t>
              </a:r>
            </a:p>
          </p:txBody>
        </p:sp>
        <p:sp>
          <p:nvSpPr>
            <p:cNvPr id="26" name="Freeform 25"/>
            <p:cNvSpPr/>
            <p:nvPr/>
          </p:nvSpPr>
          <p:spPr>
            <a:xfrm>
              <a:off x="796304" y="3587677"/>
              <a:ext cx="2048281"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78000" tIns="45720" rIns="45720" bIns="45720" numCol="1" spcCol="1270" anchor="t" anchorCtr="0">
              <a:noAutofit/>
            </a:bodyPr>
            <a:lstStyle/>
            <a:p>
              <a:pPr marL="85725" indent="-85725" defTabSz="533400">
                <a:lnSpc>
                  <a:spcPct val="90000"/>
                </a:lnSpc>
                <a:spcBef>
                  <a:spcPct val="0"/>
                </a:spcBef>
              </a:pPr>
              <a:endParaRPr lang="en-GB" sz="225" dirty="0">
                <a:solidFill>
                  <a:prstClr val="black">
                    <a:hueOff val="0"/>
                    <a:satOff val="0"/>
                    <a:lumOff val="0"/>
                    <a:alphaOff val="0"/>
                  </a:prstClr>
                </a:solidFill>
                <a:cs typeface="Arial" panose="020B0604020202020204" pitchFamily="34" charset="0"/>
              </a:endParaRPr>
            </a:p>
            <a:p>
              <a:pPr marL="85725" defTabSz="533400">
                <a:lnSpc>
                  <a:spcPct val="90000"/>
                </a:lnSpc>
                <a:spcBef>
                  <a:spcPct val="0"/>
                </a:spcBef>
              </a:pPr>
              <a:r>
                <a:rPr lang="en-GB" sz="600" b="1" dirty="0">
                  <a:solidFill>
                    <a:prstClr val="black">
                      <a:hueOff val="0"/>
                      <a:satOff val="0"/>
                      <a:lumOff val="0"/>
                      <a:alphaOff val="0"/>
                    </a:prstClr>
                  </a:solidFill>
                  <a:cs typeface="Arial" panose="020B0604020202020204" pitchFamily="34" charset="0"/>
                </a:rPr>
                <a:t>Module 3:  Making Regional Partnership </a:t>
              </a:r>
            </a:p>
            <a:p>
              <a:pPr marL="85725" defTabSz="533400">
                <a:lnSpc>
                  <a:spcPct val="90000"/>
                </a:lnSpc>
                <a:spcBef>
                  <a:spcPct val="0"/>
                </a:spcBef>
                <a:spcAft>
                  <a:spcPts val="225"/>
                </a:spcAft>
              </a:pPr>
              <a:r>
                <a:rPr lang="en-GB" sz="600" b="1" dirty="0">
                  <a:solidFill>
                    <a:prstClr val="black">
                      <a:hueOff val="0"/>
                      <a:satOff val="0"/>
                      <a:lumOff val="0"/>
                      <a:alphaOff val="0"/>
                    </a:prstClr>
                  </a:solidFill>
                  <a:cs typeface="Arial" panose="020B0604020202020204" pitchFamily="34" charset="0"/>
                </a:rPr>
                <a:t>Boards Work</a:t>
              </a:r>
            </a:p>
            <a:p>
              <a:pPr marL="85725"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Good practice governance</a:t>
              </a:r>
            </a:p>
            <a:p>
              <a:pPr marL="85725"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Decision making</a:t>
              </a:r>
            </a:p>
            <a:p>
              <a:pPr marL="85725" lvl="1" indent="81000" defTabSz="40005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Managing Stakeholders</a:t>
              </a:r>
            </a:p>
          </p:txBody>
        </p:sp>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944" y="3735783"/>
              <a:ext cx="323735" cy="32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6274" y="3120747"/>
              <a:ext cx="488332" cy="31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Freeform 28"/>
            <p:cNvSpPr/>
            <p:nvPr/>
          </p:nvSpPr>
          <p:spPr>
            <a:xfrm>
              <a:off x="796304" y="4203929"/>
              <a:ext cx="2048282"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62000" tIns="45720" rIns="45720" bIns="45720" numCol="1" spcCol="1270" anchor="t" anchorCtr="0">
              <a:noAutofit/>
            </a:bodyPr>
            <a:lstStyle/>
            <a:p>
              <a:pPr defTabSz="533400">
                <a:lnSpc>
                  <a:spcPct val="90000"/>
                </a:lnSpc>
                <a:spcBef>
                  <a:spcPct val="0"/>
                </a:spcBef>
              </a:pPr>
              <a:endParaRPr lang="en-GB" sz="300" dirty="0">
                <a:solidFill>
                  <a:prstClr val="black">
                    <a:hueOff val="0"/>
                    <a:satOff val="0"/>
                    <a:lumOff val="0"/>
                    <a:alphaOff val="0"/>
                  </a:prstClr>
                </a:solidFill>
                <a:cs typeface="Arial" panose="020B0604020202020204" pitchFamily="34" charset="0"/>
              </a:endParaRPr>
            </a:p>
            <a:p>
              <a:pPr defTabSz="533400">
                <a:lnSpc>
                  <a:spcPct val="90000"/>
                </a:lnSpc>
                <a:spcBef>
                  <a:spcPct val="0"/>
                </a:spcBef>
                <a:spcAft>
                  <a:spcPts val="225"/>
                </a:spcAft>
              </a:pPr>
              <a:r>
                <a:rPr lang="en-GB" sz="600" b="1" dirty="0">
                  <a:solidFill>
                    <a:prstClr val="black">
                      <a:hueOff val="0"/>
                      <a:satOff val="0"/>
                      <a:lumOff val="0"/>
                      <a:alphaOff val="0"/>
                    </a:prstClr>
                  </a:solidFill>
                  <a:cs typeface="Arial" panose="020B0604020202020204" pitchFamily="34" charset="0"/>
                </a:rPr>
                <a:t>Module 4: Strategic Transformation</a:t>
              </a:r>
            </a:p>
            <a:p>
              <a:pPr marL="0"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Key themes of the transformation agenda</a:t>
              </a:r>
            </a:p>
            <a:p>
              <a:pPr marL="0"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Tools for transformation</a:t>
              </a:r>
            </a:p>
            <a:p>
              <a:pPr marL="0"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The Leadership Task</a:t>
              </a:r>
            </a:p>
          </p:txBody>
        </p:sp>
        <p:pic>
          <p:nvPicPr>
            <p:cNvPr id="3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1700" y="4389799"/>
              <a:ext cx="883700" cy="27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descr="Image result for leadership skil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179" y="5006929"/>
              <a:ext cx="352798" cy="263993"/>
            </a:xfrm>
            <a:prstGeom prst="rect">
              <a:avLst/>
            </a:prstGeom>
            <a:noFill/>
            <a:extLst>
              <a:ext uri="{909E8E84-426E-40DD-AFC4-6F175D3DCCD1}">
                <a14:hiddenFill xmlns:a14="http://schemas.microsoft.com/office/drawing/2010/main">
                  <a:solidFill>
                    <a:srgbClr val="FFFFFF"/>
                  </a:solidFill>
                </a14:hiddenFill>
              </a:ext>
            </a:extLst>
          </p:spPr>
        </p:pic>
        <p:sp>
          <p:nvSpPr>
            <p:cNvPr id="32" name="Freeform 31"/>
            <p:cNvSpPr/>
            <p:nvPr/>
          </p:nvSpPr>
          <p:spPr>
            <a:xfrm>
              <a:off x="777548" y="4832772"/>
              <a:ext cx="2074199" cy="596478"/>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13000" tIns="45720" rIns="27000" bIns="45720" numCol="1" spcCol="1270" anchor="t" anchorCtr="0">
              <a:noAutofit/>
            </a:bodyPr>
            <a:lstStyle/>
            <a:p>
              <a:pPr defTabSz="533400">
                <a:lnSpc>
                  <a:spcPct val="90000"/>
                </a:lnSpc>
                <a:spcBef>
                  <a:spcPct val="0"/>
                </a:spcBef>
                <a:spcAft>
                  <a:spcPts val="504"/>
                </a:spcAft>
              </a:pPr>
              <a:r>
                <a:rPr lang="en-GB" sz="600" b="1" dirty="0">
                  <a:solidFill>
                    <a:prstClr val="black">
                      <a:hueOff val="0"/>
                      <a:satOff val="0"/>
                      <a:lumOff val="0"/>
                      <a:alphaOff val="0"/>
                    </a:prstClr>
                  </a:solidFill>
                  <a:cs typeface="Arial" panose="020B0604020202020204" pitchFamily="34" charset="0"/>
                </a:rPr>
                <a:t>Module 5: The Leadership Challenge</a:t>
              </a:r>
            </a:p>
            <a:p>
              <a:pPr marL="0" lvl="1" indent="81000" defTabSz="40005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Overview of the aims and principles of the Act</a:t>
              </a:r>
            </a:p>
            <a:p>
              <a:pPr marL="0" lvl="1" indent="81000" defTabSz="40005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Collaboration and integration agenda</a:t>
              </a:r>
            </a:p>
            <a:p>
              <a:pPr marL="0" lvl="1" indent="81000" defTabSz="40005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Opportunities for  wider agencies to support this  and the leadership challenge they face</a:t>
              </a:r>
            </a:p>
            <a:p>
              <a:pPr defTabSz="533400">
                <a:lnSpc>
                  <a:spcPct val="90000"/>
                </a:lnSpc>
                <a:spcBef>
                  <a:spcPct val="0"/>
                </a:spcBef>
                <a:spcAft>
                  <a:spcPts val="504"/>
                </a:spcAft>
              </a:pPr>
              <a:endParaRPr lang="en-GB" sz="600" b="1" dirty="0">
                <a:solidFill>
                  <a:prstClr val="black">
                    <a:hueOff val="0"/>
                    <a:satOff val="0"/>
                    <a:lumOff val="0"/>
                    <a:alphaOff val="0"/>
                  </a:prstClr>
                </a:solidFill>
                <a:cs typeface="Arial" panose="020B0604020202020204" pitchFamily="34" charset="0"/>
              </a:endParaRPr>
            </a:p>
          </p:txBody>
        </p:sp>
      </p:grpSp>
    </p:spTree>
    <p:extLst>
      <p:ext uri="{BB962C8B-B14F-4D97-AF65-F5344CB8AC3E}">
        <p14:creationId xmlns:p14="http://schemas.microsoft.com/office/powerpoint/2010/main" val="49991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Additional resources</a:t>
            </a:r>
          </a:p>
        </p:txBody>
      </p:sp>
      <p:sp>
        <p:nvSpPr>
          <p:cNvPr id="3" name="Content Placeholder 2"/>
          <p:cNvSpPr>
            <a:spLocks noGrp="1"/>
          </p:cNvSpPr>
          <p:nvPr>
            <p:ph idx="1"/>
          </p:nvPr>
        </p:nvSpPr>
        <p:spPr>
          <a:xfrm>
            <a:off x="2298861" y="2204864"/>
            <a:ext cx="6521611" cy="4311303"/>
          </a:xfrm>
        </p:spPr>
        <p:txBody>
          <a:bodyPr>
            <a:normAutofit/>
          </a:bodyPr>
          <a:lstStyle/>
          <a:p>
            <a:pPr marL="0" indent="0">
              <a:buNone/>
            </a:pPr>
            <a:r>
              <a:rPr lang="en-GB" sz="2400" dirty="0">
                <a:latin typeface="Arial" panose="020B0604020202020204" pitchFamily="34" charset="0"/>
                <a:cs typeface="Arial" panose="020B0604020202020204" pitchFamily="34" charset="0"/>
              </a:rPr>
              <a:t>Care Council for Wales </a:t>
            </a:r>
            <a:r>
              <a:rPr lang="en-GB" sz="2400" dirty="0" smtClean="0">
                <a:latin typeface="Arial" panose="020B0604020202020204" pitchFamily="34" charset="0"/>
                <a:cs typeface="Arial" panose="020B0604020202020204" pitchFamily="34" charset="0"/>
              </a:rPr>
              <a:t>Information and Learning </a:t>
            </a:r>
            <a:r>
              <a:rPr lang="en-GB" sz="2400" dirty="0">
                <a:latin typeface="Arial" panose="020B0604020202020204" pitchFamily="34" charset="0"/>
                <a:cs typeface="Arial" panose="020B0604020202020204" pitchFamily="34" charset="0"/>
              </a:rPr>
              <a:t>Hub (</a:t>
            </a:r>
            <a:r>
              <a:rPr lang="en-GB" sz="2400" dirty="0">
                <a:latin typeface="Arial" panose="020B0604020202020204" pitchFamily="34" charset="0"/>
                <a:cs typeface="Arial" panose="020B0604020202020204" pitchFamily="34" charset="0"/>
                <a:hlinkClick r:id="rId4"/>
              </a:rPr>
              <a:t>http://www.ccwales.org.uk/getting-in-on-the-act-hub/</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Social Services Improvement Agency Interactive Guide to Implementation of the Social Services and Well-being (Wales) Act (</a:t>
            </a:r>
            <a:r>
              <a:rPr lang="en-GB" sz="2400" dirty="0">
                <a:latin typeface="Arial" panose="020B0604020202020204" pitchFamily="34" charset="0"/>
                <a:cs typeface="Arial" panose="020B0604020202020204" pitchFamily="34" charset="0"/>
                <a:hlinkClick r:id="rId5"/>
              </a:rPr>
              <a:t>http://www.ssiacymru.org.uk/home.php?page_id=8914</a:t>
            </a:r>
            <a:r>
              <a:rPr lang="en-GB" sz="2400" dirty="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p:txBody>
      </p:sp>
      <p:sp>
        <p:nvSpPr>
          <p:cNvPr id="4" name="AutoShape 2" descr="Image result for care council for wales learning hub]"/>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626" y="2220109"/>
            <a:ext cx="1479448" cy="95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4365104"/>
            <a:ext cx="1479447" cy="115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490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909" y="3632771"/>
            <a:ext cx="1034522" cy="100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a:xfrm>
            <a:off x="1116170" y="2956426"/>
            <a:ext cx="6648530" cy="129159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latin typeface="Arial" panose="020B0604020202020204" pitchFamily="34" charset="0"/>
                <a:cs typeface="Arial" panose="020B0604020202020204" pitchFamily="34" charset="0"/>
              </a:rPr>
              <a:t/>
            </a:r>
            <a:br>
              <a:rPr lang="en-GB" sz="3600"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Introduction to the                     Social Services </a:t>
            </a:r>
          </a:p>
          <a:p>
            <a:pPr algn="l"/>
            <a:r>
              <a:rPr lang="en-GB" sz="3600" b="1" dirty="0">
                <a:latin typeface="Arial" panose="020B0604020202020204" pitchFamily="34" charset="0"/>
                <a:cs typeface="Arial" panose="020B0604020202020204" pitchFamily="34" charset="0"/>
              </a:rPr>
              <a:t>&amp; </a:t>
            </a:r>
            <a:r>
              <a:rPr lang="en-GB" sz="3600" b="1" dirty="0" smtClean="0">
                <a:latin typeface="Arial" panose="020B0604020202020204" pitchFamily="34" charset="0"/>
                <a:cs typeface="Arial" panose="020B0604020202020204" pitchFamily="34" charset="0"/>
              </a:rPr>
              <a:t>Well-being </a:t>
            </a:r>
            <a:r>
              <a:rPr lang="en-GB" sz="3600" b="1" dirty="0">
                <a:latin typeface="Arial" panose="020B0604020202020204" pitchFamily="34" charset="0"/>
                <a:cs typeface="Arial" panose="020B0604020202020204" pitchFamily="34" charset="0"/>
              </a:rPr>
              <a:t>(Wales) Act 2014</a:t>
            </a:r>
          </a:p>
        </p:txBody>
      </p:sp>
      <p:sp>
        <p:nvSpPr>
          <p:cNvPr id="5" name="Title 4"/>
          <p:cNvSpPr>
            <a:spLocks noGrp="1"/>
          </p:cNvSpPr>
          <p:nvPr>
            <p:ph type="title"/>
          </p:nvPr>
        </p:nvSpPr>
        <p:spPr/>
        <p:txBody>
          <a:bodyPr>
            <a:normAutofit/>
          </a:bodyPr>
          <a:lstStyle/>
          <a:p>
            <a:r>
              <a:rPr lang="en-GB" sz="3600" b="1" dirty="0">
                <a:solidFill>
                  <a:srgbClr val="34B555"/>
                </a:solidFill>
                <a:latin typeface="Arial" panose="020B0604020202020204" pitchFamily="34" charset="0"/>
                <a:cs typeface="Arial" panose="020B0604020202020204" pitchFamily="34" charset="0"/>
              </a:rPr>
              <a:t>Module </a:t>
            </a:r>
            <a:r>
              <a:rPr lang="en-GB" sz="3600" b="1" dirty="0" smtClean="0">
                <a:solidFill>
                  <a:srgbClr val="34B555"/>
                </a:solidFill>
                <a:latin typeface="Arial" panose="020B0604020202020204" pitchFamily="34" charset="0"/>
                <a:cs typeface="Arial" panose="020B0604020202020204" pitchFamily="34" charset="0"/>
              </a:rPr>
              <a:t>one</a:t>
            </a:r>
            <a:endParaRPr lang="en-GB" sz="3600" dirty="0"/>
          </a:p>
        </p:txBody>
      </p:sp>
    </p:spTree>
    <p:extLst>
      <p:ext uri="{BB962C8B-B14F-4D97-AF65-F5344CB8AC3E}">
        <p14:creationId xmlns:p14="http://schemas.microsoft.com/office/powerpoint/2010/main" val="112589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Module objectives</a:t>
            </a:r>
          </a:p>
        </p:txBody>
      </p:sp>
      <p:sp>
        <p:nvSpPr>
          <p:cNvPr id="3" name="Content Placeholder 2"/>
          <p:cNvSpPr>
            <a:spLocks noGrp="1"/>
          </p:cNvSpPr>
          <p:nvPr>
            <p:ph idx="1"/>
          </p:nvPr>
        </p:nvSpPr>
        <p:spPr/>
        <p:txBody>
          <a:bodyPr>
            <a:normAutofit/>
          </a:bodyPr>
          <a:lstStyle/>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To understand the principles of the Act in relation to people, well-being, prevention and </a:t>
            </a:r>
            <a:r>
              <a:rPr lang="en-GB" sz="1800" dirty="0" smtClean="0">
                <a:latin typeface="Arial" panose="020B0604020202020204" pitchFamily="34" charset="0"/>
                <a:cs typeface="Arial" panose="020B0604020202020204" pitchFamily="34" charset="0"/>
              </a:rPr>
              <a:t>collaboration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To understand </a:t>
            </a:r>
            <a:r>
              <a:rPr lang="en-GB" sz="1800" dirty="0" smtClean="0">
                <a:latin typeface="Arial" panose="020B0604020202020204" pitchFamily="34" charset="0"/>
                <a:cs typeface="Arial" panose="020B0604020202020204" pitchFamily="34" charset="0"/>
              </a:rPr>
              <a:t>its </a:t>
            </a:r>
            <a:r>
              <a:rPr lang="en-GB" sz="1800" dirty="0">
                <a:latin typeface="Arial" panose="020B0604020202020204" pitchFamily="34" charset="0"/>
                <a:cs typeface="Arial" panose="020B0604020202020204" pitchFamily="34" charset="0"/>
              </a:rPr>
              <a:t>structure and </a:t>
            </a:r>
            <a:r>
              <a:rPr lang="en-GB" sz="1800" dirty="0" smtClean="0">
                <a:latin typeface="Arial" panose="020B0604020202020204" pitchFamily="34" charset="0"/>
                <a:cs typeface="Arial" panose="020B0604020202020204" pitchFamily="34" charset="0"/>
              </a:rPr>
              <a:t>content, </a:t>
            </a:r>
            <a:r>
              <a:rPr lang="en-GB" sz="1800" dirty="0">
                <a:latin typeface="Arial" panose="020B0604020202020204" pitchFamily="34" charset="0"/>
                <a:cs typeface="Arial" panose="020B0604020202020204" pitchFamily="34" charset="0"/>
              </a:rPr>
              <a:t>and other key legislation </a:t>
            </a:r>
            <a:r>
              <a:rPr lang="en-GB" sz="1800" dirty="0" smtClean="0">
                <a:latin typeface="Arial" panose="020B0604020202020204" pitchFamily="34" charset="0"/>
                <a:cs typeface="Arial" panose="020B0604020202020204" pitchFamily="34" charset="0"/>
              </a:rPr>
              <a:t>that </a:t>
            </a:r>
            <a:r>
              <a:rPr lang="en-GB" sz="1800" dirty="0">
                <a:latin typeface="Arial" panose="020B0604020202020204" pitchFamily="34" charset="0"/>
                <a:cs typeface="Arial" panose="020B0604020202020204" pitchFamily="34" charset="0"/>
              </a:rPr>
              <a:t>will impact on its </a:t>
            </a:r>
            <a:r>
              <a:rPr lang="en-GB" sz="1800" dirty="0" smtClean="0">
                <a:latin typeface="Arial" panose="020B0604020202020204" pitchFamily="34" charset="0"/>
                <a:cs typeface="Arial" panose="020B0604020202020204" pitchFamily="34" charset="0"/>
              </a:rPr>
              <a:t>implementation</a:t>
            </a: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9</a:t>
            </a:fld>
            <a:endParaRPr lang="en-GB"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3131"/>
            <a:ext cx="1040723" cy="6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532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SD_x0020_4 xmlns="fa60a556-5758-44f2-97d6-7aee5a5dba09"/>
    <ASD_x0020_3 xmlns="fa60a556-5758-44f2-97d6-7aee5a5dba09"/>
    <_x0041_SD2 xmlns="fa60a556-5758-44f2-97d6-7aee5a5dba09" xsi:nil="true"/>
    <folder xmlns="fa60a556-5758-44f2-97d6-7aee5a5dba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FF2F1657680F48B2B4B8EEC27DAA28" ma:contentTypeVersion="8" ma:contentTypeDescription="Create a new document." ma:contentTypeScope="" ma:versionID="6dfdbba2f53d66ef769695a17baccdbe">
  <xsd:schema xmlns:xsd="http://www.w3.org/2001/XMLSchema" xmlns:xs="http://www.w3.org/2001/XMLSchema" xmlns:p="http://schemas.microsoft.com/office/2006/metadata/properties" xmlns:ns2="831e29ac-fd12-4f5d-8eb6-e5c4c0288ea1" xmlns:ns3="fa60a556-5758-44f2-97d6-7aee5a5dba09" targetNamespace="http://schemas.microsoft.com/office/2006/metadata/properties" ma:root="true" ma:fieldsID="e240186faba5e803a0588a013b0cf250" ns2:_="" ns3:_="">
    <xsd:import namespace="831e29ac-fd12-4f5d-8eb6-e5c4c0288ea1"/>
    <xsd:import namespace="fa60a556-5758-44f2-97d6-7aee5a5dba09"/>
    <xsd:element name="properties">
      <xsd:complexType>
        <xsd:sequence>
          <xsd:element name="documentManagement">
            <xsd:complexType>
              <xsd:all>
                <xsd:element ref="ns2:SharedWithUsers" minOccurs="0"/>
                <xsd:element ref="ns2:SharingHintHash" minOccurs="0"/>
                <xsd:element ref="ns2:SharedWithDetails" minOccurs="0"/>
                <xsd:element ref="ns3:folder" minOccurs="0"/>
                <xsd:element ref="ns3:_x0041_SD2" minOccurs="0"/>
                <xsd:element ref="ns3:ASD_x0020_3" minOccurs="0"/>
                <xsd:element ref="ns3:ASD_x0020_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1e29ac-fd12-4f5d-8eb6-e5c4c0288e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60a556-5758-44f2-97d6-7aee5a5dba09" elementFormDefault="qualified">
    <xsd:import namespace="http://schemas.microsoft.com/office/2006/documentManagement/types"/>
    <xsd:import namespace="http://schemas.microsoft.com/office/infopath/2007/PartnerControls"/>
    <xsd:element name="folder" ma:index="11" nillable="true" ma:displayName="ASD1" ma:format="Dropdown" ma:indexed="true" ma:internalName="folder">
      <xsd:simpleType>
        <xsd:restriction base="dms:Choice">
          <xsd:enumeration value="finance"/>
          <xsd:enumeration value="LIN"/>
          <xsd:enumeration value="team docs"/>
          <xsd:enumeration value="eresource"/>
          <xsd:enumeration value="CMS"/>
          <xsd:enumeration value="employment"/>
          <xsd:enumeration value="assessment and diagnosis"/>
          <xsd:enumeration value="training"/>
          <xsd:enumeration value="best practice"/>
          <xsd:enumeration value="integrated service"/>
        </xsd:restriction>
      </xsd:simpleType>
    </xsd:element>
    <xsd:element name="_x0041_SD2" ma:index="12" nillable="true" ma:displayName="ASD2" ma:format="Dropdown" ma:internalName="_x0041_SD2">
      <xsd:simpleType>
        <xsd:restriction base="dms:Choice">
          <xsd:enumeration value="Anglesey"/>
          <xsd:enumeration value="Gwynedd"/>
          <xsd:enumeration value="Conwy"/>
          <xsd:enumeration value="Denbighshire"/>
          <xsd:enumeration value="Wrexham"/>
          <xsd:enumeration value="Flintshire"/>
          <xsd:enumeration value="Torfaen"/>
          <xsd:enumeration value="Caerphilly"/>
          <xsd:enumeration value="Monmouthshire"/>
          <xsd:enumeration value="Blaenau Gwent"/>
          <xsd:enumeration value="Bridgend"/>
          <xsd:enumeration value="Cardiff"/>
          <xsd:enumeration value="RCT"/>
          <xsd:enumeration value="VoG"/>
          <xsd:enumeration value="Merthyr"/>
          <xsd:enumeration value="Ceredigion"/>
          <xsd:enumeration value="Powys"/>
          <xsd:enumeration value="Carms"/>
          <xsd:enumeration value="Swansea"/>
          <xsd:enumeration value="NPT"/>
          <xsd:enumeration value="Pembs"/>
          <xsd:enumeration value="Aneurin Bevan"/>
          <xsd:enumeration value="Hywel Dda"/>
          <xsd:enumeration value="Cardiff Vale HB"/>
          <xsd:enumeration value="Cwm Taf"/>
          <xsd:enumeration value="ABMU HB"/>
          <xsd:enumeration value="Powys HB"/>
          <xsd:enumeration value="Betsi Cadwallader"/>
          <xsd:enumeration value="WG"/>
          <xsd:enumeration value="Internal"/>
          <xsd:enumeration value="Easyweb"/>
          <xsd:enumeration value="Vivamedia"/>
          <xsd:enumeration value="Publicity Centre"/>
        </xsd:restriction>
      </xsd:simpleType>
    </xsd:element>
    <xsd:element name="ASD_x0020_3" ma:index="13" nillable="true" ma:displayName="ASD 3" ma:internalName="ASD_x0020_3">
      <xsd:complexType>
        <xsd:complexContent>
          <xsd:extension base="dms:MultiChoice">
            <xsd:sequence>
              <xsd:element name="Value" maxOccurs="unbounded" minOccurs="0" nillable="true">
                <xsd:simpleType>
                  <xsd:restriction base="dms:Choice">
                    <xsd:enumeration value="ASD aware"/>
                    <xsd:enumeration value="Clinician toolkit ASD child"/>
                    <xsd:enumeration value="Clinician toolkit ASD adult"/>
                    <xsd:enumeration value="Clinician toolkit ADHD child"/>
                    <xsd:enumeration value="Practitioner toolkit ASD child"/>
                    <xsd:enumeration value="Practitioner toolkit ASD Adult"/>
                    <xsd:enumeration value="Practitioner toolkit ADHD adult"/>
                    <xsd:enumeration value="generic health and social care"/>
                    <xsd:enumeration value="positive about working with autism"/>
                    <xsd:enumeration value="Learning with Autism"/>
                    <xsd:enumeration value="employment"/>
                    <xsd:enumeration value="service directory"/>
                    <xsd:enumeration value="training directory"/>
                    <xsd:enumeration value="LA pages"/>
                    <xsd:enumeration value="Strategy"/>
                    <xsd:enumeration value="CMS"/>
                    <xsd:enumeration value="secure area - WG assessment task and finish group"/>
                  </xsd:restriction>
                </xsd:simpleType>
              </xsd:element>
            </xsd:sequence>
          </xsd:extension>
        </xsd:complexContent>
      </xsd:complexType>
    </xsd:element>
    <xsd:element name="ASD_x0020_4" ma:index="14" nillable="true" ma:displayName="ASD 4" ma:internalName="ASD_x0020_4">
      <xsd:complexType>
        <xsd:complexContent>
          <xsd:extension base="dms:MultiChoice">
            <xsd:sequence>
              <xsd:element name="Value" maxOccurs="unbounded" minOccurs="0" nillable="true">
                <xsd:simpleType>
                  <xsd:restriction base="dms:Choice">
                    <xsd:enumeration value="Learning with autism"/>
                    <xsd:enumeration value="Working with autism"/>
                    <xsd:enumeration value="Positive about working with autism"/>
                    <xsd:enumeration value="Growing with Autism"/>
                    <xsd:enumeration value="Living with Autism"/>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C8732F2D-DD47-4DCB-B485-413652B01AD8}">
  <ds:schemaRefs>
    <ds:schemaRef ds:uri="http://schemas.microsoft.com/sharepoint/v3/contenttype/forms"/>
  </ds:schemaRefs>
</ds:datastoreItem>
</file>

<file path=customXml/itemProps2.xml><?xml version="1.0" encoding="utf-8"?>
<ds:datastoreItem xmlns:ds="http://schemas.openxmlformats.org/officeDocument/2006/customXml" ds:itemID="{456BC101-1C49-4D5B-8D32-8B43C45DA65C}">
  <ds:schemaRefs>
    <ds:schemaRef ds:uri="http://schemas.microsoft.com/office/2006/metadata/properties"/>
    <ds:schemaRef ds:uri="http://schemas.microsoft.com/office/infopath/2007/PartnerControls"/>
    <ds:schemaRef ds:uri="fa60a556-5758-44f2-97d6-7aee5a5dba09"/>
  </ds:schemaRefs>
</ds:datastoreItem>
</file>

<file path=customXml/itemProps3.xml><?xml version="1.0" encoding="utf-8"?>
<ds:datastoreItem xmlns:ds="http://schemas.openxmlformats.org/officeDocument/2006/customXml" ds:itemID="{0E231FF3-5E64-45D3-8475-7DE27D446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1e29ac-fd12-4f5d-8eb6-e5c4c0288ea1"/>
    <ds:schemaRef ds:uri="fa60a556-5758-44f2-97d6-7aee5a5dba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8D24F14-9692-4369-9F8C-43161460C038}">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Office Theme</Template>
  <TotalTime>288</TotalTime>
  <Words>5081</Words>
  <Application>Microsoft Office PowerPoint</Application>
  <PresentationFormat>On-screen Show (4:3)</PresentationFormat>
  <Paragraphs>546</Paragraphs>
  <Slides>40</Slides>
  <Notes>36</Notes>
  <HiddenSlides>0</HiddenSlides>
  <MMClips>0</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Office Theme</vt:lpstr>
      <vt:lpstr>1_Office Theme</vt:lpstr>
      <vt:lpstr>2_Office Theme</vt:lpstr>
      <vt:lpstr>3_Office Theme</vt:lpstr>
      <vt:lpstr>4_Office Theme</vt:lpstr>
      <vt:lpstr>5_Office Theme</vt:lpstr>
      <vt:lpstr>PowerPoint Presentation</vt:lpstr>
      <vt:lpstr>Module one</vt:lpstr>
      <vt:lpstr>Overview</vt:lpstr>
      <vt:lpstr>Aimed at …</vt:lpstr>
      <vt:lpstr>They cover…</vt:lpstr>
      <vt:lpstr>Each module…</vt:lpstr>
      <vt:lpstr>Additional resources</vt:lpstr>
      <vt:lpstr>Module one</vt:lpstr>
      <vt:lpstr>Module objectives</vt:lpstr>
      <vt:lpstr>Contents</vt:lpstr>
      <vt:lpstr>Introduction to the Act</vt:lpstr>
      <vt:lpstr>Social Services and Well-being (Wales) Act  In a nutshell...</vt:lpstr>
      <vt:lpstr>The parts of the Act</vt:lpstr>
      <vt:lpstr>1. People</vt:lpstr>
      <vt:lpstr>1. People</vt:lpstr>
      <vt:lpstr>1. People</vt:lpstr>
      <vt:lpstr>2. At the heart of the Act Well-being</vt:lpstr>
      <vt:lpstr>3. Prevention</vt:lpstr>
      <vt:lpstr>3. Prevention</vt:lpstr>
      <vt:lpstr>4. Collaboration</vt:lpstr>
      <vt:lpstr>4. Collaboration: Why is it needed?</vt:lpstr>
      <vt:lpstr>4. Collaboration: What are the priorities?</vt:lpstr>
      <vt:lpstr>What changes will you see  in response to the Act?</vt:lpstr>
      <vt:lpstr>What changes will you see  in response to the Act?</vt:lpstr>
      <vt:lpstr>Other relevant legislation</vt:lpstr>
      <vt:lpstr>Well-being of Future  Generations (Wales) Act 2015</vt:lpstr>
      <vt:lpstr>Well-being of Future Generations (Wales) Act Two underpinning elements  </vt:lpstr>
      <vt:lpstr>Well-being of Future Generations (Wales) Act  National well-being goals </vt:lpstr>
      <vt:lpstr>Well-being of Future Generations (Wales) Act Relationship with SSWb Act </vt:lpstr>
      <vt:lpstr>Well-being of Future Generations (Wales) Act Public Service Boards</vt:lpstr>
      <vt:lpstr>Well-being of Future Generations (Wales) Act Public Service Boards must...</vt:lpstr>
      <vt:lpstr>Well-being of Future Generations (Wales) Act PSB links with Partnership Boards</vt:lpstr>
      <vt:lpstr>Regulation and Inspection  of Social Care (Wales) Act 2016</vt:lpstr>
      <vt:lpstr>Regulation and Inspection of Social Care (Wales) Act What does it deliver?</vt:lpstr>
      <vt:lpstr>Regulation and Inspection of Social Care (Wales) Act What does it deliver?</vt:lpstr>
      <vt:lpstr>Regulation and Inspection of Social Care (Wales) Act What should you expect to see?</vt:lpstr>
      <vt:lpstr>Local Government  (Wales) Act 2015</vt:lpstr>
      <vt:lpstr>Local Government  (Wales) Act 2015 How? </vt:lpstr>
      <vt:lpstr>Local Government  (Wales) Act 2015 Links with SSWb Act?</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Redfern</dc:creator>
  <cp:lastModifiedBy>Bethan Price</cp:lastModifiedBy>
  <cp:revision>44</cp:revision>
  <dcterms:created xsi:type="dcterms:W3CDTF">2016-06-23T14:12:08Z</dcterms:created>
  <dcterms:modified xsi:type="dcterms:W3CDTF">2016-08-19T08:58:14Z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0x01010072FF2F1657680F48B2B4B8EEC27DAA28</vt:lpwstr>
  </property>
</Properties>
</file>