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 id="2147483663" r:id="rId7"/>
    <p:sldMasterId id="2147483665" r:id="rId8"/>
    <p:sldMasterId id="2147483667" r:id="rId9"/>
    <p:sldMasterId id="2147483669" r:id="rId10"/>
  </p:sldMasterIdLst>
  <p:notesMasterIdLst>
    <p:notesMasterId r:id="rId50"/>
  </p:notesMasterIdLst>
  <p:sldIdLst>
    <p:sldId id="257" r:id="rId11"/>
    <p:sldId id="263" r:id="rId12"/>
    <p:sldId id="296" r:id="rId13"/>
    <p:sldId id="297" r:id="rId14"/>
    <p:sldId id="298" r:id="rId15"/>
    <p:sldId id="299" r:id="rId16"/>
    <p:sldId id="300" r:id="rId17"/>
    <p:sldId id="295"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Whyard" initials="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55" autoAdjust="0"/>
  </p:normalViewPr>
  <p:slideViewPr>
    <p:cSldViewPr>
      <p:cViewPr>
        <p:scale>
          <a:sx n="99" d="100"/>
          <a:sy n="99" d="100"/>
        </p:scale>
        <p:origin x="-90"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4.xml"/><Relationship Id="rId51" Type="http://schemas.openxmlformats.org/officeDocument/2006/relationships/commentAuthors" Target="commentAuthor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5-20T10:59:09.975" idx="1">
    <p:pos x="3904" y="640"/>
    <p:text>Keith not sure if this is intended as a discussion exercise?</p:text>
  </p:cm>
</p:cmLst>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D018E-9065-43EF-BD76-27D3E85EAA54}"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AA011C85-5AF9-4FB5-A71D-3E876B23DF0A}">
      <dgm:prSet phldrT="[Text]"/>
      <dgm:spPr>
        <a:solidFill>
          <a:schemeClr val="accent1">
            <a:lumMod val="75000"/>
          </a:schemeClr>
        </a:solidFill>
      </dgm:spPr>
      <dgm:t>
        <a:bodyPr/>
        <a:lstStyle/>
        <a:p>
          <a:r>
            <a:rPr lang="en-GB" dirty="0">
              <a:solidFill>
                <a:schemeClr val="bg1"/>
              </a:solidFill>
              <a:latin typeface="Arial" panose="020B0604020202020204" pitchFamily="34" charset="0"/>
              <a:cs typeface="Arial" panose="020B0604020202020204" pitchFamily="34" charset="0"/>
            </a:rPr>
            <a:t>A set of resources </a:t>
          </a:r>
          <a:r>
            <a:rPr lang="en-GB" dirty="0" smtClean="0">
              <a:solidFill>
                <a:schemeClr val="bg1"/>
              </a:solidFill>
              <a:latin typeface="Arial" panose="020B0604020202020204" pitchFamily="34" charset="0"/>
              <a:cs typeface="Arial" panose="020B0604020202020204" pitchFamily="34" charset="0"/>
            </a:rPr>
            <a:t>that </a:t>
          </a:r>
          <a:r>
            <a:rPr lang="en-GB" dirty="0">
              <a:solidFill>
                <a:schemeClr val="bg1"/>
              </a:solidFill>
              <a:latin typeface="Arial" panose="020B0604020202020204" pitchFamily="34" charset="0"/>
              <a:cs typeface="Arial" panose="020B0604020202020204" pitchFamily="34" charset="0"/>
            </a:rPr>
            <a:t>can be used by strategic leaders, managers and  Regional Partnership Boards to help them understand their duties and responsibilities under the </a:t>
          </a:r>
          <a:r>
            <a:rPr lang="en-GB" dirty="0" smtClean="0">
              <a:solidFill>
                <a:schemeClr val="bg1"/>
              </a:solidFill>
              <a:latin typeface="Arial" panose="020B0604020202020204" pitchFamily="34" charset="0"/>
              <a:cs typeface="Arial" panose="020B0604020202020204" pitchFamily="34" charset="0"/>
            </a:rPr>
            <a:t>Social Services and Well-being (Wales) </a:t>
          </a:r>
          <a:r>
            <a:rPr lang="en-GB" dirty="0">
              <a:solidFill>
                <a:schemeClr val="bg1"/>
              </a:solidFill>
              <a:latin typeface="Arial" panose="020B0604020202020204" pitchFamily="34" charset="0"/>
              <a:cs typeface="Arial" panose="020B0604020202020204" pitchFamily="34" charset="0"/>
            </a:rPr>
            <a:t>Act and to make best use of that Act in their respective organisations and </a:t>
          </a:r>
          <a:r>
            <a:rPr lang="en-GB" dirty="0" smtClean="0">
              <a:solidFill>
                <a:schemeClr val="bg1"/>
              </a:solidFill>
              <a:latin typeface="Arial" panose="020B0604020202020204" pitchFamily="34" charset="0"/>
              <a:cs typeface="Arial" panose="020B0604020202020204" pitchFamily="34" charset="0"/>
            </a:rPr>
            <a:t>communities</a:t>
          </a:r>
          <a:endParaRPr lang="en-GB" dirty="0">
            <a:solidFill>
              <a:schemeClr val="bg1"/>
            </a:solidFill>
            <a:latin typeface="Arial" panose="020B0604020202020204" pitchFamily="34" charset="0"/>
            <a:cs typeface="Arial" panose="020B0604020202020204" pitchFamily="34" charset="0"/>
          </a:endParaRPr>
        </a:p>
      </dgm:t>
    </dgm:pt>
    <dgm:pt modelId="{4F024838-371A-486A-A800-EB937A314D7A}" type="parTrans" cxnId="{3E18EC27-9C6E-4597-8D01-EEB78A78BF5C}">
      <dgm:prSet/>
      <dgm:spPr/>
      <dgm:t>
        <a:bodyPr/>
        <a:lstStyle/>
        <a:p>
          <a:endParaRPr lang="en-GB"/>
        </a:p>
      </dgm:t>
    </dgm:pt>
    <dgm:pt modelId="{B3E2C292-6E03-496F-B51A-072A7A38682F}" type="sibTrans" cxnId="{3E18EC27-9C6E-4597-8D01-EEB78A78BF5C}">
      <dgm:prSet/>
      <dgm:spPr/>
      <dgm:t>
        <a:bodyPr/>
        <a:lstStyle/>
        <a:p>
          <a:endParaRPr lang="en-GB"/>
        </a:p>
      </dgm:t>
    </dgm:pt>
    <dgm:pt modelId="{A7AF8A4D-B158-409E-8A78-75CEEDB66EE7}" type="pres">
      <dgm:prSet presAssocID="{120D018E-9065-43EF-BD76-27D3E85EAA54}" presName="diagram" presStyleCnt="0">
        <dgm:presLayoutVars>
          <dgm:dir/>
          <dgm:resizeHandles val="exact"/>
        </dgm:presLayoutVars>
      </dgm:prSet>
      <dgm:spPr/>
      <dgm:t>
        <a:bodyPr/>
        <a:lstStyle/>
        <a:p>
          <a:endParaRPr lang="en-GB"/>
        </a:p>
      </dgm:t>
    </dgm:pt>
    <dgm:pt modelId="{CF77F1CA-08EB-4AF6-BBA9-D37AC4B456CE}" type="pres">
      <dgm:prSet presAssocID="{AA011C85-5AF9-4FB5-A71D-3E876B23DF0A}" presName="node" presStyleLbl="node1" presStyleIdx="0" presStyleCnt="1" custScaleX="109935" custLinFactNeighborY="1280">
        <dgm:presLayoutVars>
          <dgm:bulletEnabled val="1"/>
        </dgm:presLayoutVars>
      </dgm:prSet>
      <dgm:spPr>
        <a:prstGeom prst="roundRect">
          <a:avLst/>
        </a:prstGeom>
      </dgm:spPr>
      <dgm:t>
        <a:bodyPr/>
        <a:lstStyle/>
        <a:p>
          <a:endParaRPr lang="en-GB"/>
        </a:p>
      </dgm:t>
    </dgm:pt>
  </dgm:ptLst>
  <dgm:cxnLst>
    <dgm:cxn modelId="{3E18EC27-9C6E-4597-8D01-EEB78A78BF5C}" srcId="{120D018E-9065-43EF-BD76-27D3E85EAA54}" destId="{AA011C85-5AF9-4FB5-A71D-3E876B23DF0A}" srcOrd="0" destOrd="0" parTransId="{4F024838-371A-486A-A800-EB937A314D7A}" sibTransId="{B3E2C292-6E03-496F-B51A-072A7A38682F}"/>
    <dgm:cxn modelId="{2FF7AB2B-3320-428D-A43A-2916BD6F0DD1}" type="presOf" srcId="{120D018E-9065-43EF-BD76-27D3E85EAA54}" destId="{A7AF8A4D-B158-409E-8A78-75CEEDB66EE7}" srcOrd="0" destOrd="0" presId="urn:microsoft.com/office/officeart/2005/8/layout/default#1"/>
    <dgm:cxn modelId="{C4D84AB5-A480-4D68-B949-B02284BABE2A}" type="presOf" srcId="{AA011C85-5AF9-4FB5-A71D-3E876B23DF0A}" destId="{CF77F1CA-08EB-4AF6-BBA9-D37AC4B456CE}" srcOrd="0" destOrd="0" presId="urn:microsoft.com/office/officeart/2005/8/layout/default#1"/>
    <dgm:cxn modelId="{B0CE65FB-8BB2-4715-B1D7-E8604CD28411}" type="presParOf" srcId="{A7AF8A4D-B158-409E-8A78-75CEEDB66EE7}" destId="{CF77F1CA-08EB-4AF6-BBA9-D37AC4B456CE}"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9B67E-0C61-4F3E-9E9F-99F0D49A4091}"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1006C580-4115-477E-99AA-EABB9296C7B2}">
      <dgm:prSet phldrT="[Text]"/>
      <dgm:spPr>
        <a:solidFill>
          <a:schemeClr val="bg1">
            <a:lumMod val="6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Who?</a:t>
          </a:r>
        </a:p>
      </dgm:t>
    </dgm:pt>
    <dgm:pt modelId="{6EF109AB-F99C-4A22-8B52-76DAF123A28B}" type="parTrans" cxnId="{5B679BFB-2509-4FC9-8060-79921AA7DB1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A4AF5D36-6DB1-43FC-9D47-D9A0ADBDCC8B}" type="sibTrans" cxnId="{5B679BFB-2509-4FC9-8060-79921AA7DB1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943AED36-6B4D-40ED-81DD-5C47B77A4139}">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Police</a:t>
          </a:r>
        </a:p>
      </dgm:t>
    </dgm:pt>
    <dgm:pt modelId="{B6361265-8722-4BE3-B8CB-098900E25388}" type="parTrans" cxnId="{442A8263-95D2-44D0-877A-A59CDB0A9832}">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70D82F9D-FF77-4719-B198-5A1182E9FB4E}" type="sibTrans" cxnId="{442A8263-95D2-44D0-877A-A59CDB0A9832}">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74541506-B297-422F-A737-77E769CD1A91}">
      <dgm:prSet phldrT="[Text]"/>
      <dgm:spPr>
        <a:solidFill>
          <a:schemeClr val="bg1">
            <a:lumMod val="6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Role</a:t>
          </a:r>
        </a:p>
      </dgm:t>
    </dgm:pt>
    <dgm:pt modelId="{58D79EF0-9634-4D48-9CD3-84EE1CD72EC2}" type="parTrans" cxnId="{ED2E13EE-532C-4E5E-BBBD-B34F9B39FD5A}">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3ACBF6D8-32FE-4286-B0F9-1895A5EC6C4B}" type="sibTrans" cxnId="{ED2E13EE-532C-4E5E-BBBD-B34F9B39FD5A}">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1220FA6C-0D91-4A0F-82E6-5C6FF171A4E2}">
      <dgm:prSet phldrT="[Text]"/>
      <dgm:spPr>
        <a:solidFill>
          <a:schemeClr val="bg1">
            <a:lumMod val="85000"/>
          </a:schemeClr>
        </a:solidFill>
        <a:ln>
          <a:noFill/>
        </a:ln>
      </dgm:spPr>
      <dgm:t>
        <a:bodyPr/>
        <a:lstStyle/>
        <a:p>
          <a:pPr>
            <a:spcBef>
              <a:spcPts val="1000"/>
            </a:spcBef>
            <a:spcAft>
              <a:spcPts val="600"/>
            </a:spcAft>
          </a:pPr>
          <a:r>
            <a:rPr lang="en-GB" b="1" dirty="0">
              <a:solidFill>
                <a:schemeClr val="tx1"/>
              </a:solidFill>
              <a:latin typeface="Arial" panose="020B0604020202020204" pitchFamily="34" charset="0"/>
              <a:cs typeface="Arial" panose="020B0604020202020204" pitchFamily="34" charset="0"/>
            </a:rPr>
            <a:t>Work with partners to understand and develop the prevention and earlier intervention agenda across </a:t>
          </a:r>
          <a:r>
            <a:rPr lang="en-GB" b="1" dirty="0" smtClean="0">
              <a:solidFill>
                <a:schemeClr val="tx1"/>
              </a:solidFill>
              <a:latin typeface="Arial" panose="020B0604020202020204" pitchFamily="34" charset="0"/>
              <a:cs typeface="Arial" panose="020B0604020202020204" pitchFamily="34" charset="0"/>
            </a:rPr>
            <a:t>services</a:t>
          </a:r>
          <a:endParaRPr lang="en-GB" b="1" dirty="0">
            <a:solidFill>
              <a:schemeClr val="tx1"/>
            </a:solidFill>
            <a:latin typeface="Arial" panose="020B0604020202020204" pitchFamily="34" charset="0"/>
            <a:cs typeface="Arial" panose="020B0604020202020204" pitchFamily="34" charset="0"/>
          </a:endParaRPr>
        </a:p>
      </dgm:t>
    </dgm:pt>
    <dgm:pt modelId="{A916920D-9151-4055-8426-FB3D07DF71A1}" type="parTrans" cxnId="{0D482D92-EAC2-4DA9-BA5E-E1C4C54E5E2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56AA003D-8A1F-4C51-BF7C-72EDB9A590D5}" type="sibTrans" cxnId="{0D482D92-EAC2-4DA9-BA5E-E1C4C54E5E2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31FC1AEA-63EB-48DD-91C2-A2BAFA0DD96B}">
      <dgm:prSet phldrT="[Text]"/>
      <dgm:spPr>
        <a:solidFill>
          <a:schemeClr val="bg1">
            <a:lumMod val="85000"/>
          </a:schemeClr>
        </a:solidFill>
        <a:ln>
          <a:noFill/>
        </a:ln>
      </dgm:spPr>
      <dgm:t>
        <a:bodyPr/>
        <a:lstStyle/>
        <a:p>
          <a:pPr>
            <a:spcBef>
              <a:spcPts val="1000"/>
            </a:spcBef>
            <a:spcAft>
              <a:spcPts val="600"/>
            </a:spcAft>
          </a:pPr>
          <a:r>
            <a:rPr lang="en-GB" b="1" dirty="0">
              <a:solidFill>
                <a:schemeClr val="tx1"/>
              </a:solidFill>
              <a:latin typeface="Arial" panose="020B0604020202020204" pitchFamily="34" charset="0"/>
              <a:cs typeface="Arial" panose="020B0604020202020204" pitchFamily="34" charset="0"/>
            </a:rPr>
            <a:t>Ensure information and advice </a:t>
          </a:r>
          <a:r>
            <a:rPr lang="en-GB" b="1" dirty="0" smtClean="0">
              <a:solidFill>
                <a:schemeClr val="tx1"/>
              </a:solidFill>
              <a:latin typeface="Arial" panose="020B0604020202020204" pitchFamily="34" charset="0"/>
              <a:cs typeface="Arial" panose="020B0604020202020204" pitchFamily="34" charset="0"/>
            </a:rPr>
            <a:t/>
          </a:r>
          <a:br>
            <a:rPr lang="en-GB" b="1" dirty="0" smtClean="0">
              <a:solidFill>
                <a:schemeClr val="tx1"/>
              </a:solidFill>
              <a:latin typeface="Arial" panose="020B0604020202020204" pitchFamily="34" charset="0"/>
              <a:cs typeface="Arial" panose="020B0604020202020204" pitchFamily="34" charset="0"/>
            </a:rPr>
          </a:br>
          <a:r>
            <a:rPr lang="en-GB" b="1" dirty="0" smtClean="0">
              <a:solidFill>
                <a:schemeClr val="tx1"/>
              </a:solidFill>
              <a:latin typeface="Arial" panose="020B0604020202020204" pitchFamily="34" charset="0"/>
              <a:cs typeface="Arial" panose="020B0604020202020204" pitchFamily="34" charset="0"/>
            </a:rPr>
            <a:t>is </a:t>
          </a:r>
          <a:r>
            <a:rPr lang="en-GB" b="1" dirty="0">
              <a:solidFill>
                <a:schemeClr val="tx1"/>
              </a:solidFill>
              <a:latin typeface="Arial" panose="020B0604020202020204" pitchFamily="34" charset="0"/>
              <a:cs typeface="Arial" panose="020B0604020202020204" pitchFamily="34" charset="0"/>
            </a:rPr>
            <a:t>shared and readily </a:t>
          </a:r>
          <a:r>
            <a:rPr lang="en-GB" b="1" dirty="0" smtClean="0">
              <a:solidFill>
                <a:schemeClr val="tx1"/>
              </a:solidFill>
              <a:latin typeface="Arial" panose="020B0604020202020204" pitchFamily="34" charset="0"/>
              <a:cs typeface="Arial" panose="020B0604020202020204" pitchFamily="34" charset="0"/>
            </a:rPr>
            <a:t>available</a:t>
          </a:r>
          <a:endParaRPr lang="en-GB" b="1" dirty="0">
            <a:solidFill>
              <a:schemeClr val="tx1"/>
            </a:solidFill>
            <a:latin typeface="Arial" panose="020B0604020202020204" pitchFamily="34" charset="0"/>
            <a:cs typeface="Arial" panose="020B0604020202020204" pitchFamily="34" charset="0"/>
          </a:endParaRPr>
        </a:p>
      </dgm:t>
    </dgm:pt>
    <dgm:pt modelId="{82D38D25-4997-4B18-B457-9B7E84B8BCCC}" type="parTrans" cxnId="{57ADB1C7-1A96-46BE-9369-6B780B41693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4272040E-9E5F-4DBE-ADB1-47DA2B6BBE35}" type="sibTrans" cxnId="{57ADB1C7-1A96-46BE-9369-6B780B41693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32C354F9-D79C-4CC9-A81F-9CDCC4FFD251}">
      <dgm:prSet/>
      <dgm:spPr>
        <a:solidFill>
          <a:schemeClr val="bg1">
            <a:lumMod val="85000"/>
          </a:schemeClr>
        </a:solidFill>
        <a:ln>
          <a:noFill/>
        </a:ln>
      </dgm:spPr>
      <dgm:t>
        <a:bodyPr/>
        <a:lstStyle/>
        <a:p>
          <a:pPr>
            <a:spcBef>
              <a:spcPts val="1000"/>
            </a:spcBef>
            <a:spcAft>
              <a:spcPct val="15000"/>
            </a:spcAft>
          </a:pPr>
          <a:r>
            <a:rPr lang="en-GB" b="1" dirty="0">
              <a:solidFill>
                <a:schemeClr val="tx1"/>
              </a:solidFill>
              <a:latin typeface="Arial" panose="020B0604020202020204" pitchFamily="34" charset="0"/>
              <a:cs typeface="Arial" panose="020B0604020202020204" pitchFamily="34" charset="0"/>
            </a:rPr>
            <a:t>Work with partners to align programmes to support well-being and local </a:t>
          </a:r>
          <a:r>
            <a:rPr lang="en-GB" b="1" dirty="0" smtClean="0">
              <a:solidFill>
                <a:schemeClr val="tx1"/>
              </a:solidFill>
              <a:latin typeface="Arial" panose="020B0604020202020204" pitchFamily="34" charset="0"/>
              <a:cs typeface="Arial" panose="020B0604020202020204" pitchFamily="34" charset="0"/>
            </a:rPr>
            <a:t>communities</a:t>
          </a:r>
          <a:endParaRPr lang="en-GB" b="1" dirty="0">
            <a:solidFill>
              <a:schemeClr val="tx1"/>
            </a:solidFill>
            <a:latin typeface="Arial" panose="020B0604020202020204" pitchFamily="34" charset="0"/>
            <a:cs typeface="Arial" panose="020B0604020202020204" pitchFamily="34" charset="0"/>
          </a:endParaRPr>
        </a:p>
      </dgm:t>
    </dgm:pt>
    <dgm:pt modelId="{907B4F4D-9076-4287-A648-7CCBB702AEB3}" type="parTrans" cxnId="{5FDD0E5F-3118-4D63-858A-1C1A794C8E7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ACA9420B-0143-4176-9169-78D28991F9D0}" type="sibTrans" cxnId="{5FDD0E5F-3118-4D63-858A-1C1A794C8E7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8E979D4F-CEB2-45EA-B91B-72A13396B9EE}">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Housing</a:t>
          </a:r>
        </a:p>
      </dgm:t>
    </dgm:pt>
    <dgm:pt modelId="{E70059C9-9D39-4DCE-A6AB-9120E14ECBA4}" type="parTrans" cxnId="{79163EFB-4B51-4394-A41D-BBEB70C9043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263D41CC-3223-4B0F-B73E-2C8D5F2FA2C0}" type="sibTrans" cxnId="{79163EFB-4B51-4394-A41D-BBEB70C9043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DB060B4C-1A72-42EE-BB12-57F8A4CD003A}">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Transport</a:t>
          </a:r>
        </a:p>
      </dgm:t>
    </dgm:pt>
    <dgm:pt modelId="{90F8ED2F-5906-4117-B204-65872C362C04}" type="parTrans" cxnId="{875293DE-56D1-462E-A924-33E4D88D8DAF}">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44725D1E-0B26-42A3-B313-9CA294B28931}" type="sibTrans" cxnId="{875293DE-56D1-462E-A924-33E4D88D8DAF}">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D984F146-DA40-4DB1-82F6-8177C0C9205B}">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Leisure</a:t>
          </a:r>
        </a:p>
      </dgm:t>
    </dgm:pt>
    <dgm:pt modelId="{BDF3534F-B81D-4531-A88B-E2B3ACA0A7A9}" type="parTrans" cxnId="{1606BC89-BAF4-4055-A21C-987809A5F70B}">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6A8BFC47-1F7D-4A7B-80A0-B31D29BEDCAC}" type="sibTrans" cxnId="{1606BC89-BAF4-4055-A21C-987809A5F70B}">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75FF1DE1-EA7F-4474-A168-55644B60291E}">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Fire </a:t>
          </a:r>
          <a:r>
            <a:rPr lang="en-GB" b="1" dirty="0" smtClean="0">
              <a:solidFill>
                <a:schemeClr val="tx1"/>
              </a:solidFill>
              <a:latin typeface="Arial" panose="020B0604020202020204" pitchFamily="34" charset="0"/>
              <a:cs typeface="Arial" panose="020B0604020202020204" pitchFamily="34" charset="0"/>
            </a:rPr>
            <a:t>services</a:t>
          </a:r>
          <a:endParaRPr lang="en-GB" b="1" dirty="0">
            <a:solidFill>
              <a:schemeClr val="tx1"/>
            </a:solidFill>
            <a:latin typeface="Arial" panose="020B0604020202020204" pitchFamily="34" charset="0"/>
            <a:cs typeface="Arial" panose="020B0604020202020204" pitchFamily="34" charset="0"/>
          </a:endParaRPr>
        </a:p>
      </dgm:t>
    </dgm:pt>
    <dgm:pt modelId="{E788B57A-C693-4463-8EA0-70696B401BCC}" type="parTrans" cxnId="{13112C99-2A23-46F5-81C0-6839A9CB78E8}">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89761882-7D52-4CD5-9245-74D762A3119D}" type="sibTrans" cxnId="{13112C99-2A23-46F5-81C0-6839A9CB78E8}">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D28B82B4-B66C-4A37-A2A1-A282CBEFE2FF}">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Ambulance </a:t>
          </a:r>
          <a:r>
            <a:rPr lang="en-GB" b="1" dirty="0" smtClean="0">
              <a:solidFill>
                <a:schemeClr val="tx1"/>
              </a:solidFill>
              <a:latin typeface="Arial" panose="020B0604020202020204" pitchFamily="34" charset="0"/>
              <a:cs typeface="Arial" panose="020B0604020202020204" pitchFamily="34" charset="0"/>
            </a:rPr>
            <a:t>services</a:t>
          </a:r>
          <a:endParaRPr lang="en-GB" b="1" dirty="0">
            <a:solidFill>
              <a:schemeClr val="tx1"/>
            </a:solidFill>
            <a:latin typeface="Arial" panose="020B0604020202020204" pitchFamily="34" charset="0"/>
            <a:cs typeface="Arial" panose="020B0604020202020204" pitchFamily="34" charset="0"/>
          </a:endParaRPr>
        </a:p>
      </dgm:t>
    </dgm:pt>
    <dgm:pt modelId="{9032965B-B2D6-435B-9D43-53F419A27615}" type="parTrans" cxnId="{9E99E647-E6B5-454A-925E-AA77A0AD4C55}">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6F7A6B34-C434-4900-89E6-F37620087130}" type="sibTrans" cxnId="{9E99E647-E6B5-454A-925E-AA77A0AD4C55}">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0FBA1416-AB77-4345-81E0-29DDA6AD1AAE}">
      <dgm:prSet phldrT="[Text]"/>
      <dgm:spPr>
        <a:solidFill>
          <a:schemeClr val="bg1">
            <a:lumMod val="85000"/>
          </a:schemeClr>
        </a:solidFill>
        <a:ln>
          <a:noFill/>
        </a:ln>
      </dgm:spPr>
      <dgm:t>
        <a:bodyPr/>
        <a:lstStyle/>
        <a:p>
          <a:r>
            <a:rPr lang="en-GB" b="1" dirty="0">
              <a:solidFill>
                <a:schemeClr val="tx1"/>
              </a:solidFill>
              <a:latin typeface="Arial" panose="020B0604020202020204" pitchFamily="34" charset="0"/>
              <a:cs typeface="Arial" panose="020B0604020202020204" pitchFamily="34" charset="0"/>
            </a:rPr>
            <a:t>Education</a:t>
          </a:r>
        </a:p>
      </dgm:t>
    </dgm:pt>
    <dgm:pt modelId="{01E9E72D-5CC0-4AFE-8470-1CBBBEA4C9EF}" type="parTrans" cxnId="{E0326DB4-77CD-4CAB-A430-2EC7656CB965}">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D32BB296-40B0-40F3-8142-D31480A7369D}" type="sibTrans" cxnId="{E0326DB4-77CD-4CAB-A430-2EC7656CB965}">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10BEECFE-3EC2-4084-838A-A78AC1330480}">
      <dgm:prSet phldrT="[Text]"/>
      <dgm:spPr>
        <a:solidFill>
          <a:schemeClr val="bg1">
            <a:lumMod val="85000"/>
          </a:schemeClr>
        </a:solidFill>
        <a:ln>
          <a:noFill/>
        </a:ln>
      </dgm:spPr>
      <dgm:t>
        <a:bodyPr/>
        <a:lstStyle/>
        <a:p>
          <a:pPr>
            <a:spcBef>
              <a:spcPts val="1000"/>
            </a:spcBef>
            <a:spcAft>
              <a:spcPts val="600"/>
            </a:spcAft>
          </a:pPr>
          <a:r>
            <a:rPr lang="en-GB" b="1" dirty="0">
              <a:solidFill>
                <a:schemeClr val="tx1"/>
              </a:solidFill>
              <a:latin typeface="Arial" panose="020B0604020202020204" pitchFamily="34" charset="0"/>
              <a:cs typeface="Arial" panose="020B0604020202020204" pitchFamily="34" charset="0"/>
            </a:rPr>
            <a:t>Join up planning arrangements </a:t>
          </a:r>
          <a:r>
            <a:rPr lang="en-GB" b="1" dirty="0" smtClean="0">
              <a:solidFill>
                <a:schemeClr val="tx1"/>
              </a:solidFill>
              <a:latin typeface="Arial" panose="020B0604020202020204" pitchFamily="34" charset="0"/>
              <a:cs typeface="Arial" panose="020B0604020202020204" pitchFamily="34" charset="0"/>
            </a:rPr>
            <a:t/>
          </a:r>
          <a:br>
            <a:rPr lang="en-GB" b="1" dirty="0" smtClean="0">
              <a:solidFill>
                <a:schemeClr val="tx1"/>
              </a:solidFill>
              <a:latin typeface="Arial" panose="020B0604020202020204" pitchFamily="34" charset="0"/>
              <a:cs typeface="Arial" panose="020B0604020202020204" pitchFamily="34" charset="0"/>
            </a:rPr>
          </a:br>
          <a:r>
            <a:rPr lang="en-GB" b="1" dirty="0" smtClean="0">
              <a:solidFill>
                <a:schemeClr val="tx1"/>
              </a:solidFill>
              <a:latin typeface="Arial" panose="020B0604020202020204" pitchFamily="34" charset="0"/>
              <a:cs typeface="Arial" panose="020B0604020202020204" pitchFamily="34" charset="0"/>
            </a:rPr>
            <a:t>to </a:t>
          </a:r>
          <a:r>
            <a:rPr lang="en-GB" b="1" dirty="0">
              <a:solidFill>
                <a:schemeClr val="tx1"/>
              </a:solidFill>
              <a:latin typeface="Arial" panose="020B0604020202020204" pitchFamily="34" charset="0"/>
              <a:cs typeface="Arial" panose="020B0604020202020204" pitchFamily="34" charset="0"/>
            </a:rPr>
            <a:t>support the wider well-being agenda in response to the </a:t>
          </a:r>
          <a:r>
            <a:rPr lang="en-GB" b="1" dirty="0" smtClean="0">
              <a:solidFill>
                <a:schemeClr val="tx1"/>
              </a:solidFill>
              <a:latin typeface="Arial" panose="020B0604020202020204" pitchFamily="34" charset="0"/>
              <a:cs typeface="Arial" panose="020B0604020202020204" pitchFamily="34" charset="0"/>
            </a:rPr>
            <a:t>Social Services and Well-being (Wales) </a:t>
          </a:r>
          <a:r>
            <a:rPr lang="en-GB" b="1" dirty="0">
              <a:solidFill>
                <a:schemeClr val="tx1"/>
              </a:solidFill>
              <a:latin typeface="Arial" panose="020B0604020202020204" pitchFamily="34" charset="0"/>
              <a:cs typeface="Arial" panose="020B0604020202020204" pitchFamily="34" charset="0"/>
            </a:rPr>
            <a:t>Act and the Well-being of Future Generations (Wales) </a:t>
          </a:r>
          <a:r>
            <a:rPr lang="en-GB" b="1" dirty="0" smtClean="0">
              <a:solidFill>
                <a:schemeClr val="tx1"/>
              </a:solidFill>
              <a:latin typeface="Arial" panose="020B0604020202020204" pitchFamily="34" charset="0"/>
              <a:cs typeface="Arial" panose="020B0604020202020204" pitchFamily="34" charset="0"/>
            </a:rPr>
            <a:t>Act</a:t>
          </a:r>
          <a:endParaRPr lang="en-GB" b="1" dirty="0">
            <a:solidFill>
              <a:schemeClr val="tx1"/>
            </a:solidFill>
            <a:latin typeface="Arial" panose="020B0604020202020204" pitchFamily="34" charset="0"/>
            <a:cs typeface="Arial" panose="020B0604020202020204" pitchFamily="34" charset="0"/>
          </a:endParaRPr>
        </a:p>
      </dgm:t>
    </dgm:pt>
    <dgm:pt modelId="{14B1123E-4989-4E22-9549-6AF76879126A}" type="parTrans" cxnId="{9D8E0669-B2C9-4DEF-87C7-764D9D85F3E0}">
      <dgm:prSet/>
      <dgm:spPr/>
      <dgm:t>
        <a:bodyPr/>
        <a:lstStyle/>
        <a:p>
          <a:endParaRPr lang="en-GB"/>
        </a:p>
      </dgm:t>
    </dgm:pt>
    <dgm:pt modelId="{1B1FABB6-C434-4066-AECB-FF72464D884E}" type="sibTrans" cxnId="{9D8E0669-B2C9-4DEF-87C7-764D9D85F3E0}">
      <dgm:prSet/>
      <dgm:spPr/>
      <dgm:t>
        <a:bodyPr/>
        <a:lstStyle/>
        <a:p>
          <a:endParaRPr lang="en-GB"/>
        </a:p>
      </dgm:t>
    </dgm:pt>
    <dgm:pt modelId="{A9B5673F-BE2C-4ED2-BCCA-57F5AC40AF07}" type="pres">
      <dgm:prSet presAssocID="{4B59B67E-0C61-4F3E-9E9F-99F0D49A4091}" presName="Name0" presStyleCnt="0">
        <dgm:presLayoutVars>
          <dgm:dir/>
          <dgm:animLvl val="lvl"/>
          <dgm:resizeHandles val="exact"/>
        </dgm:presLayoutVars>
      </dgm:prSet>
      <dgm:spPr/>
      <dgm:t>
        <a:bodyPr/>
        <a:lstStyle/>
        <a:p>
          <a:endParaRPr lang="en-GB"/>
        </a:p>
      </dgm:t>
    </dgm:pt>
    <dgm:pt modelId="{384E9C53-54F5-4D37-B44C-B6EECDE05FE3}" type="pres">
      <dgm:prSet presAssocID="{1006C580-4115-477E-99AA-EABB9296C7B2}" presName="composite" presStyleCnt="0"/>
      <dgm:spPr/>
    </dgm:pt>
    <dgm:pt modelId="{86E89FDD-BC6B-4267-A230-BF2402DB0339}" type="pres">
      <dgm:prSet presAssocID="{1006C580-4115-477E-99AA-EABB9296C7B2}" presName="parTx" presStyleLbl="alignNode1" presStyleIdx="0" presStyleCnt="2" custLinFactNeighborX="-74" custLinFactNeighborY="2751">
        <dgm:presLayoutVars>
          <dgm:chMax val="0"/>
          <dgm:chPref val="0"/>
          <dgm:bulletEnabled val="1"/>
        </dgm:presLayoutVars>
      </dgm:prSet>
      <dgm:spPr/>
      <dgm:t>
        <a:bodyPr/>
        <a:lstStyle/>
        <a:p>
          <a:endParaRPr lang="en-GB"/>
        </a:p>
      </dgm:t>
    </dgm:pt>
    <dgm:pt modelId="{1640887F-5F3F-4B0E-AB7F-7D1C5AE9D133}" type="pres">
      <dgm:prSet presAssocID="{1006C580-4115-477E-99AA-EABB9296C7B2}" presName="desTx" presStyleLbl="alignAccFollowNode1" presStyleIdx="0" presStyleCnt="2" custLinFactNeighborX="-74" custLinFactNeighborY="342">
        <dgm:presLayoutVars>
          <dgm:bulletEnabled val="1"/>
        </dgm:presLayoutVars>
      </dgm:prSet>
      <dgm:spPr/>
      <dgm:t>
        <a:bodyPr/>
        <a:lstStyle/>
        <a:p>
          <a:endParaRPr lang="en-GB"/>
        </a:p>
      </dgm:t>
    </dgm:pt>
    <dgm:pt modelId="{1B0D1C0F-DC38-474A-A170-4E4E3570B91E}" type="pres">
      <dgm:prSet presAssocID="{A4AF5D36-6DB1-43FC-9D47-D9A0ADBDCC8B}" presName="space" presStyleCnt="0"/>
      <dgm:spPr/>
    </dgm:pt>
    <dgm:pt modelId="{B7B9BD32-2E6E-4768-AC11-09A23381AE33}" type="pres">
      <dgm:prSet presAssocID="{74541506-B297-422F-A737-77E769CD1A91}" presName="composite" presStyleCnt="0"/>
      <dgm:spPr/>
    </dgm:pt>
    <dgm:pt modelId="{7605C8D3-D09A-47DC-B5A5-0BE07F3584E0}" type="pres">
      <dgm:prSet presAssocID="{74541506-B297-422F-A737-77E769CD1A91}" presName="parTx" presStyleLbl="alignNode1" presStyleIdx="1" presStyleCnt="2" custScaleX="103897" custLinFactNeighborX="-8818">
        <dgm:presLayoutVars>
          <dgm:chMax val="0"/>
          <dgm:chPref val="0"/>
          <dgm:bulletEnabled val="1"/>
        </dgm:presLayoutVars>
      </dgm:prSet>
      <dgm:spPr/>
      <dgm:t>
        <a:bodyPr/>
        <a:lstStyle/>
        <a:p>
          <a:endParaRPr lang="en-GB"/>
        </a:p>
      </dgm:t>
    </dgm:pt>
    <dgm:pt modelId="{C90EE5AF-3268-4F41-81A7-C5962460D55A}" type="pres">
      <dgm:prSet presAssocID="{74541506-B297-422F-A737-77E769CD1A91}" presName="desTx" presStyleLbl="alignAccFollowNode1" presStyleIdx="1" presStyleCnt="2" custScaleX="104656" custLinFactNeighborX="-8381">
        <dgm:presLayoutVars>
          <dgm:bulletEnabled val="1"/>
        </dgm:presLayoutVars>
      </dgm:prSet>
      <dgm:spPr/>
      <dgm:t>
        <a:bodyPr/>
        <a:lstStyle/>
        <a:p>
          <a:endParaRPr lang="en-GB"/>
        </a:p>
      </dgm:t>
    </dgm:pt>
  </dgm:ptLst>
  <dgm:cxnLst>
    <dgm:cxn modelId="{673BF0B1-EE4F-4810-A72F-5FD86B02C66C}" type="presOf" srcId="{74541506-B297-422F-A737-77E769CD1A91}" destId="{7605C8D3-D09A-47DC-B5A5-0BE07F3584E0}" srcOrd="0" destOrd="0" presId="urn:microsoft.com/office/officeart/2005/8/layout/hList1"/>
    <dgm:cxn modelId="{13112C99-2A23-46F5-81C0-6839A9CB78E8}" srcId="{1006C580-4115-477E-99AA-EABB9296C7B2}" destId="{75FF1DE1-EA7F-4474-A168-55644B60291E}" srcOrd="5" destOrd="0" parTransId="{E788B57A-C693-4463-8EA0-70696B401BCC}" sibTransId="{89761882-7D52-4CD5-9245-74D762A3119D}"/>
    <dgm:cxn modelId="{5B679BFB-2509-4FC9-8060-79921AA7DB19}" srcId="{4B59B67E-0C61-4F3E-9E9F-99F0D49A4091}" destId="{1006C580-4115-477E-99AA-EABB9296C7B2}" srcOrd="0" destOrd="0" parTransId="{6EF109AB-F99C-4A22-8B52-76DAF123A28B}" sibTransId="{A4AF5D36-6DB1-43FC-9D47-D9A0ADBDCC8B}"/>
    <dgm:cxn modelId="{1606BC89-BAF4-4055-A21C-987809A5F70B}" srcId="{1006C580-4115-477E-99AA-EABB9296C7B2}" destId="{D984F146-DA40-4DB1-82F6-8177C0C9205B}" srcOrd="4" destOrd="0" parTransId="{BDF3534F-B81D-4531-A88B-E2B3ACA0A7A9}" sibTransId="{6A8BFC47-1F7D-4A7B-80A0-B31D29BEDCAC}"/>
    <dgm:cxn modelId="{95919FA4-B817-4BB1-8461-F7693A3AA58E}" type="presOf" srcId="{10BEECFE-3EC2-4084-838A-A78AC1330480}" destId="{C90EE5AF-3268-4F41-81A7-C5962460D55A}" srcOrd="0" destOrd="1" presId="urn:microsoft.com/office/officeart/2005/8/layout/hList1"/>
    <dgm:cxn modelId="{E0326DB4-77CD-4CAB-A430-2EC7656CB965}" srcId="{1006C580-4115-477E-99AA-EABB9296C7B2}" destId="{0FBA1416-AB77-4345-81E0-29DDA6AD1AAE}" srcOrd="3" destOrd="0" parTransId="{01E9E72D-5CC0-4AFE-8470-1CBBBEA4C9EF}" sibTransId="{D32BB296-40B0-40F3-8142-D31480A7369D}"/>
    <dgm:cxn modelId="{E7369830-C04A-48D5-945B-354AAA1B5672}" type="presOf" srcId="{943AED36-6B4D-40ED-81DD-5C47B77A4139}" destId="{1640887F-5F3F-4B0E-AB7F-7D1C5AE9D133}" srcOrd="0" destOrd="0" presId="urn:microsoft.com/office/officeart/2005/8/layout/hList1"/>
    <dgm:cxn modelId="{0D482D92-EAC2-4DA9-BA5E-E1C4C54E5E2D}" srcId="{74541506-B297-422F-A737-77E769CD1A91}" destId="{1220FA6C-0D91-4A0F-82E6-5C6FF171A4E2}" srcOrd="0" destOrd="0" parTransId="{A916920D-9151-4055-8426-FB3D07DF71A1}" sibTransId="{56AA003D-8A1F-4C51-BF7C-72EDB9A590D5}"/>
    <dgm:cxn modelId="{92E6D82A-5492-4E06-8E5A-80769A868FCF}" type="presOf" srcId="{8E979D4F-CEB2-45EA-B91B-72A13396B9EE}" destId="{1640887F-5F3F-4B0E-AB7F-7D1C5AE9D133}" srcOrd="0" destOrd="1" presId="urn:microsoft.com/office/officeart/2005/8/layout/hList1"/>
    <dgm:cxn modelId="{57ADB1C7-1A96-46BE-9369-6B780B41693D}" srcId="{74541506-B297-422F-A737-77E769CD1A91}" destId="{31FC1AEA-63EB-48DD-91C2-A2BAFA0DD96B}" srcOrd="2" destOrd="0" parTransId="{82D38D25-4997-4B18-B457-9B7E84B8BCCC}" sibTransId="{4272040E-9E5F-4DBE-ADB1-47DA2B6BBE35}"/>
    <dgm:cxn modelId="{5FDD0E5F-3118-4D63-858A-1C1A794C8E79}" srcId="{74541506-B297-422F-A737-77E769CD1A91}" destId="{32C354F9-D79C-4CC9-A81F-9CDCC4FFD251}" srcOrd="3" destOrd="0" parTransId="{907B4F4D-9076-4287-A648-7CCBB702AEB3}" sibTransId="{ACA9420B-0143-4176-9169-78D28991F9D0}"/>
    <dgm:cxn modelId="{9D8E0669-B2C9-4DEF-87C7-764D9D85F3E0}" srcId="{74541506-B297-422F-A737-77E769CD1A91}" destId="{10BEECFE-3EC2-4084-838A-A78AC1330480}" srcOrd="1" destOrd="0" parTransId="{14B1123E-4989-4E22-9549-6AF76879126A}" sibTransId="{1B1FABB6-C434-4066-AECB-FF72464D884E}"/>
    <dgm:cxn modelId="{8199DD1D-5976-485F-8F2F-A063EFAA6A11}" type="presOf" srcId="{31FC1AEA-63EB-48DD-91C2-A2BAFA0DD96B}" destId="{C90EE5AF-3268-4F41-81A7-C5962460D55A}" srcOrd="0" destOrd="2" presId="urn:microsoft.com/office/officeart/2005/8/layout/hList1"/>
    <dgm:cxn modelId="{79163EFB-4B51-4394-A41D-BBEB70C9043D}" srcId="{1006C580-4115-477E-99AA-EABB9296C7B2}" destId="{8E979D4F-CEB2-45EA-B91B-72A13396B9EE}" srcOrd="1" destOrd="0" parTransId="{E70059C9-9D39-4DCE-A6AB-9120E14ECBA4}" sibTransId="{263D41CC-3223-4B0F-B73E-2C8D5F2FA2C0}"/>
    <dgm:cxn modelId="{B46C1A93-59A5-4F3A-B9ED-5091013872CB}" type="presOf" srcId="{0FBA1416-AB77-4345-81E0-29DDA6AD1AAE}" destId="{1640887F-5F3F-4B0E-AB7F-7D1C5AE9D133}" srcOrd="0" destOrd="3" presId="urn:microsoft.com/office/officeart/2005/8/layout/hList1"/>
    <dgm:cxn modelId="{03FC779C-34EB-4830-83BA-A14BA28F9B79}" type="presOf" srcId="{1006C580-4115-477E-99AA-EABB9296C7B2}" destId="{86E89FDD-BC6B-4267-A230-BF2402DB0339}" srcOrd="0" destOrd="0" presId="urn:microsoft.com/office/officeart/2005/8/layout/hList1"/>
    <dgm:cxn modelId="{442A8263-95D2-44D0-877A-A59CDB0A9832}" srcId="{1006C580-4115-477E-99AA-EABB9296C7B2}" destId="{943AED36-6B4D-40ED-81DD-5C47B77A4139}" srcOrd="0" destOrd="0" parTransId="{B6361265-8722-4BE3-B8CB-098900E25388}" sibTransId="{70D82F9D-FF77-4719-B198-5A1182E9FB4E}"/>
    <dgm:cxn modelId="{875293DE-56D1-462E-A924-33E4D88D8DAF}" srcId="{1006C580-4115-477E-99AA-EABB9296C7B2}" destId="{DB060B4C-1A72-42EE-BB12-57F8A4CD003A}" srcOrd="2" destOrd="0" parTransId="{90F8ED2F-5906-4117-B204-65872C362C04}" sibTransId="{44725D1E-0B26-42A3-B313-9CA294B28931}"/>
    <dgm:cxn modelId="{E20EE76E-4A0C-497A-8E9C-4EF552781CC5}" type="presOf" srcId="{D984F146-DA40-4DB1-82F6-8177C0C9205B}" destId="{1640887F-5F3F-4B0E-AB7F-7D1C5AE9D133}" srcOrd="0" destOrd="4" presId="urn:microsoft.com/office/officeart/2005/8/layout/hList1"/>
    <dgm:cxn modelId="{ED2E13EE-532C-4E5E-BBBD-B34F9B39FD5A}" srcId="{4B59B67E-0C61-4F3E-9E9F-99F0D49A4091}" destId="{74541506-B297-422F-A737-77E769CD1A91}" srcOrd="1" destOrd="0" parTransId="{58D79EF0-9634-4D48-9CD3-84EE1CD72EC2}" sibTransId="{3ACBF6D8-32FE-4286-B0F9-1895A5EC6C4B}"/>
    <dgm:cxn modelId="{C99D6E71-065C-4FDA-A50F-3DE70840FD2E}" type="presOf" srcId="{1220FA6C-0D91-4A0F-82E6-5C6FF171A4E2}" destId="{C90EE5AF-3268-4F41-81A7-C5962460D55A}" srcOrd="0" destOrd="0" presId="urn:microsoft.com/office/officeart/2005/8/layout/hList1"/>
    <dgm:cxn modelId="{3B966047-88A7-4679-A398-BA1A442538D0}" type="presOf" srcId="{32C354F9-D79C-4CC9-A81F-9CDCC4FFD251}" destId="{C90EE5AF-3268-4F41-81A7-C5962460D55A}" srcOrd="0" destOrd="3" presId="urn:microsoft.com/office/officeart/2005/8/layout/hList1"/>
    <dgm:cxn modelId="{4A32C9B5-B6BC-4A2E-9D08-718865185652}" type="presOf" srcId="{4B59B67E-0C61-4F3E-9E9F-99F0D49A4091}" destId="{A9B5673F-BE2C-4ED2-BCCA-57F5AC40AF07}" srcOrd="0" destOrd="0" presId="urn:microsoft.com/office/officeart/2005/8/layout/hList1"/>
    <dgm:cxn modelId="{636E6945-CD4E-42F1-B11C-09796C1AD6E9}" type="presOf" srcId="{D28B82B4-B66C-4A37-A2A1-A282CBEFE2FF}" destId="{1640887F-5F3F-4B0E-AB7F-7D1C5AE9D133}" srcOrd="0" destOrd="6" presId="urn:microsoft.com/office/officeart/2005/8/layout/hList1"/>
    <dgm:cxn modelId="{9E99E647-E6B5-454A-925E-AA77A0AD4C55}" srcId="{1006C580-4115-477E-99AA-EABB9296C7B2}" destId="{D28B82B4-B66C-4A37-A2A1-A282CBEFE2FF}" srcOrd="6" destOrd="0" parTransId="{9032965B-B2D6-435B-9D43-53F419A27615}" sibTransId="{6F7A6B34-C434-4900-89E6-F37620087130}"/>
    <dgm:cxn modelId="{DF83C4E5-C0B3-4556-BF2E-9D6DB3C769B7}" type="presOf" srcId="{DB060B4C-1A72-42EE-BB12-57F8A4CD003A}" destId="{1640887F-5F3F-4B0E-AB7F-7D1C5AE9D133}" srcOrd="0" destOrd="2" presId="urn:microsoft.com/office/officeart/2005/8/layout/hList1"/>
    <dgm:cxn modelId="{39CF9531-2D3E-4A09-963D-E7B901D5EF84}" type="presOf" srcId="{75FF1DE1-EA7F-4474-A168-55644B60291E}" destId="{1640887F-5F3F-4B0E-AB7F-7D1C5AE9D133}" srcOrd="0" destOrd="5" presId="urn:microsoft.com/office/officeart/2005/8/layout/hList1"/>
    <dgm:cxn modelId="{65A789A1-C44B-43B6-976A-C77E8A03739B}" type="presParOf" srcId="{A9B5673F-BE2C-4ED2-BCCA-57F5AC40AF07}" destId="{384E9C53-54F5-4D37-B44C-B6EECDE05FE3}" srcOrd="0" destOrd="0" presId="urn:microsoft.com/office/officeart/2005/8/layout/hList1"/>
    <dgm:cxn modelId="{CEFCCA5E-3B2A-4508-B53D-D3B151FE8ED6}" type="presParOf" srcId="{384E9C53-54F5-4D37-B44C-B6EECDE05FE3}" destId="{86E89FDD-BC6B-4267-A230-BF2402DB0339}" srcOrd="0" destOrd="0" presId="urn:microsoft.com/office/officeart/2005/8/layout/hList1"/>
    <dgm:cxn modelId="{FC285A23-DCBC-4D0D-A283-5F071FD4BF6E}" type="presParOf" srcId="{384E9C53-54F5-4D37-B44C-B6EECDE05FE3}" destId="{1640887F-5F3F-4B0E-AB7F-7D1C5AE9D133}" srcOrd="1" destOrd="0" presId="urn:microsoft.com/office/officeart/2005/8/layout/hList1"/>
    <dgm:cxn modelId="{4C18850D-930C-4E81-9B33-2D4A8C4313ED}" type="presParOf" srcId="{A9B5673F-BE2C-4ED2-BCCA-57F5AC40AF07}" destId="{1B0D1C0F-DC38-474A-A170-4E4E3570B91E}" srcOrd="1" destOrd="0" presId="urn:microsoft.com/office/officeart/2005/8/layout/hList1"/>
    <dgm:cxn modelId="{67E78F60-230B-4B0C-ACFE-747FE62D4D31}" type="presParOf" srcId="{A9B5673F-BE2C-4ED2-BCCA-57F5AC40AF07}" destId="{B7B9BD32-2E6E-4768-AC11-09A23381AE33}" srcOrd="2" destOrd="0" presId="urn:microsoft.com/office/officeart/2005/8/layout/hList1"/>
    <dgm:cxn modelId="{FA369755-D3FB-431B-B9AC-AC37A744D1E3}" type="presParOf" srcId="{B7B9BD32-2E6E-4768-AC11-09A23381AE33}" destId="{7605C8D3-D09A-47DC-B5A5-0BE07F3584E0}" srcOrd="0" destOrd="0" presId="urn:microsoft.com/office/officeart/2005/8/layout/hList1"/>
    <dgm:cxn modelId="{3279C240-4661-43E1-B736-3D80ACB56B74}" type="presParOf" srcId="{B7B9BD32-2E6E-4768-AC11-09A23381AE33}" destId="{C90EE5AF-3268-4F41-81A7-C5962460D5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D7DC09-269A-41E7-AF58-BAD7E22CD48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93C42E2E-8A71-4AF5-A94E-AD20A8FD8610}">
      <dgm:prSet phldrT="[Tex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Support the building of networks and community services which meet the needs of local </a:t>
          </a:r>
          <a:r>
            <a:rPr lang="en-GB" sz="1800" b="1" dirty="0" smtClean="0">
              <a:solidFill>
                <a:schemeClr val="tx1"/>
              </a:solidFill>
              <a:latin typeface="Arial" panose="020B0604020202020204" pitchFamily="34" charset="0"/>
              <a:cs typeface="Arial" panose="020B0604020202020204" pitchFamily="34" charset="0"/>
            </a:rPr>
            <a:t>people</a:t>
          </a:r>
          <a:endParaRPr lang="en-GB" sz="1800" b="1" dirty="0">
            <a:solidFill>
              <a:schemeClr val="tx1"/>
            </a:solidFill>
            <a:latin typeface="Arial" panose="020B0604020202020204" pitchFamily="34" charset="0"/>
            <a:cs typeface="Arial" panose="020B0604020202020204" pitchFamily="34" charset="0"/>
          </a:endParaRPr>
        </a:p>
      </dgm:t>
    </dgm:pt>
    <dgm:pt modelId="{C87DB76F-0051-4CFC-8E67-71F4F833E5DC}" type="parTrans" cxnId="{148EC483-C4A9-4970-981E-2BCAB8A9E0DD}">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B5ED80B7-2F24-4FEF-9670-46DA401A0E63}" type="sibTrans" cxnId="{148EC483-C4A9-4970-981E-2BCAB8A9E0DD}">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616C6F18-BA60-4EC1-B075-304052332937}">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Seek to co-produce services with local </a:t>
          </a:r>
          <a:r>
            <a:rPr lang="en-GB" sz="1800" b="1" dirty="0" smtClean="0">
              <a:solidFill>
                <a:schemeClr val="tx1"/>
              </a:solidFill>
              <a:latin typeface="Arial" panose="020B0604020202020204" pitchFamily="34" charset="0"/>
              <a:cs typeface="Arial" panose="020B0604020202020204" pitchFamily="34" charset="0"/>
            </a:rPr>
            <a:t>people</a:t>
          </a:r>
          <a:endParaRPr lang="en-GB" sz="1800" b="1" dirty="0">
            <a:solidFill>
              <a:schemeClr val="tx1"/>
            </a:solidFill>
            <a:latin typeface="Arial" panose="020B0604020202020204" pitchFamily="34" charset="0"/>
            <a:cs typeface="Arial" panose="020B0604020202020204" pitchFamily="34" charset="0"/>
          </a:endParaRPr>
        </a:p>
      </dgm:t>
    </dgm:pt>
    <dgm:pt modelId="{1299149E-39BD-4B81-8A6E-D188DB6433F5}" type="parTrans" cxnId="{02BD89C4-8F39-4E23-9F0C-360AC4AC6C40}">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4A522306-D3BC-4F05-9827-7229DFF33563}" type="sibTrans" cxnId="{02BD89C4-8F39-4E23-9F0C-360AC4AC6C40}">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EB32896F-D7E6-4D98-9620-9078280A5053}">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Promote the development of new services models of delivery</a:t>
          </a:r>
        </a:p>
      </dgm:t>
    </dgm:pt>
    <dgm:pt modelId="{99FB0AC5-DC83-4DE5-9635-EAEC3C1F8E99}" type="parTrans" cxnId="{59817BB4-18AF-4F15-9C17-42C496A6B77D}">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2231C1F0-661F-496C-A127-130A3FCD61A8}" type="sibTrans" cxnId="{59817BB4-18AF-4F15-9C17-42C496A6B77D}">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98DE1789-A56E-4D4C-B520-1A7D231EF6C2}">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Ensure the availability of preventative </a:t>
          </a:r>
          <a:r>
            <a:rPr lang="en-GB" sz="1800" b="1" dirty="0" smtClean="0">
              <a:solidFill>
                <a:schemeClr val="tx1"/>
              </a:solidFill>
              <a:latin typeface="Arial" panose="020B0604020202020204" pitchFamily="34" charset="0"/>
              <a:cs typeface="Arial" panose="020B0604020202020204" pitchFamily="34" charset="0"/>
            </a:rPr>
            <a:t>services</a:t>
          </a:r>
          <a:endParaRPr lang="en-GB" sz="1800" b="1" dirty="0">
            <a:solidFill>
              <a:schemeClr val="tx1"/>
            </a:solidFill>
            <a:latin typeface="Arial" panose="020B0604020202020204" pitchFamily="34" charset="0"/>
            <a:cs typeface="Arial" panose="020B0604020202020204" pitchFamily="34" charset="0"/>
          </a:endParaRPr>
        </a:p>
      </dgm:t>
    </dgm:pt>
    <dgm:pt modelId="{593494E0-BCE1-4F73-8D8F-70E1F894D7AD}" type="parTrans" cxnId="{21E424F3-E363-47CF-83CD-96A6895A8E21}">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EEBB2E44-7EC4-4DF7-B403-38CE4E96172E}" type="sibTrans" cxnId="{21E424F3-E363-47CF-83CD-96A6895A8E21}">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A6908FC8-B83E-4C94-A299-7D87776662E8}">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Support the development of integrated </a:t>
          </a:r>
          <a:r>
            <a:rPr lang="en-GB" sz="1800" b="1" dirty="0" smtClean="0">
              <a:solidFill>
                <a:schemeClr val="tx1"/>
              </a:solidFill>
              <a:latin typeface="Arial" panose="020B0604020202020204" pitchFamily="34" charset="0"/>
              <a:cs typeface="Arial" panose="020B0604020202020204" pitchFamily="34" charset="0"/>
            </a:rPr>
            <a:t>services</a:t>
          </a:r>
          <a:endParaRPr lang="en-GB" sz="1800" b="1" dirty="0">
            <a:solidFill>
              <a:schemeClr val="tx1"/>
            </a:solidFill>
            <a:latin typeface="Arial" panose="020B0604020202020204" pitchFamily="34" charset="0"/>
            <a:cs typeface="Arial" panose="020B0604020202020204" pitchFamily="34" charset="0"/>
          </a:endParaRPr>
        </a:p>
      </dgm:t>
    </dgm:pt>
    <dgm:pt modelId="{075BBDB5-E26C-4A8A-AFA7-9DBEEE33CB52}" type="parTrans" cxnId="{1A792B4F-08FB-4865-A9BB-FF09899D6AF7}">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8B9AF1A4-8910-4E45-A8DE-5597AD13FB78}" type="sibTrans" cxnId="{1A792B4F-08FB-4865-A9BB-FF09899D6AF7}">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6B9C00C2-AB48-45F0-8552-B030BE169283}" type="pres">
      <dgm:prSet presAssocID="{BFD7DC09-269A-41E7-AF58-BAD7E22CD48A}" presName="linear" presStyleCnt="0">
        <dgm:presLayoutVars>
          <dgm:animLvl val="lvl"/>
          <dgm:resizeHandles val="exact"/>
        </dgm:presLayoutVars>
      </dgm:prSet>
      <dgm:spPr/>
      <dgm:t>
        <a:bodyPr/>
        <a:lstStyle/>
        <a:p>
          <a:endParaRPr lang="en-GB"/>
        </a:p>
      </dgm:t>
    </dgm:pt>
    <dgm:pt modelId="{D4B258E6-89E7-4C18-A125-87CF98C48EFE}" type="pres">
      <dgm:prSet presAssocID="{93C42E2E-8A71-4AF5-A94E-AD20A8FD8610}" presName="parentText" presStyleLbl="node1" presStyleIdx="0" presStyleCnt="5">
        <dgm:presLayoutVars>
          <dgm:chMax val="0"/>
          <dgm:bulletEnabled val="1"/>
        </dgm:presLayoutVars>
      </dgm:prSet>
      <dgm:spPr/>
      <dgm:t>
        <a:bodyPr/>
        <a:lstStyle/>
        <a:p>
          <a:endParaRPr lang="en-GB"/>
        </a:p>
      </dgm:t>
    </dgm:pt>
    <dgm:pt modelId="{CE7F76BE-7D98-400C-A8B2-C54424BE53C1}" type="pres">
      <dgm:prSet presAssocID="{B5ED80B7-2F24-4FEF-9670-46DA401A0E63}" presName="spacer" presStyleCnt="0"/>
      <dgm:spPr/>
    </dgm:pt>
    <dgm:pt modelId="{E178D78C-8E57-472D-8B84-C5A74572D3F9}" type="pres">
      <dgm:prSet presAssocID="{616C6F18-BA60-4EC1-B075-304052332937}" presName="parentText" presStyleLbl="node1" presStyleIdx="1" presStyleCnt="5">
        <dgm:presLayoutVars>
          <dgm:chMax val="0"/>
          <dgm:bulletEnabled val="1"/>
        </dgm:presLayoutVars>
      </dgm:prSet>
      <dgm:spPr/>
      <dgm:t>
        <a:bodyPr/>
        <a:lstStyle/>
        <a:p>
          <a:endParaRPr lang="en-GB"/>
        </a:p>
      </dgm:t>
    </dgm:pt>
    <dgm:pt modelId="{2ECA7AD1-12AE-46E8-AD05-1054710AA10A}" type="pres">
      <dgm:prSet presAssocID="{4A522306-D3BC-4F05-9827-7229DFF33563}" presName="spacer" presStyleCnt="0"/>
      <dgm:spPr/>
    </dgm:pt>
    <dgm:pt modelId="{256967A1-2C98-4D67-84B9-A3FCB9E830ED}" type="pres">
      <dgm:prSet presAssocID="{EB32896F-D7E6-4D98-9620-9078280A5053}" presName="parentText" presStyleLbl="node1" presStyleIdx="2" presStyleCnt="5">
        <dgm:presLayoutVars>
          <dgm:chMax val="0"/>
          <dgm:bulletEnabled val="1"/>
        </dgm:presLayoutVars>
      </dgm:prSet>
      <dgm:spPr/>
      <dgm:t>
        <a:bodyPr/>
        <a:lstStyle/>
        <a:p>
          <a:endParaRPr lang="en-GB"/>
        </a:p>
      </dgm:t>
    </dgm:pt>
    <dgm:pt modelId="{697C5945-B86B-42E1-95A8-931A9B8B6D6D}" type="pres">
      <dgm:prSet presAssocID="{2231C1F0-661F-496C-A127-130A3FCD61A8}" presName="spacer" presStyleCnt="0"/>
      <dgm:spPr/>
    </dgm:pt>
    <dgm:pt modelId="{C92583C3-3FBF-44DE-922C-627520A12D26}" type="pres">
      <dgm:prSet presAssocID="{98DE1789-A56E-4D4C-B520-1A7D231EF6C2}" presName="parentText" presStyleLbl="node1" presStyleIdx="3" presStyleCnt="5">
        <dgm:presLayoutVars>
          <dgm:chMax val="0"/>
          <dgm:bulletEnabled val="1"/>
        </dgm:presLayoutVars>
      </dgm:prSet>
      <dgm:spPr/>
      <dgm:t>
        <a:bodyPr/>
        <a:lstStyle/>
        <a:p>
          <a:endParaRPr lang="en-GB"/>
        </a:p>
      </dgm:t>
    </dgm:pt>
    <dgm:pt modelId="{0654F532-5808-46C8-82E9-90541294C5B7}" type="pres">
      <dgm:prSet presAssocID="{EEBB2E44-7EC4-4DF7-B403-38CE4E96172E}" presName="spacer" presStyleCnt="0"/>
      <dgm:spPr/>
    </dgm:pt>
    <dgm:pt modelId="{C1F4AE9B-9D9A-4AE2-812A-EFFC7CBBD6FC}" type="pres">
      <dgm:prSet presAssocID="{A6908FC8-B83E-4C94-A299-7D87776662E8}" presName="parentText" presStyleLbl="node1" presStyleIdx="4" presStyleCnt="5">
        <dgm:presLayoutVars>
          <dgm:chMax val="0"/>
          <dgm:bulletEnabled val="1"/>
        </dgm:presLayoutVars>
      </dgm:prSet>
      <dgm:spPr/>
      <dgm:t>
        <a:bodyPr/>
        <a:lstStyle/>
        <a:p>
          <a:endParaRPr lang="en-GB"/>
        </a:p>
      </dgm:t>
    </dgm:pt>
  </dgm:ptLst>
  <dgm:cxnLst>
    <dgm:cxn modelId="{21E424F3-E363-47CF-83CD-96A6895A8E21}" srcId="{BFD7DC09-269A-41E7-AF58-BAD7E22CD48A}" destId="{98DE1789-A56E-4D4C-B520-1A7D231EF6C2}" srcOrd="3" destOrd="0" parTransId="{593494E0-BCE1-4F73-8D8F-70E1F894D7AD}" sibTransId="{EEBB2E44-7EC4-4DF7-B403-38CE4E96172E}"/>
    <dgm:cxn modelId="{8A5B7271-25C8-4924-A5F2-4A7B0F9D97A4}" type="presOf" srcId="{A6908FC8-B83E-4C94-A299-7D87776662E8}" destId="{C1F4AE9B-9D9A-4AE2-812A-EFFC7CBBD6FC}" srcOrd="0" destOrd="0" presId="urn:microsoft.com/office/officeart/2005/8/layout/vList2"/>
    <dgm:cxn modelId="{1A792B4F-08FB-4865-A9BB-FF09899D6AF7}" srcId="{BFD7DC09-269A-41E7-AF58-BAD7E22CD48A}" destId="{A6908FC8-B83E-4C94-A299-7D87776662E8}" srcOrd="4" destOrd="0" parTransId="{075BBDB5-E26C-4A8A-AFA7-9DBEEE33CB52}" sibTransId="{8B9AF1A4-8910-4E45-A8DE-5597AD13FB78}"/>
    <dgm:cxn modelId="{760AD15C-EAB5-4082-956F-792033CD177F}" type="presOf" srcId="{616C6F18-BA60-4EC1-B075-304052332937}" destId="{E178D78C-8E57-472D-8B84-C5A74572D3F9}" srcOrd="0" destOrd="0" presId="urn:microsoft.com/office/officeart/2005/8/layout/vList2"/>
    <dgm:cxn modelId="{02BD89C4-8F39-4E23-9F0C-360AC4AC6C40}" srcId="{BFD7DC09-269A-41E7-AF58-BAD7E22CD48A}" destId="{616C6F18-BA60-4EC1-B075-304052332937}" srcOrd="1" destOrd="0" parTransId="{1299149E-39BD-4B81-8A6E-D188DB6433F5}" sibTransId="{4A522306-D3BC-4F05-9827-7229DFF33563}"/>
    <dgm:cxn modelId="{148EC483-C4A9-4970-981E-2BCAB8A9E0DD}" srcId="{BFD7DC09-269A-41E7-AF58-BAD7E22CD48A}" destId="{93C42E2E-8A71-4AF5-A94E-AD20A8FD8610}" srcOrd="0" destOrd="0" parTransId="{C87DB76F-0051-4CFC-8E67-71F4F833E5DC}" sibTransId="{B5ED80B7-2F24-4FEF-9670-46DA401A0E63}"/>
    <dgm:cxn modelId="{633FDB8E-5261-4E3A-95BD-4ED507C00E71}" type="presOf" srcId="{93C42E2E-8A71-4AF5-A94E-AD20A8FD8610}" destId="{D4B258E6-89E7-4C18-A125-87CF98C48EFE}" srcOrd="0" destOrd="0" presId="urn:microsoft.com/office/officeart/2005/8/layout/vList2"/>
    <dgm:cxn modelId="{36BEF644-A29D-4130-9EB6-31F1F5AF3088}" type="presOf" srcId="{BFD7DC09-269A-41E7-AF58-BAD7E22CD48A}" destId="{6B9C00C2-AB48-45F0-8552-B030BE169283}" srcOrd="0" destOrd="0" presId="urn:microsoft.com/office/officeart/2005/8/layout/vList2"/>
    <dgm:cxn modelId="{CD16C0D0-1F47-4D88-A4AE-3D83F9634268}" type="presOf" srcId="{EB32896F-D7E6-4D98-9620-9078280A5053}" destId="{256967A1-2C98-4D67-84B9-A3FCB9E830ED}" srcOrd="0" destOrd="0" presId="urn:microsoft.com/office/officeart/2005/8/layout/vList2"/>
    <dgm:cxn modelId="{AF897507-7771-4FEE-B77F-E3475DC4F84E}" type="presOf" srcId="{98DE1789-A56E-4D4C-B520-1A7D231EF6C2}" destId="{C92583C3-3FBF-44DE-922C-627520A12D26}" srcOrd="0" destOrd="0" presId="urn:microsoft.com/office/officeart/2005/8/layout/vList2"/>
    <dgm:cxn modelId="{59817BB4-18AF-4F15-9C17-42C496A6B77D}" srcId="{BFD7DC09-269A-41E7-AF58-BAD7E22CD48A}" destId="{EB32896F-D7E6-4D98-9620-9078280A5053}" srcOrd="2" destOrd="0" parTransId="{99FB0AC5-DC83-4DE5-9635-EAEC3C1F8E99}" sibTransId="{2231C1F0-661F-496C-A127-130A3FCD61A8}"/>
    <dgm:cxn modelId="{9FF20259-34CB-4C4C-88E3-9FC07A961479}" type="presParOf" srcId="{6B9C00C2-AB48-45F0-8552-B030BE169283}" destId="{D4B258E6-89E7-4C18-A125-87CF98C48EFE}" srcOrd="0" destOrd="0" presId="urn:microsoft.com/office/officeart/2005/8/layout/vList2"/>
    <dgm:cxn modelId="{EB6B284E-B641-489E-9491-96614669C51E}" type="presParOf" srcId="{6B9C00C2-AB48-45F0-8552-B030BE169283}" destId="{CE7F76BE-7D98-400C-A8B2-C54424BE53C1}" srcOrd="1" destOrd="0" presId="urn:microsoft.com/office/officeart/2005/8/layout/vList2"/>
    <dgm:cxn modelId="{F5B1C790-BBC0-4BDA-802E-D0C76FD90A03}" type="presParOf" srcId="{6B9C00C2-AB48-45F0-8552-B030BE169283}" destId="{E178D78C-8E57-472D-8B84-C5A74572D3F9}" srcOrd="2" destOrd="0" presId="urn:microsoft.com/office/officeart/2005/8/layout/vList2"/>
    <dgm:cxn modelId="{771C157F-AC00-45A5-9110-5D31C23815A8}" type="presParOf" srcId="{6B9C00C2-AB48-45F0-8552-B030BE169283}" destId="{2ECA7AD1-12AE-46E8-AD05-1054710AA10A}" srcOrd="3" destOrd="0" presId="urn:microsoft.com/office/officeart/2005/8/layout/vList2"/>
    <dgm:cxn modelId="{A56A95C5-A09D-439F-9F1D-6BD83F930F35}" type="presParOf" srcId="{6B9C00C2-AB48-45F0-8552-B030BE169283}" destId="{256967A1-2C98-4D67-84B9-A3FCB9E830ED}" srcOrd="4" destOrd="0" presId="urn:microsoft.com/office/officeart/2005/8/layout/vList2"/>
    <dgm:cxn modelId="{B8605C08-95E4-4B6A-8BDC-7E9C79E04B96}" type="presParOf" srcId="{6B9C00C2-AB48-45F0-8552-B030BE169283}" destId="{697C5945-B86B-42E1-95A8-931A9B8B6D6D}" srcOrd="5" destOrd="0" presId="urn:microsoft.com/office/officeart/2005/8/layout/vList2"/>
    <dgm:cxn modelId="{34EE7BAB-DB75-416C-9019-86EF12FB2685}" type="presParOf" srcId="{6B9C00C2-AB48-45F0-8552-B030BE169283}" destId="{C92583C3-3FBF-44DE-922C-627520A12D26}" srcOrd="6" destOrd="0" presId="urn:microsoft.com/office/officeart/2005/8/layout/vList2"/>
    <dgm:cxn modelId="{9F7C62DE-051C-44F2-A963-FED492E80AF0}" type="presParOf" srcId="{6B9C00C2-AB48-45F0-8552-B030BE169283}" destId="{0654F532-5808-46C8-82E9-90541294C5B7}" srcOrd="7" destOrd="0" presId="urn:microsoft.com/office/officeart/2005/8/layout/vList2"/>
    <dgm:cxn modelId="{8B0D6BE7-6AF6-4774-9B2D-A6177D842D0E}" type="presParOf" srcId="{6B9C00C2-AB48-45F0-8552-B030BE169283}" destId="{C1F4AE9B-9D9A-4AE2-812A-EFFC7CBBD6F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B53A16-D300-4AAA-9855-870195CDAE7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5E558524-B009-4530-8D97-C8E058EACE58}">
      <dgm:prSet phldrT="[Tex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Ensure that regional decisions are made so that services maximise independence rather than encourage </a:t>
          </a:r>
          <a:r>
            <a:rPr lang="en-GB" sz="1800" b="1" dirty="0" smtClean="0">
              <a:solidFill>
                <a:schemeClr val="tx1"/>
              </a:solidFill>
              <a:latin typeface="Arial" panose="020B0604020202020204" pitchFamily="34" charset="0"/>
              <a:cs typeface="Arial" panose="020B0604020202020204" pitchFamily="34" charset="0"/>
            </a:rPr>
            <a:t>dependency</a:t>
          </a:r>
          <a:endParaRPr lang="en-GB" sz="1800" b="1" dirty="0">
            <a:solidFill>
              <a:schemeClr val="tx1"/>
            </a:solidFill>
            <a:latin typeface="Arial" panose="020B0604020202020204" pitchFamily="34" charset="0"/>
            <a:cs typeface="Arial" panose="020B0604020202020204" pitchFamily="34" charset="0"/>
          </a:endParaRPr>
        </a:p>
      </dgm:t>
    </dgm:pt>
    <dgm:pt modelId="{40D1263E-5777-4C55-8C54-18B7066C8BC9}" type="parTrans" cxnId="{DB972086-D1C4-4551-BEDB-316936163045}">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91498E7D-F53B-4E58-9319-167378136C04}" type="sibTrans" cxnId="{DB972086-D1C4-4551-BEDB-316936163045}">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52327DEE-52D8-4047-959D-CAAB73CC5FC7}">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Inform decisions about what might be the most effective models of care, with evidence to back up </a:t>
          </a:r>
          <a:r>
            <a:rPr lang="en-GB" sz="1800" b="1" dirty="0" smtClean="0">
              <a:solidFill>
                <a:schemeClr val="tx1"/>
              </a:solidFill>
              <a:latin typeface="Arial" panose="020B0604020202020204" pitchFamily="34" charset="0"/>
              <a:cs typeface="Arial" panose="020B0604020202020204" pitchFamily="34" charset="0"/>
            </a:rPr>
            <a:t/>
          </a:r>
          <a:br>
            <a:rPr lang="en-GB" sz="1800" b="1" dirty="0" smtClean="0">
              <a:solidFill>
                <a:schemeClr val="tx1"/>
              </a:solidFill>
              <a:latin typeface="Arial" panose="020B0604020202020204" pitchFamily="34" charset="0"/>
              <a:cs typeface="Arial" panose="020B0604020202020204" pitchFamily="34" charset="0"/>
            </a:rPr>
          </a:br>
          <a:r>
            <a:rPr lang="en-GB" sz="1800" b="1" dirty="0" smtClean="0">
              <a:solidFill>
                <a:schemeClr val="tx1"/>
              </a:solidFill>
              <a:latin typeface="Arial" panose="020B0604020202020204" pitchFamily="34" charset="0"/>
              <a:cs typeface="Arial" panose="020B0604020202020204" pitchFamily="34" charset="0"/>
            </a:rPr>
            <a:t>any discussions</a:t>
          </a:r>
          <a:endParaRPr lang="en-GB" sz="1800" b="1" dirty="0">
            <a:solidFill>
              <a:schemeClr val="tx1"/>
            </a:solidFill>
            <a:latin typeface="Arial" panose="020B0604020202020204" pitchFamily="34" charset="0"/>
            <a:cs typeface="Arial" panose="020B0604020202020204" pitchFamily="34" charset="0"/>
          </a:endParaRPr>
        </a:p>
      </dgm:t>
    </dgm:pt>
    <dgm:pt modelId="{25484216-255C-4A1E-8695-7964FFCEE8F3}" type="parTrans" cxnId="{4E43FC90-4697-4F14-BE9B-966336921F6D}">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3CF6FE45-E959-4076-933C-FCB1FEBCE2FE}" type="sibTrans" cxnId="{4E43FC90-4697-4F14-BE9B-966336921F6D}">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9D04234E-06CF-4ACF-9D72-DE0C7A963A53}">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Support partnership boards to understand their local care economy and the depth and breadth of provider </a:t>
          </a:r>
          <a:r>
            <a:rPr lang="en-GB" sz="1800" b="1" dirty="0" smtClean="0">
              <a:solidFill>
                <a:schemeClr val="tx1"/>
              </a:solidFill>
              <a:latin typeface="Arial" panose="020B0604020202020204" pitchFamily="34" charset="0"/>
              <a:cs typeface="Arial" panose="020B0604020202020204" pitchFamily="34" charset="0"/>
            </a:rPr>
            <a:t>organisations</a:t>
          </a:r>
          <a:endParaRPr lang="en-GB" sz="1800" b="1" dirty="0">
            <a:solidFill>
              <a:schemeClr val="tx1"/>
            </a:solidFill>
            <a:latin typeface="Arial" panose="020B0604020202020204" pitchFamily="34" charset="0"/>
            <a:cs typeface="Arial" panose="020B0604020202020204" pitchFamily="34" charset="0"/>
          </a:endParaRPr>
        </a:p>
      </dgm:t>
    </dgm:pt>
    <dgm:pt modelId="{FC6EC86E-B133-492C-948E-5ECB701DFEEE}" type="parTrans" cxnId="{12629E2E-7193-41E4-BD72-B857B3B57DBE}">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3DCF2F28-D9F1-4696-8940-3D73FB16F29F}" type="sibTrans" cxnId="{12629E2E-7193-41E4-BD72-B857B3B57DBE}">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71B6E4F2-ED68-48B6-8C1C-DE75CAC15210}" type="pres">
      <dgm:prSet presAssocID="{8BB53A16-D300-4AAA-9855-870195CDAE71}" presName="linear" presStyleCnt="0">
        <dgm:presLayoutVars>
          <dgm:animLvl val="lvl"/>
          <dgm:resizeHandles val="exact"/>
        </dgm:presLayoutVars>
      </dgm:prSet>
      <dgm:spPr/>
      <dgm:t>
        <a:bodyPr/>
        <a:lstStyle/>
        <a:p>
          <a:endParaRPr lang="en-GB"/>
        </a:p>
      </dgm:t>
    </dgm:pt>
    <dgm:pt modelId="{3FD6BAEC-3509-456B-BDEC-6BFDC487A793}" type="pres">
      <dgm:prSet presAssocID="{5E558524-B009-4530-8D97-C8E058EACE58}" presName="parentText" presStyleLbl="node1" presStyleIdx="0" presStyleCnt="3" custLinFactNeighborX="270" custLinFactNeighborY="18521">
        <dgm:presLayoutVars>
          <dgm:chMax val="0"/>
          <dgm:bulletEnabled val="1"/>
        </dgm:presLayoutVars>
      </dgm:prSet>
      <dgm:spPr/>
      <dgm:t>
        <a:bodyPr/>
        <a:lstStyle/>
        <a:p>
          <a:endParaRPr lang="en-GB"/>
        </a:p>
      </dgm:t>
    </dgm:pt>
    <dgm:pt modelId="{4FDDAED8-A9A1-4E0D-8893-163ED6120A87}" type="pres">
      <dgm:prSet presAssocID="{91498E7D-F53B-4E58-9319-167378136C04}" presName="spacer" presStyleCnt="0"/>
      <dgm:spPr/>
    </dgm:pt>
    <dgm:pt modelId="{9FFA9060-E5EA-4E47-8401-A04C48824695}" type="pres">
      <dgm:prSet presAssocID="{52327DEE-52D8-4047-959D-CAAB73CC5FC7}" presName="parentText" presStyleLbl="node1" presStyleIdx="1" presStyleCnt="3">
        <dgm:presLayoutVars>
          <dgm:chMax val="0"/>
          <dgm:bulletEnabled val="1"/>
        </dgm:presLayoutVars>
      </dgm:prSet>
      <dgm:spPr/>
      <dgm:t>
        <a:bodyPr/>
        <a:lstStyle/>
        <a:p>
          <a:endParaRPr lang="en-GB"/>
        </a:p>
      </dgm:t>
    </dgm:pt>
    <dgm:pt modelId="{3205D308-ACF5-4D2D-BFC6-6C67437704F0}" type="pres">
      <dgm:prSet presAssocID="{3CF6FE45-E959-4076-933C-FCB1FEBCE2FE}" presName="spacer" presStyleCnt="0"/>
      <dgm:spPr/>
    </dgm:pt>
    <dgm:pt modelId="{EF46F8F7-20A2-4217-A36C-3F83EBC0DA66}" type="pres">
      <dgm:prSet presAssocID="{9D04234E-06CF-4ACF-9D72-DE0C7A963A53}" presName="parentText" presStyleLbl="node1" presStyleIdx="2" presStyleCnt="3">
        <dgm:presLayoutVars>
          <dgm:chMax val="0"/>
          <dgm:bulletEnabled val="1"/>
        </dgm:presLayoutVars>
      </dgm:prSet>
      <dgm:spPr/>
      <dgm:t>
        <a:bodyPr/>
        <a:lstStyle/>
        <a:p>
          <a:endParaRPr lang="en-GB"/>
        </a:p>
      </dgm:t>
    </dgm:pt>
  </dgm:ptLst>
  <dgm:cxnLst>
    <dgm:cxn modelId="{DE75544D-EF60-4BE8-A991-601401086152}" type="presOf" srcId="{9D04234E-06CF-4ACF-9D72-DE0C7A963A53}" destId="{EF46F8F7-20A2-4217-A36C-3F83EBC0DA66}" srcOrd="0" destOrd="0" presId="urn:microsoft.com/office/officeart/2005/8/layout/vList2"/>
    <dgm:cxn modelId="{12629E2E-7193-41E4-BD72-B857B3B57DBE}" srcId="{8BB53A16-D300-4AAA-9855-870195CDAE71}" destId="{9D04234E-06CF-4ACF-9D72-DE0C7A963A53}" srcOrd="2" destOrd="0" parTransId="{FC6EC86E-B133-492C-948E-5ECB701DFEEE}" sibTransId="{3DCF2F28-D9F1-4696-8940-3D73FB16F29F}"/>
    <dgm:cxn modelId="{EE795197-BC9C-4E19-B59C-357F5C584146}" type="presOf" srcId="{5E558524-B009-4530-8D97-C8E058EACE58}" destId="{3FD6BAEC-3509-456B-BDEC-6BFDC487A793}" srcOrd="0" destOrd="0" presId="urn:microsoft.com/office/officeart/2005/8/layout/vList2"/>
    <dgm:cxn modelId="{C507C26E-C151-4B83-9790-A80A32E2870F}" type="presOf" srcId="{8BB53A16-D300-4AAA-9855-870195CDAE71}" destId="{71B6E4F2-ED68-48B6-8C1C-DE75CAC15210}" srcOrd="0" destOrd="0" presId="urn:microsoft.com/office/officeart/2005/8/layout/vList2"/>
    <dgm:cxn modelId="{DB972086-D1C4-4551-BEDB-316936163045}" srcId="{8BB53A16-D300-4AAA-9855-870195CDAE71}" destId="{5E558524-B009-4530-8D97-C8E058EACE58}" srcOrd="0" destOrd="0" parTransId="{40D1263E-5777-4C55-8C54-18B7066C8BC9}" sibTransId="{91498E7D-F53B-4E58-9319-167378136C04}"/>
    <dgm:cxn modelId="{ACACE2E7-45A3-4C85-A2C7-D8077532A4D7}" type="presOf" srcId="{52327DEE-52D8-4047-959D-CAAB73CC5FC7}" destId="{9FFA9060-E5EA-4E47-8401-A04C48824695}" srcOrd="0" destOrd="0" presId="urn:microsoft.com/office/officeart/2005/8/layout/vList2"/>
    <dgm:cxn modelId="{4E43FC90-4697-4F14-BE9B-966336921F6D}" srcId="{8BB53A16-D300-4AAA-9855-870195CDAE71}" destId="{52327DEE-52D8-4047-959D-CAAB73CC5FC7}" srcOrd="1" destOrd="0" parTransId="{25484216-255C-4A1E-8695-7964FFCEE8F3}" sibTransId="{3CF6FE45-E959-4076-933C-FCB1FEBCE2FE}"/>
    <dgm:cxn modelId="{C5BFB0FE-446A-492A-99DC-55812E1CE095}" type="presParOf" srcId="{71B6E4F2-ED68-48B6-8C1C-DE75CAC15210}" destId="{3FD6BAEC-3509-456B-BDEC-6BFDC487A793}" srcOrd="0" destOrd="0" presId="urn:microsoft.com/office/officeart/2005/8/layout/vList2"/>
    <dgm:cxn modelId="{9962C398-CD36-47EA-8502-AD7642B388C6}" type="presParOf" srcId="{71B6E4F2-ED68-48B6-8C1C-DE75CAC15210}" destId="{4FDDAED8-A9A1-4E0D-8893-163ED6120A87}" srcOrd="1" destOrd="0" presId="urn:microsoft.com/office/officeart/2005/8/layout/vList2"/>
    <dgm:cxn modelId="{E705E415-5AB0-4093-8040-748E72EED0CB}" type="presParOf" srcId="{71B6E4F2-ED68-48B6-8C1C-DE75CAC15210}" destId="{9FFA9060-E5EA-4E47-8401-A04C48824695}" srcOrd="2" destOrd="0" presId="urn:microsoft.com/office/officeart/2005/8/layout/vList2"/>
    <dgm:cxn modelId="{C2968BCE-9E8E-451A-ABD9-8BBAC0EA04C4}" type="presParOf" srcId="{71B6E4F2-ED68-48B6-8C1C-DE75CAC15210}" destId="{3205D308-ACF5-4D2D-BFC6-6C67437704F0}" srcOrd="3" destOrd="0" presId="urn:microsoft.com/office/officeart/2005/8/layout/vList2"/>
    <dgm:cxn modelId="{A318C367-3B5B-4C7C-AF65-CA480580E202}" type="presParOf" srcId="{71B6E4F2-ED68-48B6-8C1C-DE75CAC15210}" destId="{EF46F8F7-20A2-4217-A36C-3F83EBC0DA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39B7D4-4E0B-4E4A-B9D0-CCA10328EE7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A7A216F6-7A9D-45E7-AA8A-257C5694B04D}">
      <dgm:prSet phldrT="[Tex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Ensure the needs and views of carers </a:t>
          </a:r>
          <a:r>
            <a:rPr lang="en-GB" sz="1800" b="1" dirty="0" smtClean="0">
              <a:solidFill>
                <a:schemeClr val="tx1"/>
              </a:solidFill>
              <a:latin typeface="Arial" panose="020B0604020202020204" pitchFamily="34" charset="0"/>
              <a:cs typeface="Arial" panose="020B0604020202020204" pitchFamily="34" charset="0"/>
            </a:rPr>
            <a:t/>
          </a:r>
          <a:br>
            <a:rPr lang="en-GB" sz="1800" b="1" dirty="0" smtClean="0">
              <a:solidFill>
                <a:schemeClr val="tx1"/>
              </a:solidFill>
              <a:latin typeface="Arial" panose="020B0604020202020204" pitchFamily="34" charset="0"/>
              <a:cs typeface="Arial" panose="020B0604020202020204" pitchFamily="34" charset="0"/>
            </a:rPr>
          </a:br>
          <a:r>
            <a:rPr lang="en-GB" sz="1800" b="1" dirty="0" smtClean="0">
              <a:solidFill>
                <a:schemeClr val="tx1"/>
              </a:solidFill>
              <a:latin typeface="Arial" panose="020B0604020202020204" pitchFamily="34" charset="0"/>
              <a:cs typeface="Arial" panose="020B0604020202020204" pitchFamily="34" charset="0"/>
            </a:rPr>
            <a:t>are </a:t>
          </a:r>
          <a:r>
            <a:rPr lang="en-GB" sz="1800" b="1" dirty="0">
              <a:solidFill>
                <a:schemeClr val="tx1"/>
              </a:solidFill>
              <a:latin typeface="Arial" panose="020B0604020202020204" pitchFamily="34" charset="0"/>
              <a:cs typeface="Arial" panose="020B0604020202020204" pitchFamily="34" charset="0"/>
            </a:rPr>
            <a:t>heard and reflected within regional </a:t>
          </a:r>
          <a:r>
            <a:rPr lang="en-GB" sz="1800" b="1" dirty="0" smtClean="0">
              <a:solidFill>
                <a:schemeClr val="tx1"/>
              </a:solidFill>
              <a:latin typeface="Arial" panose="020B0604020202020204" pitchFamily="34" charset="0"/>
              <a:cs typeface="Arial" panose="020B0604020202020204" pitchFamily="34" charset="0"/>
            </a:rPr>
            <a:t>plans</a:t>
          </a:r>
          <a:endParaRPr lang="en-GB" sz="1800" b="1" dirty="0">
            <a:solidFill>
              <a:schemeClr val="tx1"/>
            </a:solidFill>
            <a:latin typeface="Arial" panose="020B0604020202020204" pitchFamily="34" charset="0"/>
            <a:cs typeface="Arial" panose="020B0604020202020204" pitchFamily="34" charset="0"/>
          </a:endParaRPr>
        </a:p>
      </dgm:t>
    </dgm:pt>
    <dgm:pt modelId="{EF879118-65B9-432A-A2D4-07269A760ADF}" type="parTrans" cxnId="{A2168E37-A6F1-4EE6-93CC-A62980F14DE8}">
      <dgm:prSet/>
      <dgm:spPr/>
      <dgm:t>
        <a:bodyPr/>
        <a:lstStyle/>
        <a:p>
          <a:endParaRPr lang="en-GB" sz="1800">
            <a:solidFill>
              <a:srgbClr val="00408B"/>
            </a:solidFill>
          </a:endParaRPr>
        </a:p>
      </dgm:t>
    </dgm:pt>
    <dgm:pt modelId="{F0499687-FE24-4E08-9F7A-2B4BE9BF3AA9}" type="sibTrans" cxnId="{A2168E37-A6F1-4EE6-93CC-A62980F14DE8}">
      <dgm:prSet/>
      <dgm:spPr/>
      <dgm:t>
        <a:bodyPr/>
        <a:lstStyle/>
        <a:p>
          <a:endParaRPr lang="en-GB" sz="1800">
            <a:solidFill>
              <a:srgbClr val="00408B"/>
            </a:solidFill>
          </a:endParaRPr>
        </a:p>
      </dgm:t>
    </dgm:pt>
    <dgm:pt modelId="{664982E3-8FD8-42FB-921F-2F704105F346}">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Work with partner agencies to identify services which can support carers through prevention and earlier </a:t>
          </a:r>
          <a:r>
            <a:rPr lang="en-GB" sz="1800" b="1" dirty="0" smtClean="0">
              <a:solidFill>
                <a:schemeClr val="tx1"/>
              </a:solidFill>
              <a:latin typeface="Arial" panose="020B0604020202020204" pitchFamily="34" charset="0"/>
              <a:cs typeface="Arial" panose="020B0604020202020204" pitchFamily="34" charset="0"/>
            </a:rPr>
            <a:t>intervention</a:t>
          </a:r>
          <a:endParaRPr lang="en-GB" sz="1800" b="1" dirty="0">
            <a:solidFill>
              <a:schemeClr val="tx1"/>
            </a:solidFill>
            <a:latin typeface="Arial" panose="020B0604020202020204" pitchFamily="34" charset="0"/>
            <a:cs typeface="Arial" panose="020B0604020202020204" pitchFamily="34" charset="0"/>
          </a:endParaRPr>
        </a:p>
      </dgm:t>
    </dgm:pt>
    <dgm:pt modelId="{82ACEDD3-DD43-4BA2-996A-865D1175F575}" type="parTrans" cxnId="{867F7AE3-58C2-442D-8AC6-AC4C538B6F9B}">
      <dgm:prSet/>
      <dgm:spPr/>
      <dgm:t>
        <a:bodyPr/>
        <a:lstStyle/>
        <a:p>
          <a:endParaRPr lang="en-GB" sz="1800">
            <a:solidFill>
              <a:srgbClr val="00408B"/>
            </a:solidFill>
          </a:endParaRPr>
        </a:p>
      </dgm:t>
    </dgm:pt>
    <dgm:pt modelId="{DDEBF10D-4F33-45A8-A716-6B1071DED42D}" type="sibTrans" cxnId="{867F7AE3-58C2-442D-8AC6-AC4C538B6F9B}">
      <dgm:prSet/>
      <dgm:spPr/>
      <dgm:t>
        <a:bodyPr/>
        <a:lstStyle/>
        <a:p>
          <a:endParaRPr lang="en-GB" sz="1800">
            <a:solidFill>
              <a:srgbClr val="00408B"/>
            </a:solidFill>
          </a:endParaRPr>
        </a:p>
      </dgm:t>
    </dgm:pt>
    <dgm:pt modelId="{1906C1D9-AAEB-4C8E-B8C8-0381E8F34A04}">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Support the development of outcomes based care and assessment </a:t>
          </a:r>
          <a:r>
            <a:rPr lang="en-GB" sz="1800" b="1" dirty="0" smtClean="0">
              <a:solidFill>
                <a:schemeClr val="tx1"/>
              </a:solidFill>
              <a:latin typeface="Arial" panose="020B0604020202020204" pitchFamily="34" charset="0"/>
              <a:cs typeface="Arial" panose="020B0604020202020204" pitchFamily="34" charset="0"/>
            </a:rPr>
            <a:t>processes</a:t>
          </a:r>
          <a:endParaRPr lang="en-GB" sz="1800" b="1" dirty="0">
            <a:solidFill>
              <a:schemeClr val="tx1"/>
            </a:solidFill>
            <a:latin typeface="Arial" panose="020B0604020202020204" pitchFamily="34" charset="0"/>
            <a:cs typeface="Arial" panose="020B0604020202020204" pitchFamily="34" charset="0"/>
          </a:endParaRPr>
        </a:p>
      </dgm:t>
    </dgm:pt>
    <dgm:pt modelId="{A98F3BB8-52E3-473B-A65F-94FB09A03CD2}" type="parTrans" cxnId="{E90CC858-6975-47B2-A86B-5D71E3068893}">
      <dgm:prSet/>
      <dgm:spPr/>
      <dgm:t>
        <a:bodyPr/>
        <a:lstStyle/>
        <a:p>
          <a:endParaRPr lang="en-GB" sz="1800">
            <a:solidFill>
              <a:srgbClr val="00408B"/>
            </a:solidFill>
          </a:endParaRPr>
        </a:p>
      </dgm:t>
    </dgm:pt>
    <dgm:pt modelId="{F615E8BB-2DA1-4916-8717-007AA7F8A656}" type="sibTrans" cxnId="{E90CC858-6975-47B2-A86B-5D71E3068893}">
      <dgm:prSet/>
      <dgm:spPr/>
      <dgm:t>
        <a:bodyPr/>
        <a:lstStyle/>
        <a:p>
          <a:endParaRPr lang="en-GB" sz="1800">
            <a:solidFill>
              <a:srgbClr val="00408B"/>
            </a:solidFill>
          </a:endParaRPr>
        </a:p>
      </dgm:t>
    </dgm:pt>
    <dgm:pt modelId="{EF5FAF73-702F-46D2-98E6-C55680B1CC93}" type="pres">
      <dgm:prSet presAssocID="{A239B7D4-4E0B-4E4A-B9D0-CCA10328EE79}" presName="linear" presStyleCnt="0">
        <dgm:presLayoutVars>
          <dgm:animLvl val="lvl"/>
          <dgm:resizeHandles val="exact"/>
        </dgm:presLayoutVars>
      </dgm:prSet>
      <dgm:spPr/>
      <dgm:t>
        <a:bodyPr/>
        <a:lstStyle/>
        <a:p>
          <a:endParaRPr lang="en-GB"/>
        </a:p>
      </dgm:t>
    </dgm:pt>
    <dgm:pt modelId="{755295DD-BF62-40D5-988D-1CB629822EB0}" type="pres">
      <dgm:prSet presAssocID="{A7A216F6-7A9D-45E7-AA8A-257C5694B04D}" presName="parentText" presStyleLbl="node1" presStyleIdx="0" presStyleCnt="3" custLinFactNeighborY="-72436">
        <dgm:presLayoutVars>
          <dgm:chMax val="0"/>
          <dgm:bulletEnabled val="1"/>
        </dgm:presLayoutVars>
      </dgm:prSet>
      <dgm:spPr/>
      <dgm:t>
        <a:bodyPr/>
        <a:lstStyle/>
        <a:p>
          <a:endParaRPr lang="en-GB"/>
        </a:p>
      </dgm:t>
    </dgm:pt>
    <dgm:pt modelId="{F7F0936F-C0E2-47B7-AA9C-5B83758DD6F6}" type="pres">
      <dgm:prSet presAssocID="{F0499687-FE24-4E08-9F7A-2B4BE9BF3AA9}" presName="spacer" presStyleCnt="0"/>
      <dgm:spPr/>
    </dgm:pt>
    <dgm:pt modelId="{4DC3B863-11A9-4D11-B407-3F7A6A83C1C2}" type="pres">
      <dgm:prSet presAssocID="{664982E3-8FD8-42FB-921F-2F704105F346}" presName="parentText" presStyleLbl="node1" presStyleIdx="1" presStyleCnt="3" custLinFactNeighborY="-91149">
        <dgm:presLayoutVars>
          <dgm:chMax val="0"/>
          <dgm:bulletEnabled val="1"/>
        </dgm:presLayoutVars>
      </dgm:prSet>
      <dgm:spPr/>
      <dgm:t>
        <a:bodyPr/>
        <a:lstStyle/>
        <a:p>
          <a:endParaRPr lang="en-GB"/>
        </a:p>
      </dgm:t>
    </dgm:pt>
    <dgm:pt modelId="{E4FA12AD-0358-4E64-A4DE-3A304542D4EB}" type="pres">
      <dgm:prSet presAssocID="{DDEBF10D-4F33-45A8-A716-6B1071DED42D}" presName="spacer" presStyleCnt="0"/>
      <dgm:spPr/>
    </dgm:pt>
    <dgm:pt modelId="{4FDF15BE-A5DC-4C7C-8444-C750EFBD8E1E}" type="pres">
      <dgm:prSet presAssocID="{1906C1D9-AAEB-4C8E-B8C8-0381E8F34A04}" presName="parentText" presStyleLbl="node1" presStyleIdx="2" presStyleCnt="3" custLinFactNeighborY="-91149">
        <dgm:presLayoutVars>
          <dgm:chMax val="0"/>
          <dgm:bulletEnabled val="1"/>
        </dgm:presLayoutVars>
      </dgm:prSet>
      <dgm:spPr/>
      <dgm:t>
        <a:bodyPr/>
        <a:lstStyle/>
        <a:p>
          <a:endParaRPr lang="en-GB"/>
        </a:p>
      </dgm:t>
    </dgm:pt>
  </dgm:ptLst>
  <dgm:cxnLst>
    <dgm:cxn modelId="{FEED8447-7F59-4A7C-8718-5CA65217DF16}" type="presOf" srcId="{664982E3-8FD8-42FB-921F-2F704105F346}" destId="{4DC3B863-11A9-4D11-B407-3F7A6A83C1C2}" srcOrd="0" destOrd="0" presId="urn:microsoft.com/office/officeart/2005/8/layout/vList2"/>
    <dgm:cxn modelId="{A8456C8D-A78C-465D-9BF2-9B3314D2F11A}" type="presOf" srcId="{A239B7D4-4E0B-4E4A-B9D0-CCA10328EE79}" destId="{EF5FAF73-702F-46D2-98E6-C55680B1CC93}" srcOrd="0" destOrd="0" presId="urn:microsoft.com/office/officeart/2005/8/layout/vList2"/>
    <dgm:cxn modelId="{867F7AE3-58C2-442D-8AC6-AC4C538B6F9B}" srcId="{A239B7D4-4E0B-4E4A-B9D0-CCA10328EE79}" destId="{664982E3-8FD8-42FB-921F-2F704105F346}" srcOrd="1" destOrd="0" parTransId="{82ACEDD3-DD43-4BA2-996A-865D1175F575}" sibTransId="{DDEBF10D-4F33-45A8-A716-6B1071DED42D}"/>
    <dgm:cxn modelId="{E90CC858-6975-47B2-A86B-5D71E3068893}" srcId="{A239B7D4-4E0B-4E4A-B9D0-CCA10328EE79}" destId="{1906C1D9-AAEB-4C8E-B8C8-0381E8F34A04}" srcOrd="2" destOrd="0" parTransId="{A98F3BB8-52E3-473B-A65F-94FB09A03CD2}" sibTransId="{F615E8BB-2DA1-4916-8717-007AA7F8A656}"/>
    <dgm:cxn modelId="{A2168E37-A6F1-4EE6-93CC-A62980F14DE8}" srcId="{A239B7D4-4E0B-4E4A-B9D0-CCA10328EE79}" destId="{A7A216F6-7A9D-45E7-AA8A-257C5694B04D}" srcOrd="0" destOrd="0" parTransId="{EF879118-65B9-432A-A2D4-07269A760ADF}" sibTransId="{F0499687-FE24-4E08-9F7A-2B4BE9BF3AA9}"/>
    <dgm:cxn modelId="{A57E3E18-0377-4A36-A888-4A6053A63DD2}" type="presOf" srcId="{A7A216F6-7A9D-45E7-AA8A-257C5694B04D}" destId="{755295DD-BF62-40D5-988D-1CB629822EB0}" srcOrd="0" destOrd="0" presId="urn:microsoft.com/office/officeart/2005/8/layout/vList2"/>
    <dgm:cxn modelId="{BAC1711E-2EB5-40E9-AB12-E45A8DBC59A7}" type="presOf" srcId="{1906C1D9-AAEB-4C8E-B8C8-0381E8F34A04}" destId="{4FDF15BE-A5DC-4C7C-8444-C750EFBD8E1E}" srcOrd="0" destOrd="0" presId="urn:microsoft.com/office/officeart/2005/8/layout/vList2"/>
    <dgm:cxn modelId="{C00A4064-5B9F-4FCD-A6F4-C3746798EB54}" type="presParOf" srcId="{EF5FAF73-702F-46D2-98E6-C55680B1CC93}" destId="{755295DD-BF62-40D5-988D-1CB629822EB0}" srcOrd="0" destOrd="0" presId="urn:microsoft.com/office/officeart/2005/8/layout/vList2"/>
    <dgm:cxn modelId="{79BECDDF-F3E1-4E79-9102-1287543DA4FA}" type="presParOf" srcId="{EF5FAF73-702F-46D2-98E6-C55680B1CC93}" destId="{F7F0936F-C0E2-47B7-AA9C-5B83758DD6F6}" srcOrd="1" destOrd="0" presId="urn:microsoft.com/office/officeart/2005/8/layout/vList2"/>
    <dgm:cxn modelId="{2CD55A33-B0A7-43C4-AE63-6965D1561698}" type="presParOf" srcId="{EF5FAF73-702F-46D2-98E6-C55680B1CC93}" destId="{4DC3B863-11A9-4D11-B407-3F7A6A83C1C2}" srcOrd="2" destOrd="0" presId="urn:microsoft.com/office/officeart/2005/8/layout/vList2"/>
    <dgm:cxn modelId="{8248D8A2-A4C1-46E3-998E-229A0C9898BC}" type="presParOf" srcId="{EF5FAF73-702F-46D2-98E6-C55680B1CC93}" destId="{E4FA12AD-0358-4E64-A4DE-3A304542D4EB}" srcOrd="3" destOrd="0" presId="urn:microsoft.com/office/officeart/2005/8/layout/vList2"/>
    <dgm:cxn modelId="{7683DA65-4B03-431E-AAA0-B6F567DC0C49}" type="presParOf" srcId="{EF5FAF73-702F-46D2-98E6-C55680B1CC93}" destId="{4FDF15BE-A5DC-4C7C-8444-C750EFBD8E1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B6B78D-C941-4BE7-B475-7B46A0457BC4}"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en-GB"/>
        </a:p>
      </dgm:t>
    </dgm:pt>
    <dgm:pt modelId="{0E631B2B-A373-46C7-8E42-455CA8D6C754}">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Directors and senior managers in local authorities (including housing, education and social services)</a:t>
          </a:r>
        </a:p>
      </dgm:t>
    </dgm:pt>
    <dgm:pt modelId="{6F6F6C23-D908-481E-8C77-063589E459EE}" type="parTrans" cxnId="{731F5EFB-976D-41D8-9EF6-7110040EC3B4}">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6D0682BB-AF06-4582-B432-D85322138DDA}" type="sibTrans" cxnId="{731F5EFB-976D-41D8-9EF6-7110040EC3B4}">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F85D8BEF-AA6B-45E0-B05D-32AF1AE98873}">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Elected members</a:t>
          </a:r>
        </a:p>
      </dgm:t>
    </dgm:pt>
    <dgm:pt modelId="{E868CAE5-0D33-4797-A041-CE7006CAECA6}" type="parTrans" cxnId="{B979A3A3-E0A8-48C6-B92E-61AC1905FD8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C68357D5-B7BF-45AB-B93F-5B537ACC3608}" type="sibTrans" cxnId="{B979A3A3-E0A8-48C6-B92E-61AC1905FD8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DBC86126-4D08-4F62-99DD-862C0D3CEF46}">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Senior managers for partnership in local health boards</a:t>
          </a:r>
        </a:p>
      </dgm:t>
    </dgm:pt>
    <dgm:pt modelId="{7CB88B86-9843-4727-8B4B-8DF91E310260}" type="parTrans" cxnId="{757D4038-2465-471F-80DB-D1132264E5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73F76911-E665-4B47-8C86-D9DB259F05E2}" type="sibTrans" cxnId="{757D4038-2465-471F-80DB-D1132264E5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A6F0C889-545E-4646-ADFE-DE61025AE74A}">
      <dgm:prSet phldrT="[Text]" custT="1"/>
      <dgm:spPr>
        <a:solidFill>
          <a:srgbClr val="FFC000"/>
        </a:solidFill>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Senior managers in partner organisations and relevant third sector </a:t>
          </a:r>
          <a:r>
            <a:rPr lang="en-GB" sz="1800" b="1" dirty="0" smtClean="0">
              <a:solidFill>
                <a:schemeClr val="bg1"/>
              </a:solidFill>
              <a:latin typeface="Arial" panose="020B0604020202020204" pitchFamily="34" charset="0"/>
              <a:cs typeface="Arial" panose="020B0604020202020204" pitchFamily="34" charset="0"/>
            </a:rPr>
            <a:t>organisations</a:t>
          </a:r>
          <a:endParaRPr lang="en-GB" sz="1800" b="1" dirty="0">
            <a:solidFill>
              <a:schemeClr val="bg1"/>
            </a:solidFill>
            <a:latin typeface="Arial" panose="020B0604020202020204" pitchFamily="34" charset="0"/>
            <a:cs typeface="Arial" panose="020B0604020202020204" pitchFamily="34" charset="0"/>
          </a:endParaRPr>
        </a:p>
      </dgm:t>
    </dgm:pt>
    <dgm:pt modelId="{FD6218FD-81B4-4D0D-971F-CBF5EC27259C}" type="parTrans" cxnId="{B9F067BB-8A46-48EA-88A9-CCA15FAE3831}">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89F5A48E-E93B-4BE1-9803-0399F35A9949}" type="sibTrans" cxnId="{B9F067BB-8A46-48EA-88A9-CCA15FAE3831}">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254F8205-FB70-452F-B99B-325342F5EE39}">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Lead board members in local health boards </a:t>
          </a:r>
        </a:p>
      </dgm:t>
    </dgm:pt>
    <dgm:pt modelId="{DBA16EDB-74D6-49ED-A492-20B7D0B20E59}" type="parTrans" cxnId="{A8B2D4DE-5F4C-4B83-988D-30FC6796FC0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60B19D87-5490-4317-A75C-84C8C0CBF15D}" type="sibTrans" cxnId="{A8B2D4DE-5F4C-4B83-988D-30FC6796FC0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91F3A94F-9949-407C-A47B-AA432CFBAAE0}">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Representatives of people with care and support needs, and carers involved in Regional Partnership Boards</a:t>
          </a:r>
        </a:p>
      </dgm:t>
    </dgm:pt>
    <dgm:pt modelId="{89F149F7-8C5A-40F2-8091-BC6699A65CE2}" type="parTrans" cxnId="{F86125DB-BBA3-4693-A504-1D90520E48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A5EB42BC-0E9C-4F9E-819E-53EA1A8798A0}" type="sibTrans" cxnId="{F86125DB-BBA3-4693-A504-1D90520E48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4F7ACF0D-F906-4305-9719-53BDF26D9F8F}" type="pres">
      <dgm:prSet presAssocID="{D6B6B78D-C941-4BE7-B475-7B46A0457BC4}" presName="linear" presStyleCnt="0">
        <dgm:presLayoutVars>
          <dgm:dir/>
          <dgm:resizeHandles val="exact"/>
        </dgm:presLayoutVars>
      </dgm:prSet>
      <dgm:spPr/>
      <dgm:t>
        <a:bodyPr/>
        <a:lstStyle/>
        <a:p>
          <a:endParaRPr lang="en-GB"/>
        </a:p>
      </dgm:t>
    </dgm:pt>
    <dgm:pt modelId="{885F3AC2-F76A-41BB-BF2B-9D6CB183AA32}" type="pres">
      <dgm:prSet presAssocID="{0E631B2B-A373-46C7-8E42-455CA8D6C754}" presName="comp" presStyleCnt="0"/>
      <dgm:spPr/>
    </dgm:pt>
    <dgm:pt modelId="{AF9983B6-0D97-4353-AD19-78FFBAC58361}" type="pres">
      <dgm:prSet presAssocID="{0E631B2B-A373-46C7-8E42-455CA8D6C754}" presName="box" presStyleLbl="node1" presStyleIdx="0" presStyleCnt="6"/>
      <dgm:spPr/>
      <dgm:t>
        <a:bodyPr/>
        <a:lstStyle/>
        <a:p>
          <a:endParaRPr lang="en-GB"/>
        </a:p>
      </dgm:t>
    </dgm:pt>
    <dgm:pt modelId="{B606EB15-5C1B-4EF7-969D-1BBD20D443E3}" type="pres">
      <dgm:prSet presAssocID="{0E631B2B-A373-46C7-8E42-455CA8D6C754}"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C5A94D7A-C8E9-4DBD-BE42-EC4933A0810F}" type="pres">
      <dgm:prSet presAssocID="{0E631B2B-A373-46C7-8E42-455CA8D6C754}" presName="text" presStyleLbl="node1" presStyleIdx="0" presStyleCnt="6">
        <dgm:presLayoutVars>
          <dgm:bulletEnabled val="1"/>
        </dgm:presLayoutVars>
      </dgm:prSet>
      <dgm:spPr/>
      <dgm:t>
        <a:bodyPr/>
        <a:lstStyle/>
        <a:p>
          <a:endParaRPr lang="en-GB"/>
        </a:p>
      </dgm:t>
    </dgm:pt>
    <dgm:pt modelId="{0B54B4B4-96A2-42DC-BB85-5F32B9158B12}" type="pres">
      <dgm:prSet presAssocID="{6D0682BB-AF06-4582-B432-D85322138DDA}" presName="spacer" presStyleCnt="0"/>
      <dgm:spPr/>
    </dgm:pt>
    <dgm:pt modelId="{73E05071-0515-46F2-8B9E-DFD3059B6C05}" type="pres">
      <dgm:prSet presAssocID="{F85D8BEF-AA6B-45E0-B05D-32AF1AE98873}" presName="comp" presStyleCnt="0"/>
      <dgm:spPr/>
    </dgm:pt>
    <dgm:pt modelId="{2318D29A-D26C-400F-962D-364A710A7E50}" type="pres">
      <dgm:prSet presAssocID="{F85D8BEF-AA6B-45E0-B05D-32AF1AE98873}" presName="box" presStyleLbl="node1" presStyleIdx="1" presStyleCnt="6"/>
      <dgm:spPr/>
      <dgm:t>
        <a:bodyPr/>
        <a:lstStyle/>
        <a:p>
          <a:endParaRPr lang="en-GB"/>
        </a:p>
      </dgm:t>
    </dgm:pt>
    <dgm:pt modelId="{09C55BD3-4C8A-4277-A721-4548B66D31AF}" type="pres">
      <dgm:prSet presAssocID="{F85D8BEF-AA6B-45E0-B05D-32AF1AE98873}"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0C84C606-4118-4B6C-A69D-EADB8F4A5692}" type="pres">
      <dgm:prSet presAssocID="{F85D8BEF-AA6B-45E0-B05D-32AF1AE98873}" presName="text" presStyleLbl="node1" presStyleIdx="1" presStyleCnt="6">
        <dgm:presLayoutVars>
          <dgm:bulletEnabled val="1"/>
        </dgm:presLayoutVars>
      </dgm:prSet>
      <dgm:spPr/>
      <dgm:t>
        <a:bodyPr/>
        <a:lstStyle/>
        <a:p>
          <a:endParaRPr lang="en-GB"/>
        </a:p>
      </dgm:t>
    </dgm:pt>
    <dgm:pt modelId="{3EB0A57D-3AA5-4A04-918F-20E3F55E7104}" type="pres">
      <dgm:prSet presAssocID="{C68357D5-B7BF-45AB-B93F-5B537ACC3608}" presName="spacer" presStyleCnt="0"/>
      <dgm:spPr/>
    </dgm:pt>
    <dgm:pt modelId="{B435B5E9-43E1-4ED5-A635-D0FD1B702313}" type="pres">
      <dgm:prSet presAssocID="{DBC86126-4D08-4F62-99DD-862C0D3CEF46}" presName="comp" presStyleCnt="0"/>
      <dgm:spPr/>
    </dgm:pt>
    <dgm:pt modelId="{0C87D71B-7C86-425E-AF5D-9AD4C364601F}" type="pres">
      <dgm:prSet presAssocID="{DBC86126-4D08-4F62-99DD-862C0D3CEF46}" presName="box" presStyleLbl="node1" presStyleIdx="2" presStyleCnt="6"/>
      <dgm:spPr/>
      <dgm:t>
        <a:bodyPr/>
        <a:lstStyle/>
        <a:p>
          <a:endParaRPr lang="en-GB"/>
        </a:p>
      </dgm:t>
    </dgm:pt>
    <dgm:pt modelId="{5FF49729-88E9-446C-AA90-0AC1669B81CC}" type="pres">
      <dgm:prSet presAssocID="{DBC86126-4D08-4F62-99DD-862C0D3CEF46}"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pt>
    <dgm:pt modelId="{AAA83801-6188-4E70-BA62-12B7380F7F70}" type="pres">
      <dgm:prSet presAssocID="{DBC86126-4D08-4F62-99DD-862C0D3CEF46}" presName="text" presStyleLbl="node1" presStyleIdx="2" presStyleCnt="6">
        <dgm:presLayoutVars>
          <dgm:bulletEnabled val="1"/>
        </dgm:presLayoutVars>
      </dgm:prSet>
      <dgm:spPr/>
      <dgm:t>
        <a:bodyPr/>
        <a:lstStyle/>
        <a:p>
          <a:endParaRPr lang="en-GB"/>
        </a:p>
      </dgm:t>
    </dgm:pt>
    <dgm:pt modelId="{0477232E-701F-4232-ADF9-E280F34FB233}" type="pres">
      <dgm:prSet presAssocID="{73F76911-E665-4B47-8C86-D9DB259F05E2}" presName="spacer" presStyleCnt="0"/>
      <dgm:spPr/>
    </dgm:pt>
    <dgm:pt modelId="{A447A9B4-1AF0-4BAC-B551-335C338FBC52}" type="pres">
      <dgm:prSet presAssocID="{254F8205-FB70-452F-B99B-325342F5EE39}" presName="comp" presStyleCnt="0"/>
      <dgm:spPr/>
    </dgm:pt>
    <dgm:pt modelId="{5DB178B1-A408-432C-8FF7-BACA800DF473}" type="pres">
      <dgm:prSet presAssocID="{254F8205-FB70-452F-B99B-325342F5EE39}" presName="box" presStyleLbl="node1" presStyleIdx="3" presStyleCnt="6" custLinFactNeighborX="483" custLinFactNeighborY="4152"/>
      <dgm:spPr/>
      <dgm:t>
        <a:bodyPr/>
        <a:lstStyle/>
        <a:p>
          <a:endParaRPr lang="en-GB"/>
        </a:p>
      </dgm:t>
    </dgm:pt>
    <dgm:pt modelId="{485E152A-A372-4D96-99DA-315AA67D4868}" type="pres">
      <dgm:prSet presAssocID="{254F8205-FB70-452F-B99B-325342F5EE39}"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dgm:spPr>
    </dgm:pt>
    <dgm:pt modelId="{7E8C1BF9-B220-418E-B80A-11B659CD4F3B}" type="pres">
      <dgm:prSet presAssocID="{254F8205-FB70-452F-B99B-325342F5EE39}" presName="text" presStyleLbl="node1" presStyleIdx="3" presStyleCnt="6">
        <dgm:presLayoutVars>
          <dgm:bulletEnabled val="1"/>
        </dgm:presLayoutVars>
      </dgm:prSet>
      <dgm:spPr/>
      <dgm:t>
        <a:bodyPr/>
        <a:lstStyle/>
        <a:p>
          <a:endParaRPr lang="en-GB"/>
        </a:p>
      </dgm:t>
    </dgm:pt>
    <dgm:pt modelId="{7FC3AD67-24EF-43F0-856C-2F088A92FEFD}" type="pres">
      <dgm:prSet presAssocID="{60B19D87-5490-4317-A75C-84C8C0CBF15D}" presName="spacer" presStyleCnt="0"/>
      <dgm:spPr/>
    </dgm:pt>
    <dgm:pt modelId="{6734AD7D-2F15-48CB-B69C-AF358E696143}" type="pres">
      <dgm:prSet presAssocID="{A6F0C889-545E-4646-ADFE-DE61025AE74A}" presName="comp" presStyleCnt="0"/>
      <dgm:spPr/>
    </dgm:pt>
    <dgm:pt modelId="{34AD346C-E06C-4772-A4AF-82E9394EA27D}" type="pres">
      <dgm:prSet presAssocID="{A6F0C889-545E-4646-ADFE-DE61025AE74A}" presName="box" presStyleLbl="node1" presStyleIdx="4" presStyleCnt="6"/>
      <dgm:spPr/>
      <dgm:t>
        <a:bodyPr/>
        <a:lstStyle/>
        <a:p>
          <a:endParaRPr lang="en-GB"/>
        </a:p>
      </dgm:t>
    </dgm:pt>
    <dgm:pt modelId="{3AAEFE22-B93E-4E6B-8BDD-96B818970F34}" type="pres">
      <dgm:prSet presAssocID="{A6F0C889-545E-4646-ADFE-DE61025AE74A}"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2000" b="-52000"/>
          </a:stretch>
        </a:blipFill>
      </dgm:spPr>
    </dgm:pt>
    <dgm:pt modelId="{FA645E2A-4420-4F08-A1DA-E79FC6823C1C}" type="pres">
      <dgm:prSet presAssocID="{A6F0C889-545E-4646-ADFE-DE61025AE74A}" presName="text" presStyleLbl="node1" presStyleIdx="4" presStyleCnt="6">
        <dgm:presLayoutVars>
          <dgm:bulletEnabled val="1"/>
        </dgm:presLayoutVars>
      </dgm:prSet>
      <dgm:spPr/>
      <dgm:t>
        <a:bodyPr/>
        <a:lstStyle/>
        <a:p>
          <a:endParaRPr lang="en-GB"/>
        </a:p>
      </dgm:t>
    </dgm:pt>
    <dgm:pt modelId="{DD4F00E1-85CB-499A-9FB4-3FEE56B1E59D}" type="pres">
      <dgm:prSet presAssocID="{89F5A48E-E93B-4BE1-9803-0399F35A9949}" presName="spacer" presStyleCnt="0"/>
      <dgm:spPr/>
    </dgm:pt>
    <dgm:pt modelId="{4B73FB7B-AA4C-4615-9DE5-1BFCE654F889}" type="pres">
      <dgm:prSet presAssocID="{91F3A94F-9949-407C-A47B-AA432CFBAAE0}" presName="comp" presStyleCnt="0"/>
      <dgm:spPr/>
    </dgm:pt>
    <dgm:pt modelId="{539BC3BF-8EE0-42D4-B683-ACDD93DE22CF}" type="pres">
      <dgm:prSet presAssocID="{91F3A94F-9949-407C-A47B-AA432CFBAAE0}" presName="box" presStyleLbl="node1" presStyleIdx="5" presStyleCnt="6"/>
      <dgm:spPr/>
      <dgm:t>
        <a:bodyPr/>
        <a:lstStyle/>
        <a:p>
          <a:endParaRPr lang="en-GB"/>
        </a:p>
      </dgm:t>
    </dgm:pt>
    <dgm:pt modelId="{FA00B5CD-ED31-48CF-A3C3-9F2819850833}" type="pres">
      <dgm:prSet presAssocID="{91F3A94F-9949-407C-A47B-AA432CFBAAE0}"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6000" b="-36000"/>
          </a:stretch>
        </a:blipFill>
      </dgm:spPr>
    </dgm:pt>
    <dgm:pt modelId="{20A42D75-FCF3-4371-BE64-9F271A873C93}" type="pres">
      <dgm:prSet presAssocID="{91F3A94F-9949-407C-A47B-AA432CFBAAE0}" presName="text" presStyleLbl="node1" presStyleIdx="5" presStyleCnt="6">
        <dgm:presLayoutVars>
          <dgm:bulletEnabled val="1"/>
        </dgm:presLayoutVars>
      </dgm:prSet>
      <dgm:spPr/>
      <dgm:t>
        <a:bodyPr/>
        <a:lstStyle/>
        <a:p>
          <a:endParaRPr lang="en-GB"/>
        </a:p>
      </dgm:t>
    </dgm:pt>
  </dgm:ptLst>
  <dgm:cxnLst>
    <dgm:cxn modelId="{976EC1E9-6A0D-4DF0-9187-4A46820922D7}" type="presOf" srcId="{D6B6B78D-C941-4BE7-B475-7B46A0457BC4}" destId="{4F7ACF0D-F906-4305-9719-53BDF26D9F8F}" srcOrd="0" destOrd="0" presId="urn:microsoft.com/office/officeart/2005/8/layout/vList4#1"/>
    <dgm:cxn modelId="{F86125DB-BBA3-4693-A504-1D90520E4852}" srcId="{D6B6B78D-C941-4BE7-B475-7B46A0457BC4}" destId="{91F3A94F-9949-407C-A47B-AA432CFBAAE0}" srcOrd="5" destOrd="0" parTransId="{89F149F7-8C5A-40F2-8091-BC6699A65CE2}" sibTransId="{A5EB42BC-0E9C-4F9E-819E-53EA1A8798A0}"/>
    <dgm:cxn modelId="{B4BCEF21-453E-4A3A-B183-91FEE7FCC015}" type="presOf" srcId="{254F8205-FB70-452F-B99B-325342F5EE39}" destId="{5DB178B1-A408-432C-8FF7-BACA800DF473}" srcOrd="0" destOrd="0" presId="urn:microsoft.com/office/officeart/2005/8/layout/vList4#1"/>
    <dgm:cxn modelId="{5C0AD957-7AE3-4D86-A1B3-2CB30D2F2180}" type="presOf" srcId="{254F8205-FB70-452F-B99B-325342F5EE39}" destId="{7E8C1BF9-B220-418E-B80A-11B659CD4F3B}" srcOrd="1" destOrd="0" presId="urn:microsoft.com/office/officeart/2005/8/layout/vList4#1"/>
    <dgm:cxn modelId="{B979A3A3-E0A8-48C6-B92E-61AC1905FD8B}" srcId="{D6B6B78D-C941-4BE7-B475-7B46A0457BC4}" destId="{F85D8BEF-AA6B-45E0-B05D-32AF1AE98873}" srcOrd="1" destOrd="0" parTransId="{E868CAE5-0D33-4797-A041-CE7006CAECA6}" sibTransId="{C68357D5-B7BF-45AB-B93F-5B537ACC3608}"/>
    <dgm:cxn modelId="{0133B4A1-55A8-4397-A1BD-85C22AEB8A2F}" type="presOf" srcId="{0E631B2B-A373-46C7-8E42-455CA8D6C754}" destId="{AF9983B6-0D97-4353-AD19-78FFBAC58361}" srcOrd="0" destOrd="0" presId="urn:microsoft.com/office/officeart/2005/8/layout/vList4#1"/>
    <dgm:cxn modelId="{87C96CDB-5175-4010-B88A-B57BB5274EA8}" type="presOf" srcId="{DBC86126-4D08-4F62-99DD-862C0D3CEF46}" destId="{0C87D71B-7C86-425E-AF5D-9AD4C364601F}" srcOrd="0" destOrd="0" presId="urn:microsoft.com/office/officeart/2005/8/layout/vList4#1"/>
    <dgm:cxn modelId="{A8B2D4DE-5F4C-4B83-988D-30FC6796FC0B}" srcId="{D6B6B78D-C941-4BE7-B475-7B46A0457BC4}" destId="{254F8205-FB70-452F-B99B-325342F5EE39}" srcOrd="3" destOrd="0" parTransId="{DBA16EDB-74D6-49ED-A492-20B7D0B20E59}" sibTransId="{60B19D87-5490-4317-A75C-84C8C0CBF15D}"/>
    <dgm:cxn modelId="{B9F067BB-8A46-48EA-88A9-CCA15FAE3831}" srcId="{D6B6B78D-C941-4BE7-B475-7B46A0457BC4}" destId="{A6F0C889-545E-4646-ADFE-DE61025AE74A}" srcOrd="4" destOrd="0" parTransId="{FD6218FD-81B4-4D0D-971F-CBF5EC27259C}" sibTransId="{89F5A48E-E93B-4BE1-9803-0399F35A9949}"/>
    <dgm:cxn modelId="{3AA816B3-77F2-40BA-B749-B99206B4C604}" type="presOf" srcId="{91F3A94F-9949-407C-A47B-AA432CFBAAE0}" destId="{539BC3BF-8EE0-42D4-B683-ACDD93DE22CF}" srcOrd="0" destOrd="0" presId="urn:microsoft.com/office/officeart/2005/8/layout/vList4#1"/>
    <dgm:cxn modelId="{9DA5B3C4-F860-4192-B6F1-89242E9390E2}" type="presOf" srcId="{A6F0C889-545E-4646-ADFE-DE61025AE74A}" destId="{34AD346C-E06C-4772-A4AF-82E9394EA27D}" srcOrd="0" destOrd="0" presId="urn:microsoft.com/office/officeart/2005/8/layout/vList4#1"/>
    <dgm:cxn modelId="{757D4038-2465-471F-80DB-D1132264E552}" srcId="{D6B6B78D-C941-4BE7-B475-7B46A0457BC4}" destId="{DBC86126-4D08-4F62-99DD-862C0D3CEF46}" srcOrd="2" destOrd="0" parTransId="{7CB88B86-9843-4727-8B4B-8DF91E310260}" sibTransId="{73F76911-E665-4B47-8C86-D9DB259F05E2}"/>
    <dgm:cxn modelId="{90D6A27D-2680-451B-B325-8F18AF136600}" type="presOf" srcId="{91F3A94F-9949-407C-A47B-AA432CFBAAE0}" destId="{20A42D75-FCF3-4371-BE64-9F271A873C93}" srcOrd="1" destOrd="0" presId="urn:microsoft.com/office/officeart/2005/8/layout/vList4#1"/>
    <dgm:cxn modelId="{731F5EFB-976D-41D8-9EF6-7110040EC3B4}" srcId="{D6B6B78D-C941-4BE7-B475-7B46A0457BC4}" destId="{0E631B2B-A373-46C7-8E42-455CA8D6C754}" srcOrd="0" destOrd="0" parTransId="{6F6F6C23-D908-481E-8C77-063589E459EE}" sibTransId="{6D0682BB-AF06-4582-B432-D85322138DDA}"/>
    <dgm:cxn modelId="{F2535BAD-9AEE-4DD5-8E07-B77FF4312762}" type="presOf" srcId="{F85D8BEF-AA6B-45E0-B05D-32AF1AE98873}" destId="{2318D29A-D26C-400F-962D-364A710A7E50}" srcOrd="0" destOrd="0" presId="urn:microsoft.com/office/officeart/2005/8/layout/vList4#1"/>
    <dgm:cxn modelId="{8C9089F2-2F44-4A82-8472-60C3B7C65532}" type="presOf" srcId="{A6F0C889-545E-4646-ADFE-DE61025AE74A}" destId="{FA645E2A-4420-4F08-A1DA-E79FC6823C1C}" srcOrd="1" destOrd="0" presId="urn:microsoft.com/office/officeart/2005/8/layout/vList4#1"/>
    <dgm:cxn modelId="{0F2E69DB-6ED3-4F50-ADCE-FAE87642A9A9}" type="presOf" srcId="{0E631B2B-A373-46C7-8E42-455CA8D6C754}" destId="{C5A94D7A-C8E9-4DBD-BE42-EC4933A0810F}" srcOrd="1" destOrd="0" presId="urn:microsoft.com/office/officeart/2005/8/layout/vList4#1"/>
    <dgm:cxn modelId="{2950AD13-7200-4202-976C-9B88E46C4F78}" type="presOf" srcId="{F85D8BEF-AA6B-45E0-B05D-32AF1AE98873}" destId="{0C84C606-4118-4B6C-A69D-EADB8F4A5692}" srcOrd="1" destOrd="0" presId="urn:microsoft.com/office/officeart/2005/8/layout/vList4#1"/>
    <dgm:cxn modelId="{61814906-D152-4300-A06A-F8C4E62426A3}" type="presOf" srcId="{DBC86126-4D08-4F62-99DD-862C0D3CEF46}" destId="{AAA83801-6188-4E70-BA62-12B7380F7F70}" srcOrd="1" destOrd="0" presId="urn:microsoft.com/office/officeart/2005/8/layout/vList4#1"/>
    <dgm:cxn modelId="{653FBC40-8FDD-41C4-BA37-C824D91BF172}" type="presParOf" srcId="{4F7ACF0D-F906-4305-9719-53BDF26D9F8F}" destId="{885F3AC2-F76A-41BB-BF2B-9D6CB183AA32}" srcOrd="0" destOrd="0" presId="urn:microsoft.com/office/officeart/2005/8/layout/vList4#1"/>
    <dgm:cxn modelId="{C27F63E2-B2C5-4714-9B8C-93255B16CFB5}" type="presParOf" srcId="{885F3AC2-F76A-41BB-BF2B-9D6CB183AA32}" destId="{AF9983B6-0D97-4353-AD19-78FFBAC58361}" srcOrd="0" destOrd="0" presId="urn:microsoft.com/office/officeart/2005/8/layout/vList4#1"/>
    <dgm:cxn modelId="{C82312E3-0259-4032-AEDC-0F59D5E0D58B}" type="presParOf" srcId="{885F3AC2-F76A-41BB-BF2B-9D6CB183AA32}" destId="{B606EB15-5C1B-4EF7-969D-1BBD20D443E3}" srcOrd="1" destOrd="0" presId="urn:microsoft.com/office/officeart/2005/8/layout/vList4#1"/>
    <dgm:cxn modelId="{F326711E-9C29-4A10-887E-512FB7BF3AA4}" type="presParOf" srcId="{885F3AC2-F76A-41BB-BF2B-9D6CB183AA32}" destId="{C5A94D7A-C8E9-4DBD-BE42-EC4933A0810F}" srcOrd="2" destOrd="0" presId="urn:microsoft.com/office/officeart/2005/8/layout/vList4#1"/>
    <dgm:cxn modelId="{6A4C1965-87C4-46D7-9F40-2AA4C6BE862A}" type="presParOf" srcId="{4F7ACF0D-F906-4305-9719-53BDF26D9F8F}" destId="{0B54B4B4-96A2-42DC-BB85-5F32B9158B12}" srcOrd="1" destOrd="0" presId="urn:microsoft.com/office/officeart/2005/8/layout/vList4#1"/>
    <dgm:cxn modelId="{D0B9DE07-1270-45F6-910D-4F72B2D8A7AE}" type="presParOf" srcId="{4F7ACF0D-F906-4305-9719-53BDF26D9F8F}" destId="{73E05071-0515-46F2-8B9E-DFD3059B6C05}" srcOrd="2" destOrd="0" presId="urn:microsoft.com/office/officeart/2005/8/layout/vList4#1"/>
    <dgm:cxn modelId="{D635F58D-3E6F-41B9-8E8E-D492952298F1}" type="presParOf" srcId="{73E05071-0515-46F2-8B9E-DFD3059B6C05}" destId="{2318D29A-D26C-400F-962D-364A710A7E50}" srcOrd="0" destOrd="0" presId="urn:microsoft.com/office/officeart/2005/8/layout/vList4#1"/>
    <dgm:cxn modelId="{C09AF213-F6A4-48D7-9EDE-DCD4DF636742}" type="presParOf" srcId="{73E05071-0515-46F2-8B9E-DFD3059B6C05}" destId="{09C55BD3-4C8A-4277-A721-4548B66D31AF}" srcOrd="1" destOrd="0" presId="urn:microsoft.com/office/officeart/2005/8/layout/vList4#1"/>
    <dgm:cxn modelId="{7A7B0865-7FBB-429D-8BE9-E9C7B821F8F1}" type="presParOf" srcId="{73E05071-0515-46F2-8B9E-DFD3059B6C05}" destId="{0C84C606-4118-4B6C-A69D-EADB8F4A5692}" srcOrd="2" destOrd="0" presId="urn:microsoft.com/office/officeart/2005/8/layout/vList4#1"/>
    <dgm:cxn modelId="{A7CC2E07-46BB-42B1-B6B6-A7CBAAB0082D}" type="presParOf" srcId="{4F7ACF0D-F906-4305-9719-53BDF26D9F8F}" destId="{3EB0A57D-3AA5-4A04-918F-20E3F55E7104}" srcOrd="3" destOrd="0" presId="urn:microsoft.com/office/officeart/2005/8/layout/vList4#1"/>
    <dgm:cxn modelId="{5657465D-6001-414D-A623-4489EEB7B56A}" type="presParOf" srcId="{4F7ACF0D-F906-4305-9719-53BDF26D9F8F}" destId="{B435B5E9-43E1-4ED5-A635-D0FD1B702313}" srcOrd="4" destOrd="0" presId="urn:microsoft.com/office/officeart/2005/8/layout/vList4#1"/>
    <dgm:cxn modelId="{DD6DE642-DB8B-46DE-A9B1-B215A8B5657D}" type="presParOf" srcId="{B435B5E9-43E1-4ED5-A635-D0FD1B702313}" destId="{0C87D71B-7C86-425E-AF5D-9AD4C364601F}" srcOrd="0" destOrd="0" presId="urn:microsoft.com/office/officeart/2005/8/layout/vList4#1"/>
    <dgm:cxn modelId="{B08E5564-CDFE-4F52-A380-27F7FAE4B682}" type="presParOf" srcId="{B435B5E9-43E1-4ED5-A635-D0FD1B702313}" destId="{5FF49729-88E9-446C-AA90-0AC1669B81CC}" srcOrd="1" destOrd="0" presId="urn:microsoft.com/office/officeart/2005/8/layout/vList4#1"/>
    <dgm:cxn modelId="{460E4C13-4527-4515-BE12-67368A55CC0F}" type="presParOf" srcId="{B435B5E9-43E1-4ED5-A635-D0FD1B702313}" destId="{AAA83801-6188-4E70-BA62-12B7380F7F70}" srcOrd="2" destOrd="0" presId="urn:microsoft.com/office/officeart/2005/8/layout/vList4#1"/>
    <dgm:cxn modelId="{02191D30-0361-4EA4-8DA9-4C24529E85B0}" type="presParOf" srcId="{4F7ACF0D-F906-4305-9719-53BDF26D9F8F}" destId="{0477232E-701F-4232-ADF9-E280F34FB233}" srcOrd="5" destOrd="0" presId="urn:microsoft.com/office/officeart/2005/8/layout/vList4#1"/>
    <dgm:cxn modelId="{F811BCC4-E9F1-4530-A3ED-7191D40826C3}" type="presParOf" srcId="{4F7ACF0D-F906-4305-9719-53BDF26D9F8F}" destId="{A447A9B4-1AF0-4BAC-B551-335C338FBC52}" srcOrd="6" destOrd="0" presId="urn:microsoft.com/office/officeart/2005/8/layout/vList4#1"/>
    <dgm:cxn modelId="{E21D0257-F629-4089-9841-5A71392DA45E}" type="presParOf" srcId="{A447A9B4-1AF0-4BAC-B551-335C338FBC52}" destId="{5DB178B1-A408-432C-8FF7-BACA800DF473}" srcOrd="0" destOrd="0" presId="urn:microsoft.com/office/officeart/2005/8/layout/vList4#1"/>
    <dgm:cxn modelId="{294808E4-C08C-40CF-A5C6-D0A3C4485869}" type="presParOf" srcId="{A447A9B4-1AF0-4BAC-B551-335C338FBC52}" destId="{485E152A-A372-4D96-99DA-315AA67D4868}" srcOrd="1" destOrd="0" presId="urn:microsoft.com/office/officeart/2005/8/layout/vList4#1"/>
    <dgm:cxn modelId="{8D4ED9E2-1B2F-45B6-A992-66CE389727BA}" type="presParOf" srcId="{A447A9B4-1AF0-4BAC-B551-335C338FBC52}" destId="{7E8C1BF9-B220-418E-B80A-11B659CD4F3B}" srcOrd="2" destOrd="0" presId="urn:microsoft.com/office/officeart/2005/8/layout/vList4#1"/>
    <dgm:cxn modelId="{E2E08CD0-D3D9-454E-BE1C-A09CA18348AD}" type="presParOf" srcId="{4F7ACF0D-F906-4305-9719-53BDF26D9F8F}" destId="{7FC3AD67-24EF-43F0-856C-2F088A92FEFD}" srcOrd="7" destOrd="0" presId="urn:microsoft.com/office/officeart/2005/8/layout/vList4#1"/>
    <dgm:cxn modelId="{80EE5C19-5739-4AC1-A752-3721FE12D830}" type="presParOf" srcId="{4F7ACF0D-F906-4305-9719-53BDF26D9F8F}" destId="{6734AD7D-2F15-48CB-B69C-AF358E696143}" srcOrd="8" destOrd="0" presId="urn:microsoft.com/office/officeart/2005/8/layout/vList4#1"/>
    <dgm:cxn modelId="{38AF2C87-7F27-4A08-A35A-FAA5B027E4EF}" type="presParOf" srcId="{6734AD7D-2F15-48CB-B69C-AF358E696143}" destId="{34AD346C-E06C-4772-A4AF-82E9394EA27D}" srcOrd="0" destOrd="0" presId="urn:microsoft.com/office/officeart/2005/8/layout/vList4#1"/>
    <dgm:cxn modelId="{CA15F088-143C-49FE-9445-BE7058B056F7}" type="presParOf" srcId="{6734AD7D-2F15-48CB-B69C-AF358E696143}" destId="{3AAEFE22-B93E-4E6B-8BDD-96B818970F34}" srcOrd="1" destOrd="0" presId="urn:microsoft.com/office/officeart/2005/8/layout/vList4#1"/>
    <dgm:cxn modelId="{36ACC8B3-C494-4A4B-8A82-C203A223556C}" type="presParOf" srcId="{6734AD7D-2F15-48CB-B69C-AF358E696143}" destId="{FA645E2A-4420-4F08-A1DA-E79FC6823C1C}" srcOrd="2" destOrd="0" presId="urn:microsoft.com/office/officeart/2005/8/layout/vList4#1"/>
    <dgm:cxn modelId="{DC5C7B55-BC60-404D-B713-AE49F5213FC7}" type="presParOf" srcId="{4F7ACF0D-F906-4305-9719-53BDF26D9F8F}" destId="{DD4F00E1-85CB-499A-9FB4-3FEE56B1E59D}" srcOrd="9" destOrd="0" presId="urn:microsoft.com/office/officeart/2005/8/layout/vList4#1"/>
    <dgm:cxn modelId="{B6383DA8-8F68-46F2-A7E7-A1E688AEDF5C}" type="presParOf" srcId="{4F7ACF0D-F906-4305-9719-53BDF26D9F8F}" destId="{4B73FB7B-AA4C-4615-9DE5-1BFCE654F889}" srcOrd="10" destOrd="0" presId="urn:microsoft.com/office/officeart/2005/8/layout/vList4#1"/>
    <dgm:cxn modelId="{4D86867F-E80F-4C92-B7D1-8551CA4DC0C0}" type="presParOf" srcId="{4B73FB7B-AA4C-4615-9DE5-1BFCE654F889}" destId="{539BC3BF-8EE0-42D4-B683-ACDD93DE22CF}" srcOrd="0" destOrd="0" presId="urn:microsoft.com/office/officeart/2005/8/layout/vList4#1"/>
    <dgm:cxn modelId="{F5FD5CBF-04C6-40EA-A77C-EF715526C9B5}" type="presParOf" srcId="{4B73FB7B-AA4C-4615-9DE5-1BFCE654F889}" destId="{FA00B5CD-ED31-48CF-A3C3-9F2819850833}" srcOrd="1" destOrd="0" presId="urn:microsoft.com/office/officeart/2005/8/layout/vList4#1"/>
    <dgm:cxn modelId="{FB89C57D-52B9-4F12-AE53-15414B84A29F}" type="presParOf" srcId="{4B73FB7B-AA4C-4615-9DE5-1BFCE654F889}" destId="{20A42D75-FCF3-4371-BE64-9F271A873C93}"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3EDF1-7070-4212-AA89-EAEE80AF1772}" type="doc">
      <dgm:prSet loTypeId="urn:microsoft.com/office/officeart/2008/layout/PictureAccentList" loCatId="list" qsTypeId="urn:microsoft.com/office/officeart/2005/8/quickstyle/simple1" qsCatId="simple" csTypeId="urn:microsoft.com/office/officeart/2005/8/colors/colorful5" csCatId="colorful" phldr="1"/>
      <dgm:spPr/>
    </dgm:pt>
    <dgm:pt modelId="{886BC67A-AA8B-4201-9283-757C10BE9924}">
      <dgm:prSet phldrT="[Text]" custT="1"/>
      <dgm:spPr/>
      <dgm:t>
        <a:bodyPr/>
        <a:lstStyle/>
        <a:p>
          <a:r>
            <a:rPr lang="en-GB" sz="1800" b="1" dirty="0">
              <a:solidFill>
                <a:schemeClr val="bg1"/>
              </a:solidFill>
              <a:latin typeface="Arial" panose="020B0604020202020204" pitchFamily="34" charset="0"/>
              <a:cs typeface="Arial" panose="020B0604020202020204" pitchFamily="34" charset="0"/>
            </a:rPr>
            <a:t>Improve care and support, ensuring people have more say and </a:t>
          </a:r>
          <a:r>
            <a:rPr lang="en-GB" sz="1800" b="1" dirty="0" smtClean="0">
              <a:solidFill>
                <a:schemeClr val="bg1"/>
              </a:solidFill>
              <a:latin typeface="Arial" panose="020B0604020202020204" pitchFamily="34" charset="0"/>
              <a:cs typeface="Arial" panose="020B0604020202020204" pitchFamily="34" charset="0"/>
            </a:rPr>
            <a:t>control</a:t>
          </a:r>
          <a:endParaRPr lang="en-GB" sz="1800" b="1" dirty="0">
            <a:solidFill>
              <a:schemeClr val="bg1"/>
            </a:solidFill>
            <a:latin typeface="Arial" panose="020B0604020202020204" pitchFamily="34" charset="0"/>
            <a:cs typeface="Arial" panose="020B0604020202020204" pitchFamily="34" charset="0"/>
          </a:endParaRPr>
        </a:p>
      </dgm:t>
    </dgm:pt>
    <dgm:pt modelId="{D9D10811-736F-4006-852D-AE19E08B750C}" type="parTrans" cxnId="{8020A8A1-7B17-4F78-9936-CA0FED382566}">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33EE9B5A-E1B5-480D-8B15-509011DEEEF6}" type="sibTrans" cxnId="{8020A8A1-7B17-4F78-9936-CA0FED382566}">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7FF2B0EC-858D-49D5-B986-4FF2E7E71BB9}">
      <dgm:prSet phldrT="[Text]" custT="1"/>
      <dgm:spPr/>
      <dgm:t>
        <a:bodyPr/>
        <a:lstStyle/>
        <a:p>
          <a:r>
            <a:rPr lang="en-GB" sz="1800" b="1" dirty="0">
              <a:solidFill>
                <a:schemeClr val="bg1"/>
              </a:solidFill>
              <a:latin typeface="Arial" panose="020B0604020202020204" pitchFamily="34" charset="0"/>
              <a:cs typeface="Arial" panose="020B0604020202020204" pitchFamily="34" charset="0"/>
            </a:rPr>
            <a:t>Improve </a:t>
          </a:r>
          <a:r>
            <a:rPr lang="en-GB" sz="1800" b="1" dirty="0" smtClean="0">
              <a:solidFill>
                <a:schemeClr val="bg1"/>
              </a:solidFill>
              <a:latin typeface="Arial" panose="020B0604020202020204" pitchFamily="34" charset="0"/>
              <a:cs typeface="Arial" panose="020B0604020202020204" pitchFamily="34" charset="0"/>
            </a:rPr>
            <a:t>outcomes, </a:t>
          </a:r>
          <a:r>
            <a:rPr lang="en-GB" sz="1800" b="1" dirty="0">
              <a:solidFill>
                <a:schemeClr val="bg1"/>
              </a:solidFill>
              <a:latin typeface="Arial" panose="020B0604020202020204" pitchFamily="34" charset="0"/>
              <a:cs typeface="Arial" panose="020B0604020202020204" pitchFamily="34" charset="0"/>
            </a:rPr>
            <a:t>and health </a:t>
          </a:r>
          <a:r>
            <a:rPr lang="en-GB" sz="1800" b="1" dirty="0" smtClean="0">
              <a:solidFill>
                <a:schemeClr val="bg1"/>
              </a:solidFill>
              <a:latin typeface="Arial" panose="020B0604020202020204" pitchFamily="34" charset="0"/>
              <a:cs typeface="Arial" panose="020B0604020202020204" pitchFamily="34" charset="0"/>
            </a:rPr>
            <a:t/>
          </a:r>
          <a:br>
            <a:rPr lang="en-GB" sz="1800" b="1" dirty="0" smtClean="0">
              <a:solidFill>
                <a:schemeClr val="bg1"/>
              </a:solidFill>
              <a:latin typeface="Arial" panose="020B0604020202020204" pitchFamily="34" charset="0"/>
              <a:cs typeface="Arial" panose="020B0604020202020204" pitchFamily="34" charset="0"/>
            </a:rPr>
          </a:br>
          <a:r>
            <a:rPr lang="en-GB" sz="1800" b="1" dirty="0" smtClean="0">
              <a:solidFill>
                <a:schemeClr val="bg1"/>
              </a:solidFill>
              <a:latin typeface="Arial" panose="020B0604020202020204" pitchFamily="34" charset="0"/>
              <a:cs typeface="Arial" panose="020B0604020202020204" pitchFamily="34" charset="0"/>
            </a:rPr>
            <a:t>and well-being</a:t>
          </a:r>
          <a:endParaRPr lang="en-GB" sz="1800" b="1" dirty="0">
            <a:solidFill>
              <a:schemeClr val="bg1"/>
            </a:solidFill>
            <a:latin typeface="Arial" panose="020B0604020202020204" pitchFamily="34" charset="0"/>
            <a:cs typeface="Arial" panose="020B0604020202020204" pitchFamily="34" charset="0"/>
          </a:endParaRPr>
        </a:p>
      </dgm:t>
    </dgm:pt>
    <dgm:pt modelId="{23749B7A-7A6C-460C-A09D-AD9B049B2740}" type="parTrans" cxnId="{901FD4AB-813E-48F8-992D-57F773E118DF}">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7A5C3A49-E805-4BB8-B003-6BD14BE568B3}" type="sibTrans" cxnId="{901FD4AB-813E-48F8-992D-57F773E118DF}">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59C9E10F-9172-4F94-BEFD-EDB6F0AC1A9F}">
      <dgm:prSet phldrT="[Text]" custT="1"/>
      <dgm:spPr/>
      <dgm:t>
        <a:bodyPr/>
        <a:lstStyle/>
        <a:p>
          <a:r>
            <a:rPr lang="en-GB" sz="1800" b="1" dirty="0">
              <a:solidFill>
                <a:schemeClr val="bg1"/>
              </a:solidFill>
              <a:latin typeface="Arial" panose="020B0604020202020204" pitchFamily="34" charset="0"/>
              <a:cs typeface="Arial" panose="020B0604020202020204" pitchFamily="34" charset="0"/>
            </a:rPr>
            <a:t>Provide co-ordinated, </a:t>
          </a:r>
          <a:r>
            <a:rPr lang="en-GB" sz="1800" b="1" dirty="0" smtClean="0">
              <a:solidFill>
                <a:schemeClr val="bg1"/>
              </a:solidFill>
              <a:latin typeface="Arial" panose="020B0604020202020204" pitchFamily="34" charset="0"/>
              <a:cs typeface="Arial" panose="020B0604020202020204" pitchFamily="34" charset="0"/>
            </a:rPr>
            <a:t>person-centred </a:t>
          </a:r>
          <a:r>
            <a:rPr lang="en-GB" sz="1800" b="1" dirty="0">
              <a:solidFill>
                <a:schemeClr val="bg1"/>
              </a:solidFill>
              <a:latin typeface="Arial" panose="020B0604020202020204" pitchFamily="34" charset="0"/>
              <a:cs typeface="Arial" panose="020B0604020202020204" pitchFamily="34" charset="0"/>
            </a:rPr>
            <a:t>care and </a:t>
          </a:r>
          <a:r>
            <a:rPr lang="en-GB" sz="1800" b="1" dirty="0" smtClean="0">
              <a:solidFill>
                <a:schemeClr val="bg1"/>
              </a:solidFill>
              <a:latin typeface="Arial" panose="020B0604020202020204" pitchFamily="34" charset="0"/>
              <a:cs typeface="Arial" panose="020B0604020202020204" pitchFamily="34" charset="0"/>
            </a:rPr>
            <a:t>support</a:t>
          </a:r>
          <a:endParaRPr lang="en-GB" sz="1800" b="1" dirty="0">
            <a:solidFill>
              <a:schemeClr val="bg1"/>
            </a:solidFill>
            <a:latin typeface="Arial" panose="020B0604020202020204" pitchFamily="34" charset="0"/>
            <a:cs typeface="Arial" panose="020B0604020202020204" pitchFamily="34" charset="0"/>
          </a:endParaRPr>
        </a:p>
      </dgm:t>
    </dgm:pt>
    <dgm:pt modelId="{2247B204-639E-4D0C-874A-4D4FD100D9D1}" type="parTrans" cxnId="{F1D90F95-26C5-4F3C-8944-71BA4EED6A8E}">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23507E47-76EB-41D3-B99E-281A513C980B}" type="sibTrans" cxnId="{F1D90F95-26C5-4F3C-8944-71BA4EED6A8E}">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A8B8D938-F33F-4D19-B6F9-7CC4365C0430}">
      <dgm:prSet custT="1"/>
      <dgm:spPr/>
      <dgm:t>
        <a:bodyPr/>
        <a:lstStyle/>
        <a:p>
          <a:r>
            <a:rPr lang="en-GB" sz="1800" b="1" dirty="0">
              <a:solidFill>
                <a:schemeClr val="bg1"/>
              </a:solidFill>
              <a:latin typeface="Arial" panose="020B0604020202020204" pitchFamily="34" charset="0"/>
              <a:cs typeface="Arial" panose="020B0604020202020204" pitchFamily="34" charset="0"/>
            </a:rPr>
            <a:t>Make more effective use of resources, skills and </a:t>
          </a:r>
          <a:r>
            <a:rPr lang="en-GB" sz="1800" b="1" dirty="0" smtClean="0">
              <a:solidFill>
                <a:schemeClr val="bg1"/>
              </a:solidFill>
              <a:latin typeface="Arial" panose="020B0604020202020204" pitchFamily="34" charset="0"/>
              <a:cs typeface="Arial" panose="020B0604020202020204" pitchFamily="34" charset="0"/>
            </a:rPr>
            <a:t>expertise</a:t>
          </a:r>
          <a:endParaRPr lang="en-GB" sz="1800" b="1" dirty="0">
            <a:solidFill>
              <a:schemeClr val="bg1"/>
            </a:solidFill>
            <a:latin typeface="Arial" panose="020B0604020202020204" pitchFamily="34" charset="0"/>
            <a:cs typeface="Arial" panose="020B0604020202020204" pitchFamily="34" charset="0"/>
          </a:endParaRPr>
        </a:p>
      </dgm:t>
    </dgm:pt>
    <dgm:pt modelId="{12CE30ED-5918-44F1-98A1-74C0A88A437C}" type="parTrans" cxnId="{530555CE-165F-447E-8681-806F820589D7}">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DC88691E-3EA9-4933-AA0C-B4D9D2E47159}" type="sibTrans" cxnId="{530555CE-165F-447E-8681-806F820589D7}">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119D1B34-3066-42E2-81F6-D57ABB3F5D45}">
      <dgm:prSet phldrT="[Text]" custT="1"/>
      <dgm:spPr/>
      <dgm:t>
        <a:bodyPr/>
        <a:lstStyle/>
        <a:p>
          <a:r>
            <a:rPr lang="en-GB" sz="1800" b="1" dirty="0">
              <a:solidFill>
                <a:schemeClr val="tx1"/>
              </a:solidFill>
              <a:latin typeface="Arial" panose="020B0604020202020204" pitchFamily="34" charset="0"/>
              <a:cs typeface="Arial" panose="020B0604020202020204" pitchFamily="34" charset="0"/>
            </a:rPr>
            <a:t>Improve </a:t>
          </a:r>
          <a:r>
            <a:rPr lang="en-GB" sz="1800" b="1" dirty="0" smtClean="0">
              <a:solidFill>
                <a:schemeClr val="tx1"/>
              </a:solidFill>
              <a:latin typeface="Arial" panose="020B0604020202020204" pitchFamily="34" charset="0"/>
              <a:cs typeface="Arial" panose="020B0604020202020204" pitchFamily="34" charset="0"/>
            </a:rPr>
            <a:t>people’s </a:t>
          </a:r>
          <a:r>
            <a:rPr lang="en-GB" sz="1800" b="1" dirty="0">
              <a:solidFill>
                <a:schemeClr val="tx1"/>
              </a:solidFill>
              <a:latin typeface="Arial" panose="020B0604020202020204" pitchFamily="34" charset="0"/>
              <a:cs typeface="Arial" panose="020B0604020202020204" pitchFamily="34" charset="0"/>
            </a:rPr>
            <a:t>outcomes and well-being, as well as the efficiency and effectiveness of service delivery through co-operation, partnership and integration</a:t>
          </a:r>
        </a:p>
      </dgm:t>
    </dgm:pt>
    <dgm:pt modelId="{CFF1ED63-560E-4968-86B9-F6FC98D3E9EB}" type="parTrans" cxnId="{24C9028E-AADE-4CB8-B413-C1C2AF5B30A5}">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135238CD-CDE5-49A8-9673-15AAF469044C}" type="sibTrans" cxnId="{24C9028E-AADE-4CB8-B413-C1C2AF5B30A5}">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44B49D78-1774-47C1-8100-B27BF5CB8FB9}" type="pres">
      <dgm:prSet presAssocID="{5A53EDF1-7070-4212-AA89-EAEE80AF1772}" presName="layout" presStyleCnt="0">
        <dgm:presLayoutVars>
          <dgm:chMax/>
          <dgm:chPref/>
          <dgm:dir/>
          <dgm:animOne val="branch"/>
          <dgm:animLvl val="lvl"/>
          <dgm:resizeHandles/>
        </dgm:presLayoutVars>
      </dgm:prSet>
      <dgm:spPr/>
    </dgm:pt>
    <dgm:pt modelId="{6CA16EDF-FD28-4070-8B22-9B80CC0550D9}" type="pres">
      <dgm:prSet presAssocID="{119D1B34-3066-42E2-81F6-D57ABB3F5D45}" presName="root" presStyleCnt="0">
        <dgm:presLayoutVars>
          <dgm:chMax/>
          <dgm:chPref val="4"/>
        </dgm:presLayoutVars>
      </dgm:prSet>
      <dgm:spPr/>
    </dgm:pt>
    <dgm:pt modelId="{19D4F6D8-2368-499C-8DDC-93190B0BD21A}" type="pres">
      <dgm:prSet presAssocID="{119D1B34-3066-42E2-81F6-D57ABB3F5D45}" presName="rootComposite" presStyleCnt="0">
        <dgm:presLayoutVars/>
      </dgm:prSet>
      <dgm:spPr/>
    </dgm:pt>
    <dgm:pt modelId="{1192B750-0C84-43E6-BEFE-49B1CB7FEC3F}" type="pres">
      <dgm:prSet presAssocID="{119D1B34-3066-42E2-81F6-D57ABB3F5D45}" presName="rootText" presStyleLbl="node0" presStyleIdx="0" presStyleCnt="1" custScaleX="99635" custScaleY="97496">
        <dgm:presLayoutVars>
          <dgm:chMax/>
          <dgm:chPref val="4"/>
        </dgm:presLayoutVars>
      </dgm:prSet>
      <dgm:spPr/>
      <dgm:t>
        <a:bodyPr/>
        <a:lstStyle/>
        <a:p>
          <a:endParaRPr lang="en-GB"/>
        </a:p>
      </dgm:t>
    </dgm:pt>
    <dgm:pt modelId="{CB781569-1C10-4DF0-9614-88AA67D60ED8}" type="pres">
      <dgm:prSet presAssocID="{119D1B34-3066-42E2-81F6-D57ABB3F5D45}" presName="childShape" presStyleCnt="0">
        <dgm:presLayoutVars>
          <dgm:chMax val="0"/>
          <dgm:chPref val="0"/>
        </dgm:presLayoutVars>
      </dgm:prSet>
      <dgm:spPr/>
    </dgm:pt>
    <dgm:pt modelId="{78B218FD-AC74-4C7D-8C4E-B89A47DC7715}" type="pres">
      <dgm:prSet presAssocID="{886BC67A-AA8B-4201-9283-757C10BE9924}" presName="childComposite" presStyleCnt="0">
        <dgm:presLayoutVars>
          <dgm:chMax val="0"/>
          <dgm:chPref val="0"/>
        </dgm:presLayoutVars>
      </dgm:prSet>
      <dgm:spPr/>
    </dgm:pt>
    <dgm:pt modelId="{859C3EC8-5092-4377-9360-C21EE8D264E1}" type="pres">
      <dgm:prSet presAssocID="{886BC67A-AA8B-4201-9283-757C10BE9924}"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297C6529-D3DC-435D-8F61-2BFADFA7EA77}" type="pres">
      <dgm:prSet presAssocID="{886BC67A-AA8B-4201-9283-757C10BE9924}" presName="childText" presStyleLbl="lnNode1" presStyleIdx="0" presStyleCnt="4">
        <dgm:presLayoutVars>
          <dgm:chMax val="0"/>
          <dgm:chPref val="0"/>
          <dgm:bulletEnabled val="1"/>
        </dgm:presLayoutVars>
      </dgm:prSet>
      <dgm:spPr/>
      <dgm:t>
        <a:bodyPr/>
        <a:lstStyle/>
        <a:p>
          <a:endParaRPr lang="en-GB"/>
        </a:p>
      </dgm:t>
    </dgm:pt>
    <dgm:pt modelId="{E002731E-BBE3-449E-B7BA-531E974AFF42}" type="pres">
      <dgm:prSet presAssocID="{7FF2B0EC-858D-49D5-B986-4FF2E7E71BB9}" presName="childComposite" presStyleCnt="0">
        <dgm:presLayoutVars>
          <dgm:chMax val="0"/>
          <dgm:chPref val="0"/>
        </dgm:presLayoutVars>
      </dgm:prSet>
      <dgm:spPr/>
    </dgm:pt>
    <dgm:pt modelId="{12BCE9A1-CCB3-405E-86FE-9F4EF6DB4938}" type="pres">
      <dgm:prSet presAssocID="{7FF2B0EC-858D-49D5-B986-4FF2E7E71BB9}"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FD28CCE-A6EF-4CA9-92C0-FE97E3ECEA17}" type="pres">
      <dgm:prSet presAssocID="{7FF2B0EC-858D-49D5-B986-4FF2E7E71BB9}" presName="childText" presStyleLbl="lnNode1" presStyleIdx="1" presStyleCnt="4">
        <dgm:presLayoutVars>
          <dgm:chMax val="0"/>
          <dgm:chPref val="0"/>
          <dgm:bulletEnabled val="1"/>
        </dgm:presLayoutVars>
      </dgm:prSet>
      <dgm:spPr/>
      <dgm:t>
        <a:bodyPr/>
        <a:lstStyle/>
        <a:p>
          <a:endParaRPr lang="en-GB"/>
        </a:p>
      </dgm:t>
    </dgm:pt>
    <dgm:pt modelId="{9F38E811-3A6D-412C-9BF0-75F7FCB449EB}" type="pres">
      <dgm:prSet presAssocID="{59C9E10F-9172-4F94-BEFD-EDB6F0AC1A9F}" presName="childComposite" presStyleCnt="0">
        <dgm:presLayoutVars>
          <dgm:chMax val="0"/>
          <dgm:chPref val="0"/>
        </dgm:presLayoutVars>
      </dgm:prSet>
      <dgm:spPr/>
    </dgm:pt>
    <dgm:pt modelId="{B6526A28-2579-4758-8704-59F1516A6B9A}" type="pres">
      <dgm:prSet presAssocID="{59C9E10F-9172-4F94-BEFD-EDB6F0AC1A9F}"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1591A906-11EF-4BB2-A6BD-3FF463DA1EFC}" type="pres">
      <dgm:prSet presAssocID="{59C9E10F-9172-4F94-BEFD-EDB6F0AC1A9F}" presName="childText" presStyleLbl="lnNode1" presStyleIdx="2" presStyleCnt="4">
        <dgm:presLayoutVars>
          <dgm:chMax val="0"/>
          <dgm:chPref val="0"/>
          <dgm:bulletEnabled val="1"/>
        </dgm:presLayoutVars>
      </dgm:prSet>
      <dgm:spPr/>
      <dgm:t>
        <a:bodyPr/>
        <a:lstStyle/>
        <a:p>
          <a:endParaRPr lang="en-GB"/>
        </a:p>
      </dgm:t>
    </dgm:pt>
    <dgm:pt modelId="{B2DB9E48-B8D8-4006-8BA3-46B74757CE28}" type="pres">
      <dgm:prSet presAssocID="{A8B8D938-F33F-4D19-B6F9-7CC4365C0430}" presName="childComposite" presStyleCnt="0">
        <dgm:presLayoutVars>
          <dgm:chMax val="0"/>
          <dgm:chPref val="0"/>
        </dgm:presLayoutVars>
      </dgm:prSet>
      <dgm:spPr/>
    </dgm:pt>
    <dgm:pt modelId="{769254B0-D6DE-4548-8041-D2423C6B4425}" type="pres">
      <dgm:prSet presAssocID="{A8B8D938-F33F-4D19-B6F9-7CC4365C0430}"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5466473-E397-44B2-BABC-F16E2B9C650D}" type="pres">
      <dgm:prSet presAssocID="{A8B8D938-F33F-4D19-B6F9-7CC4365C0430}" presName="childText" presStyleLbl="lnNode1" presStyleIdx="3" presStyleCnt="4">
        <dgm:presLayoutVars>
          <dgm:chMax val="0"/>
          <dgm:chPref val="0"/>
          <dgm:bulletEnabled val="1"/>
        </dgm:presLayoutVars>
      </dgm:prSet>
      <dgm:spPr/>
      <dgm:t>
        <a:bodyPr/>
        <a:lstStyle/>
        <a:p>
          <a:endParaRPr lang="en-GB"/>
        </a:p>
      </dgm:t>
    </dgm:pt>
  </dgm:ptLst>
  <dgm:cxnLst>
    <dgm:cxn modelId="{7379C1DC-7FDD-4324-A56C-4180A0766F7C}" type="presOf" srcId="{7FF2B0EC-858D-49D5-B986-4FF2E7E71BB9}" destId="{0FD28CCE-A6EF-4CA9-92C0-FE97E3ECEA17}" srcOrd="0" destOrd="0" presId="urn:microsoft.com/office/officeart/2008/layout/PictureAccentList"/>
    <dgm:cxn modelId="{8020A8A1-7B17-4F78-9936-CA0FED382566}" srcId="{119D1B34-3066-42E2-81F6-D57ABB3F5D45}" destId="{886BC67A-AA8B-4201-9283-757C10BE9924}" srcOrd="0" destOrd="0" parTransId="{D9D10811-736F-4006-852D-AE19E08B750C}" sibTransId="{33EE9B5A-E1B5-480D-8B15-509011DEEEF6}"/>
    <dgm:cxn modelId="{F1D90F95-26C5-4F3C-8944-71BA4EED6A8E}" srcId="{119D1B34-3066-42E2-81F6-D57ABB3F5D45}" destId="{59C9E10F-9172-4F94-BEFD-EDB6F0AC1A9F}" srcOrd="2" destOrd="0" parTransId="{2247B204-639E-4D0C-874A-4D4FD100D9D1}" sibTransId="{23507E47-76EB-41D3-B99E-281A513C980B}"/>
    <dgm:cxn modelId="{901FD4AB-813E-48F8-992D-57F773E118DF}" srcId="{119D1B34-3066-42E2-81F6-D57ABB3F5D45}" destId="{7FF2B0EC-858D-49D5-B986-4FF2E7E71BB9}" srcOrd="1" destOrd="0" parTransId="{23749B7A-7A6C-460C-A09D-AD9B049B2740}" sibTransId="{7A5C3A49-E805-4BB8-B003-6BD14BE568B3}"/>
    <dgm:cxn modelId="{24C9028E-AADE-4CB8-B413-C1C2AF5B30A5}" srcId="{5A53EDF1-7070-4212-AA89-EAEE80AF1772}" destId="{119D1B34-3066-42E2-81F6-D57ABB3F5D45}" srcOrd="0" destOrd="0" parTransId="{CFF1ED63-560E-4968-86B9-F6FC98D3E9EB}" sibTransId="{135238CD-CDE5-49A8-9673-15AAF469044C}"/>
    <dgm:cxn modelId="{7F9458BA-3D8F-4061-9C8D-F5270A7FA0FD}" type="presOf" srcId="{5A53EDF1-7070-4212-AA89-EAEE80AF1772}" destId="{44B49D78-1774-47C1-8100-B27BF5CB8FB9}" srcOrd="0" destOrd="0" presId="urn:microsoft.com/office/officeart/2008/layout/PictureAccentList"/>
    <dgm:cxn modelId="{4DD59A8A-60AF-4709-BC9D-EB45FDC16B69}" type="presOf" srcId="{886BC67A-AA8B-4201-9283-757C10BE9924}" destId="{297C6529-D3DC-435D-8F61-2BFADFA7EA77}" srcOrd="0" destOrd="0" presId="urn:microsoft.com/office/officeart/2008/layout/PictureAccentList"/>
    <dgm:cxn modelId="{4935D30C-0015-48EE-9A35-6108208EEC2B}" type="presOf" srcId="{119D1B34-3066-42E2-81F6-D57ABB3F5D45}" destId="{1192B750-0C84-43E6-BEFE-49B1CB7FEC3F}" srcOrd="0" destOrd="0" presId="urn:microsoft.com/office/officeart/2008/layout/PictureAccentList"/>
    <dgm:cxn modelId="{530555CE-165F-447E-8681-806F820589D7}" srcId="{119D1B34-3066-42E2-81F6-D57ABB3F5D45}" destId="{A8B8D938-F33F-4D19-B6F9-7CC4365C0430}" srcOrd="3" destOrd="0" parTransId="{12CE30ED-5918-44F1-98A1-74C0A88A437C}" sibTransId="{DC88691E-3EA9-4933-AA0C-B4D9D2E47159}"/>
    <dgm:cxn modelId="{B1295B8A-36DD-409B-A1AA-69D8BD32CD34}" type="presOf" srcId="{A8B8D938-F33F-4D19-B6F9-7CC4365C0430}" destId="{F5466473-E397-44B2-BABC-F16E2B9C650D}" srcOrd="0" destOrd="0" presId="urn:microsoft.com/office/officeart/2008/layout/PictureAccentList"/>
    <dgm:cxn modelId="{1A54C430-9F12-43CA-AED5-4085F515CFCD}" type="presOf" srcId="{59C9E10F-9172-4F94-BEFD-EDB6F0AC1A9F}" destId="{1591A906-11EF-4BB2-A6BD-3FF463DA1EFC}" srcOrd="0" destOrd="0" presId="urn:microsoft.com/office/officeart/2008/layout/PictureAccentList"/>
    <dgm:cxn modelId="{066AACCE-A47E-4007-AF01-B602D4A99855}" type="presParOf" srcId="{44B49D78-1774-47C1-8100-B27BF5CB8FB9}" destId="{6CA16EDF-FD28-4070-8B22-9B80CC0550D9}" srcOrd="0" destOrd="0" presId="urn:microsoft.com/office/officeart/2008/layout/PictureAccentList"/>
    <dgm:cxn modelId="{DDC7ACA9-F42A-4506-AA81-83D75AC2DB9F}" type="presParOf" srcId="{6CA16EDF-FD28-4070-8B22-9B80CC0550D9}" destId="{19D4F6D8-2368-499C-8DDC-93190B0BD21A}" srcOrd="0" destOrd="0" presId="urn:microsoft.com/office/officeart/2008/layout/PictureAccentList"/>
    <dgm:cxn modelId="{5B958DA5-7585-48AF-887A-38A3D0A852B6}" type="presParOf" srcId="{19D4F6D8-2368-499C-8DDC-93190B0BD21A}" destId="{1192B750-0C84-43E6-BEFE-49B1CB7FEC3F}" srcOrd="0" destOrd="0" presId="urn:microsoft.com/office/officeart/2008/layout/PictureAccentList"/>
    <dgm:cxn modelId="{565B1766-988E-4542-AECE-53F30EFE9721}" type="presParOf" srcId="{6CA16EDF-FD28-4070-8B22-9B80CC0550D9}" destId="{CB781569-1C10-4DF0-9614-88AA67D60ED8}" srcOrd="1" destOrd="0" presId="urn:microsoft.com/office/officeart/2008/layout/PictureAccentList"/>
    <dgm:cxn modelId="{7307672F-5A20-4A0E-B319-9F9CFF519B4A}" type="presParOf" srcId="{CB781569-1C10-4DF0-9614-88AA67D60ED8}" destId="{78B218FD-AC74-4C7D-8C4E-B89A47DC7715}" srcOrd="0" destOrd="0" presId="urn:microsoft.com/office/officeart/2008/layout/PictureAccentList"/>
    <dgm:cxn modelId="{2BD9EA15-A967-4BBA-8C27-A2BFAB27603B}" type="presParOf" srcId="{78B218FD-AC74-4C7D-8C4E-B89A47DC7715}" destId="{859C3EC8-5092-4377-9360-C21EE8D264E1}" srcOrd="0" destOrd="0" presId="urn:microsoft.com/office/officeart/2008/layout/PictureAccentList"/>
    <dgm:cxn modelId="{23B55992-0728-4F51-931B-BF9B614B6540}" type="presParOf" srcId="{78B218FD-AC74-4C7D-8C4E-B89A47DC7715}" destId="{297C6529-D3DC-435D-8F61-2BFADFA7EA77}" srcOrd="1" destOrd="0" presId="urn:microsoft.com/office/officeart/2008/layout/PictureAccentList"/>
    <dgm:cxn modelId="{FF106C0F-FD94-4C5E-9588-8E92AAA1084A}" type="presParOf" srcId="{CB781569-1C10-4DF0-9614-88AA67D60ED8}" destId="{E002731E-BBE3-449E-B7BA-531E974AFF42}" srcOrd="1" destOrd="0" presId="urn:microsoft.com/office/officeart/2008/layout/PictureAccentList"/>
    <dgm:cxn modelId="{2E8D54D7-F381-4355-923F-801525406BAC}" type="presParOf" srcId="{E002731E-BBE3-449E-B7BA-531E974AFF42}" destId="{12BCE9A1-CCB3-405E-86FE-9F4EF6DB4938}" srcOrd="0" destOrd="0" presId="urn:microsoft.com/office/officeart/2008/layout/PictureAccentList"/>
    <dgm:cxn modelId="{6B277347-8649-4992-9A99-E4635F86548C}" type="presParOf" srcId="{E002731E-BBE3-449E-B7BA-531E974AFF42}" destId="{0FD28CCE-A6EF-4CA9-92C0-FE97E3ECEA17}" srcOrd="1" destOrd="0" presId="urn:microsoft.com/office/officeart/2008/layout/PictureAccentList"/>
    <dgm:cxn modelId="{CBCFCC4B-0B36-4F38-B5B7-454862ECF753}" type="presParOf" srcId="{CB781569-1C10-4DF0-9614-88AA67D60ED8}" destId="{9F38E811-3A6D-412C-9BF0-75F7FCB449EB}" srcOrd="2" destOrd="0" presId="urn:microsoft.com/office/officeart/2008/layout/PictureAccentList"/>
    <dgm:cxn modelId="{DCC153D1-020A-4271-AB81-84A0F75C5681}" type="presParOf" srcId="{9F38E811-3A6D-412C-9BF0-75F7FCB449EB}" destId="{B6526A28-2579-4758-8704-59F1516A6B9A}" srcOrd="0" destOrd="0" presId="urn:microsoft.com/office/officeart/2008/layout/PictureAccentList"/>
    <dgm:cxn modelId="{9ABF8217-E8CC-4ADF-9174-B73FD1C0B999}" type="presParOf" srcId="{9F38E811-3A6D-412C-9BF0-75F7FCB449EB}" destId="{1591A906-11EF-4BB2-A6BD-3FF463DA1EFC}" srcOrd="1" destOrd="0" presId="urn:microsoft.com/office/officeart/2008/layout/PictureAccentList"/>
    <dgm:cxn modelId="{B0E78318-A43B-4DAB-BD23-E555F28168B7}" type="presParOf" srcId="{CB781569-1C10-4DF0-9614-88AA67D60ED8}" destId="{B2DB9E48-B8D8-4006-8BA3-46B74757CE28}" srcOrd="3" destOrd="0" presId="urn:microsoft.com/office/officeart/2008/layout/PictureAccentList"/>
    <dgm:cxn modelId="{20AB460E-9FE4-4D8F-97A9-2510C4DCC7D4}" type="presParOf" srcId="{B2DB9E48-B8D8-4006-8BA3-46B74757CE28}" destId="{769254B0-D6DE-4548-8041-D2423C6B4425}" srcOrd="0" destOrd="0" presId="urn:microsoft.com/office/officeart/2008/layout/PictureAccentList"/>
    <dgm:cxn modelId="{A65E538A-C937-49FE-964A-F850F9E4C9D3}" type="presParOf" srcId="{B2DB9E48-B8D8-4006-8BA3-46B74757CE28}" destId="{F5466473-E397-44B2-BABC-F16E2B9C650D}"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CEF375-6BE8-4402-867B-CB88B61DB18A}" type="doc">
      <dgm:prSet loTypeId="urn:microsoft.com/office/officeart/2005/8/layout/default#2" loCatId="list" qsTypeId="urn:microsoft.com/office/officeart/2005/8/quickstyle/simple1" qsCatId="simple" csTypeId="urn:microsoft.com/office/officeart/2005/8/colors/accent3_2" csCatId="accent3" phldr="1"/>
      <dgm:spPr/>
      <dgm:t>
        <a:bodyPr/>
        <a:lstStyle/>
        <a:p>
          <a:endParaRPr lang="en-GB"/>
        </a:p>
      </dgm:t>
    </dgm:pt>
    <dgm:pt modelId="{5FA43EB9-EE5D-4B3C-A776-AA589818CAEF}">
      <dgm:prSet phldrT="[Text]"/>
      <dgm:spPr/>
      <dgm:t>
        <a:bodyPr/>
        <a:lstStyle/>
        <a:p>
          <a:r>
            <a:rPr lang="en-GB" b="1" dirty="0"/>
            <a:t>At least </a:t>
          </a:r>
          <a:r>
            <a:rPr lang="en-GB" b="1" dirty="0" smtClean="0"/>
            <a:t>one member </a:t>
          </a:r>
          <a:r>
            <a:rPr lang="en-GB" b="1" dirty="0"/>
            <a:t>of a </a:t>
          </a:r>
          <a:r>
            <a:rPr lang="en-GB" b="1" dirty="0" smtClean="0"/>
            <a:t>local health </a:t>
          </a:r>
          <a:br>
            <a:rPr lang="en-GB" b="1" dirty="0" smtClean="0"/>
          </a:br>
          <a:r>
            <a:rPr lang="en-GB" b="1" dirty="0" smtClean="0"/>
            <a:t>board which established the </a:t>
          </a:r>
          <a:r>
            <a:rPr lang="en-GB" b="1" dirty="0"/>
            <a:t>board</a:t>
          </a:r>
        </a:p>
      </dgm:t>
    </dgm:pt>
    <dgm:pt modelId="{9956FE97-E5C9-4927-8C8B-63BD3D60AB14}" type="parTrans" cxnId="{A69D9C57-22BD-484B-866B-4FC938F3D176}">
      <dgm:prSet/>
      <dgm:spPr/>
      <dgm:t>
        <a:bodyPr/>
        <a:lstStyle/>
        <a:p>
          <a:endParaRPr lang="en-GB" b="1"/>
        </a:p>
      </dgm:t>
    </dgm:pt>
    <dgm:pt modelId="{531988BF-8036-4FF8-AF8D-0D0C633E966C}" type="sibTrans" cxnId="{A69D9C57-22BD-484B-866B-4FC938F3D176}">
      <dgm:prSet/>
      <dgm:spPr/>
      <dgm:t>
        <a:bodyPr/>
        <a:lstStyle/>
        <a:p>
          <a:endParaRPr lang="en-GB" b="1"/>
        </a:p>
      </dgm:t>
    </dgm:pt>
    <dgm:pt modelId="{A7BF978C-1310-42E8-92E7-1E26957CAD8A}">
      <dgm:prSet phldrT="[Text]"/>
      <dgm:spPr/>
      <dgm:t>
        <a:bodyPr/>
        <a:lstStyle/>
        <a:p>
          <a:r>
            <a:rPr lang="en-GB" b="1" dirty="0"/>
            <a:t>The Director of Social Services of each local authority </a:t>
          </a:r>
          <a:r>
            <a:rPr lang="en-GB" b="1" dirty="0" smtClean="0"/>
            <a:t>that </a:t>
          </a:r>
          <a:r>
            <a:rPr lang="en-GB" b="1" dirty="0"/>
            <a:t>established the </a:t>
          </a:r>
          <a:r>
            <a:rPr lang="en-GB" b="1" dirty="0" smtClean="0"/>
            <a:t>board</a:t>
          </a:r>
          <a:endParaRPr lang="en-GB" b="1" dirty="0"/>
        </a:p>
      </dgm:t>
    </dgm:pt>
    <dgm:pt modelId="{C10C770B-71A4-4B9E-82C7-43E3B5DEEAD1}" type="parTrans" cxnId="{9A9B50C6-2F92-4E3B-9195-072272D156F7}">
      <dgm:prSet/>
      <dgm:spPr/>
      <dgm:t>
        <a:bodyPr/>
        <a:lstStyle/>
        <a:p>
          <a:endParaRPr lang="en-GB" b="1"/>
        </a:p>
      </dgm:t>
    </dgm:pt>
    <dgm:pt modelId="{8D4F45E9-50BE-461E-AEE0-4F99B64541A3}" type="sibTrans" cxnId="{9A9B50C6-2F92-4E3B-9195-072272D156F7}">
      <dgm:prSet/>
      <dgm:spPr/>
      <dgm:t>
        <a:bodyPr/>
        <a:lstStyle/>
        <a:p>
          <a:endParaRPr lang="en-GB" b="1"/>
        </a:p>
      </dgm:t>
    </dgm:pt>
    <dgm:pt modelId="{31BF145D-B4C8-444B-8175-0DD3D9DCB47E}">
      <dgm:prSet phldrT="[Text]"/>
      <dgm:spPr/>
      <dgm:t>
        <a:bodyPr/>
        <a:lstStyle/>
        <a:p>
          <a:r>
            <a:rPr lang="en-GB" b="1" dirty="0"/>
            <a:t>Representative of the </a:t>
          </a:r>
          <a:r>
            <a:rPr lang="en-GB" b="1" dirty="0" smtClean="0"/>
            <a:t>local health board which </a:t>
          </a:r>
          <a:r>
            <a:rPr lang="en-GB" b="1" dirty="0"/>
            <a:t>established the Partnership Board</a:t>
          </a:r>
        </a:p>
      </dgm:t>
    </dgm:pt>
    <dgm:pt modelId="{25CB5809-9B62-43C2-A78E-2F64287FB929}" type="parTrans" cxnId="{6B68E923-61E6-49AF-8709-3C10FAD4FCC9}">
      <dgm:prSet/>
      <dgm:spPr/>
      <dgm:t>
        <a:bodyPr/>
        <a:lstStyle/>
        <a:p>
          <a:endParaRPr lang="en-GB" b="1"/>
        </a:p>
      </dgm:t>
    </dgm:pt>
    <dgm:pt modelId="{1920DF02-0839-4227-84ED-098A5639A74D}" type="sibTrans" cxnId="{6B68E923-61E6-49AF-8709-3C10FAD4FCC9}">
      <dgm:prSet/>
      <dgm:spPr/>
      <dgm:t>
        <a:bodyPr/>
        <a:lstStyle/>
        <a:p>
          <a:endParaRPr lang="en-GB" b="1"/>
        </a:p>
      </dgm:t>
    </dgm:pt>
    <dgm:pt modelId="{418C4BD2-24CE-4EBB-B67F-C9A7675AB7B9}">
      <dgm:prSet phldrT="[Text]"/>
      <dgm:spPr/>
      <dgm:t>
        <a:bodyPr/>
        <a:lstStyle/>
        <a:p>
          <a:r>
            <a:rPr lang="en-GB" b="1" dirty="0"/>
            <a:t>Third sector representatives </a:t>
          </a:r>
          <a:r>
            <a:rPr lang="en-GB" b="1" dirty="0" smtClean="0"/>
            <a:t/>
          </a:r>
          <a:br>
            <a:rPr lang="en-GB" b="1" dirty="0" smtClean="0"/>
          </a:br>
          <a:r>
            <a:rPr lang="en-GB" b="1" dirty="0" smtClean="0"/>
            <a:t>(</a:t>
          </a:r>
          <a:r>
            <a:rPr lang="en-GB" b="1" dirty="0"/>
            <a:t>at least </a:t>
          </a:r>
          <a:r>
            <a:rPr lang="en-GB" b="1" dirty="0" smtClean="0"/>
            <a:t>two)</a:t>
          </a:r>
          <a:endParaRPr lang="en-GB" b="1" dirty="0"/>
        </a:p>
      </dgm:t>
    </dgm:pt>
    <dgm:pt modelId="{670FD838-E130-4BCE-A37C-625A603F38F5}" type="parTrans" cxnId="{D2887FE5-A144-42BD-8FE8-581EF489C297}">
      <dgm:prSet/>
      <dgm:spPr/>
      <dgm:t>
        <a:bodyPr/>
        <a:lstStyle/>
        <a:p>
          <a:endParaRPr lang="en-GB" b="1"/>
        </a:p>
      </dgm:t>
    </dgm:pt>
    <dgm:pt modelId="{F900C93A-14A8-4316-AAE9-1A0C9F629CBF}" type="sibTrans" cxnId="{D2887FE5-A144-42BD-8FE8-581EF489C297}">
      <dgm:prSet/>
      <dgm:spPr/>
      <dgm:t>
        <a:bodyPr/>
        <a:lstStyle/>
        <a:p>
          <a:endParaRPr lang="en-GB" b="1"/>
        </a:p>
      </dgm:t>
    </dgm:pt>
    <dgm:pt modelId="{6997E072-98D9-4DCE-9844-EB63F725F3B4}">
      <dgm:prSet phldrT="[Text]"/>
      <dgm:spPr/>
      <dgm:t>
        <a:bodyPr/>
        <a:lstStyle/>
        <a:p>
          <a:r>
            <a:rPr lang="en-GB" b="1" dirty="0"/>
            <a:t>At least one care provider representative</a:t>
          </a:r>
        </a:p>
      </dgm:t>
    </dgm:pt>
    <dgm:pt modelId="{0274168D-F180-4C6F-8097-7D18A8020A85}" type="parTrans" cxnId="{25D5A838-F132-4022-A8FF-6F5663AD0C67}">
      <dgm:prSet/>
      <dgm:spPr/>
      <dgm:t>
        <a:bodyPr/>
        <a:lstStyle/>
        <a:p>
          <a:endParaRPr lang="en-GB" b="1"/>
        </a:p>
      </dgm:t>
    </dgm:pt>
    <dgm:pt modelId="{ACEC71E4-26FA-402E-B53B-5859217BBCB8}" type="sibTrans" cxnId="{25D5A838-F132-4022-A8FF-6F5663AD0C67}">
      <dgm:prSet/>
      <dgm:spPr/>
      <dgm:t>
        <a:bodyPr/>
        <a:lstStyle/>
        <a:p>
          <a:endParaRPr lang="en-GB" b="1"/>
        </a:p>
      </dgm:t>
    </dgm:pt>
    <dgm:pt modelId="{AE80BD2D-4F6A-4C1A-ACD7-7551CF033C33}">
      <dgm:prSet/>
      <dgm:spPr/>
      <dgm:t>
        <a:bodyPr/>
        <a:lstStyle/>
        <a:p>
          <a:r>
            <a:rPr lang="en-GB" b="1" dirty="0"/>
            <a:t>At least </a:t>
          </a:r>
          <a:r>
            <a:rPr lang="en-GB" b="1" dirty="0" smtClean="0"/>
            <a:t>one elected </a:t>
          </a:r>
          <a:r>
            <a:rPr lang="en-GB" b="1" dirty="0"/>
            <a:t>member from the </a:t>
          </a:r>
          <a:r>
            <a:rPr lang="en-GB" b="1" dirty="0" smtClean="0"/>
            <a:t>local authority which </a:t>
          </a:r>
          <a:r>
            <a:rPr lang="en-GB" b="1" dirty="0"/>
            <a:t>established </a:t>
          </a:r>
          <a:r>
            <a:rPr lang="en-GB" b="1" dirty="0" smtClean="0"/>
            <a:t>the board</a:t>
          </a:r>
          <a:endParaRPr lang="en-GB" b="1" dirty="0"/>
        </a:p>
      </dgm:t>
    </dgm:pt>
    <dgm:pt modelId="{ECFAD0E3-DFE7-41B8-8105-67E27AAE72C4}" type="parTrans" cxnId="{0151EC48-F790-49A1-8985-9839D475F4A2}">
      <dgm:prSet/>
      <dgm:spPr/>
      <dgm:t>
        <a:bodyPr/>
        <a:lstStyle/>
        <a:p>
          <a:endParaRPr lang="en-GB" b="1"/>
        </a:p>
      </dgm:t>
    </dgm:pt>
    <dgm:pt modelId="{9F7A8AFD-E80F-4832-BE27-9A50B5AC8AB8}" type="sibTrans" cxnId="{0151EC48-F790-49A1-8985-9839D475F4A2}">
      <dgm:prSet/>
      <dgm:spPr/>
      <dgm:t>
        <a:bodyPr/>
        <a:lstStyle/>
        <a:p>
          <a:endParaRPr lang="en-GB" b="1"/>
        </a:p>
      </dgm:t>
    </dgm:pt>
    <dgm:pt modelId="{5EE51950-5024-49B4-980A-48C3423ADC8D}">
      <dgm:prSet phldrT="[Text]"/>
      <dgm:spPr/>
      <dgm:t>
        <a:bodyPr/>
        <a:lstStyle/>
        <a:p>
          <a:r>
            <a:rPr lang="en-GB" b="1" dirty="0"/>
            <a:t>A representative of people with care and support needs</a:t>
          </a:r>
        </a:p>
      </dgm:t>
    </dgm:pt>
    <dgm:pt modelId="{55028307-058D-4CB3-A016-893BDC9CA296}" type="parTrans" cxnId="{48471BEA-BAF2-4888-BD95-165C0601DBCE}">
      <dgm:prSet/>
      <dgm:spPr/>
      <dgm:t>
        <a:bodyPr/>
        <a:lstStyle/>
        <a:p>
          <a:endParaRPr lang="en-GB" b="1"/>
        </a:p>
      </dgm:t>
    </dgm:pt>
    <dgm:pt modelId="{37D2E826-E259-4E7B-9E4B-8AC4655FBAFF}" type="sibTrans" cxnId="{48471BEA-BAF2-4888-BD95-165C0601DBCE}">
      <dgm:prSet/>
      <dgm:spPr/>
      <dgm:t>
        <a:bodyPr/>
        <a:lstStyle/>
        <a:p>
          <a:endParaRPr lang="en-GB" b="1"/>
        </a:p>
      </dgm:t>
    </dgm:pt>
    <dgm:pt modelId="{EAD922C4-E88A-45E9-93C7-A83CA8FCB01F}">
      <dgm:prSet phldrT="[Text]"/>
      <dgm:spPr/>
      <dgm:t>
        <a:bodyPr/>
        <a:lstStyle/>
        <a:p>
          <a:r>
            <a:rPr lang="en-GB" b="1" dirty="0"/>
            <a:t>A </a:t>
          </a:r>
          <a:r>
            <a:rPr lang="en-GB" b="1" dirty="0" smtClean="0"/>
            <a:t>carers’ </a:t>
          </a:r>
          <a:r>
            <a:rPr lang="en-GB" b="1" dirty="0"/>
            <a:t>representative</a:t>
          </a:r>
        </a:p>
      </dgm:t>
    </dgm:pt>
    <dgm:pt modelId="{ACEBBE64-002A-4678-B962-92DE0D4553CB}" type="parTrans" cxnId="{B53EF040-AFC2-4BF8-AB22-24A8F72EB641}">
      <dgm:prSet/>
      <dgm:spPr/>
      <dgm:t>
        <a:bodyPr/>
        <a:lstStyle/>
        <a:p>
          <a:endParaRPr lang="en-GB" b="1"/>
        </a:p>
      </dgm:t>
    </dgm:pt>
    <dgm:pt modelId="{06C446B2-E7C0-4BAA-A080-69ED4732EE6E}" type="sibTrans" cxnId="{B53EF040-AFC2-4BF8-AB22-24A8F72EB641}">
      <dgm:prSet/>
      <dgm:spPr/>
      <dgm:t>
        <a:bodyPr/>
        <a:lstStyle/>
        <a:p>
          <a:endParaRPr lang="en-GB" b="1"/>
        </a:p>
      </dgm:t>
    </dgm:pt>
    <dgm:pt modelId="{187164E4-5534-462F-B059-D40520102D84}">
      <dgm:prSet phldrT="[Text]"/>
      <dgm:spPr/>
      <dgm:t>
        <a:bodyPr/>
        <a:lstStyle/>
        <a:p>
          <a:r>
            <a:rPr lang="en-GB" b="1" dirty="0"/>
            <a:t>Other strategic partners, </a:t>
          </a:r>
          <a:r>
            <a:rPr lang="en-GB" b="1" dirty="0" err="1"/>
            <a:t>eg</a:t>
          </a:r>
          <a:r>
            <a:rPr lang="en-GB" b="1" dirty="0"/>
            <a:t> </a:t>
          </a:r>
          <a:r>
            <a:rPr lang="en-GB" b="1" dirty="0" smtClean="0"/>
            <a:t>police</a:t>
          </a:r>
          <a:r>
            <a:rPr lang="en-GB" b="1" dirty="0"/>
            <a:t>, </a:t>
          </a:r>
          <a:r>
            <a:rPr lang="en-GB" b="1" dirty="0" smtClean="0"/>
            <a:t>fire</a:t>
          </a:r>
          <a:r>
            <a:rPr lang="en-GB" b="1" dirty="0"/>
            <a:t>, </a:t>
          </a:r>
          <a:r>
            <a:rPr lang="en-GB" b="1" dirty="0" smtClean="0"/>
            <a:t>education </a:t>
          </a:r>
          <a:r>
            <a:rPr lang="en-GB" b="1" dirty="0"/>
            <a:t>and </a:t>
          </a:r>
          <a:r>
            <a:rPr lang="en-GB" b="1" dirty="0" smtClean="0"/>
            <a:t>housing</a:t>
          </a:r>
          <a:endParaRPr lang="en-GB" b="1" dirty="0"/>
        </a:p>
      </dgm:t>
    </dgm:pt>
    <dgm:pt modelId="{018D0380-16E2-4221-80C9-3EF90079474A}" type="parTrans" cxnId="{AE1BD00F-5178-45FD-955A-9E3ADF438356}">
      <dgm:prSet/>
      <dgm:spPr/>
      <dgm:t>
        <a:bodyPr/>
        <a:lstStyle/>
        <a:p>
          <a:endParaRPr lang="en-GB" b="1"/>
        </a:p>
      </dgm:t>
    </dgm:pt>
    <dgm:pt modelId="{1C094B4B-6760-4191-AE68-B9C4607E03A7}" type="sibTrans" cxnId="{AE1BD00F-5178-45FD-955A-9E3ADF438356}">
      <dgm:prSet/>
      <dgm:spPr/>
      <dgm:t>
        <a:bodyPr/>
        <a:lstStyle/>
        <a:p>
          <a:endParaRPr lang="en-GB" b="1"/>
        </a:p>
      </dgm:t>
    </dgm:pt>
    <dgm:pt modelId="{24FE6987-0025-45C0-BD8B-7BE047C348EF}" type="pres">
      <dgm:prSet presAssocID="{BFCEF375-6BE8-4402-867B-CB88B61DB18A}" presName="diagram" presStyleCnt="0">
        <dgm:presLayoutVars>
          <dgm:dir/>
          <dgm:resizeHandles val="exact"/>
        </dgm:presLayoutVars>
      </dgm:prSet>
      <dgm:spPr/>
      <dgm:t>
        <a:bodyPr/>
        <a:lstStyle/>
        <a:p>
          <a:endParaRPr lang="en-GB"/>
        </a:p>
      </dgm:t>
    </dgm:pt>
    <dgm:pt modelId="{AF558260-5187-48D5-B6C1-562976FAC44A}" type="pres">
      <dgm:prSet presAssocID="{5FA43EB9-EE5D-4B3C-A776-AA589818CAEF}" presName="node" presStyleLbl="node1" presStyleIdx="0" presStyleCnt="9">
        <dgm:presLayoutVars>
          <dgm:bulletEnabled val="1"/>
        </dgm:presLayoutVars>
      </dgm:prSet>
      <dgm:spPr/>
      <dgm:t>
        <a:bodyPr/>
        <a:lstStyle/>
        <a:p>
          <a:endParaRPr lang="en-GB"/>
        </a:p>
      </dgm:t>
    </dgm:pt>
    <dgm:pt modelId="{560ACE7C-C161-483C-8E24-067C8373EF83}" type="pres">
      <dgm:prSet presAssocID="{531988BF-8036-4FF8-AF8D-0D0C633E966C}" presName="sibTrans" presStyleCnt="0"/>
      <dgm:spPr/>
    </dgm:pt>
    <dgm:pt modelId="{2B8B48E5-DBBC-4922-86A2-2506E3B088CC}" type="pres">
      <dgm:prSet presAssocID="{AE80BD2D-4F6A-4C1A-ACD7-7551CF033C33}" presName="node" presStyleLbl="node1" presStyleIdx="1" presStyleCnt="9">
        <dgm:presLayoutVars>
          <dgm:bulletEnabled val="1"/>
        </dgm:presLayoutVars>
      </dgm:prSet>
      <dgm:spPr/>
      <dgm:t>
        <a:bodyPr/>
        <a:lstStyle/>
        <a:p>
          <a:endParaRPr lang="en-GB"/>
        </a:p>
      </dgm:t>
    </dgm:pt>
    <dgm:pt modelId="{FD5872FE-C4FA-4396-9FA3-AD5B065FD5F8}" type="pres">
      <dgm:prSet presAssocID="{9F7A8AFD-E80F-4832-BE27-9A50B5AC8AB8}" presName="sibTrans" presStyleCnt="0"/>
      <dgm:spPr/>
    </dgm:pt>
    <dgm:pt modelId="{7B1AE451-D5AC-4388-9D1F-920536EE8DE8}" type="pres">
      <dgm:prSet presAssocID="{A7BF978C-1310-42E8-92E7-1E26957CAD8A}" presName="node" presStyleLbl="node1" presStyleIdx="2" presStyleCnt="9">
        <dgm:presLayoutVars>
          <dgm:bulletEnabled val="1"/>
        </dgm:presLayoutVars>
      </dgm:prSet>
      <dgm:spPr/>
      <dgm:t>
        <a:bodyPr/>
        <a:lstStyle/>
        <a:p>
          <a:endParaRPr lang="en-GB"/>
        </a:p>
      </dgm:t>
    </dgm:pt>
    <dgm:pt modelId="{AEE6A09F-FF37-4AD1-BB21-32A7C2FB1DB4}" type="pres">
      <dgm:prSet presAssocID="{8D4F45E9-50BE-461E-AEE0-4F99B64541A3}" presName="sibTrans" presStyleCnt="0"/>
      <dgm:spPr/>
    </dgm:pt>
    <dgm:pt modelId="{9AE9FFFC-5CFC-4FF5-BBD2-27C15FB8030C}" type="pres">
      <dgm:prSet presAssocID="{31BF145D-B4C8-444B-8175-0DD3D9DCB47E}" presName="node" presStyleLbl="node1" presStyleIdx="3" presStyleCnt="9">
        <dgm:presLayoutVars>
          <dgm:bulletEnabled val="1"/>
        </dgm:presLayoutVars>
      </dgm:prSet>
      <dgm:spPr/>
      <dgm:t>
        <a:bodyPr/>
        <a:lstStyle/>
        <a:p>
          <a:endParaRPr lang="en-GB"/>
        </a:p>
      </dgm:t>
    </dgm:pt>
    <dgm:pt modelId="{C76653D1-B78A-4F00-A6CE-35D6145F0942}" type="pres">
      <dgm:prSet presAssocID="{1920DF02-0839-4227-84ED-098A5639A74D}" presName="sibTrans" presStyleCnt="0"/>
      <dgm:spPr/>
    </dgm:pt>
    <dgm:pt modelId="{83B2801C-5DD5-4296-B3CB-647295DFDE34}" type="pres">
      <dgm:prSet presAssocID="{418C4BD2-24CE-4EBB-B67F-C9A7675AB7B9}" presName="node" presStyleLbl="node1" presStyleIdx="4" presStyleCnt="9">
        <dgm:presLayoutVars>
          <dgm:bulletEnabled val="1"/>
        </dgm:presLayoutVars>
      </dgm:prSet>
      <dgm:spPr/>
      <dgm:t>
        <a:bodyPr/>
        <a:lstStyle/>
        <a:p>
          <a:endParaRPr lang="en-GB"/>
        </a:p>
      </dgm:t>
    </dgm:pt>
    <dgm:pt modelId="{B0954F27-836D-4C21-8C67-8D7754A52430}" type="pres">
      <dgm:prSet presAssocID="{F900C93A-14A8-4316-AAE9-1A0C9F629CBF}" presName="sibTrans" presStyleCnt="0"/>
      <dgm:spPr/>
    </dgm:pt>
    <dgm:pt modelId="{306C02D2-3ABA-460D-9BA3-097B64843CF2}" type="pres">
      <dgm:prSet presAssocID="{6997E072-98D9-4DCE-9844-EB63F725F3B4}" presName="node" presStyleLbl="node1" presStyleIdx="5" presStyleCnt="9">
        <dgm:presLayoutVars>
          <dgm:bulletEnabled val="1"/>
        </dgm:presLayoutVars>
      </dgm:prSet>
      <dgm:spPr/>
      <dgm:t>
        <a:bodyPr/>
        <a:lstStyle/>
        <a:p>
          <a:endParaRPr lang="en-GB"/>
        </a:p>
      </dgm:t>
    </dgm:pt>
    <dgm:pt modelId="{71175389-788B-47E8-BEDE-3949E2FB2ECC}" type="pres">
      <dgm:prSet presAssocID="{ACEC71E4-26FA-402E-B53B-5859217BBCB8}" presName="sibTrans" presStyleCnt="0"/>
      <dgm:spPr/>
    </dgm:pt>
    <dgm:pt modelId="{A293E04A-A8A3-4724-8C89-CD670BC77D46}" type="pres">
      <dgm:prSet presAssocID="{5EE51950-5024-49B4-980A-48C3423ADC8D}" presName="node" presStyleLbl="node1" presStyleIdx="6" presStyleCnt="9">
        <dgm:presLayoutVars>
          <dgm:bulletEnabled val="1"/>
        </dgm:presLayoutVars>
      </dgm:prSet>
      <dgm:spPr/>
      <dgm:t>
        <a:bodyPr/>
        <a:lstStyle/>
        <a:p>
          <a:endParaRPr lang="en-GB"/>
        </a:p>
      </dgm:t>
    </dgm:pt>
    <dgm:pt modelId="{CB9888A6-2548-4B18-8E0F-4233E1681444}" type="pres">
      <dgm:prSet presAssocID="{37D2E826-E259-4E7B-9E4B-8AC4655FBAFF}" presName="sibTrans" presStyleCnt="0"/>
      <dgm:spPr/>
    </dgm:pt>
    <dgm:pt modelId="{760E7727-9B0E-41C3-8CC0-8428F337C4C9}" type="pres">
      <dgm:prSet presAssocID="{EAD922C4-E88A-45E9-93C7-A83CA8FCB01F}" presName="node" presStyleLbl="node1" presStyleIdx="7" presStyleCnt="9">
        <dgm:presLayoutVars>
          <dgm:bulletEnabled val="1"/>
        </dgm:presLayoutVars>
      </dgm:prSet>
      <dgm:spPr/>
      <dgm:t>
        <a:bodyPr/>
        <a:lstStyle/>
        <a:p>
          <a:endParaRPr lang="en-GB"/>
        </a:p>
      </dgm:t>
    </dgm:pt>
    <dgm:pt modelId="{E44BDB43-50F3-4EC0-BE19-E4D46865CA6C}" type="pres">
      <dgm:prSet presAssocID="{06C446B2-E7C0-4BAA-A080-69ED4732EE6E}" presName="sibTrans" presStyleCnt="0"/>
      <dgm:spPr/>
    </dgm:pt>
    <dgm:pt modelId="{61811511-9EAE-461A-92F8-B4DC7D7A4F73}" type="pres">
      <dgm:prSet presAssocID="{187164E4-5534-462F-B059-D40520102D84}" presName="node" presStyleLbl="node1" presStyleIdx="8" presStyleCnt="9">
        <dgm:presLayoutVars>
          <dgm:bulletEnabled val="1"/>
        </dgm:presLayoutVars>
      </dgm:prSet>
      <dgm:spPr/>
      <dgm:t>
        <a:bodyPr/>
        <a:lstStyle/>
        <a:p>
          <a:endParaRPr lang="en-GB"/>
        </a:p>
      </dgm:t>
    </dgm:pt>
  </dgm:ptLst>
  <dgm:cxnLst>
    <dgm:cxn modelId="{D2887FE5-A144-42BD-8FE8-581EF489C297}" srcId="{BFCEF375-6BE8-4402-867B-CB88B61DB18A}" destId="{418C4BD2-24CE-4EBB-B67F-C9A7675AB7B9}" srcOrd="4" destOrd="0" parTransId="{670FD838-E130-4BCE-A37C-625A603F38F5}" sibTransId="{F900C93A-14A8-4316-AAE9-1A0C9F629CBF}"/>
    <dgm:cxn modelId="{716E4C3A-55D7-4C77-94DD-A7D6B55273E2}" type="presOf" srcId="{BFCEF375-6BE8-4402-867B-CB88B61DB18A}" destId="{24FE6987-0025-45C0-BD8B-7BE047C348EF}" srcOrd="0" destOrd="0" presId="urn:microsoft.com/office/officeart/2005/8/layout/default#2"/>
    <dgm:cxn modelId="{0151EC48-F790-49A1-8985-9839D475F4A2}" srcId="{BFCEF375-6BE8-4402-867B-CB88B61DB18A}" destId="{AE80BD2D-4F6A-4C1A-ACD7-7551CF033C33}" srcOrd="1" destOrd="0" parTransId="{ECFAD0E3-DFE7-41B8-8105-67E27AAE72C4}" sibTransId="{9F7A8AFD-E80F-4832-BE27-9A50B5AC8AB8}"/>
    <dgm:cxn modelId="{C636C0FC-BD35-42FD-B29F-143B3989F0E1}" type="presOf" srcId="{AE80BD2D-4F6A-4C1A-ACD7-7551CF033C33}" destId="{2B8B48E5-DBBC-4922-86A2-2506E3B088CC}" srcOrd="0" destOrd="0" presId="urn:microsoft.com/office/officeart/2005/8/layout/default#2"/>
    <dgm:cxn modelId="{E128CCF8-3405-4051-A84E-89D17162D17D}" type="presOf" srcId="{418C4BD2-24CE-4EBB-B67F-C9A7675AB7B9}" destId="{83B2801C-5DD5-4296-B3CB-647295DFDE34}" srcOrd="0" destOrd="0" presId="urn:microsoft.com/office/officeart/2005/8/layout/default#2"/>
    <dgm:cxn modelId="{0F75A882-A6C4-45D3-B1F7-E302FB751AB5}" type="presOf" srcId="{5FA43EB9-EE5D-4B3C-A776-AA589818CAEF}" destId="{AF558260-5187-48D5-B6C1-562976FAC44A}" srcOrd="0" destOrd="0" presId="urn:microsoft.com/office/officeart/2005/8/layout/default#2"/>
    <dgm:cxn modelId="{D248605E-C479-44B5-8866-B8F008C37B04}" type="presOf" srcId="{31BF145D-B4C8-444B-8175-0DD3D9DCB47E}" destId="{9AE9FFFC-5CFC-4FF5-BBD2-27C15FB8030C}" srcOrd="0" destOrd="0" presId="urn:microsoft.com/office/officeart/2005/8/layout/default#2"/>
    <dgm:cxn modelId="{48471BEA-BAF2-4888-BD95-165C0601DBCE}" srcId="{BFCEF375-6BE8-4402-867B-CB88B61DB18A}" destId="{5EE51950-5024-49B4-980A-48C3423ADC8D}" srcOrd="6" destOrd="0" parTransId="{55028307-058D-4CB3-A016-893BDC9CA296}" sibTransId="{37D2E826-E259-4E7B-9E4B-8AC4655FBAFF}"/>
    <dgm:cxn modelId="{25D5A838-F132-4022-A8FF-6F5663AD0C67}" srcId="{BFCEF375-6BE8-4402-867B-CB88B61DB18A}" destId="{6997E072-98D9-4DCE-9844-EB63F725F3B4}" srcOrd="5" destOrd="0" parTransId="{0274168D-F180-4C6F-8097-7D18A8020A85}" sibTransId="{ACEC71E4-26FA-402E-B53B-5859217BBCB8}"/>
    <dgm:cxn modelId="{B53EF040-AFC2-4BF8-AB22-24A8F72EB641}" srcId="{BFCEF375-6BE8-4402-867B-CB88B61DB18A}" destId="{EAD922C4-E88A-45E9-93C7-A83CA8FCB01F}" srcOrd="7" destOrd="0" parTransId="{ACEBBE64-002A-4678-B962-92DE0D4553CB}" sibTransId="{06C446B2-E7C0-4BAA-A080-69ED4732EE6E}"/>
    <dgm:cxn modelId="{B33AD002-D257-415B-B422-D6E2006E5AB7}" type="presOf" srcId="{EAD922C4-E88A-45E9-93C7-A83CA8FCB01F}" destId="{760E7727-9B0E-41C3-8CC0-8428F337C4C9}" srcOrd="0" destOrd="0" presId="urn:microsoft.com/office/officeart/2005/8/layout/default#2"/>
    <dgm:cxn modelId="{A69D9C57-22BD-484B-866B-4FC938F3D176}" srcId="{BFCEF375-6BE8-4402-867B-CB88B61DB18A}" destId="{5FA43EB9-EE5D-4B3C-A776-AA589818CAEF}" srcOrd="0" destOrd="0" parTransId="{9956FE97-E5C9-4927-8C8B-63BD3D60AB14}" sibTransId="{531988BF-8036-4FF8-AF8D-0D0C633E966C}"/>
    <dgm:cxn modelId="{9A9B50C6-2F92-4E3B-9195-072272D156F7}" srcId="{BFCEF375-6BE8-4402-867B-CB88B61DB18A}" destId="{A7BF978C-1310-42E8-92E7-1E26957CAD8A}" srcOrd="2" destOrd="0" parTransId="{C10C770B-71A4-4B9E-82C7-43E3B5DEEAD1}" sibTransId="{8D4F45E9-50BE-461E-AEE0-4F99B64541A3}"/>
    <dgm:cxn modelId="{1D3E0396-D191-4443-81ED-4A16377F106A}" type="presOf" srcId="{187164E4-5534-462F-B059-D40520102D84}" destId="{61811511-9EAE-461A-92F8-B4DC7D7A4F73}" srcOrd="0" destOrd="0" presId="urn:microsoft.com/office/officeart/2005/8/layout/default#2"/>
    <dgm:cxn modelId="{49FA51D0-39E9-4A8D-94B3-E927AE21F95A}" type="presOf" srcId="{6997E072-98D9-4DCE-9844-EB63F725F3B4}" destId="{306C02D2-3ABA-460D-9BA3-097B64843CF2}" srcOrd="0" destOrd="0" presId="urn:microsoft.com/office/officeart/2005/8/layout/default#2"/>
    <dgm:cxn modelId="{6B68E923-61E6-49AF-8709-3C10FAD4FCC9}" srcId="{BFCEF375-6BE8-4402-867B-CB88B61DB18A}" destId="{31BF145D-B4C8-444B-8175-0DD3D9DCB47E}" srcOrd="3" destOrd="0" parTransId="{25CB5809-9B62-43C2-A78E-2F64287FB929}" sibTransId="{1920DF02-0839-4227-84ED-098A5639A74D}"/>
    <dgm:cxn modelId="{D0D06C06-55D6-4BF1-9ADD-93A5F664B186}" type="presOf" srcId="{A7BF978C-1310-42E8-92E7-1E26957CAD8A}" destId="{7B1AE451-D5AC-4388-9D1F-920536EE8DE8}" srcOrd="0" destOrd="0" presId="urn:microsoft.com/office/officeart/2005/8/layout/default#2"/>
    <dgm:cxn modelId="{AE1BD00F-5178-45FD-955A-9E3ADF438356}" srcId="{BFCEF375-6BE8-4402-867B-CB88B61DB18A}" destId="{187164E4-5534-462F-B059-D40520102D84}" srcOrd="8" destOrd="0" parTransId="{018D0380-16E2-4221-80C9-3EF90079474A}" sibTransId="{1C094B4B-6760-4191-AE68-B9C4607E03A7}"/>
    <dgm:cxn modelId="{C0154375-E86A-42CA-96A0-CF06FABC2A0A}" type="presOf" srcId="{5EE51950-5024-49B4-980A-48C3423ADC8D}" destId="{A293E04A-A8A3-4724-8C89-CD670BC77D46}" srcOrd="0" destOrd="0" presId="urn:microsoft.com/office/officeart/2005/8/layout/default#2"/>
    <dgm:cxn modelId="{18539668-F178-4A3F-B981-7DE6C6CA1F4D}" type="presParOf" srcId="{24FE6987-0025-45C0-BD8B-7BE047C348EF}" destId="{AF558260-5187-48D5-B6C1-562976FAC44A}" srcOrd="0" destOrd="0" presId="urn:microsoft.com/office/officeart/2005/8/layout/default#2"/>
    <dgm:cxn modelId="{BFE0A233-80E5-4263-926A-4E95739F397F}" type="presParOf" srcId="{24FE6987-0025-45C0-BD8B-7BE047C348EF}" destId="{560ACE7C-C161-483C-8E24-067C8373EF83}" srcOrd="1" destOrd="0" presId="urn:microsoft.com/office/officeart/2005/8/layout/default#2"/>
    <dgm:cxn modelId="{F9CBECEB-58A6-421B-8521-CD7AE4058EA7}" type="presParOf" srcId="{24FE6987-0025-45C0-BD8B-7BE047C348EF}" destId="{2B8B48E5-DBBC-4922-86A2-2506E3B088CC}" srcOrd="2" destOrd="0" presId="urn:microsoft.com/office/officeart/2005/8/layout/default#2"/>
    <dgm:cxn modelId="{3FED329E-C0BF-4585-B9F3-23E1BDAAC7B3}" type="presParOf" srcId="{24FE6987-0025-45C0-BD8B-7BE047C348EF}" destId="{FD5872FE-C4FA-4396-9FA3-AD5B065FD5F8}" srcOrd="3" destOrd="0" presId="urn:microsoft.com/office/officeart/2005/8/layout/default#2"/>
    <dgm:cxn modelId="{821EEBF3-A98E-4D48-9D03-2C197B5D166E}" type="presParOf" srcId="{24FE6987-0025-45C0-BD8B-7BE047C348EF}" destId="{7B1AE451-D5AC-4388-9D1F-920536EE8DE8}" srcOrd="4" destOrd="0" presId="urn:microsoft.com/office/officeart/2005/8/layout/default#2"/>
    <dgm:cxn modelId="{2DECCE8F-68A4-4D8E-B3D6-AEEC63F465BD}" type="presParOf" srcId="{24FE6987-0025-45C0-BD8B-7BE047C348EF}" destId="{AEE6A09F-FF37-4AD1-BB21-32A7C2FB1DB4}" srcOrd="5" destOrd="0" presId="urn:microsoft.com/office/officeart/2005/8/layout/default#2"/>
    <dgm:cxn modelId="{4929BECB-BAD6-41A3-BCB5-562690D1E496}" type="presParOf" srcId="{24FE6987-0025-45C0-BD8B-7BE047C348EF}" destId="{9AE9FFFC-5CFC-4FF5-BBD2-27C15FB8030C}" srcOrd="6" destOrd="0" presId="urn:microsoft.com/office/officeart/2005/8/layout/default#2"/>
    <dgm:cxn modelId="{39F4062B-9DF4-42A8-930D-3DA269223F0E}" type="presParOf" srcId="{24FE6987-0025-45C0-BD8B-7BE047C348EF}" destId="{C76653D1-B78A-4F00-A6CE-35D6145F0942}" srcOrd="7" destOrd="0" presId="urn:microsoft.com/office/officeart/2005/8/layout/default#2"/>
    <dgm:cxn modelId="{32A1C57E-9F3B-4728-86E9-1C62A7BEC431}" type="presParOf" srcId="{24FE6987-0025-45C0-BD8B-7BE047C348EF}" destId="{83B2801C-5DD5-4296-B3CB-647295DFDE34}" srcOrd="8" destOrd="0" presId="urn:microsoft.com/office/officeart/2005/8/layout/default#2"/>
    <dgm:cxn modelId="{4C6DB818-1CF8-4729-BB3B-CDCBA0DB58E3}" type="presParOf" srcId="{24FE6987-0025-45C0-BD8B-7BE047C348EF}" destId="{B0954F27-836D-4C21-8C67-8D7754A52430}" srcOrd="9" destOrd="0" presId="urn:microsoft.com/office/officeart/2005/8/layout/default#2"/>
    <dgm:cxn modelId="{FDD466CF-1C1F-4774-89E2-8B1CFF7F2DAC}" type="presParOf" srcId="{24FE6987-0025-45C0-BD8B-7BE047C348EF}" destId="{306C02D2-3ABA-460D-9BA3-097B64843CF2}" srcOrd="10" destOrd="0" presId="urn:microsoft.com/office/officeart/2005/8/layout/default#2"/>
    <dgm:cxn modelId="{69491555-BCF6-4C16-BDBB-F5AC85450DD0}" type="presParOf" srcId="{24FE6987-0025-45C0-BD8B-7BE047C348EF}" destId="{71175389-788B-47E8-BEDE-3949E2FB2ECC}" srcOrd="11" destOrd="0" presId="urn:microsoft.com/office/officeart/2005/8/layout/default#2"/>
    <dgm:cxn modelId="{EBE1AB16-754E-4B93-8C88-25C11FE2F0F6}" type="presParOf" srcId="{24FE6987-0025-45C0-BD8B-7BE047C348EF}" destId="{A293E04A-A8A3-4724-8C89-CD670BC77D46}" srcOrd="12" destOrd="0" presId="urn:microsoft.com/office/officeart/2005/8/layout/default#2"/>
    <dgm:cxn modelId="{846A2C4D-10E5-4926-BE99-04CABD6B664E}" type="presParOf" srcId="{24FE6987-0025-45C0-BD8B-7BE047C348EF}" destId="{CB9888A6-2548-4B18-8E0F-4233E1681444}" srcOrd="13" destOrd="0" presId="urn:microsoft.com/office/officeart/2005/8/layout/default#2"/>
    <dgm:cxn modelId="{D633DD82-9223-4B5C-878F-EA806ADA8576}" type="presParOf" srcId="{24FE6987-0025-45C0-BD8B-7BE047C348EF}" destId="{760E7727-9B0E-41C3-8CC0-8428F337C4C9}" srcOrd="14" destOrd="0" presId="urn:microsoft.com/office/officeart/2005/8/layout/default#2"/>
    <dgm:cxn modelId="{35E0F08F-A257-430D-B300-842DB210E0A4}" type="presParOf" srcId="{24FE6987-0025-45C0-BD8B-7BE047C348EF}" destId="{E44BDB43-50F3-4EC0-BE19-E4D46865CA6C}" srcOrd="15" destOrd="0" presId="urn:microsoft.com/office/officeart/2005/8/layout/default#2"/>
    <dgm:cxn modelId="{BE5E6B8A-AD0F-421D-BB82-63FF8E8CE63E}" type="presParOf" srcId="{24FE6987-0025-45C0-BD8B-7BE047C348EF}" destId="{61811511-9EAE-461A-92F8-B4DC7D7A4F73}" srcOrd="16" destOrd="0" presId="urn:microsoft.com/office/officeart/2005/8/layout/defaul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4E5D6-8D55-4730-8AAD-A01D60E0D426}"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en-US"/>
        </a:p>
      </dgm:t>
    </dgm:pt>
    <dgm:pt modelId="{48653A85-69F4-4B05-8891-7BC20F1F9D78}">
      <dgm:prSet phldrT="[Text]" custT="1"/>
      <dgm:spPr/>
      <dgm:t>
        <a:bodyPr/>
        <a:lstStyle/>
        <a:p>
          <a:r>
            <a:rPr lang="en-GB" sz="1200" b="1" dirty="0">
              <a:solidFill>
                <a:schemeClr val="bg1"/>
              </a:solidFill>
              <a:latin typeface="Arial" panose="020B0604020202020204" pitchFamily="34" charset="0"/>
              <a:cs typeface="Arial" panose="020B0604020202020204" pitchFamily="34" charset="0"/>
            </a:rPr>
            <a:t>Regional Partnership Board</a:t>
          </a:r>
          <a:endParaRPr lang="en-US" sz="1200" b="1" dirty="0">
            <a:solidFill>
              <a:schemeClr val="bg1"/>
            </a:solidFill>
            <a:latin typeface="Arial" panose="020B0604020202020204" pitchFamily="34" charset="0"/>
            <a:cs typeface="Arial" panose="020B0604020202020204" pitchFamily="34" charset="0"/>
          </a:endParaRPr>
        </a:p>
      </dgm:t>
    </dgm:pt>
    <dgm:pt modelId="{DF7D4576-7905-4208-A40B-81BE97516753}" type="parTrans" cxnId="{DCA419B5-14B0-4D60-8D7F-D941064CE8B8}">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3DEB9B2B-1E68-4FF7-A7A9-54DF32CD082A}" type="sibTrans" cxnId="{DCA419B5-14B0-4D60-8D7F-D941064CE8B8}">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C8EFA3BC-F06C-4C6D-BD41-E14B038FDAD3}">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Public </a:t>
          </a:r>
          <a:r>
            <a:rPr lang="en-GB" sz="1200" b="1" dirty="0" smtClean="0">
              <a:solidFill>
                <a:schemeClr val="tx1"/>
              </a:solidFill>
              <a:latin typeface="Arial" panose="020B0604020202020204" pitchFamily="34" charset="0"/>
              <a:cs typeface="Arial" panose="020B0604020202020204" pitchFamily="34" charset="0"/>
            </a:rPr>
            <a:t>service boards</a:t>
          </a:r>
          <a:endParaRPr lang="en-US" sz="1200" b="1" dirty="0">
            <a:solidFill>
              <a:schemeClr val="tx1"/>
            </a:solidFill>
            <a:latin typeface="Arial" panose="020B0604020202020204" pitchFamily="34" charset="0"/>
            <a:cs typeface="Arial" panose="020B0604020202020204" pitchFamily="34" charset="0"/>
          </a:endParaRPr>
        </a:p>
      </dgm:t>
    </dgm:pt>
    <dgm:pt modelId="{BD57822F-5A8F-4EF4-AED0-E8AED9E5C803}" type="parTrans" cxnId="{FF173EFF-F211-4A15-BA67-20EBC4B57465}">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C50B196E-B39F-462A-8193-ED604DF49C52}" type="sibTrans" cxnId="{FF173EFF-F211-4A15-BA67-20EBC4B57465}">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15948479-5118-46D8-9E84-3D1885AD1B86}">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LA </a:t>
          </a:r>
          <a:r>
            <a:rPr lang="en-GB" sz="1200" b="1" dirty="0" smtClean="0">
              <a:solidFill>
                <a:schemeClr val="tx1"/>
              </a:solidFill>
              <a:latin typeface="Arial" panose="020B0604020202020204" pitchFamily="34" charset="0"/>
              <a:cs typeface="Arial" panose="020B0604020202020204" pitchFamily="34" charset="0"/>
            </a:rPr>
            <a:t>cabinets </a:t>
          </a:r>
          <a:r>
            <a:rPr lang="en-GB" sz="1200" b="1" dirty="0">
              <a:solidFill>
                <a:schemeClr val="tx1"/>
              </a:solidFill>
              <a:latin typeface="Arial" panose="020B0604020202020204" pitchFamily="34" charset="0"/>
              <a:cs typeface="Arial" panose="020B0604020202020204" pitchFamily="34" charset="0"/>
            </a:rPr>
            <a:t>and </a:t>
          </a:r>
          <a:r>
            <a:rPr lang="en-GB" sz="1200" b="1" dirty="0" smtClean="0">
              <a:solidFill>
                <a:schemeClr val="tx1"/>
              </a:solidFill>
              <a:latin typeface="Arial" panose="020B0604020202020204" pitchFamily="34" charset="0"/>
              <a:cs typeface="Arial" panose="020B0604020202020204" pitchFamily="34" charset="0"/>
            </a:rPr>
            <a:t>scrutiny</a:t>
          </a:r>
          <a:endParaRPr lang="en-US" sz="1200" b="1" dirty="0">
            <a:solidFill>
              <a:schemeClr val="tx1"/>
            </a:solidFill>
            <a:latin typeface="Arial" panose="020B0604020202020204" pitchFamily="34" charset="0"/>
            <a:cs typeface="Arial" panose="020B0604020202020204" pitchFamily="34" charset="0"/>
          </a:endParaRPr>
        </a:p>
      </dgm:t>
    </dgm:pt>
    <dgm:pt modelId="{428CDCE5-2D31-4261-B44A-8E7D3831E487}" type="parTrans" cxnId="{504A23FA-3987-4330-BD35-4A78C62C9554}">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CCC44E0D-8F92-4023-B442-6423AAAA06A0}" type="sibTrans" cxnId="{504A23FA-3987-4330-BD35-4A78C62C9554}">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47163760-02B8-4173-B904-A7C6F75A2E82}">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Other </a:t>
          </a:r>
          <a:r>
            <a:rPr lang="en-GB" sz="1200" b="1" dirty="0" smtClean="0">
              <a:solidFill>
                <a:schemeClr val="tx1"/>
              </a:solidFill>
              <a:latin typeface="Arial" panose="020B0604020202020204" pitchFamily="34" charset="0"/>
              <a:cs typeface="Arial" panose="020B0604020202020204" pitchFamily="34" charset="0"/>
            </a:rPr>
            <a:t>agency boards</a:t>
          </a:r>
          <a:endParaRPr lang="en-US" sz="1200" b="1" dirty="0">
            <a:solidFill>
              <a:schemeClr val="tx1"/>
            </a:solidFill>
            <a:latin typeface="Arial" panose="020B0604020202020204" pitchFamily="34" charset="0"/>
            <a:cs typeface="Arial" panose="020B0604020202020204" pitchFamily="34" charset="0"/>
          </a:endParaRPr>
        </a:p>
      </dgm:t>
    </dgm:pt>
    <dgm:pt modelId="{07C5BD17-85A5-4B80-AC55-8B496E0A8509}" type="parTrans" cxnId="{292A42B0-BF7A-46E1-B766-51F2CE9F2966}">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8BB684D0-47A9-438A-BF25-D29D6508AAC7}" type="sibTrans" cxnId="{292A42B0-BF7A-46E1-B766-51F2CE9F2966}">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00504282-54C0-417F-B469-F0A30A4D703B}">
      <dgm:prSet phldrT="[Text]" custT="1"/>
      <dgm:spPr/>
      <dgm:t>
        <a:bodyPr/>
        <a:lstStyle/>
        <a:p>
          <a:r>
            <a:rPr lang="en-GB" sz="1200" b="1" dirty="0" smtClean="0">
              <a:solidFill>
                <a:schemeClr val="tx1"/>
              </a:solidFill>
              <a:latin typeface="Arial" panose="020B0604020202020204" pitchFamily="34" charset="0"/>
              <a:cs typeface="Arial" panose="020B0604020202020204" pitchFamily="34" charset="0"/>
            </a:rPr>
            <a:t>Citizens’ panel </a:t>
          </a:r>
          <a:r>
            <a:rPr lang="en-GB" sz="1200" b="1" dirty="0">
              <a:solidFill>
                <a:schemeClr val="tx1"/>
              </a:solidFill>
              <a:latin typeface="Arial" panose="020B0604020202020204" pitchFamily="34" charset="0"/>
              <a:cs typeface="Arial" panose="020B0604020202020204" pitchFamily="34" charset="0"/>
            </a:rPr>
            <a:t>and other fora</a:t>
          </a:r>
          <a:endParaRPr lang="en-US" sz="1200" b="1" dirty="0">
            <a:solidFill>
              <a:schemeClr val="tx1"/>
            </a:solidFill>
            <a:latin typeface="Arial" panose="020B0604020202020204" pitchFamily="34" charset="0"/>
            <a:cs typeface="Arial" panose="020B0604020202020204" pitchFamily="34" charset="0"/>
          </a:endParaRPr>
        </a:p>
      </dgm:t>
    </dgm:pt>
    <dgm:pt modelId="{7582DABA-973A-4605-B432-C09F020D8866}" type="parTrans" cxnId="{A5410A61-A8EB-4415-A8AD-6AA2AAF1E2B6}">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FB4F5301-26EF-435B-BF49-46DC321A478C}" type="sibTrans" cxnId="{A5410A61-A8EB-4415-A8AD-6AA2AAF1E2B6}">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00501385-C5C4-4B71-B214-B46975185BF2}">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LHB </a:t>
          </a:r>
          <a:r>
            <a:rPr lang="en-GB" sz="1200" b="1" dirty="0" smtClean="0">
              <a:solidFill>
                <a:schemeClr val="tx1"/>
              </a:solidFill>
              <a:latin typeface="Arial" panose="020B0604020202020204" pitchFamily="34" charset="0"/>
              <a:cs typeface="Arial" panose="020B0604020202020204" pitchFamily="34" charset="0"/>
            </a:rPr>
            <a:t>board</a:t>
          </a:r>
          <a:endParaRPr lang="en-US" sz="1200" b="1" dirty="0">
            <a:solidFill>
              <a:schemeClr val="tx1"/>
            </a:solidFill>
            <a:latin typeface="Arial" panose="020B0604020202020204" pitchFamily="34" charset="0"/>
            <a:cs typeface="Arial" panose="020B0604020202020204" pitchFamily="34" charset="0"/>
          </a:endParaRPr>
        </a:p>
      </dgm:t>
    </dgm:pt>
    <dgm:pt modelId="{4A66AEB1-E912-4A13-8972-8029C92C279E}" type="parTrans" cxnId="{14DB6E7B-B591-4343-B050-3CB94BA56C43}">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2E1CB886-6370-4488-9DB7-9CFDBCCA6B6B}" type="sibTrans" cxnId="{14DB6E7B-B591-4343-B050-3CB94BA56C43}">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0D79BC56-6F22-4757-A4D0-B2A553D075E3}">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Regional </a:t>
          </a:r>
          <a:r>
            <a:rPr lang="en-GB" sz="1200" b="1" dirty="0" smtClean="0">
              <a:solidFill>
                <a:schemeClr val="tx1"/>
              </a:solidFill>
              <a:latin typeface="Arial" panose="020B0604020202020204" pitchFamily="34" charset="0"/>
              <a:cs typeface="Arial" panose="020B0604020202020204" pitchFamily="34" charset="0"/>
            </a:rPr>
            <a:t>collaborative projects </a:t>
          </a:r>
          <a:endParaRPr lang="en-US" sz="1200" b="1" dirty="0">
            <a:solidFill>
              <a:schemeClr val="tx1"/>
            </a:solidFill>
            <a:latin typeface="Arial" panose="020B0604020202020204" pitchFamily="34" charset="0"/>
            <a:cs typeface="Arial" panose="020B0604020202020204" pitchFamily="34" charset="0"/>
          </a:endParaRPr>
        </a:p>
      </dgm:t>
    </dgm:pt>
    <dgm:pt modelId="{1CAC24EE-8FAC-49E8-B479-FFB506AE05F1}" type="parTrans" cxnId="{32DE4C0E-8796-4072-A95B-7EC702578761}">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CF981743-6B8D-41A7-B549-5E66AE2A237A}" type="sibTrans" cxnId="{32DE4C0E-8796-4072-A95B-7EC702578761}">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E9395975-BCD8-4B34-BF9D-55AD9A1B0FC4}">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Pooled budget governance</a:t>
          </a:r>
          <a:endParaRPr lang="en-US" sz="1200" b="1" dirty="0">
            <a:solidFill>
              <a:schemeClr val="tx1"/>
            </a:solidFill>
            <a:latin typeface="Arial" panose="020B0604020202020204" pitchFamily="34" charset="0"/>
            <a:cs typeface="Arial" panose="020B0604020202020204" pitchFamily="34" charset="0"/>
          </a:endParaRPr>
        </a:p>
      </dgm:t>
    </dgm:pt>
    <dgm:pt modelId="{0693CF49-C7AC-4A95-899D-EE161DA1B3DD}" type="parTrans" cxnId="{30800897-93ED-421B-B3AD-0170EE9AFE78}">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BB50B444-762D-4450-A9EB-06E0F9501A52}" type="sibTrans" cxnId="{30800897-93ED-421B-B3AD-0170EE9AFE78}">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E21CC856-B411-4AF9-8D11-62292B32AC37}">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Regional </a:t>
          </a:r>
          <a:r>
            <a:rPr lang="en-GB" sz="1200" b="1" dirty="0" smtClean="0">
              <a:solidFill>
                <a:schemeClr val="tx1"/>
              </a:solidFill>
              <a:latin typeface="Arial" panose="020B0604020202020204" pitchFamily="34" charset="0"/>
              <a:cs typeface="Arial" panose="020B0604020202020204" pitchFamily="34" charset="0"/>
            </a:rPr>
            <a:t>safeguarding boards</a:t>
          </a:r>
          <a:endParaRPr lang="en-US" sz="1200" b="1" dirty="0">
            <a:solidFill>
              <a:schemeClr val="tx1"/>
            </a:solidFill>
            <a:latin typeface="Arial" panose="020B0604020202020204" pitchFamily="34" charset="0"/>
            <a:cs typeface="Arial" panose="020B0604020202020204" pitchFamily="34" charset="0"/>
          </a:endParaRPr>
        </a:p>
      </dgm:t>
    </dgm:pt>
    <dgm:pt modelId="{628F7C58-C88D-46C6-8277-9D1EF21F2F3D}" type="parTrans" cxnId="{FA445721-5E17-49AE-9B46-E6BF626D1C3E}">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5F2CDF79-49F3-4BBD-9A4D-6BAAE9C58B48}" type="sibTrans" cxnId="{FA445721-5E17-49AE-9B46-E6BF626D1C3E}">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D119A937-F3C1-4199-BF75-BAFE4471283E}" type="pres">
      <dgm:prSet presAssocID="{CB74E5D6-8D55-4730-8AAD-A01D60E0D426}" presName="Name0" presStyleCnt="0">
        <dgm:presLayoutVars>
          <dgm:chMax val="1"/>
          <dgm:dir/>
          <dgm:animLvl val="ctr"/>
          <dgm:resizeHandles val="exact"/>
        </dgm:presLayoutVars>
      </dgm:prSet>
      <dgm:spPr/>
      <dgm:t>
        <a:bodyPr/>
        <a:lstStyle/>
        <a:p>
          <a:endParaRPr lang="en-GB"/>
        </a:p>
      </dgm:t>
    </dgm:pt>
    <dgm:pt modelId="{220036B2-9E8C-47EC-B449-5EFE3497FB74}" type="pres">
      <dgm:prSet presAssocID="{48653A85-69F4-4B05-8891-7BC20F1F9D78}" presName="centerShape" presStyleLbl="node0" presStyleIdx="0" presStyleCnt="1" custScaleX="124781" custScaleY="119118"/>
      <dgm:spPr/>
      <dgm:t>
        <a:bodyPr/>
        <a:lstStyle/>
        <a:p>
          <a:endParaRPr lang="en-GB"/>
        </a:p>
      </dgm:t>
    </dgm:pt>
    <dgm:pt modelId="{8FFE7A76-D559-49C5-952A-64619DB16D54}" type="pres">
      <dgm:prSet presAssocID="{BD57822F-5A8F-4EF4-AED0-E8AED9E5C803}" presName="parTrans" presStyleLbl="sibTrans2D1" presStyleIdx="0" presStyleCnt="8"/>
      <dgm:spPr/>
      <dgm:t>
        <a:bodyPr/>
        <a:lstStyle/>
        <a:p>
          <a:endParaRPr lang="en-GB"/>
        </a:p>
      </dgm:t>
    </dgm:pt>
    <dgm:pt modelId="{B1D984B5-66EF-4F83-A71C-0377482C7C41}" type="pres">
      <dgm:prSet presAssocID="{BD57822F-5A8F-4EF4-AED0-E8AED9E5C803}" presName="connectorText" presStyleLbl="sibTrans2D1" presStyleIdx="0" presStyleCnt="8"/>
      <dgm:spPr/>
      <dgm:t>
        <a:bodyPr/>
        <a:lstStyle/>
        <a:p>
          <a:endParaRPr lang="en-GB"/>
        </a:p>
      </dgm:t>
    </dgm:pt>
    <dgm:pt modelId="{F7F92272-1A7F-4811-A03A-A04A91B116A6}" type="pres">
      <dgm:prSet presAssocID="{C8EFA3BC-F06C-4C6D-BD41-E14B038FDAD3}" presName="node" presStyleLbl="node1" presStyleIdx="0" presStyleCnt="8" custScaleX="109005" custScaleY="111949" custRadScaleRad="88120" custRadScaleInc="-2019">
        <dgm:presLayoutVars>
          <dgm:bulletEnabled val="1"/>
        </dgm:presLayoutVars>
      </dgm:prSet>
      <dgm:spPr/>
      <dgm:t>
        <a:bodyPr/>
        <a:lstStyle/>
        <a:p>
          <a:endParaRPr lang="en-GB"/>
        </a:p>
      </dgm:t>
    </dgm:pt>
    <dgm:pt modelId="{F0466DC1-6F10-4B2B-95E6-B234AF97CDA4}" type="pres">
      <dgm:prSet presAssocID="{428CDCE5-2D31-4261-B44A-8E7D3831E487}" presName="parTrans" presStyleLbl="sibTrans2D1" presStyleIdx="1" presStyleCnt="8"/>
      <dgm:spPr/>
      <dgm:t>
        <a:bodyPr/>
        <a:lstStyle/>
        <a:p>
          <a:endParaRPr lang="en-GB"/>
        </a:p>
      </dgm:t>
    </dgm:pt>
    <dgm:pt modelId="{1DA1197E-4169-46C8-9350-AED3B0ED1C68}" type="pres">
      <dgm:prSet presAssocID="{428CDCE5-2D31-4261-B44A-8E7D3831E487}" presName="connectorText" presStyleLbl="sibTrans2D1" presStyleIdx="1" presStyleCnt="8"/>
      <dgm:spPr/>
      <dgm:t>
        <a:bodyPr/>
        <a:lstStyle/>
        <a:p>
          <a:endParaRPr lang="en-GB"/>
        </a:p>
      </dgm:t>
    </dgm:pt>
    <dgm:pt modelId="{16E509B9-0F68-4948-9DBE-ADF8A6EE8927}" type="pres">
      <dgm:prSet presAssocID="{15948479-5118-46D8-9E84-3D1885AD1B86}" presName="node" presStyleLbl="node1" presStyleIdx="1" presStyleCnt="8" custScaleX="108531" custScaleY="113305" custRadScaleRad="91603" custRadScaleInc="1374">
        <dgm:presLayoutVars>
          <dgm:bulletEnabled val="1"/>
        </dgm:presLayoutVars>
      </dgm:prSet>
      <dgm:spPr/>
      <dgm:t>
        <a:bodyPr/>
        <a:lstStyle/>
        <a:p>
          <a:endParaRPr lang="en-GB"/>
        </a:p>
      </dgm:t>
    </dgm:pt>
    <dgm:pt modelId="{02B594C4-0C55-472C-AFD3-1371B61D8766}" type="pres">
      <dgm:prSet presAssocID="{07C5BD17-85A5-4B80-AC55-8B496E0A8509}" presName="parTrans" presStyleLbl="sibTrans2D1" presStyleIdx="2" presStyleCnt="8"/>
      <dgm:spPr/>
      <dgm:t>
        <a:bodyPr/>
        <a:lstStyle/>
        <a:p>
          <a:endParaRPr lang="en-GB"/>
        </a:p>
      </dgm:t>
    </dgm:pt>
    <dgm:pt modelId="{B78A4F04-99EB-4225-9E30-6C91B23B1B50}" type="pres">
      <dgm:prSet presAssocID="{07C5BD17-85A5-4B80-AC55-8B496E0A8509}" presName="connectorText" presStyleLbl="sibTrans2D1" presStyleIdx="2" presStyleCnt="8"/>
      <dgm:spPr/>
      <dgm:t>
        <a:bodyPr/>
        <a:lstStyle/>
        <a:p>
          <a:endParaRPr lang="en-GB"/>
        </a:p>
      </dgm:t>
    </dgm:pt>
    <dgm:pt modelId="{AC0CD43C-E0BF-4903-8729-CA88C50F4723}" type="pres">
      <dgm:prSet presAssocID="{47163760-02B8-4173-B904-A7C6F75A2E82}" presName="node" presStyleLbl="node1" presStyleIdx="2" presStyleCnt="8" custScaleX="107405" custScaleY="105497" custRadScaleRad="91615" custRadScaleInc="1942">
        <dgm:presLayoutVars>
          <dgm:bulletEnabled val="1"/>
        </dgm:presLayoutVars>
      </dgm:prSet>
      <dgm:spPr/>
      <dgm:t>
        <a:bodyPr/>
        <a:lstStyle/>
        <a:p>
          <a:endParaRPr lang="en-GB"/>
        </a:p>
      </dgm:t>
    </dgm:pt>
    <dgm:pt modelId="{14A50FA8-A3F7-4C47-A413-5E69565F6943}" type="pres">
      <dgm:prSet presAssocID="{7582DABA-973A-4605-B432-C09F020D8866}" presName="parTrans" presStyleLbl="sibTrans2D1" presStyleIdx="3" presStyleCnt="8"/>
      <dgm:spPr/>
      <dgm:t>
        <a:bodyPr/>
        <a:lstStyle/>
        <a:p>
          <a:endParaRPr lang="en-GB"/>
        </a:p>
      </dgm:t>
    </dgm:pt>
    <dgm:pt modelId="{3EAEC0C8-5AC6-427D-875B-62CA0C09BEDB}" type="pres">
      <dgm:prSet presAssocID="{7582DABA-973A-4605-B432-C09F020D8866}" presName="connectorText" presStyleLbl="sibTrans2D1" presStyleIdx="3" presStyleCnt="8"/>
      <dgm:spPr/>
      <dgm:t>
        <a:bodyPr/>
        <a:lstStyle/>
        <a:p>
          <a:endParaRPr lang="en-GB"/>
        </a:p>
      </dgm:t>
    </dgm:pt>
    <dgm:pt modelId="{DC6E0DA3-72D3-481D-8522-0BDD4B6B351B}" type="pres">
      <dgm:prSet presAssocID="{00504282-54C0-417F-B469-F0A30A4D703B}" presName="node" presStyleLbl="node1" presStyleIdx="3" presStyleCnt="8" custScaleX="110907" custScaleY="114732" custRadScaleRad="93089" custRadScaleInc="-2702">
        <dgm:presLayoutVars>
          <dgm:bulletEnabled val="1"/>
        </dgm:presLayoutVars>
      </dgm:prSet>
      <dgm:spPr/>
      <dgm:t>
        <a:bodyPr/>
        <a:lstStyle/>
        <a:p>
          <a:endParaRPr lang="en-GB"/>
        </a:p>
      </dgm:t>
    </dgm:pt>
    <dgm:pt modelId="{8953C21C-735C-4056-A053-D7618F75D745}" type="pres">
      <dgm:prSet presAssocID="{4A66AEB1-E912-4A13-8972-8029C92C279E}" presName="parTrans" presStyleLbl="sibTrans2D1" presStyleIdx="4" presStyleCnt="8"/>
      <dgm:spPr/>
      <dgm:t>
        <a:bodyPr/>
        <a:lstStyle/>
        <a:p>
          <a:endParaRPr lang="en-GB"/>
        </a:p>
      </dgm:t>
    </dgm:pt>
    <dgm:pt modelId="{017E6F2A-C635-4C93-8F5A-BD0CEC0E9FC9}" type="pres">
      <dgm:prSet presAssocID="{4A66AEB1-E912-4A13-8972-8029C92C279E}" presName="connectorText" presStyleLbl="sibTrans2D1" presStyleIdx="4" presStyleCnt="8"/>
      <dgm:spPr/>
      <dgm:t>
        <a:bodyPr/>
        <a:lstStyle/>
        <a:p>
          <a:endParaRPr lang="en-GB"/>
        </a:p>
      </dgm:t>
    </dgm:pt>
    <dgm:pt modelId="{11CBA9B2-DAE2-4F81-AC41-0AF51865458D}" type="pres">
      <dgm:prSet presAssocID="{00501385-C5C4-4B71-B214-B46975185BF2}" presName="node" presStyleLbl="node1" presStyleIdx="4" presStyleCnt="8" custScaleX="111381" custScaleY="107609" custRadScaleRad="86719">
        <dgm:presLayoutVars>
          <dgm:bulletEnabled val="1"/>
        </dgm:presLayoutVars>
      </dgm:prSet>
      <dgm:spPr/>
      <dgm:t>
        <a:bodyPr/>
        <a:lstStyle/>
        <a:p>
          <a:endParaRPr lang="en-GB"/>
        </a:p>
      </dgm:t>
    </dgm:pt>
    <dgm:pt modelId="{EDB99E5B-8176-4C6B-B2F3-D75D94A81472}" type="pres">
      <dgm:prSet presAssocID="{1CAC24EE-8FAC-49E8-B479-FFB506AE05F1}" presName="parTrans" presStyleLbl="sibTrans2D1" presStyleIdx="5" presStyleCnt="8"/>
      <dgm:spPr/>
      <dgm:t>
        <a:bodyPr/>
        <a:lstStyle/>
        <a:p>
          <a:endParaRPr lang="en-GB"/>
        </a:p>
      </dgm:t>
    </dgm:pt>
    <dgm:pt modelId="{FC81164F-E3DD-4C10-AA8C-5D7F53B6E355}" type="pres">
      <dgm:prSet presAssocID="{1CAC24EE-8FAC-49E8-B479-FFB506AE05F1}" presName="connectorText" presStyleLbl="sibTrans2D1" presStyleIdx="5" presStyleCnt="8"/>
      <dgm:spPr/>
      <dgm:t>
        <a:bodyPr/>
        <a:lstStyle/>
        <a:p>
          <a:endParaRPr lang="en-GB"/>
        </a:p>
      </dgm:t>
    </dgm:pt>
    <dgm:pt modelId="{4B9DF891-D50F-4B82-A13A-F0EC181FF06D}" type="pres">
      <dgm:prSet presAssocID="{0D79BC56-6F22-4757-A4D0-B2A553D075E3}" presName="node" presStyleLbl="node1" presStyleIdx="5" presStyleCnt="8" custScaleX="130216" custScaleY="107400" custRadScaleRad="95081" custRadScaleInc="5293">
        <dgm:presLayoutVars>
          <dgm:bulletEnabled val="1"/>
        </dgm:presLayoutVars>
      </dgm:prSet>
      <dgm:spPr/>
      <dgm:t>
        <a:bodyPr/>
        <a:lstStyle/>
        <a:p>
          <a:endParaRPr lang="en-GB"/>
        </a:p>
      </dgm:t>
    </dgm:pt>
    <dgm:pt modelId="{CF2661F0-AAC6-4AD0-A14A-B174E247CA63}" type="pres">
      <dgm:prSet presAssocID="{628F7C58-C88D-46C6-8277-9D1EF21F2F3D}" presName="parTrans" presStyleLbl="sibTrans2D1" presStyleIdx="6" presStyleCnt="8"/>
      <dgm:spPr/>
      <dgm:t>
        <a:bodyPr/>
        <a:lstStyle/>
        <a:p>
          <a:endParaRPr lang="en-GB"/>
        </a:p>
      </dgm:t>
    </dgm:pt>
    <dgm:pt modelId="{A7B4B030-E19B-444A-B8B1-C39EDBE4F47C}" type="pres">
      <dgm:prSet presAssocID="{628F7C58-C88D-46C6-8277-9D1EF21F2F3D}" presName="connectorText" presStyleLbl="sibTrans2D1" presStyleIdx="6" presStyleCnt="8"/>
      <dgm:spPr/>
      <dgm:t>
        <a:bodyPr/>
        <a:lstStyle/>
        <a:p>
          <a:endParaRPr lang="en-GB"/>
        </a:p>
      </dgm:t>
    </dgm:pt>
    <dgm:pt modelId="{816718C5-5CCC-42A1-987C-3BB5DFC6233A}" type="pres">
      <dgm:prSet presAssocID="{E21CC856-B411-4AF9-8D11-62292B32AC37}" presName="node" presStyleLbl="node1" presStyleIdx="6" presStyleCnt="8" custScaleX="136816" custScaleY="112626" custRadScaleRad="93010">
        <dgm:presLayoutVars>
          <dgm:bulletEnabled val="1"/>
        </dgm:presLayoutVars>
      </dgm:prSet>
      <dgm:spPr/>
      <dgm:t>
        <a:bodyPr/>
        <a:lstStyle/>
        <a:p>
          <a:endParaRPr lang="en-GB"/>
        </a:p>
      </dgm:t>
    </dgm:pt>
    <dgm:pt modelId="{5D3E6672-47B8-4F8B-88AD-E21B803206B1}" type="pres">
      <dgm:prSet presAssocID="{0693CF49-C7AC-4A95-899D-EE161DA1B3DD}" presName="parTrans" presStyleLbl="sibTrans2D1" presStyleIdx="7" presStyleCnt="8"/>
      <dgm:spPr/>
      <dgm:t>
        <a:bodyPr/>
        <a:lstStyle/>
        <a:p>
          <a:endParaRPr lang="en-GB"/>
        </a:p>
      </dgm:t>
    </dgm:pt>
    <dgm:pt modelId="{6ACE92B6-A6EB-4D42-AA8E-B9F66E84F46A}" type="pres">
      <dgm:prSet presAssocID="{0693CF49-C7AC-4A95-899D-EE161DA1B3DD}" presName="connectorText" presStyleLbl="sibTrans2D1" presStyleIdx="7" presStyleCnt="8"/>
      <dgm:spPr/>
      <dgm:t>
        <a:bodyPr/>
        <a:lstStyle/>
        <a:p>
          <a:endParaRPr lang="en-GB"/>
        </a:p>
      </dgm:t>
    </dgm:pt>
    <dgm:pt modelId="{FAA5F8FF-5FCB-4F9D-B206-9CDF44082E76}" type="pres">
      <dgm:prSet presAssocID="{E9395975-BCD8-4B34-BF9D-55AD9A1B0FC4}" presName="node" presStyleLbl="node1" presStyleIdx="7" presStyleCnt="8" custScaleX="111854" custScaleY="106178" custRadScaleRad="93088" custRadScaleInc="-2702">
        <dgm:presLayoutVars>
          <dgm:bulletEnabled val="1"/>
        </dgm:presLayoutVars>
      </dgm:prSet>
      <dgm:spPr/>
      <dgm:t>
        <a:bodyPr/>
        <a:lstStyle/>
        <a:p>
          <a:endParaRPr lang="en-GB"/>
        </a:p>
      </dgm:t>
    </dgm:pt>
  </dgm:ptLst>
  <dgm:cxnLst>
    <dgm:cxn modelId="{3809C68C-26D4-4F13-9370-71E686E15F9F}" type="presOf" srcId="{E9395975-BCD8-4B34-BF9D-55AD9A1B0FC4}" destId="{FAA5F8FF-5FCB-4F9D-B206-9CDF44082E76}" srcOrd="0" destOrd="0" presId="urn:microsoft.com/office/officeart/2005/8/layout/radial5"/>
    <dgm:cxn modelId="{E342EF4D-A5C3-49E8-AFE4-8DBF17475A1F}" type="presOf" srcId="{47163760-02B8-4173-B904-A7C6F75A2E82}" destId="{AC0CD43C-E0BF-4903-8729-CA88C50F4723}" srcOrd="0" destOrd="0" presId="urn:microsoft.com/office/officeart/2005/8/layout/radial5"/>
    <dgm:cxn modelId="{47A3BFFE-35A8-4E46-9981-4813452C48C5}" type="presOf" srcId="{15948479-5118-46D8-9E84-3D1885AD1B86}" destId="{16E509B9-0F68-4948-9DBE-ADF8A6EE8927}" srcOrd="0" destOrd="0" presId="urn:microsoft.com/office/officeart/2005/8/layout/radial5"/>
    <dgm:cxn modelId="{1518D77E-E9B4-4CE0-B3F9-D2BA6C5B8BBF}" type="presOf" srcId="{E21CC856-B411-4AF9-8D11-62292B32AC37}" destId="{816718C5-5CCC-42A1-987C-3BB5DFC6233A}" srcOrd="0" destOrd="0" presId="urn:microsoft.com/office/officeart/2005/8/layout/radial5"/>
    <dgm:cxn modelId="{467CD4A7-0047-466A-977D-EEEF4977ABA7}" type="presOf" srcId="{4A66AEB1-E912-4A13-8972-8029C92C279E}" destId="{017E6F2A-C635-4C93-8F5A-BD0CEC0E9FC9}" srcOrd="1" destOrd="0" presId="urn:microsoft.com/office/officeart/2005/8/layout/radial5"/>
    <dgm:cxn modelId="{20368173-D9DA-4E11-A6E4-33EE90311231}" type="presOf" srcId="{4A66AEB1-E912-4A13-8972-8029C92C279E}" destId="{8953C21C-735C-4056-A053-D7618F75D745}" srcOrd="0" destOrd="0" presId="urn:microsoft.com/office/officeart/2005/8/layout/radial5"/>
    <dgm:cxn modelId="{409F507C-7B24-47F2-89ED-7D4C1E2ACBF4}" type="presOf" srcId="{628F7C58-C88D-46C6-8277-9D1EF21F2F3D}" destId="{CF2661F0-AAC6-4AD0-A14A-B174E247CA63}" srcOrd="0" destOrd="0" presId="urn:microsoft.com/office/officeart/2005/8/layout/radial5"/>
    <dgm:cxn modelId="{504A23FA-3987-4330-BD35-4A78C62C9554}" srcId="{48653A85-69F4-4B05-8891-7BC20F1F9D78}" destId="{15948479-5118-46D8-9E84-3D1885AD1B86}" srcOrd="1" destOrd="0" parTransId="{428CDCE5-2D31-4261-B44A-8E7D3831E487}" sibTransId="{CCC44E0D-8F92-4023-B442-6423AAAA06A0}"/>
    <dgm:cxn modelId="{83F731DB-2F90-488A-A5CA-471FB0E2A731}" type="presOf" srcId="{428CDCE5-2D31-4261-B44A-8E7D3831E487}" destId="{1DA1197E-4169-46C8-9350-AED3B0ED1C68}" srcOrd="1" destOrd="0" presId="urn:microsoft.com/office/officeart/2005/8/layout/radial5"/>
    <dgm:cxn modelId="{FA445721-5E17-49AE-9B46-E6BF626D1C3E}" srcId="{48653A85-69F4-4B05-8891-7BC20F1F9D78}" destId="{E21CC856-B411-4AF9-8D11-62292B32AC37}" srcOrd="6" destOrd="0" parTransId="{628F7C58-C88D-46C6-8277-9D1EF21F2F3D}" sibTransId="{5F2CDF79-49F3-4BBD-9A4D-6BAAE9C58B48}"/>
    <dgm:cxn modelId="{9F6CB703-3CA0-4BED-AC38-3CC921E2D3C8}" type="presOf" srcId="{0693CF49-C7AC-4A95-899D-EE161DA1B3DD}" destId="{5D3E6672-47B8-4F8B-88AD-E21B803206B1}" srcOrd="0" destOrd="0" presId="urn:microsoft.com/office/officeart/2005/8/layout/radial5"/>
    <dgm:cxn modelId="{DCA419B5-14B0-4D60-8D7F-D941064CE8B8}" srcId="{CB74E5D6-8D55-4730-8AAD-A01D60E0D426}" destId="{48653A85-69F4-4B05-8891-7BC20F1F9D78}" srcOrd="0" destOrd="0" parTransId="{DF7D4576-7905-4208-A40B-81BE97516753}" sibTransId="{3DEB9B2B-1E68-4FF7-A7A9-54DF32CD082A}"/>
    <dgm:cxn modelId="{FF173EFF-F211-4A15-BA67-20EBC4B57465}" srcId="{48653A85-69F4-4B05-8891-7BC20F1F9D78}" destId="{C8EFA3BC-F06C-4C6D-BD41-E14B038FDAD3}" srcOrd="0" destOrd="0" parTransId="{BD57822F-5A8F-4EF4-AED0-E8AED9E5C803}" sibTransId="{C50B196E-B39F-462A-8193-ED604DF49C52}"/>
    <dgm:cxn modelId="{32DE4C0E-8796-4072-A95B-7EC702578761}" srcId="{48653A85-69F4-4B05-8891-7BC20F1F9D78}" destId="{0D79BC56-6F22-4757-A4D0-B2A553D075E3}" srcOrd="5" destOrd="0" parTransId="{1CAC24EE-8FAC-49E8-B479-FFB506AE05F1}" sibTransId="{CF981743-6B8D-41A7-B549-5E66AE2A237A}"/>
    <dgm:cxn modelId="{9F7987C2-5640-45CE-A338-A7EF3E40EFEF}" type="presOf" srcId="{628F7C58-C88D-46C6-8277-9D1EF21F2F3D}" destId="{A7B4B030-E19B-444A-B8B1-C39EDBE4F47C}" srcOrd="1" destOrd="0" presId="urn:microsoft.com/office/officeart/2005/8/layout/radial5"/>
    <dgm:cxn modelId="{30800897-93ED-421B-B3AD-0170EE9AFE78}" srcId="{48653A85-69F4-4B05-8891-7BC20F1F9D78}" destId="{E9395975-BCD8-4B34-BF9D-55AD9A1B0FC4}" srcOrd="7" destOrd="0" parTransId="{0693CF49-C7AC-4A95-899D-EE161DA1B3DD}" sibTransId="{BB50B444-762D-4450-A9EB-06E0F9501A52}"/>
    <dgm:cxn modelId="{97033284-5AF0-4547-8FBD-966918AE7846}" type="presOf" srcId="{07C5BD17-85A5-4B80-AC55-8B496E0A8509}" destId="{B78A4F04-99EB-4225-9E30-6C91B23B1B50}" srcOrd="1" destOrd="0" presId="urn:microsoft.com/office/officeart/2005/8/layout/radial5"/>
    <dgm:cxn modelId="{292A42B0-BF7A-46E1-B766-51F2CE9F2966}" srcId="{48653A85-69F4-4B05-8891-7BC20F1F9D78}" destId="{47163760-02B8-4173-B904-A7C6F75A2E82}" srcOrd="2" destOrd="0" parTransId="{07C5BD17-85A5-4B80-AC55-8B496E0A8509}" sibTransId="{8BB684D0-47A9-438A-BF25-D29D6508AAC7}"/>
    <dgm:cxn modelId="{97033B6B-3DAE-4778-A7F8-F2F83EDDBCD4}" type="presOf" srcId="{C8EFA3BC-F06C-4C6D-BD41-E14B038FDAD3}" destId="{F7F92272-1A7F-4811-A03A-A04A91B116A6}" srcOrd="0" destOrd="0" presId="urn:microsoft.com/office/officeart/2005/8/layout/radial5"/>
    <dgm:cxn modelId="{6F538E6F-7369-4F75-BBD6-C44AD82278B0}" type="presOf" srcId="{7582DABA-973A-4605-B432-C09F020D8866}" destId="{3EAEC0C8-5AC6-427D-875B-62CA0C09BEDB}" srcOrd="1" destOrd="0" presId="urn:microsoft.com/office/officeart/2005/8/layout/radial5"/>
    <dgm:cxn modelId="{B26D6D34-1176-4DA5-B645-C0C8F841D087}" type="presOf" srcId="{CB74E5D6-8D55-4730-8AAD-A01D60E0D426}" destId="{D119A937-F3C1-4199-BF75-BAFE4471283E}" srcOrd="0" destOrd="0" presId="urn:microsoft.com/office/officeart/2005/8/layout/radial5"/>
    <dgm:cxn modelId="{9CF5863B-6D1C-4920-A42B-F8ED341B2EA6}" type="presOf" srcId="{1CAC24EE-8FAC-49E8-B479-FFB506AE05F1}" destId="{FC81164F-E3DD-4C10-AA8C-5D7F53B6E355}" srcOrd="1" destOrd="0" presId="urn:microsoft.com/office/officeart/2005/8/layout/radial5"/>
    <dgm:cxn modelId="{C1802297-93B9-4082-A6F6-950AE9F80C41}" type="presOf" srcId="{7582DABA-973A-4605-B432-C09F020D8866}" destId="{14A50FA8-A3F7-4C47-A413-5E69565F6943}" srcOrd="0" destOrd="0" presId="urn:microsoft.com/office/officeart/2005/8/layout/radial5"/>
    <dgm:cxn modelId="{BC7B98D3-4D2C-452A-9AE3-D91AA8AF5DC1}" type="presOf" srcId="{428CDCE5-2D31-4261-B44A-8E7D3831E487}" destId="{F0466DC1-6F10-4B2B-95E6-B234AF97CDA4}" srcOrd="0" destOrd="0" presId="urn:microsoft.com/office/officeart/2005/8/layout/radial5"/>
    <dgm:cxn modelId="{4E1A2F27-57D1-4BFB-A0A2-4E500F71AA1A}" type="presOf" srcId="{00504282-54C0-417F-B469-F0A30A4D703B}" destId="{DC6E0DA3-72D3-481D-8522-0BDD4B6B351B}" srcOrd="0" destOrd="0" presId="urn:microsoft.com/office/officeart/2005/8/layout/radial5"/>
    <dgm:cxn modelId="{8939FCCE-DA50-4AE7-8A48-0514689439FB}" type="presOf" srcId="{48653A85-69F4-4B05-8891-7BC20F1F9D78}" destId="{220036B2-9E8C-47EC-B449-5EFE3497FB74}" srcOrd="0" destOrd="0" presId="urn:microsoft.com/office/officeart/2005/8/layout/radial5"/>
    <dgm:cxn modelId="{933F8999-9C4C-4391-B826-FF1146645A77}" type="presOf" srcId="{0693CF49-C7AC-4A95-899D-EE161DA1B3DD}" destId="{6ACE92B6-A6EB-4D42-AA8E-B9F66E84F46A}" srcOrd="1" destOrd="0" presId="urn:microsoft.com/office/officeart/2005/8/layout/radial5"/>
    <dgm:cxn modelId="{3FC2175C-173F-45D1-B24D-C7AFFEE704E3}" type="presOf" srcId="{BD57822F-5A8F-4EF4-AED0-E8AED9E5C803}" destId="{8FFE7A76-D559-49C5-952A-64619DB16D54}" srcOrd="0" destOrd="0" presId="urn:microsoft.com/office/officeart/2005/8/layout/radial5"/>
    <dgm:cxn modelId="{63DBF829-D046-4EE6-A4C7-F4A998D18763}" type="presOf" srcId="{BD57822F-5A8F-4EF4-AED0-E8AED9E5C803}" destId="{B1D984B5-66EF-4F83-A71C-0377482C7C41}" srcOrd="1" destOrd="0" presId="urn:microsoft.com/office/officeart/2005/8/layout/radial5"/>
    <dgm:cxn modelId="{0A478173-C53E-479B-8A86-450D7B7A11FB}" type="presOf" srcId="{07C5BD17-85A5-4B80-AC55-8B496E0A8509}" destId="{02B594C4-0C55-472C-AFD3-1371B61D8766}" srcOrd="0" destOrd="0" presId="urn:microsoft.com/office/officeart/2005/8/layout/radial5"/>
    <dgm:cxn modelId="{117755B4-653D-47E5-82BC-7C643AB796AC}" type="presOf" srcId="{00501385-C5C4-4B71-B214-B46975185BF2}" destId="{11CBA9B2-DAE2-4F81-AC41-0AF51865458D}" srcOrd="0" destOrd="0" presId="urn:microsoft.com/office/officeart/2005/8/layout/radial5"/>
    <dgm:cxn modelId="{BCC420C0-AC4B-48AA-B529-55E99A1E4AC1}" type="presOf" srcId="{1CAC24EE-8FAC-49E8-B479-FFB506AE05F1}" destId="{EDB99E5B-8176-4C6B-B2F3-D75D94A81472}" srcOrd="0" destOrd="0" presId="urn:microsoft.com/office/officeart/2005/8/layout/radial5"/>
    <dgm:cxn modelId="{14DB6E7B-B591-4343-B050-3CB94BA56C43}" srcId="{48653A85-69F4-4B05-8891-7BC20F1F9D78}" destId="{00501385-C5C4-4B71-B214-B46975185BF2}" srcOrd="4" destOrd="0" parTransId="{4A66AEB1-E912-4A13-8972-8029C92C279E}" sibTransId="{2E1CB886-6370-4488-9DB7-9CFDBCCA6B6B}"/>
    <dgm:cxn modelId="{A5410A61-A8EB-4415-A8AD-6AA2AAF1E2B6}" srcId="{48653A85-69F4-4B05-8891-7BC20F1F9D78}" destId="{00504282-54C0-417F-B469-F0A30A4D703B}" srcOrd="3" destOrd="0" parTransId="{7582DABA-973A-4605-B432-C09F020D8866}" sibTransId="{FB4F5301-26EF-435B-BF49-46DC321A478C}"/>
    <dgm:cxn modelId="{99845617-06AF-499C-86FD-ECFC33FDA88B}" type="presOf" srcId="{0D79BC56-6F22-4757-A4D0-B2A553D075E3}" destId="{4B9DF891-D50F-4B82-A13A-F0EC181FF06D}" srcOrd="0" destOrd="0" presId="urn:microsoft.com/office/officeart/2005/8/layout/radial5"/>
    <dgm:cxn modelId="{67528838-5373-4831-B6F0-3CAB0B8230A3}" type="presParOf" srcId="{D119A937-F3C1-4199-BF75-BAFE4471283E}" destId="{220036B2-9E8C-47EC-B449-5EFE3497FB74}" srcOrd="0" destOrd="0" presId="urn:microsoft.com/office/officeart/2005/8/layout/radial5"/>
    <dgm:cxn modelId="{15C33DF0-3D33-4F94-9704-C671D78AFA60}" type="presParOf" srcId="{D119A937-F3C1-4199-BF75-BAFE4471283E}" destId="{8FFE7A76-D559-49C5-952A-64619DB16D54}" srcOrd="1" destOrd="0" presId="urn:microsoft.com/office/officeart/2005/8/layout/radial5"/>
    <dgm:cxn modelId="{D0B16CBD-B14A-4F48-BEFC-A76BC6F28021}" type="presParOf" srcId="{8FFE7A76-D559-49C5-952A-64619DB16D54}" destId="{B1D984B5-66EF-4F83-A71C-0377482C7C41}" srcOrd="0" destOrd="0" presId="urn:microsoft.com/office/officeart/2005/8/layout/radial5"/>
    <dgm:cxn modelId="{EB4BCB4A-22BE-4BF4-A455-7A014C312948}" type="presParOf" srcId="{D119A937-F3C1-4199-BF75-BAFE4471283E}" destId="{F7F92272-1A7F-4811-A03A-A04A91B116A6}" srcOrd="2" destOrd="0" presId="urn:microsoft.com/office/officeart/2005/8/layout/radial5"/>
    <dgm:cxn modelId="{1658706E-888A-48E5-9AD9-7235A5943F52}" type="presParOf" srcId="{D119A937-F3C1-4199-BF75-BAFE4471283E}" destId="{F0466DC1-6F10-4B2B-95E6-B234AF97CDA4}" srcOrd="3" destOrd="0" presId="urn:microsoft.com/office/officeart/2005/8/layout/radial5"/>
    <dgm:cxn modelId="{5B33BC6F-C09E-4E73-BC0F-BB898D9D4D34}" type="presParOf" srcId="{F0466DC1-6F10-4B2B-95E6-B234AF97CDA4}" destId="{1DA1197E-4169-46C8-9350-AED3B0ED1C68}" srcOrd="0" destOrd="0" presId="urn:microsoft.com/office/officeart/2005/8/layout/radial5"/>
    <dgm:cxn modelId="{3629BF4A-800D-4E57-BF5F-B88923AAB490}" type="presParOf" srcId="{D119A937-F3C1-4199-BF75-BAFE4471283E}" destId="{16E509B9-0F68-4948-9DBE-ADF8A6EE8927}" srcOrd="4" destOrd="0" presId="urn:microsoft.com/office/officeart/2005/8/layout/radial5"/>
    <dgm:cxn modelId="{86504101-867E-4D94-BF13-4C97B3138157}" type="presParOf" srcId="{D119A937-F3C1-4199-BF75-BAFE4471283E}" destId="{02B594C4-0C55-472C-AFD3-1371B61D8766}" srcOrd="5" destOrd="0" presId="urn:microsoft.com/office/officeart/2005/8/layout/radial5"/>
    <dgm:cxn modelId="{2A83FDAB-5E2D-40FF-BB0E-E0B0EC694995}" type="presParOf" srcId="{02B594C4-0C55-472C-AFD3-1371B61D8766}" destId="{B78A4F04-99EB-4225-9E30-6C91B23B1B50}" srcOrd="0" destOrd="0" presId="urn:microsoft.com/office/officeart/2005/8/layout/radial5"/>
    <dgm:cxn modelId="{8FC73D1E-CDBF-4360-91EF-91D6E79B4ED8}" type="presParOf" srcId="{D119A937-F3C1-4199-BF75-BAFE4471283E}" destId="{AC0CD43C-E0BF-4903-8729-CA88C50F4723}" srcOrd="6" destOrd="0" presId="urn:microsoft.com/office/officeart/2005/8/layout/radial5"/>
    <dgm:cxn modelId="{8C1E1E6D-84E5-4AD0-AA82-FF2B3F97D387}" type="presParOf" srcId="{D119A937-F3C1-4199-BF75-BAFE4471283E}" destId="{14A50FA8-A3F7-4C47-A413-5E69565F6943}" srcOrd="7" destOrd="0" presId="urn:microsoft.com/office/officeart/2005/8/layout/radial5"/>
    <dgm:cxn modelId="{1A33D71D-06FA-4E73-B571-E10BFF6AF4B5}" type="presParOf" srcId="{14A50FA8-A3F7-4C47-A413-5E69565F6943}" destId="{3EAEC0C8-5AC6-427D-875B-62CA0C09BEDB}" srcOrd="0" destOrd="0" presId="urn:microsoft.com/office/officeart/2005/8/layout/radial5"/>
    <dgm:cxn modelId="{23836D5B-C20A-4332-AA09-6350971E4B2D}" type="presParOf" srcId="{D119A937-F3C1-4199-BF75-BAFE4471283E}" destId="{DC6E0DA3-72D3-481D-8522-0BDD4B6B351B}" srcOrd="8" destOrd="0" presId="urn:microsoft.com/office/officeart/2005/8/layout/radial5"/>
    <dgm:cxn modelId="{1AB0B25C-F7BB-4DFA-B36E-1FFFA10917C8}" type="presParOf" srcId="{D119A937-F3C1-4199-BF75-BAFE4471283E}" destId="{8953C21C-735C-4056-A053-D7618F75D745}" srcOrd="9" destOrd="0" presId="urn:microsoft.com/office/officeart/2005/8/layout/radial5"/>
    <dgm:cxn modelId="{B7DB6858-191E-48E5-88F3-FC9EA1CDD06A}" type="presParOf" srcId="{8953C21C-735C-4056-A053-D7618F75D745}" destId="{017E6F2A-C635-4C93-8F5A-BD0CEC0E9FC9}" srcOrd="0" destOrd="0" presId="urn:microsoft.com/office/officeart/2005/8/layout/radial5"/>
    <dgm:cxn modelId="{370A7FBE-829C-45B0-AC56-81D6E9F633A5}" type="presParOf" srcId="{D119A937-F3C1-4199-BF75-BAFE4471283E}" destId="{11CBA9B2-DAE2-4F81-AC41-0AF51865458D}" srcOrd="10" destOrd="0" presId="urn:microsoft.com/office/officeart/2005/8/layout/radial5"/>
    <dgm:cxn modelId="{7FEAC081-E3A5-4DB9-BB7B-796BA4156A11}" type="presParOf" srcId="{D119A937-F3C1-4199-BF75-BAFE4471283E}" destId="{EDB99E5B-8176-4C6B-B2F3-D75D94A81472}" srcOrd="11" destOrd="0" presId="urn:microsoft.com/office/officeart/2005/8/layout/radial5"/>
    <dgm:cxn modelId="{53127AB5-E928-4AF6-A695-695BEDA19130}" type="presParOf" srcId="{EDB99E5B-8176-4C6B-B2F3-D75D94A81472}" destId="{FC81164F-E3DD-4C10-AA8C-5D7F53B6E355}" srcOrd="0" destOrd="0" presId="urn:microsoft.com/office/officeart/2005/8/layout/radial5"/>
    <dgm:cxn modelId="{0D3F0C76-826A-4FC2-9432-A80005EECA93}" type="presParOf" srcId="{D119A937-F3C1-4199-BF75-BAFE4471283E}" destId="{4B9DF891-D50F-4B82-A13A-F0EC181FF06D}" srcOrd="12" destOrd="0" presId="urn:microsoft.com/office/officeart/2005/8/layout/radial5"/>
    <dgm:cxn modelId="{9FB34D47-C43F-4B9D-B1EE-821CB987D256}" type="presParOf" srcId="{D119A937-F3C1-4199-BF75-BAFE4471283E}" destId="{CF2661F0-AAC6-4AD0-A14A-B174E247CA63}" srcOrd="13" destOrd="0" presId="urn:microsoft.com/office/officeart/2005/8/layout/radial5"/>
    <dgm:cxn modelId="{0CE26C0D-FE14-4F22-909D-01FB9E2A6349}" type="presParOf" srcId="{CF2661F0-AAC6-4AD0-A14A-B174E247CA63}" destId="{A7B4B030-E19B-444A-B8B1-C39EDBE4F47C}" srcOrd="0" destOrd="0" presId="urn:microsoft.com/office/officeart/2005/8/layout/radial5"/>
    <dgm:cxn modelId="{9CC271AA-2BB5-45C7-A1D8-1F08797002E8}" type="presParOf" srcId="{D119A937-F3C1-4199-BF75-BAFE4471283E}" destId="{816718C5-5CCC-42A1-987C-3BB5DFC6233A}" srcOrd="14" destOrd="0" presId="urn:microsoft.com/office/officeart/2005/8/layout/radial5"/>
    <dgm:cxn modelId="{4701CFDC-B261-4F38-A507-D45A5D3D98B8}" type="presParOf" srcId="{D119A937-F3C1-4199-BF75-BAFE4471283E}" destId="{5D3E6672-47B8-4F8B-88AD-E21B803206B1}" srcOrd="15" destOrd="0" presId="urn:microsoft.com/office/officeart/2005/8/layout/radial5"/>
    <dgm:cxn modelId="{BFD20BDE-D000-4A9D-BD4A-7FC354734B61}" type="presParOf" srcId="{5D3E6672-47B8-4F8B-88AD-E21B803206B1}" destId="{6ACE92B6-A6EB-4D42-AA8E-B9F66E84F46A}" srcOrd="0" destOrd="0" presId="urn:microsoft.com/office/officeart/2005/8/layout/radial5"/>
    <dgm:cxn modelId="{C9B82A9A-FF3D-46FE-9231-A4D6B61BD2BB}" type="presParOf" srcId="{D119A937-F3C1-4199-BF75-BAFE4471283E}" destId="{FAA5F8FF-5FCB-4F9D-B206-9CDF44082E76}" srcOrd="1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8CE07D-614A-4CCF-BF63-5D5E2DCA0EF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DE682D02-2B00-463E-9396-80882B370FAC}">
      <dgm:prSet phldrT="[Tex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Ensure access to </a:t>
          </a:r>
          <a:r>
            <a:rPr lang="en-GB" sz="1800" b="1" dirty="0" smtClean="0">
              <a:solidFill>
                <a:schemeClr val="tx1"/>
              </a:solidFill>
              <a:latin typeface="Arial" panose="020B0604020202020204" pitchFamily="34" charset="0"/>
              <a:cs typeface="Arial" panose="020B0604020202020204" pitchFamily="34" charset="0"/>
            </a:rPr>
            <a:t>IAA</a:t>
          </a:r>
          <a:endParaRPr lang="en-GB" sz="1800" b="1" dirty="0">
            <a:solidFill>
              <a:schemeClr val="tx1"/>
            </a:solidFill>
            <a:latin typeface="Arial" panose="020B0604020202020204" pitchFamily="34" charset="0"/>
            <a:cs typeface="Arial" panose="020B0604020202020204" pitchFamily="34" charset="0"/>
          </a:endParaRPr>
        </a:p>
      </dgm:t>
    </dgm:pt>
    <dgm:pt modelId="{E0BA8852-8BE5-44BF-B56D-480A2B05458B}" type="parTrans" cxnId="{CEE4089A-F574-427D-B124-93DAF5B2D912}">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C5DFA543-8408-424C-8E64-37A25B64B21E}" type="sibTrans" cxnId="{CEE4089A-F574-427D-B124-93DAF5B2D912}">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C7CBD975-4D28-4563-841F-3F39FE85A6D8}">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Work with partners to shape </a:t>
          </a:r>
          <a:r>
            <a:rPr lang="en-GB" sz="1800" b="1" dirty="0" smtClean="0">
              <a:solidFill>
                <a:schemeClr val="tx1"/>
              </a:solidFill>
              <a:latin typeface="Arial" panose="020B0604020202020204" pitchFamily="34" charset="0"/>
              <a:cs typeface="Arial" panose="020B0604020202020204" pitchFamily="34" charset="0"/>
            </a:rPr>
            <a:t/>
          </a:r>
          <a:br>
            <a:rPr lang="en-GB" sz="1800" b="1" dirty="0" smtClean="0">
              <a:solidFill>
                <a:schemeClr val="tx1"/>
              </a:solidFill>
              <a:latin typeface="Arial" panose="020B0604020202020204" pitchFamily="34" charset="0"/>
              <a:cs typeface="Arial" panose="020B0604020202020204" pitchFamily="34" charset="0"/>
            </a:rPr>
          </a:br>
          <a:r>
            <a:rPr lang="en-GB" sz="1800" b="1" dirty="0" smtClean="0">
              <a:solidFill>
                <a:schemeClr val="tx1"/>
              </a:solidFill>
              <a:latin typeface="Arial" panose="020B0604020202020204" pitchFamily="34" charset="0"/>
              <a:cs typeface="Arial" panose="020B0604020202020204" pitchFamily="34" charset="0"/>
            </a:rPr>
            <a:t>local </a:t>
          </a:r>
          <a:r>
            <a:rPr lang="en-GB" sz="1800" b="1" dirty="0">
              <a:solidFill>
                <a:schemeClr val="tx1"/>
              </a:solidFill>
              <a:latin typeface="Arial" panose="020B0604020202020204" pitchFamily="34" charset="0"/>
              <a:cs typeface="Arial" panose="020B0604020202020204" pitchFamily="34" charset="0"/>
            </a:rPr>
            <a:t>communities</a:t>
          </a:r>
        </a:p>
      </dgm:t>
    </dgm:pt>
    <dgm:pt modelId="{19B27C67-89FB-4710-86D8-FF607548A794}" type="parTrans" cxnId="{968467A0-AC32-47AC-8813-56A18E90BD33}">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119EA183-3AC2-49A7-97F9-474D090D1121}" type="sibTrans" cxnId="{968467A0-AC32-47AC-8813-56A18E90BD33}">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2B175BB4-CDB1-4840-A2C3-37365BC47083}">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Ensure all activity is outcomes </a:t>
          </a:r>
          <a:r>
            <a:rPr lang="en-GB" sz="1800" b="1" dirty="0" smtClean="0">
              <a:solidFill>
                <a:schemeClr val="tx1"/>
              </a:solidFill>
              <a:latin typeface="Arial" panose="020B0604020202020204" pitchFamily="34" charset="0"/>
              <a:cs typeface="Arial" panose="020B0604020202020204" pitchFamily="34" charset="0"/>
            </a:rPr>
            <a:t>focused</a:t>
          </a:r>
          <a:endParaRPr lang="en-GB" sz="1800" b="1" dirty="0">
            <a:solidFill>
              <a:schemeClr val="tx1"/>
            </a:solidFill>
            <a:latin typeface="Arial" panose="020B0604020202020204" pitchFamily="34" charset="0"/>
            <a:cs typeface="Arial" panose="020B0604020202020204" pitchFamily="34" charset="0"/>
          </a:endParaRPr>
        </a:p>
      </dgm:t>
    </dgm:pt>
    <dgm:pt modelId="{BD8147F4-887B-42B5-AD72-B74F552B8531}" type="parTrans" cxnId="{9BB368FA-62CE-48EA-8A48-506707D62C87}">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9303D766-C2CE-4998-86E1-2DB8F4189A9E}" type="sibTrans" cxnId="{9BB368FA-62CE-48EA-8A48-506707D62C87}">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6550232C-75B4-41A2-ADE9-05E7DDDC4B63}">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Work with providers to maximise innovation and transformation</a:t>
          </a:r>
        </a:p>
      </dgm:t>
    </dgm:pt>
    <dgm:pt modelId="{53C08D43-7F11-4D2E-874D-B5210F24757B}" type="parTrans" cxnId="{B441869A-0486-45A0-A591-7804A6415A35}">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873004BB-2645-44AE-8763-858A31D027E7}" type="sibTrans" cxnId="{B441869A-0486-45A0-A591-7804A6415A35}">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175A8ECD-732B-449A-A140-38DA2F52814A}">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Invest in services which maximise independence</a:t>
          </a:r>
        </a:p>
      </dgm:t>
    </dgm:pt>
    <dgm:pt modelId="{1AE7D080-2AE0-4EBC-BDA1-39ACDA7B0572}" type="parTrans" cxnId="{287E543C-F510-4540-90EC-6FC22C2E26F1}">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194F9D6F-ABB2-462B-9F29-329D63695209}" type="sibTrans" cxnId="{287E543C-F510-4540-90EC-6FC22C2E26F1}">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408B590C-6715-43C7-A143-57F6964D39D3}">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Promote and deliver well-being agenda</a:t>
          </a:r>
        </a:p>
      </dgm:t>
    </dgm:pt>
    <dgm:pt modelId="{CA6799DD-AE05-4292-9296-068EDB3B362C}" type="parTrans" cxnId="{682CF238-E4D6-48E5-8D9E-BA4FD1FC5B10}">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2772B123-4DB7-4469-B0DC-823EFB65C1B1}" type="sibTrans" cxnId="{682CF238-E4D6-48E5-8D9E-BA4FD1FC5B10}">
      <dgm:prSet/>
      <dgm:spPr/>
      <dgm:t>
        <a:bodyPr/>
        <a:lstStyle/>
        <a:p>
          <a:endParaRPr lang="en-GB" sz="1800" b="1">
            <a:solidFill>
              <a:srgbClr val="00408B"/>
            </a:solidFill>
            <a:latin typeface="Arial" panose="020B0604020202020204" pitchFamily="34" charset="0"/>
            <a:cs typeface="Arial" panose="020B0604020202020204" pitchFamily="34" charset="0"/>
          </a:endParaRPr>
        </a:p>
      </dgm:t>
    </dgm:pt>
    <dgm:pt modelId="{71B4CAFE-DEFC-460F-85C1-54CA751A1CD1}" type="pres">
      <dgm:prSet presAssocID="{168CE07D-614A-4CCF-BF63-5D5E2DCA0EF2}" presName="linear" presStyleCnt="0">
        <dgm:presLayoutVars>
          <dgm:animLvl val="lvl"/>
          <dgm:resizeHandles val="exact"/>
        </dgm:presLayoutVars>
      </dgm:prSet>
      <dgm:spPr/>
      <dgm:t>
        <a:bodyPr/>
        <a:lstStyle/>
        <a:p>
          <a:endParaRPr lang="en-GB"/>
        </a:p>
      </dgm:t>
    </dgm:pt>
    <dgm:pt modelId="{2F978D6F-F14A-4169-A5FC-A66339FF070F}" type="pres">
      <dgm:prSet presAssocID="{DE682D02-2B00-463E-9396-80882B370FAC}" presName="parentText" presStyleLbl="node1" presStyleIdx="0" presStyleCnt="6" custLinFactNeighborY="50004">
        <dgm:presLayoutVars>
          <dgm:chMax val="0"/>
          <dgm:bulletEnabled val="1"/>
        </dgm:presLayoutVars>
      </dgm:prSet>
      <dgm:spPr/>
      <dgm:t>
        <a:bodyPr/>
        <a:lstStyle/>
        <a:p>
          <a:endParaRPr lang="en-GB"/>
        </a:p>
      </dgm:t>
    </dgm:pt>
    <dgm:pt modelId="{3D252EA7-99AE-4DA2-9509-3CDE173B7174}" type="pres">
      <dgm:prSet presAssocID="{C5DFA543-8408-424C-8E64-37A25B64B21E}" presName="spacer" presStyleCnt="0"/>
      <dgm:spPr/>
    </dgm:pt>
    <dgm:pt modelId="{3FCDA670-1F38-4206-8415-5591B768E76D}" type="pres">
      <dgm:prSet presAssocID="{C7CBD975-4D28-4563-841F-3F39FE85A6D8}" presName="parentText" presStyleLbl="node1" presStyleIdx="1" presStyleCnt="6" custLinFactNeighborY="50004">
        <dgm:presLayoutVars>
          <dgm:chMax val="0"/>
          <dgm:bulletEnabled val="1"/>
        </dgm:presLayoutVars>
      </dgm:prSet>
      <dgm:spPr/>
      <dgm:t>
        <a:bodyPr/>
        <a:lstStyle/>
        <a:p>
          <a:endParaRPr lang="en-GB"/>
        </a:p>
      </dgm:t>
    </dgm:pt>
    <dgm:pt modelId="{6AC50563-F310-400D-A933-90BEA335FA4D}" type="pres">
      <dgm:prSet presAssocID="{119EA183-3AC2-49A7-97F9-474D090D1121}" presName="spacer" presStyleCnt="0"/>
      <dgm:spPr/>
    </dgm:pt>
    <dgm:pt modelId="{98A4491B-816F-4531-BEEE-859275A0FFD1}" type="pres">
      <dgm:prSet presAssocID="{2B175BB4-CDB1-4840-A2C3-37365BC47083}" presName="parentText" presStyleLbl="node1" presStyleIdx="2" presStyleCnt="6" custLinFactNeighborY="50004">
        <dgm:presLayoutVars>
          <dgm:chMax val="0"/>
          <dgm:bulletEnabled val="1"/>
        </dgm:presLayoutVars>
      </dgm:prSet>
      <dgm:spPr/>
      <dgm:t>
        <a:bodyPr/>
        <a:lstStyle/>
        <a:p>
          <a:endParaRPr lang="en-GB"/>
        </a:p>
      </dgm:t>
    </dgm:pt>
    <dgm:pt modelId="{6D289A05-321F-416B-A3F3-F43AB81052C8}" type="pres">
      <dgm:prSet presAssocID="{9303D766-C2CE-4998-86E1-2DB8F4189A9E}" presName="spacer" presStyleCnt="0"/>
      <dgm:spPr/>
    </dgm:pt>
    <dgm:pt modelId="{5472CAEB-D860-481C-9BCC-80E8EC22F1D3}" type="pres">
      <dgm:prSet presAssocID="{6550232C-75B4-41A2-ADE9-05E7DDDC4B63}" presName="parentText" presStyleLbl="node1" presStyleIdx="3" presStyleCnt="6">
        <dgm:presLayoutVars>
          <dgm:chMax val="0"/>
          <dgm:bulletEnabled val="1"/>
        </dgm:presLayoutVars>
      </dgm:prSet>
      <dgm:spPr/>
      <dgm:t>
        <a:bodyPr/>
        <a:lstStyle/>
        <a:p>
          <a:endParaRPr lang="en-GB"/>
        </a:p>
      </dgm:t>
    </dgm:pt>
    <dgm:pt modelId="{EF632602-45B1-4912-8A44-2C814DD2EB38}" type="pres">
      <dgm:prSet presAssocID="{873004BB-2645-44AE-8763-858A31D027E7}" presName="spacer" presStyleCnt="0"/>
      <dgm:spPr/>
    </dgm:pt>
    <dgm:pt modelId="{11FF82B9-4A88-4573-B5AC-47C2383B87CD}" type="pres">
      <dgm:prSet presAssocID="{175A8ECD-732B-449A-A140-38DA2F52814A}" presName="parentText" presStyleLbl="node1" presStyleIdx="4" presStyleCnt="6">
        <dgm:presLayoutVars>
          <dgm:chMax val="0"/>
          <dgm:bulletEnabled val="1"/>
        </dgm:presLayoutVars>
      </dgm:prSet>
      <dgm:spPr/>
      <dgm:t>
        <a:bodyPr/>
        <a:lstStyle/>
        <a:p>
          <a:endParaRPr lang="en-GB"/>
        </a:p>
      </dgm:t>
    </dgm:pt>
    <dgm:pt modelId="{31B77737-B5F2-4728-9A50-F0F54EFEC8C7}" type="pres">
      <dgm:prSet presAssocID="{194F9D6F-ABB2-462B-9F29-329D63695209}" presName="spacer" presStyleCnt="0"/>
      <dgm:spPr/>
    </dgm:pt>
    <dgm:pt modelId="{71BEA808-FF9C-4D1E-85A2-23E9B4B19C78}" type="pres">
      <dgm:prSet presAssocID="{408B590C-6715-43C7-A143-57F6964D39D3}" presName="parentText" presStyleLbl="node1" presStyleIdx="5" presStyleCnt="6">
        <dgm:presLayoutVars>
          <dgm:chMax val="0"/>
          <dgm:bulletEnabled val="1"/>
        </dgm:presLayoutVars>
      </dgm:prSet>
      <dgm:spPr/>
      <dgm:t>
        <a:bodyPr/>
        <a:lstStyle/>
        <a:p>
          <a:endParaRPr lang="en-GB"/>
        </a:p>
      </dgm:t>
    </dgm:pt>
  </dgm:ptLst>
  <dgm:cxnLst>
    <dgm:cxn modelId="{7C4CEAD6-05D9-44BB-9CAA-CD01571070A5}" type="presOf" srcId="{175A8ECD-732B-449A-A140-38DA2F52814A}" destId="{11FF82B9-4A88-4573-B5AC-47C2383B87CD}" srcOrd="0" destOrd="0" presId="urn:microsoft.com/office/officeart/2005/8/layout/vList2"/>
    <dgm:cxn modelId="{CEE4089A-F574-427D-B124-93DAF5B2D912}" srcId="{168CE07D-614A-4CCF-BF63-5D5E2DCA0EF2}" destId="{DE682D02-2B00-463E-9396-80882B370FAC}" srcOrd="0" destOrd="0" parTransId="{E0BA8852-8BE5-44BF-B56D-480A2B05458B}" sibTransId="{C5DFA543-8408-424C-8E64-37A25B64B21E}"/>
    <dgm:cxn modelId="{2337C8A5-DB78-4E98-B031-2C10E4CCF2F6}" type="presOf" srcId="{168CE07D-614A-4CCF-BF63-5D5E2DCA0EF2}" destId="{71B4CAFE-DEFC-460F-85C1-54CA751A1CD1}" srcOrd="0" destOrd="0" presId="urn:microsoft.com/office/officeart/2005/8/layout/vList2"/>
    <dgm:cxn modelId="{C547F3C2-9279-4C0C-9C3B-8397894D4F85}" type="presOf" srcId="{408B590C-6715-43C7-A143-57F6964D39D3}" destId="{71BEA808-FF9C-4D1E-85A2-23E9B4B19C78}" srcOrd="0" destOrd="0" presId="urn:microsoft.com/office/officeart/2005/8/layout/vList2"/>
    <dgm:cxn modelId="{968467A0-AC32-47AC-8813-56A18E90BD33}" srcId="{168CE07D-614A-4CCF-BF63-5D5E2DCA0EF2}" destId="{C7CBD975-4D28-4563-841F-3F39FE85A6D8}" srcOrd="1" destOrd="0" parTransId="{19B27C67-89FB-4710-86D8-FF607548A794}" sibTransId="{119EA183-3AC2-49A7-97F9-474D090D1121}"/>
    <dgm:cxn modelId="{FC0D2FB7-CAD5-44B9-ADDF-CBDF25376E1D}" type="presOf" srcId="{2B175BB4-CDB1-4840-A2C3-37365BC47083}" destId="{98A4491B-816F-4531-BEEE-859275A0FFD1}" srcOrd="0" destOrd="0" presId="urn:microsoft.com/office/officeart/2005/8/layout/vList2"/>
    <dgm:cxn modelId="{69874475-D1B8-4304-A977-C5A2A6E179F5}" type="presOf" srcId="{C7CBD975-4D28-4563-841F-3F39FE85A6D8}" destId="{3FCDA670-1F38-4206-8415-5591B768E76D}" srcOrd="0" destOrd="0" presId="urn:microsoft.com/office/officeart/2005/8/layout/vList2"/>
    <dgm:cxn modelId="{2B70BE84-9C28-4B77-B66D-4A1BD6406D9E}" type="presOf" srcId="{DE682D02-2B00-463E-9396-80882B370FAC}" destId="{2F978D6F-F14A-4169-A5FC-A66339FF070F}" srcOrd="0" destOrd="0" presId="urn:microsoft.com/office/officeart/2005/8/layout/vList2"/>
    <dgm:cxn modelId="{287E543C-F510-4540-90EC-6FC22C2E26F1}" srcId="{168CE07D-614A-4CCF-BF63-5D5E2DCA0EF2}" destId="{175A8ECD-732B-449A-A140-38DA2F52814A}" srcOrd="4" destOrd="0" parTransId="{1AE7D080-2AE0-4EBC-BDA1-39ACDA7B0572}" sibTransId="{194F9D6F-ABB2-462B-9F29-329D63695209}"/>
    <dgm:cxn modelId="{03EDB927-E84C-4E81-B478-5E32BE946AFB}" type="presOf" srcId="{6550232C-75B4-41A2-ADE9-05E7DDDC4B63}" destId="{5472CAEB-D860-481C-9BCC-80E8EC22F1D3}" srcOrd="0" destOrd="0" presId="urn:microsoft.com/office/officeart/2005/8/layout/vList2"/>
    <dgm:cxn modelId="{9BB368FA-62CE-48EA-8A48-506707D62C87}" srcId="{168CE07D-614A-4CCF-BF63-5D5E2DCA0EF2}" destId="{2B175BB4-CDB1-4840-A2C3-37365BC47083}" srcOrd="2" destOrd="0" parTransId="{BD8147F4-887B-42B5-AD72-B74F552B8531}" sibTransId="{9303D766-C2CE-4998-86E1-2DB8F4189A9E}"/>
    <dgm:cxn modelId="{682CF238-E4D6-48E5-8D9E-BA4FD1FC5B10}" srcId="{168CE07D-614A-4CCF-BF63-5D5E2DCA0EF2}" destId="{408B590C-6715-43C7-A143-57F6964D39D3}" srcOrd="5" destOrd="0" parTransId="{CA6799DD-AE05-4292-9296-068EDB3B362C}" sibTransId="{2772B123-4DB7-4469-B0DC-823EFB65C1B1}"/>
    <dgm:cxn modelId="{B441869A-0486-45A0-A591-7804A6415A35}" srcId="{168CE07D-614A-4CCF-BF63-5D5E2DCA0EF2}" destId="{6550232C-75B4-41A2-ADE9-05E7DDDC4B63}" srcOrd="3" destOrd="0" parTransId="{53C08D43-7F11-4D2E-874D-B5210F24757B}" sibTransId="{873004BB-2645-44AE-8763-858A31D027E7}"/>
    <dgm:cxn modelId="{33069163-3FFE-401E-BA7F-864A70951D5E}" type="presParOf" srcId="{71B4CAFE-DEFC-460F-85C1-54CA751A1CD1}" destId="{2F978D6F-F14A-4169-A5FC-A66339FF070F}" srcOrd="0" destOrd="0" presId="urn:microsoft.com/office/officeart/2005/8/layout/vList2"/>
    <dgm:cxn modelId="{7337BB3E-B9E8-4A6D-8DB9-17F225F64097}" type="presParOf" srcId="{71B4CAFE-DEFC-460F-85C1-54CA751A1CD1}" destId="{3D252EA7-99AE-4DA2-9509-3CDE173B7174}" srcOrd="1" destOrd="0" presId="urn:microsoft.com/office/officeart/2005/8/layout/vList2"/>
    <dgm:cxn modelId="{CFB6AA5D-05C8-4212-AB75-D02A01AF6EF5}" type="presParOf" srcId="{71B4CAFE-DEFC-460F-85C1-54CA751A1CD1}" destId="{3FCDA670-1F38-4206-8415-5591B768E76D}" srcOrd="2" destOrd="0" presId="urn:microsoft.com/office/officeart/2005/8/layout/vList2"/>
    <dgm:cxn modelId="{22DEA0D8-A0DD-4BC8-B0A5-394C77C980BD}" type="presParOf" srcId="{71B4CAFE-DEFC-460F-85C1-54CA751A1CD1}" destId="{6AC50563-F310-400D-A933-90BEA335FA4D}" srcOrd="3" destOrd="0" presId="urn:microsoft.com/office/officeart/2005/8/layout/vList2"/>
    <dgm:cxn modelId="{86D3224C-854D-489B-9065-FDEBA53AED74}" type="presParOf" srcId="{71B4CAFE-DEFC-460F-85C1-54CA751A1CD1}" destId="{98A4491B-816F-4531-BEEE-859275A0FFD1}" srcOrd="4" destOrd="0" presId="urn:microsoft.com/office/officeart/2005/8/layout/vList2"/>
    <dgm:cxn modelId="{051695B3-D22A-4FE3-8061-B42699D18ADB}" type="presParOf" srcId="{71B4CAFE-DEFC-460F-85C1-54CA751A1CD1}" destId="{6D289A05-321F-416B-A3F3-F43AB81052C8}" srcOrd="5" destOrd="0" presId="urn:microsoft.com/office/officeart/2005/8/layout/vList2"/>
    <dgm:cxn modelId="{46AD9A7D-45B3-489D-B44B-44A17ED0EAB4}" type="presParOf" srcId="{71B4CAFE-DEFC-460F-85C1-54CA751A1CD1}" destId="{5472CAEB-D860-481C-9BCC-80E8EC22F1D3}" srcOrd="6" destOrd="0" presId="urn:microsoft.com/office/officeart/2005/8/layout/vList2"/>
    <dgm:cxn modelId="{91351668-0D44-43C6-8DC9-A452419ED3E4}" type="presParOf" srcId="{71B4CAFE-DEFC-460F-85C1-54CA751A1CD1}" destId="{EF632602-45B1-4912-8A44-2C814DD2EB38}" srcOrd="7" destOrd="0" presId="urn:microsoft.com/office/officeart/2005/8/layout/vList2"/>
    <dgm:cxn modelId="{6D3E1A11-4CE5-413F-84F1-B56428A84737}" type="presParOf" srcId="{71B4CAFE-DEFC-460F-85C1-54CA751A1CD1}" destId="{11FF82B9-4A88-4573-B5AC-47C2383B87CD}" srcOrd="8" destOrd="0" presId="urn:microsoft.com/office/officeart/2005/8/layout/vList2"/>
    <dgm:cxn modelId="{C2334066-1356-4ECF-A8D5-902EA1F1CA79}" type="presParOf" srcId="{71B4CAFE-DEFC-460F-85C1-54CA751A1CD1}" destId="{31B77737-B5F2-4728-9A50-F0F54EFEC8C7}" srcOrd="9" destOrd="0" presId="urn:microsoft.com/office/officeart/2005/8/layout/vList2"/>
    <dgm:cxn modelId="{4A02CFBC-3254-4056-AA2D-EE3FED37A10E}" type="presParOf" srcId="{71B4CAFE-DEFC-460F-85C1-54CA751A1CD1}" destId="{71BEA808-FF9C-4D1E-85A2-23E9B4B19C78}" srcOrd="1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DF33E1-951B-46C0-8FF8-6446F897423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781AAA2B-D3C2-44EC-A230-BDC53BFD74D6}">
      <dgm:prSet phldrT="[Tex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Ensure that services will meet the needs of people in your region</a:t>
          </a:r>
        </a:p>
      </dgm:t>
    </dgm:pt>
    <dgm:pt modelId="{723C066E-7C8A-4402-BCB1-42EBDCB5218E}" type="parTrans" cxnId="{9BE54FD1-9AA3-4724-BFC4-FBB75CB39E94}">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1823004E-AC23-43A7-B532-BD4E989F0407}" type="sibTrans" cxnId="{9BE54FD1-9AA3-4724-BFC4-FBB75CB39E94}">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896A3D33-B329-4B8D-83A3-4CE935FA7A78}">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Enable the voices of excluded and vulnerable people to be heard and facilitate the involvement of people who are not part of traditional networks and </a:t>
          </a:r>
          <a:r>
            <a:rPr lang="en-GB" sz="1800" b="1" dirty="0" smtClean="0">
              <a:solidFill>
                <a:schemeClr val="tx1"/>
              </a:solidFill>
              <a:latin typeface="Arial" panose="020B0604020202020204" pitchFamily="34" charset="0"/>
              <a:cs typeface="Arial" panose="020B0604020202020204" pitchFamily="34" charset="0"/>
            </a:rPr>
            <a:t>groups</a:t>
          </a:r>
          <a:endParaRPr lang="en-GB" sz="1800" b="1" dirty="0">
            <a:solidFill>
              <a:schemeClr val="tx1"/>
            </a:solidFill>
            <a:latin typeface="Arial" panose="020B0604020202020204" pitchFamily="34" charset="0"/>
            <a:cs typeface="Arial" panose="020B0604020202020204" pitchFamily="34" charset="0"/>
          </a:endParaRPr>
        </a:p>
      </dgm:t>
    </dgm:pt>
    <dgm:pt modelId="{2A1F5103-01EA-40E7-BF3E-E69D89444D8B}" type="parTrans" cxnId="{82AB11B0-89B8-417D-8E11-699AE4163A58}">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DCA2254C-9275-4924-AC61-A4B672AE984A}" type="sibTrans" cxnId="{82AB11B0-89B8-417D-8E11-699AE4163A58}">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1C0EFE54-8EA8-44BA-BA0A-8F98A8B84424}">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Raise issues, challenge assumptions and provide insight into the practical implications of any service </a:t>
          </a:r>
          <a:r>
            <a:rPr lang="en-GB" sz="1800" b="1" dirty="0" smtClean="0">
              <a:solidFill>
                <a:schemeClr val="tx1"/>
              </a:solidFill>
              <a:latin typeface="Arial" panose="020B0604020202020204" pitchFamily="34" charset="0"/>
              <a:cs typeface="Arial" panose="020B0604020202020204" pitchFamily="34" charset="0"/>
            </a:rPr>
            <a:t>changes</a:t>
          </a:r>
          <a:endParaRPr lang="en-GB" sz="1800" b="1" dirty="0">
            <a:solidFill>
              <a:schemeClr val="tx1"/>
            </a:solidFill>
            <a:latin typeface="Arial" panose="020B0604020202020204" pitchFamily="34" charset="0"/>
            <a:cs typeface="Arial" panose="020B0604020202020204" pitchFamily="34" charset="0"/>
          </a:endParaRPr>
        </a:p>
      </dgm:t>
    </dgm:pt>
    <dgm:pt modelId="{1F47D8B6-A326-4EE8-A1CB-CE805C43988C}" type="parTrans" cxnId="{E1D3DAAF-E522-4444-B2BF-2D385D86BD8A}">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530AA958-6E36-4731-B98F-66CF79019B2A}" type="sibTrans" cxnId="{E1D3DAAF-E522-4444-B2BF-2D385D86BD8A}">
      <dgm:prSet/>
      <dgm:spPr/>
      <dgm:t>
        <a:bodyPr/>
        <a:lstStyle/>
        <a:p>
          <a:endParaRPr lang="en-GB" sz="1800">
            <a:solidFill>
              <a:srgbClr val="00408B"/>
            </a:solidFill>
            <a:latin typeface="Arial" panose="020B0604020202020204" pitchFamily="34" charset="0"/>
            <a:cs typeface="Arial" panose="020B0604020202020204" pitchFamily="34" charset="0"/>
          </a:endParaRPr>
        </a:p>
      </dgm:t>
    </dgm:pt>
    <dgm:pt modelId="{D69DF908-9C9A-4264-A97B-06F9ED14F052}" type="pres">
      <dgm:prSet presAssocID="{9EDF33E1-951B-46C0-8FF8-6446F897423A}" presName="linear" presStyleCnt="0">
        <dgm:presLayoutVars>
          <dgm:animLvl val="lvl"/>
          <dgm:resizeHandles val="exact"/>
        </dgm:presLayoutVars>
      </dgm:prSet>
      <dgm:spPr/>
      <dgm:t>
        <a:bodyPr/>
        <a:lstStyle/>
        <a:p>
          <a:endParaRPr lang="en-GB"/>
        </a:p>
      </dgm:t>
    </dgm:pt>
    <dgm:pt modelId="{67569C16-E788-4315-9AC7-79637B53FFD3}" type="pres">
      <dgm:prSet presAssocID="{781AAA2B-D3C2-44EC-A230-BDC53BFD74D6}" presName="parentText" presStyleLbl="node1" presStyleIdx="0" presStyleCnt="3">
        <dgm:presLayoutVars>
          <dgm:chMax val="0"/>
          <dgm:bulletEnabled val="1"/>
        </dgm:presLayoutVars>
      </dgm:prSet>
      <dgm:spPr/>
      <dgm:t>
        <a:bodyPr/>
        <a:lstStyle/>
        <a:p>
          <a:endParaRPr lang="en-GB"/>
        </a:p>
      </dgm:t>
    </dgm:pt>
    <dgm:pt modelId="{C00F814B-9E6A-4084-A5FC-991A28F66C07}" type="pres">
      <dgm:prSet presAssocID="{1823004E-AC23-43A7-B532-BD4E989F0407}" presName="spacer" presStyleCnt="0"/>
      <dgm:spPr/>
    </dgm:pt>
    <dgm:pt modelId="{526311E4-F03F-49AE-8C94-69B2338D0009}" type="pres">
      <dgm:prSet presAssocID="{896A3D33-B329-4B8D-83A3-4CE935FA7A78}" presName="parentText" presStyleLbl="node1" presStyleIdx="1" presStyleCnt="3">
        <dgm:presLayoutVars>
          <dgm:chMax val="0"/>
          <dgm:bulletEnabled val="1"/>
        </dgm:presLayoutVars>
      </dgm:prSet>
      <dgm:spPr/>
      <dgm:t>
        <a:bodyPr/>
        <a:lstStyle/>
        <a:p>
          <a:endParaRPr lang="en-GB"/>
        </a:p>
      </dgm:t>
    </dgm:pt>
    <dgm:pt modelId="{EC703E1F-2208-4C96-817B-4FAC088119CA}" type="pres">
      <dgm:prSet presAssocID="{DCA2254C-9275-4924-AC61-A4B672AE984A}" presName="spacer" presStyleCnt="0"/>
      <dgm:spPr/>
    </dgm:pt>
    <dgm:pt modelId="{1AE1C815-7011-4182-B200-7E0092DFEBBE}" type="pres">
      <dgm:prSet presAssocID="{1C0EFE54-8EA8-44BA-BA0A-8F98A8B84424}" presName="parentText" presStyleLbl="node1" presStyleIdx="2" presStyleCnt="3">
        <dgm:presLayoutVars>
          <dgm:chMax val="0"/>
          <dgm:bulletEnabled val="1"/>
        </dgm:presLayoutVars>
      </dgm:prSet>
      <dgm:spPr/>
      <dgm:t>
        <a:bodyPr/>
        <a:lstStyle/>
        <a:p>
          <a:endParaRPr lang="en-GB"/>
        </a:p>
      </dgm:t>
    </dgm:pt>
  </dgm:ptLst>
  <dgm:cxnLst>
    <dgm:cxn modelId="{ECA1D400-2D16-4709-8221-8C1B846105DE}" type="presOf" srcId="{781AAA2B-D3C2-44EC-A230-BDC53BFD74D6}" destId="{67569C16-E788-4315-9AC7-79637B53FFD3}" srcOrd="0" destOrd="0" presId="urn:microsoft.com/office/officeart/2005/8/layout/vList2"/>
    <dgm:cxn modelId="{3E4C0F43-FA9F-4335-826A-86EB748272F0}" type="presOf" srcId="{1C0EFE54-8EA8-44BA-BA0A-8F98A8B84424}" destId="{1AE1C815-7011-4182-B200-7E0092DFEBBE}" srcOrd="0" destOrd="0" presId="urn:microsoft.com/office/officeart/2005/8/layout/vList2"/>
    <dgm:cxn modelId="{82AB11B0-89B8-417D-8E11-699AE4163A58}" srcId="{9EDF33E1-951B-46C0-8FF8-6446F897423A}" destId="{896A3D33-B329-4B8D-83A3-4CE935FA7A78}" srcOrd="1" destOrd="0" parTransId="{2A1F5103-01EA-40E7-BF3E-E69D89444D8B}" sibTransId="{DCA2254C-9275-4924-AC61-A4B672AE984A}"/>
    <dgm:cxn modelId="{E1D3DAAF-E522-4444-B2BF-2D385D86BD8A}" srcId="{9EDF33E1-951B-46C0-8FF8-6446F897423A}" destId="{1C0EFE54-8EA8-44BA-BA0A-8F98A8B84424}" srcOrd="2" destOrd="0" parTransId="{1F47D8B6-A326-4EE8-A1CB-CE805C43988C}" sibTransId="{530AA958-6E36-4731-B98F-66CF79019B2A}"/>
    <dgm:cxn modelId="{97DC9BC2-CCFD-4F04-A370-1C4EEE855006}" type="presOf" srcId="{9EDF33E1-951B-46C0-8FF8-6446F897423A}" destId="{D69DF908-9C9A-4264-A97B-06F9ED14F052}" srcOrd="0" destOrd="0" presId="urn:microsoft.com/office/officeart/2005/8/layout/vList2"/>
    <dgm:cxn modelId="{DED444FE-61A3-4BDF-ADB5-7D52729F3791}" type="presOf" srcId="{896A3D33-B329-4B8D-83A3-4CE935FA7A78}" destId="{526311E4-F03F-49AE-8C94-69B2338D0009}" srcOrd="0" destOrd="0" presId="urn:microsoft.com/office/officeart/2005/8/layout/vList2"/>
    <dgm:cxn modelId="{9BE54FD1-9AA3-4724-BFC4-FBB75CB39E94}" srcId="{9EDF33E1-951B-46C0-8FF8-6446F897423A}" destId="{781AAA2B-D3C2-44EC-A230-BDC53BFD74D6}" srcOrd="0" destOrd="0" parTransId="{723C066E-7C8A-4402-BCB1-42EBDCB5218E}" sibTransId="{1823004E-AC23-43A7-B532-BD4E989F0407}"/>
    <dgm:cxn modelId="{8680BDC5-7A57-40D2-A330-5D4D66446851}" type="presParOf" srcId="{D69DF908-9C9A-4264-A97B-06F9ED14F052}" destId="{67569C16-E788-4315-9AC7-79637B53FFD3}" srcOrd="0" destOrd="0" presId="urn:microsoft.com/office/officeart/2005/8/layout/vList2"/>
    <dgm:cxn modelId="{DA20DB93-60B9-432C-80C3-C3DD8AB1A0E3}" type="presParOf" srcId="{D69DF908-9C9A-4264-A97B-06F9ED14F052}" destId="{C00F814B-9E6A-4084-A5FC-991A28F66C07}" srcOrd="1" destOrd="0" presId="urn:microsoft.com/office/officeart/2005/8/layout/vList2"/>
    <dgm:cxn modelId="{534D82F3-B004-47D1-B2FC-F0AD982DBF68}" type="presParOf" srcId="{D69DF908-9C9A-4264-A97B-06F9ED14F052}" destId="{526311E4-F03F-49AE-8C94-69B2338D0009}" srcOrd="2" destOrd="0" presId="urn:microsoft.com/office/officeart/2005/8/layout/vList2"/>
    <dgm:cxn modelId="{04F8AD7C-68CE-48EF-81EF-01C57B2B4223}" type="presParOf" srcId="{D69DF908-9C9A-4264-A97B-06F9ED14F052}" destId="{EC703E1F-2208-4C96-817B-4FAC088119CA}" srcOrd="3" destOrd="0" presId="urn:microsoft.com/office/officeart/2005/8/layout/vList2"/>
    <dgm:cxn modelId="{DFCA5D3A-1047-43C3-A543-27886AED8F75}" type="presParOf" srcId="{D69DF908-9C9A-4264-A97B-06F9ED14F052}" destId="{1AE1C815-7011-4182-B200-7E0092DFEBB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3A88A8-1A58-40AA-B03B-4D7D3A7E38E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703070D1-EE7F-4916-8002-E312754C39E5}">
      <dgm:prSet phldrT="[Text]"/>
      <dgm:spPr>
        <a:solidFill>
          <a:schemeClr val="bg1">
            <a:lumMod val="65000"/>
          </a:schemeClr>
        </a:solidFill>
      </dgm:spPr>
      <dgm:t>
        <a:bodyPr/>
        <a:lstStyle/>
        <a:p>
          <a:r>
            <a:rPr lang="en-GB" b="1" dirty="0">
              <a:solidFill>
                <a:schemeClr val="tx1"/>
              </a:solidFill>
              <a:latin typeface="Arial" panose="020B0604020202020204" pitchFamily="34" charset="0"/>
              <a:cs typeface="Arial" panose="020B0604020202020204" pitchFamily="34" charset="0"/>
            </a:rPr>
            <a:t>Engage and work with local authority partners across a range of </a:t>
          </a:r>
          <a:r>
            <a:rPr lang="en-GB" b="1" dirty="0" smtClean="0">
              <a:solidFill>
                <a:schemeClr val="tx1"/>
              </a:solidFill>
              <a:latin typeface="Arial" panose="020B0604020202020204" pitchFamily="34" charset="0"/>
              <a:cs typeface="Arial" panose="020B0604020202020204" pitchFamily="34" charset="0"/>
            </a:rPr>
            <a:t>services</a:t>
          </a:r>
          <a:endParaRPr lang="en-GB" b="1" dirty="0">
            <a:solidFill>
              <a:schemeClr val="tx1"/>
            </a:solidFill>
            <a:latin typeface="Arial" panose="020B0604020202020204" pitchFamily="34" charset="0"/>
            <a:cs typeface="Arial" panose="020B0604020202020204" pitchFamily="34" charset="0"/>
          </a:endParaRPr>
        </a:p>
      </dgm:t>
    </dgm:pt>
    <dgm:pt modelId="{2A89851F-E385-4DCB-9308-599C1A563A71}" type="parTrans" cxnId="{4BFFBC49-6783-4C1F-A788-CDF7E8066C88}">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81A16D8B-ADE8-4884-AD4F-15EF7BD71E69}" type="sibTrans" cxnId="{4BFFBC49-6783-4C1F-A788-CDF7E8066C88}">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36BB4806-9AC1-4D05-B7E0-A752988789E6}">
      <dgm:prSet/>
      <dgm:spPr>
        <a:solidFill>
          <a:schemeClr val="bg1">
            <a:lumMod val="65000"/>
          </a:schemeClr>
        </a:solidFill>
      </dgm:spPr>
      <dgm:t>
        <a:bodyPr/>
        <a:lstStyle/>
        <a:p>
          <a:r>
            <a:rPr lang="en-GB" b="1" dirty="0">
              <a:solidFill>
                <a:schemeClr val="tx1"/>
              </a:solidFill>
              <a:latin typeface="Arial" panose="020B0604020202020204" pitchFamily="34" charset="0"/>
              <a:cs typeface="Arial" panose="020B0604020202020204" pitchFamily="34" charset="0"/>
            </a:rPr>
            <a:t>Place shaping for inclusion, well-being and maximising </a:t>
          </a:r>
          <a:r>
            <a:rPr lang="en-GB" b="1" dirty="0" smtClean="0">
              <a:solidFill>
                <a:schemeClr val="tx1"/>
              </a:solidFill>
              <a:latin typeface="Arial" panose="020B0604020202020204" pitchFamily="34" charset="0"/>
              <a:cs typeface="Arial" panose="020B0604020202020204" pitchFamily="34" charset="0"/>
            </a:rPr>
            <a:t>independence</a:t>
          </a:r>
          <a:endParaRPr lang="en-GB" b="1" dirty="0">
            <a:solidFill>
              <a:schemeClr val="tx1"/>
            </a:solidFill>
            <a:latin typeface="Arial" panose="020B0604020202020204" pitchFamily="34" charset="0"/>
            <a:cs typeface="Arial" panose="020B0604020202020204" pitchFamily="34" charset="0"/>
          </a:endParaRPr>
        </a:p>
      </dgm:t>
    </dgm:pt>
    <dgm:pt modelId="{5DCBDB5A-3F1E-4F87-8445-DD38BDC6FC56}" type="parTrans" cxnId="{AB5135CF-6755-4658-8695-994C7F1CBCBC}">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D6799509-E3D0-46E2-BDC0-E94DFA3CECA7}" type="sibTrans" cxnId="{AB5135CF-6755-4658-8695-994C7F1CBCBC}">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D31560CC-854D-4D34-AAAF-F89EA34229BD}">
      <dgm:prSet/>
      <dgm:spPr>
        <a:solidFill>
          <a:schemeClr val="bg1">
            <a:lumMod val="65000"/>
          </a:schemeClr>
        </a:solidFill>
      </dgm:spPr>
      <dgm:t>
        <a:bodyPr/>
        <a:lstStyle/>
        <a:p>
          <a:r>
            <a:rPr lang="en-GB" b="1" dirty="0">
              <a:solidFill>
                <a:schemeClr val="tx1"/>
              </a:solidFill>
              <a:latin typeface="Arial" panose="020B0604020202020204" pitchFamily="34" charset="0"/>
              <a:cs typeface="Arial" panose="020B0604020202020204" pitchFamily="34" charset="0"/>
            </a:rPr>
            <a:t>Ensure all activity is outcomes </a:t>
          </a:r>
          <a:r>
            <a:rPr lang="en-GB" b="1" dirty="0" smtClean="0">
              <a:solidFill>
                <a:schemeClr val="tx1"/>
              </a:solidFill>
              <a:latin typeface="Arial" panose="020B0604020202020204" pitchFamily="34" charset="0"/>
              <a:cs typeface="Arial" panose="020B0604020202020204" pitchFamily="34" charset="0"/>
            </a:rPr>
            <a:t>focused</a:t>
          </a:r>
          <a:endParaRPr lang="en-GB" b="1" dirty="0">
            <a:solidFill>
              <a:schemeClr val="tx1"/>
            </a:solidFill>
            <a:latin typeface="Arial" panose="020B0604020202020204" pitchFamily="34" charset="0"/>
            <a:cs typeface="Arial" panose="020B0604020202020204" pitchFamily="34" charset="0"/>
          </a:endParaRPr>
        </a:p>
      </dgm:t>
    </dgm:pt>
    <dgm:pt modelId="{33A73CBF-1327-4297-BEA5-4526E8FA70E9}" type="parTrans" cxnId="{1FD91542-B864-4C8F-8EBF-F4D96F0F518C}">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F492AB50-5406-405D-A1D4-C59390F6015A}" type="sibTrans" cxnId="{1FD91542-B864-4C8F-8EBF-F4D96F0F518C}">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35725882-21ED-4C81-8A50-7BCB3797A2FC}">
      <dgm:prSet/>
      <dgm:spPr>
        <a:solidFill>
          <a:schemeClr val="bg1">
            <a:lumMod val="65000"/>
          </a:schemeClr>
        </a:solidFill>
      </dgm:spPr>
      <dgm:t>
        <a:bodyPr/>
        <a:lstStyle/>
        <a:p>
          <a:r>
            <a:rPr lang="en-GB" b="1" dirty="0">
              <a:solidFill>
                <a:schemeClr val="tx1"/>
              </a:solidFill>
              <a:latin typeface="Arial" panose="020B0604020202020204" pitchFamily="34" charset="0"/>
              <a:cs typeface="Arial" panose="020B0604020202020204" pitchFamily="34" charset="0"/>
            </a:rPr>
            <a:t>Working with managers and senior staff to meet </a:t>
          </a:r>
          <a:r>
            <a:rPr lang="en-GB" b="1" dirty="0" smtClean="0">
              <a:solidFill>
                <a:schemeClr val="tx1"/>
              </a:solidFill>
              <a:latin typeface="Arial" panose="020B0604020202020204" pitchFamily="34" charset="0"/>
              <a:cs typeface="Arial" panose="020B0604020202020204" pitchFamily="34" charset="0"/>
            </a:rPr>
            <a:t>the requirements </a:t>
          </a:r>
          <a:r>
            <a:rPr lang="en-GB" b="1" dirty="0">
              <a:solidFill>
                <a:schemeClr val="tx1"/>
              </a:solidFill>
              <a:latin typeface="Arial" panose="020B0604020202020204" pitchFamily="34" charset="0"/>
              <a:cs typeface="Arial" panose="020B0604020202020204" pitchFamily="34" charset="0"/>
            </a:rPr>
            <a:t>of the </a:t>
          </a:r>
          <a:r>
            <a:rPr lang="en-GB" b="1" dirty="0" smtClean="0">
              <a:solidFill>
                <a:schemeClr val="tx1"/>
              </a:solidFill>
              <a:latin typeface="Arial" panose="020B0604020202020204" pitchFamily="34" charset="0"/>
              <a:cs typeface="Arial" panose="020B0604020202020204" pitchFamily="34" charset="0"/>
            </a:rPr>
            <a:t>Act</a:t>
          </a:r>
          <a:endParaRPr lang="en-GB" b="1" dirty="0">
            <a:solidFill>
              <a:schemeClr val="tx1"/>
            </a:solidFill>
            <a:latin typeface="Arial" panose="020B0604020202020204" pitchFamily="34" charset="0"/>
            <a:cs typeface="Arial" panose="020B0604020202020204" pitchFamily="34" charset="0"/>
          </a:endParaRPr>
        </a:p>
      </dgm:t>
    </dgm:pt>
    <dgm:pt modelId="{D7C4982D-6FFB-438D-879D-0667476C9B43}" type="parTrans" cxnId="{08E162A0-E583-41DE-835D-20CC22E8D6E1}">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E8E1066C-DCCC-49AC-8D1D-F5B30FE08643}" type="sibTrans" cxnId="{08E162A0-E583-41DE-835D-20CC22E8D6E1}">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F896BA4D-5871-4251-9F38-DD8D59417E05}">
      <dgm:prSet/>
      <dgm:spPr>
        <a:solidFill>
          <a:schemeClr val="bg1">
            <a:lumMod val="65000"/>
          </a:schemeClr>
        </a:solidFill>
      </dgm:spPr>
      <dgm:t>
        <a:bodyPr/>
        <a:lstStyle/>
        <a:p>
          <a:r>
            <a:rPr lang="en-GB" b="1" dirty="0">
              <a:solidFill>
                <a:schemeClr val="tx1"/>
              </a:solidFill>
              <a:latin typeface="Arial" panose="020B0604020202020204" pitchFamily="34" charset="0"/>
              <a:cs typeface="Arial" panose="020B0604020202020204" pitchFamily="34" charset="0"/>
            </a:rPr>
            <a:t>Consider new, </a:t>
          </a:r>
          <a:r>
            <a:rPr lang="en-GB" b="1" dirty="0" smtClean="0">
              <a:solidFill>
                <a:schemeClr val="tx1"/>
              </a:solidFill>
              <a:latin typeface="Arial" panose="020B0604020202020204" pitchFamily="34" charset="0"/>
              <a:cs typeface="Arial" panose="020B0604020202020204" pitchFamily="34" charset="0"/>
            </a:rPr>
            <a:t>evidence-based</a:t>
          </a:r>
          <a:r>
            <a:rPr lang="en-GB" b="1" dirty="0">
              <a:solidFill>
                <a:schemeClr val="tx1"/>
              </a:solidFill>
              <a:latin typeface="Arial" panose="020B0604020202020204" pitchFamily="34" charset="0"/>
              <a:cs typeface="Arial" panose="020B0604020202020204" pitchFamily="34" charset="0"/>
            </a:rPr>
            <a:t>, models of </a:t>
          </a:r>
          <a:r>
            <a:rPr lang="en-GB" b="1" dirty="0" smtClean="0">
              <a:solidFill>
                <a:schemeClr val="tx1"/>
              </a:solidFill>
              <a:latin typeface="Arial" panose="020B0604020202020204" pitchFamily="34" charset="0"/>
              <a:cs typeface="Arial" panose="020B0604020202020204" pitchFamily="34" charset="0"/>
            </a:rPr>
            <a:t>provision</a:t>
          </a:r>
          <a:endParaRPr lang="en-GB" b="1" dirty="0">
            <a:solidFill>
              <a:schemeClr val="tx1"/>
            </a:solidFill>
            <a:latin typeface="Arial" panose="020B0604020202020204" pitchFamily="34" charset="0"/>
            <a:cs typeface="Arial" panose="020B0604020202020204" pitchFamily="34" charset="0"/>
          </a:endParaRPr>
        </a:p>
      </dgm:t>
    </dgm:pt>
    <dgm:pt modelId="{CC2E088D-3F66-49C3-AE3A-032D98D8AD62}" type="parTrans" cxnId="{F110E82D-2E30-43FC-876C-5DAFB62B53C6}">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2954CC32-A694-4BEE-B2B2-2BA70525CA0B}" type="sibTrans" cxnId="{F110E82D-2E30-43FC-876C-5DAFB62B53C6}">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2B43D13E-166F-444C-9970-E01FCC8A7209}">
      <dgm:prSet/>
      <dgm:spPr>
        <a:solidFill>
          <a:schemeClr val="bg1">
            <a:lumMod val="65000"/>
          </a:schemeClr>
        </a:solidFill>
      </dgm:spPr>
      <dgm:t>
        <a:bodyPr/>
        <a:lstStyle/>
        <a:p>
          <a:r>
            <a:rPr lang="en-GB" b="1" dirty="0">
              <a:solidFill>
                <a:schemeClr val="tx1"/>
              </a:solidFill>
              <a:latin typeface="Arial" panose="020B0604020202020204" pitchFamily="34" charset="0"/>
              <a:cs typeface="Arial" panose="020B0604020202020204" pitchFamily="34" charset="0"/>
            </a:rPr>
            <a:t>Re-shape services to meet local needs and reduce dependency on </a:t>
          </a:r>
          <a:r>
            <a:rPr lang="en-GB" b="1" dirty="0" smtClean="0">
              <a:solidFill>
                <a:schemeClr val="tx1"/>
              </a:solidFill>
              <a:latin typeface="Arial" panose="020B0604020202020204" pitchFamily="34" charset="0"/>
              <a:cs typeface="Arial" panose="020B0604020202020204" pitchFamily="34" charset="0"/>
            </a:rPr>
            <a:t>services</a:t>
          </a:r>
          <a:endParaRPr lang="en-GB" b="1" dirty="0">
            <a:solidFill>
              <a:schemeClr val="tx1"/>
            </a:solidFill>
            <a:latin typeface="Arial" panose="020B0604020202020204" pitchFamily="34" charset="0"/>
            <a:cs typeface="Arial" panose="020B0604020202020204" pitchFamily="34" charset="0"/>
          </a:endParaRPr>
        </a:p>
      </dgm:t>
    </dgm:pt>
    <dgm:pt modelId="{01AE46E2-9059-46B8-9453-C1787F0247E4}" type="parTrans" cxnId="{3A3BB0EB-7423-420E-8C3B-C571DA2FB989}">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3C960087-D2E0-45ED-9E85-253BF8586189}" type="sibTrans" cxnId="{3A3BB0EB-7423-420E-8C3B-C571DA2FB989}">
      <dgm:prSet/>
      <dgm:spPr/>
      <dgm:t>
        <a:bodyPr/>
        <a:lstStyle/>
        <a:p>
          <a:endParaRPr lang="en-GB" b="1">
            <a:solidFill>
              <a:srgbClr val="00408B"/>
            </a:solidFill>
            <a:latin typeface="Arial" panose="020B0604020202020204" pitchFamily="34" charset="0"/>
            <a:cs typeface="Arial" panose="020B0604020202020204" pitchFamily="34" charset="0"/>
          </a:endParaRPr>
        </a:p>
      </dgm:t>
    </dgm:pt>
    <dgm:pt modelId="{E85F5DF8-B891-437A-B474-33F5A2F7C5B0}" type="pres">
      <dgm:prSet presAssocID="{F03A88A8-1A58-40AA-B03B-4D7D3A7E38E2}" presName="linear" presStyleCnt="0">
        <dgm:presLayoutVars>
          <dgm:animLvl val="lvl"/>
          <dgm:resizeHandles val="exact"/>
        </dgm:presLayoutVars>
      </dgm:prSet>
      <dgm:spPr/>
      <dgm:t>
        <a:bodyPr/>
        <a:lstStyle/>
        <a:p>
          <a:endParaRPr lang="en-GB"/>
        </a:p>
      </dgm:t>
    </dgm:pt>
    <dgm:pt modelId="{8CA85DC4-F6E3-4F9A-A6B2-39DC90BFA830}" type="pres">
      <dgm:prSet presAssocID="{703070D1-EE7F-4916-8002-E312754C39E5}" presName="parentText" presStyleLbl="node1" presStyleIdx="0" presStyleCnt="6">
        <dgm:presLayoutVars>
          <dgm:chMax val="0"/>
          <dgm:bulletEnabled val="1"/>
        </dgm:presLayoutVars>
      </dgm:prSet>
      <dgm:spPr/>
      <dgm:t>
        <a:bodyPr/>
        <a:lstStyle/>
        <a:p>
          <a:endParaRPr lang="en-GB"/>
        </a:p>
      </dgm:t>
    </dgm:pt>
    <dgm:pt modelId="{89D30E45-38E8-4DD2-9BF0-48B52E97CA88}" type="pres">
      <dgm:prSet presAssocID="{81A16D8B-ADE8-4884-AD4F-15EF7BD71E69}" presName="spacer" presStyleCnt="0"/>
      <dgm:spPr/>
    </dgm:pt>
    <dgm:pt modelId="{9798D467-E498-414F-A099-780B721692F8}" type="pres">
      <dgm:prSet presAssocID="{36BB4806-9AC1-4D05-B7E0-A752988789E6}" presName="parentText" presStyleLbl="node1" presStyleIdx="1" presStyleCnt="6">
        <dgm:presLayoutVars>
          <dgm:chMax val="0"/>
          <dgm:bulletEnabled val="1"/>
        </dgm:presLayoutVars>
      </dgm:prSet>
      <dgm:spPr/>
      <dgm:t>
        <a:bodyPr/>
        <a:lstStyle/>
        <a:p>
          <a:endParaRPr lang="en-GB"/>
        </a:p>
      </dgm:t>
    </dgm:pt>
    <dgm:pt modelId="{3303365A-9746-49ED-B68B-48EEDD8EAFD1}" type="pres">
      <dgm:prSet presAssocID="{D6799509-E3D0-46E2-BDC0-E94DFA3CECA7}" presName="spacer" presStyleCnt="0"/>
      <dgm:spPr/>
    </dgm:pt>
    <dgm:pt modelId="{99926626-4399-4E06-858A-D8D36444F63D}" type="pres">
      <dgm:prSet presAssocID="{D31560CC-854D-4D34-AAAF-F89EA34229BD}" presName="parentText" presStyleLbl="node1" presStyleIdx="2" presStyleCnt="6">
        <dgm:presLayoutVars>
          <dgm:chMax val="0"/>
          <dgm:bulletEnabled val="1"/>
        </dgm:presLayoutVars>
      </dgm:prSet>
      <dgm:spPr/>
      <dgm:t>
        <a:bodyPr/>
        <a:lstStyle/>
        <a:p>
          <a:endParaRPr lang="en-GB"/>
        </a:p>
      </dgm:t>
    </dgm:pt>
    <dgm:pt modelId="{EBA73900-5872-4CF7-819E-F285165F0FBD}" type="pres">
      <dgm:prSet presAssocID="{F492AB50-5406-405D-A1D4-C59390F6015A}" presName="spacer" presStyleCnt="0"/>
      <dgm:spPr/>
    </dgm:pt>
    <dgm:pt modelId="{9B2CBF90-5181-454B-BAC0-356603A5A9FC}" type="pres">
      <dgm:prSet presAssocID="{35725882-21ED-4C81-8A50-7BCB3797A2FC}" presName="parentText" presStyleLbl="node1" presStyleIdx="3" presStyleCnt="6">
        <dgm:presLayoutVars>
          <dgm:chMax val="0"/>
          <dgm:bulletEnabled val="1"/>
        </dgm:presLayoutVars>
      </dgm:prSet>
      <dgm:spPr/>
      <dgm:t>
        <a:bodyPr/>
        <a:lstStyle/>
        <a:p>
          <a:endParaRPr lang="en-GB"/>
        </a:p>
      </dgm:t>
    </dgm:pt>
    <dgm:pt modelId="{A547E602-1993-4CDE-897E-C78142222250}" type="pres">
      <dgm:prSet presAssocID="{E8E1066C-DCCC-49AC-8D1D-F5B30FE08643}" presName="spacer" presStyleCnt="0"/>
      <dgm:spPr/>
    </dgm:pt>
    <dgm:pt modelId="{E0A2A208-FC76-4678-91F8-A5BE4EA516E6}" type="pres">
      <dgm:prSet presAssocID="{F896BA4D-5871-4251-9F38-DD8D59417E05}" presName="parentText" presStyleLbl="node1" presStyleIdx="4" presStyleCnt="6">
        <dgm:presLayoutVars>
          <dgm:chMax val="0"/>
          <dgm:bulletEnabled val="1"/>
        </dgm:presLayoutVars>
      </dgm:prSet>
      <dgm:spPr/>
      <dgm:t>
        <a:bodyPr/>
        <a:lstStyle/>
        <a:p>
          <a:endParaRPr lang="en-GB"/>
        </a:p>
      </dgm:t>
    </dgm:pt>
    <dgm:pt modelId="{AF3742F1-8CDD-4086-8322-48EA2D5DDEC1}" type="pres">
      <dgm:prSet presAssocID="{2954CC32-A694-4BEE-B2B2-2BA70525CA0B}" presName="spacer" presStyleCnt="0"/>
      <dgm:spPr/>
    </dgm:pt>
    <dgm:pt modelId="{8AB58605-E7BD-44E7-BE30-A3BEEC2532E3}" type="pres">
      <dgm:prSet presAssocID="{2B43D13E-166F-444C-9970-E01FCC8A7209}" presName="parentText" presStyleLbl="node1" presStyleIdx="5" presStyleCnt="6">
        <dgm:presLayoutVars>
          <dgm:chMax val="0"/>
          <dgm:bulletEnabled val="1"/>
        </dgm:presLayoutVars>
      </dgm:prSet>
      <dgm:spPr/>
      <dgm:t>
        <a:bodyPr/>
        <a:lstStyle/>
        <a:p>
          <a:endParaRPr lang="en-GB"/>
        </a:p>
      </dgm:t>
    </dgm:pt>
  </dgm:ptLst>
  <dgm:cxnLst>
    <dgm:cxn modelId="{3B1A4827-3C56-44B8-A2E6-9BCAD09C6862}" type="presOf" srcId="{703070D1-EE7F-4916-8002-E312754C39E5}" destId="{8CA85DC4-F6E3-4F9A-A6B2-39DC90BFA830}" srcOrd="0" destOrd="0" presId="urn:microsoft.com/office/officeart/2005/8/layout/vList2"/>
    <dgm:cxn modelId="{576088F0-7579-4B51-8D52-FB7EEB2AE5B5}" type="presOf" srcId="{36BB4806-9AC1-4D05-B7E0-A752988789E6}" destId="{9798D467-E498-414F-A099-780B721692F8}" srcOrd="0" destOrd="0" presId="urn:microsoft.com/office/officeart/2005/8/layout/vList2"/>
    <dgm:cxn modelId="{AB5135CF-6755-4658-8695-994C7F1CBCBC}" srcId="{F03A88A8-1A58-40AA-B03B-4D7D3A7E38E2}" destId="{36BB4806-9AC1-4D05-B7E0-A752988789E6}" srcOrd="1" destOrd="0" parTransId="{5DCBDB5A-3F1E-4F87-8445-DD38BDC6FC56}" sibTransId="{D6799509-E3D0-46E2-BDC0-E94DFA3CECA7}"/>
    <dgm:cxn modelId="{D8FD611E-A88C-4A47-9A5B-3497A7E95FAC}" type="presOf" srcId="{2B43D13E-166F-444C-9970-E01FCC8A7209}" destId="{8AB58605-E7BD-44E7-BE30-A3BEEC2532E3}" srcOrd="0" destOrd="0" presId="urn:microsoft.com/office/officeart/2005/8/layout/vList2"/>
    <dgm:cxn modelId="{1E0A5B94-1AB3-4277-AC58-1DE362CEDA14}" type="presOf" srcId="{35725882-21ED-4C81-8A50-7BCB3797A2FC}" destId="{9B2CBF90-5181-454B-BAC0-356603A5A9FC}" srcOrd="0" destOrd="0" presId="urn:microsoft.com/office/officeart/2005/8/layout/vList2"/>
    <dgm:cxn modelId="{08E162A0-E583-41DE-835D-20CC22E8D6E1}" srcId="{F03A88A8-1A58-40AA-B03B-4D7D3A7E38E2}" destId="{35725882-21ED-4C81-8A50-7BCB3797A2FC}" srcOrd="3" destOrd="0" parTransId="{D7C4982D-6FFB-438D-879D-0667476C9B43}" sibTransId="{E8E1066C-DCCC-49AC-8D1D-F5B30FE08643}"/>
    <dgm:cxn modelId="{F957DB83-E6C6-4C05-A9FB-F38DC952DEE4}" type="presOf" srcId="{F03A88A8-1A58-40AA-B03B-4D7D3A7E38E2}" destId="{E85F5DF8-B891-437A-B474-33F5A2F7C5B0}" srcOrd="0" destOrd="0" presId="urn:microsoft.com/office/officeart/2005/8/layout/vList2"/>
    <dgm:cxn modelId="{9B0EA8DA-694B-48EA-9A92-B592CC88E218}" type="presOf" srcId="{D31560CC-854D-4D34-AAAF-F89EA34229BD}" destId="{99926626-4399-4E06-858A-D8D36444F63D}" srcOrd="0" destOrd="0" presId="urn:microsoft.com/office/officeart/2005/8/layout/vList2"/>
    <dgm:cxn modelId="{4BFFBC49-6783-4C1F-A788-CDF7E8066C88}" srcId="{F03A88A8-1A58-40AA-B03B-4D7D3A7E38E2}" destId="{703070D1-EE7F-4916-8002-E312754C39E5}" srcOrd="0" destOrd="0" parTransId="{2A89851F-E385-4DCB-9308-599C1A563A71}" sibTransId="{81A16D8B-ADE8-4884-AD4F-15EF7BD71E69}"/>
    <dgm:cxn modelId="{F110E82D-2E30-43FC-876C-5DAFB62B53C6}" srcId="{F03A88A8-1A58-40AA-B03B-4D7D3A7E38E2}" destId="{F896BA4D-5871-4251-9F38-DD8D59417E05}" srcOrd="4" destOrd="0" parTransId="{CC2E088D-3F66-49C3-AE3A-032D98D8AD62}" sibTransId="{2954CC32-A694-4BEE-B2B2-2BA70525CA0B}"/>
    <dgm:cxn modelId="{F087C7B8-AD6F-46A7-8AEF-4BB86DAC8307}" type="presOf" srcId="{F896BA4D-5871-4251-9F38-DD8D59417E05}" destId="{E0A2A208-FC76-4678-91F8-A5BE4EA516E6}" srcOrd="0" destOrd="0" presId="urn:microsoft.com/office/officeart/2005/8/layout/vList2"/>
    <dgm:cxn modelId="{1FD91542-B864-4C8F-8EBF-F4D96F0F518C}" srcId="{F03A88A8-1A58-40AA-B03B-4D7D3A7E38E2}" destId="{D31560CC-854D-4D34-AAAF-F89EA34229BD}" srcOrd="2" destOrd="0" parTransId="{33A73CBF-1327-4297-BEA5-4526E8FA70E9}" sibTransId="{F492AB50-5406-405D-A1D4-C59390F6015A}"/>
    <dgm:cxn modelId="{3A3BB0EB-7423-420E-8C3B-C571DA2FB989}" srcId="{F03A88A8-1A58-40AA-B03B-4D7D3A7E38E2}" destId="{2B43D13E-166F-444C-9970-E01FCC8A7209}" srcOrd="5" destOrd="0" parTransId="{01AE46E2-9059-46B8-9453-C1787F0247E4}" sibTransId="{3C960087-D2E0-45ED-9E85-253BF8586189}"/>
    <dgm:cxn modelId="{A0577894-142B-4E08-B7F6-D5A57BD93D3B}" type="presParOf" srcId="{E85F5DF8-B891-437A-B474-33F5A2F7C5B0}" destId="{8CA85DC4-F6E3-4F9A-A6B2-39DC90BFA830}" srcOrd="0" destOrd="0" presId="urn:microsoft.com/office/officeart/2005/8/layout/vList2"/>
    <dgm:cxn modelId="{668E9B89-1859-4689-8316-97F6D6697472}" type="presParOf" srcId="{E85F5DF8-B891-437A-B474-33F5A2F7C5B0}" destId="{89D30E45-38E8-4DD2-9BF0-48B52E97CA88}" srcOrd="1" destOrd="0" presId="urn:microsoft.com/office/officeart/2005/8/layout/vList2"/>
    <dgm:cxn modelId="{31DDEE43-5ECD-4577-AA95-3E1A37C14DE2}" type="presParOf" srcId="{E85F5DF8-B891-437A-B474-33F5A2F7C5B0}" destId="{9798D467-E498-414F-A099-780B721692F8}" srcOrd="2" destOrd="0" presId="urn:microsoft.com/office/officeart/2005/8/layout/vList2"/>
    <dgm:cxn modelId="{F07E50A2-F69D-48C0-8C6B-85FC5622C46F}" type="presParOf" srcId="{E85F5DF8-B891-437A-B474-33F5A2F7C5B0}" destId="{3303365A-9746-49ED-B68B-48EEDD8EAFD1}" srcOrd="3" destOrd="0" presId="urn:microsoft.com/office/officeart/2005/8/layout/vList2"/>
    <dgm:cxn modelId="{98DB7BCA-057E-4784-B52E-4C7A91F974B6}" type="presParOf" srcId="{E85F5DF8-B891-437A-B474-33F5A2F7C5B0}" destId="{99926626-4399-4E06-858A-D8D36444F63D}" srcOrd="4" destOrd="0" presId="urn:microsoft.com/office/officeart/2005/8/layout/vList2"/>
    <dgm:cxn modelId="{50AA5545-A883-4448-B83A-60A45C4AC4FB}" type="presParOf" srcId="{E85F5DF8-B891-437A-B474-33F5A2F7C5B0}" destId="{EBA73900-5872-4CF7-819E-F285165F0FBD}" srcOrd="5" destOrd="0" presId="urn:microsoft.com/office/officeart/2005/8/layout/vList2"/>
    <dgm:cxn modelId="{4F34E032-433E-4211-9E9F-1281A8C71C0F}" type="presParOf" srcId="{E85F5DF8-B891-437A-B474-33F5A2F7C5B0}" destId="{9B2CBF90-5181-454B-BAC0-356603A5A9FC}" srcOrd="6" destOrd="0" presId="urn:microsoft.com/office/officeart/2005/8/layout/vList2"/>
    <dgm:cxn modelId="{8F249494-CB65-4A15-9123-F95B95188421}" type="presParOf" srcId="{E85F5DF8-B891-437A-B474-33F5A2F7C5B0}" destId="{A547E602-1993-4CDE-897E-C78142222250}" srcOrd="7" destOrd="0" presId="urn:microsoft.com/office/officeart/2005/8/layout/vList2"/>
    <dgm:cxn modelId="{D6827135-86A5-4B8A-B6BD-A7DB145C8624}" type="presParOf" srcId="{E85F5DF8-B891-437A-B474-33F5A2F7C5B0}" destId="{E0A2A208-FC76-4678-91F8-A5BE4EA516E6}" srcOrd="8" destOrd="0" presId="urn:microsoft.com/office/officeart/2005/8/layout/vList2"/>
    <dgm:cxn modelId="{F8B59050-A2F1-45F2-A9B5-80D37C557190}" type="presParOf" srcId="{E85F5DF8-B891-437A-B474-33F5A2F7C5B0}" destId="{AF3742F1-8CDD-4086-8322-48EA2D5DDEC1}" srcOrd="9" destOrd="0" presId="urn:microsoft.com/office/officeart/2005/8/layout/vList2"/>
    <dgm:cxn modelId="{52AACA58-F0A6-45C3-B5AB-7E3C10E26800}" type="presParOf" srcId="{E85F5DF8-B891-437A-B474-33F5A2F7C5B0}" destId="{8AB58605-E7BD-44E7-BE30-A3BEEC2532E3}"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A85FAC-7A96-46E9-82A2-A239EF41985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42C84B72-E57F-4000-9171-05B2E55C9EEC}">
      <dgm:prSet phldrT="[Tex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Collaborate, co-operate and actively seek innovative and integrated solutions to meeting and managing demand for </a:t>
          </a:r>
          <a:r>
            <a:rPr lang="en-GB" sz="1800" b="1" dirty="0" smtClean="0">
              <a:solidFill>
                <a:schemeClr val="tx1"/>
              </a:solidFill>
              <a:latin typeface="Arial" panose="020B0604020202020204" pitchFamily="34" charset="0"/>
              <a:cs typeface="Arial" panose="020B0604020202020204" pitchFamily="34" charset="0"/>
            </a:rPr>
            <a:t>services</a:t>
          </a:r>
          <a:endParaRPr lang="en-GB" sz="1800" b="1" dirty="0">
            <a:solidFill>
              <a:schemeClr val="tx1"/>
            </a:solidFill>
            <a:latin typeface="Arial" panose="020B0604020202020204" pitchFamily="34" charset="0"/>
            <a:cs typeface="Arial" panose="020B0604020202020204" pitchFamily="34" charset="0"/>
          </a:endParaRPr>
        </a:p>
      </dgm:t>
    </dgm:pt>
    <dgm:pt modelId="{52D2B7FF-BEFA-4FE3-8F8B-96BA9D908422}" type="parTrans" cxnId="{102773AE-A81A-4264-BA35-287F4BF48E50}">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D3F51001-2479-44D3-B340-926CDAB7257D}" type="sibTrans" cxnId="{102773AE-A81A-4264-BA35-287F4BF48E50}">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6B15882B-97E4-44F0-B9A4-C0DA50B20927}">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Encourage, commission and deliver services designed to prevent needs </a:t>
          </a:r>
          <a:r>
            <a:rPr lang="en-GB" sz="1800" b="1" dirty="0" smtClean="0">
              <a:solidFill>
                <a:schemeClr val="tx1"/>
              </a:solidFill>
              <a:latin typeface="Arial" panose="020B0604020202020204" pitchFamily="34" charset="0"/>
              <a:cs typeface="Arial" panose="020B0604020202020204" pitchFamily="34" charset="0"/>
            </a:rPr>
            <a:t/>
          </a:r>
          <a:br>
            <a:rPr lang="en-GB" sz="1800" b="1" dirty="0" smtClean="0">
              <a:solidFill>
                <a:schemeClr val="tx1"/>
              </a:solidFill>
              <a:latin typeface="Arial" panose="020B0604020202020204" pitchFamily="34" charset="0"/>
              <a:cs typeface="Arial" panose="020B0604020202020204" pitchFamily="34" charset="0"/>
            </a:rPr>
          </a:br>
          <a:r>
            <a:rPr lang="en-GB" sz="1800" b="1" dirty="0" smtClean="0">
              <a:solidFill>
                <a:schemeClr val="tx1"/>
              </a:solidFill>
              <a:latin typeface="Arial" panose="020B0604020202020204" pitchFamily="34" charset="0"/>
              <a:cs typeface="Arial" panose="020B0604020202020204" pitchFamily="34" charset="0"/>
            </a:rPr>
            <a:t>from escalating</a:t>
          </a:r>
          <a:endParaRPr lang="en-GB" sz="1800" b="1" dirty="0">
            <a:solidFill>
              <a:schemeClr val="tx1"/>
            </a:solidFill>
            <a:latin typeface="Arial" panose="020B0604020202020204" pitchFamily="34" charset="0"/>
            <a:cs typeface="Arial" panose="020B0604020202020204" pitchFamily="34" charset="0"/>
          </a:endParaRPr>
        </a:p>
      </dgm:t>
    </dgm:pt>
    <dgm:pt modelId="{75090CD4-94F9-4393-B821-CD329ABDD737}" type="parTrans" cxnId="{832DE08B-C9B6-47E8-9CAD-FC793518048D}">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86DC82CA-8BAD-4803-98C1-27A6C990DC19}" type="sibTrans" cxnId="{832DE08B-C9B6-47E8-9CAD-FC793518048D}">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0F9761AB-C84D-4605-A96C-3BE9D4780BCB}">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Pool funds where </a:t>
          </a:r>
          <a:r>
            <a:rPr lang="en-GB" sz="1800" b="1" dirty="0" smtClean="0">
              <a:solidFill>
                <a:schemeClr val="tx1"/>
              </a:solidFill>
              <a:latin typeface="Arial" panose="020B0604020202020204" pitchFamily="34" charset="0"/>
              <a:cs typeface="Arial" panose="020B0604020202020204" pitchFamily="34" charset="0"/>
            </a:rPr>
            <a:t>possible</a:t>
          </a:r>
          <a:endParaRPr lang="en-GB" sz="1800" b="1" dirty="0">
            <a:solidFill>
              <a:schemeClr val="tx1"/>
            </a:solidFill>
            <a:latin typeface="Arial" panose="020B0604020202020204" pitchFamily="34" charset="0"/>
            <a:cs typeface="Arial" panose="020B0604020202020204" pitchFamily="34" charset="0"/>
          </a:endParaRPr>
        </a:p>
      </dgm:t>
    </dgm:pt>
    <dgm:pt modelId="{FB9416EB-2F71-4BB9-B021-BF6F0EBDE723}" type="parTrans" cxnId="{382D5550-076A-4C4E-87D2-F78813B313B4}">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A06AFCF6-0724-4247-AC64-CC0C29854C77}" type="sibTrans" cxnId="{382D5550-076A-4C4E-87D2-F78813B313B4}">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CE452E54-3CEE-49CC-A70C-F58F6BDA1BE0}">
      <dgm:prSet custT="1"/>
      <dgm:spPr>
        <a:solidFill>
          <a:schemeClr val="bg1">
            <a:lumMod val="65000"/>
          </a:schemeClr>
        </a:solidFill>
      </dgm:spPr>
      <dgm:t>
        <a:bodyPr/>
        <a:lstStyle/>
        <a:p>
          <a:r>
            <a:rPr lang="en-GB" sz="1800" b="1" dirty="0" smtClean="0">
              <a:solidFill>
                <a:schemeClr val="tx1"/>
              </a:solidFill>
              <a:latin typeface="Arial" panose="020B0604020202020204" pitchFamily="34" charset="0"/>
              <a:cs typeface="Arial" panose="020B0604020202020204" pitchFamily="34" charset="0"/>
            </a:rPr>
            <a:t>Seek </a:t>
          </a:r>
          <a:r>
            <a:rPr lang="en-GB" sz="1800" b="1" dirty="0">
              <a:solidFill>
                <a:schemeClr val="tx1"/>
              </a:solidFill>
              <a:latin typeface="Arial" panose="020B0604020202020204" pitchFamily="34" charset="0"/>
              <a:cs typeface="Arial" panose="020B0604020202020204" pitchFamily="34" charset="0"/>
            </a:rPr>
            <a:t>new provider vehicles and develop outcomes </a:t>
          </a:r>
          <a:r>
            <a:rPr lang="en-GB" sz="1800" b="1" dirty="0" smtClean="0">
              <a:solidFill>
                <a:schemeClr val="tx1"/>
              </a:solidFill>
              <a:latin typeface="Arial" panose="020B0604020202020204" pitchFamily="34" charset="0"/>
              <a:cs typeface="Arial" panose="020B0604020202020204" pitchFamily="34" charset="0"/>
            </a:rPr>
            <a:t>focused </a:t>
          </a:r>
          <a:r>
            <a:rPr lang="en-GB" sz="1800" b="1" dirty="0">
              <a:solidFill>
                <a:schemeClr val="tx1"/>
              </a:solidFill>
              <a:latin typeface="Arial" panose="020B0604020202020204" pitchFamily="34" charset="0"/>
              <a:cs typeface="Arial" panose="020B0604020202020204" pitchFamily="34" charset="0"/>
            </a:rPr>
            <a:t>working cultures within your local </a:t>
          </a:r>
          <a:r>
            <a:rPr lang="en-GB" sz="1800" b="1" dirty="0" smtClean="0">
              <a:solidFill>
                <a:schemeClr val="tx1"/>
              </a:solidFill>
              <a:latin typeface="Arial" panose="020B0604020202020204" pitchFamily="34" charset="0"/>
              <a:cs typeface="Arial" panose="020B0604020202020204" pitchFamily="34" charset="0"/>
            </a:rPr>
            <a:t>authorities</a:t>
          </a:r>
          <a:endParaRPr lang="en-GB" sz="1800" b="1" dirty="0">
            <a:solidFill>
              <a:schemeClr val="tx1"/>
            </a:solidFill>
            <a:latin typeface="Arial" panose="020B0604020202020204" pitchFamily="34" charset="0"/>
            <a:cs typeface="Arial" panose="020B0604020202020204" pitchFamily="34" charset="0"/>
          </a:endParaRPr>
        </a:p>
      </dgm:t>
    </dgm:pt>
    <dgm:pt modelId="{02C0A627-DB82-4B6D-B06D-0C1CFE7880A9}" type="parTrans" cxnId="{A496DFAB-0CE5-46E7-901E-B37D79A9B3D3}">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DE8BC7B0-B3FA-4D7A-8E1A-23F77D92E548}" type="sibTrans" cxnId="{A496DFAB-0CE5-46E7-901E-B37D79A9B3D3}">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6C977A37-FD3E-4382-BD3E-5E5B6EB119C3}">
      <dgm:prSet custT="1"/>
      <dgm:spPr>
        <a:solidFill>
          <a:schemeClr val="bg1">
            <a:lumMod val="65000"/>
          </a:schemeClr>
        </a:solidFill>
      </dgm:spPr>
      <dgm:t>
        <a:bodyPr/>
        <a:lstStyle/>
        <a:p>
          <a:r>
            <a:rPr lang="en-GB" sz="1800" b="1" dirty="0">
              <a:solidFill>
                <a:schemeClr val="tx1"/>
              </a:solidFill>
              <a:latin typeface="Arial" panose="020B0604020202020204" pitchFamily="34" charset="0"/>
              <a:cs typeface="Arial" panose="020B0604020202020204" pitchFamily="34" charset="0"/>
            </a:rPr>
            <a:t>Work across services to shape a local economy based around the well-being </a:t>
          </a:r>
          <a:r>
            <a:rPr lang="en-GB" sz="1800" b="1" dirty="0" smtClean="0">
              <a:solidFill>
                <a:schemeClr val="tx1"/>
              </a:solidFill>
              <a:latin typeface="Arial" panose="020B0604020202020204" pitchFamily="34" charset="0"/>
              <a:cs typeface="Arial" panose="020B0604020202020204" pitchFamily="34" charset="0"/>
            </a:rPr>
            <a:t>agenda</a:t>
          </a:r>
          <a:endParaRPr lang="en-GB" sz="1800" b="1" dirty="0">
            <a:solidFill>
              <a:schemeClr val="tx1"/>
            </a:solidFill>
            <a:latin typeface="Arial" panose="020B0604020202020204" pitchFamily="34" charset="0"/>
            <a:cs typeface="Arial" panose="020B0604020202020204" pitchFamily="34" charset="0"/>
          </a:endParaRPr>
        </a:p>
      </dgm:t>
    </dgm:pt>
    <dgm:pt modelId="{AAFF37CE-945D-41EA-B8C0-7F2F8AE60D85}" type="parTrans" cxnId="{3C2E5A3E-FD90-4EC5-B39D-3A224E631F18}">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B1076C1F-80F2-4E0C-9B1D-2F86428E4A26}" type="sibTrans" cxnId="{3C2E5A3E-FD90-4EC5-B39D-3A224E631F18}">
      <dgm:prSet/>
      <dgm:spPr/>
      <dgm:t>
        <a:bodyPr/>
        <a:lstStyle/>
        <a:p>
          <a:endParaRPr lang="en-GB" sz="1800" b="1">
            <a:solidFill>
              <a:schemeClr val="tx1"/>
            </a:solidFill>
            <a:latin typeface="Arial" panose="020B0604020202020204" pitchFamily="34" charset="0"/>
            <a:cs typeface="Arial" panose="020B0604020202020204" pitchFamily="34" charset="0"/>
          </a:endParaRPr>
        </a:p>
      </dgm:t>
    </dgm:pt>
    <dgm:pt modelId="{27759542-3672-4D4B-81CE-03E1DF233296}" type="pres">
      <dgm:prSet presAssocID="{07A85FAC-7A96-46E9-82A2-A239EF419856}" presName="linear" presStyleCnt="0">
        <dgm:presLayoutVars>
          <dgm:animLvl val="lvl"/>
          <dgm:resizeHandles val="exact"/>
        </dgm:presLayoutVars>
      </dgm:prSet>
      <dgm:spPr/>
      <dgm:t>
        <a:bodyPr/>
        <a:lstStyle/>
        <a:p>
          <a:endParaRPr lang="en-GB"/>
        </a:p>
      </dgm:t>
    </dgm:pt>
    <dgm:pt modelId="{FC2F82CE-91B0-4BD0-B737-103E6B37AA0C}" type="pres">
      <dgm:prSet presAssocID="{42C84B72-E57F-4000-9171-05B2E55C9EEC}" presName="parentText" presStyleLbl="node1" presStyleIdx="0" presStyleCnt="5">
        <dgm:presLayoutVars>
          <dgm:chMax val="0"/>
          <dgm:bulletEnabled val="1"/>
        </dgm:presLayoutVars>
      </dgm:prSet>
      <dgm:spPr/>
      <dgm:t>
        <a:bodyPr/>
        <a:lstStyle/>
        <a:p>
          <a:endParaRPr lang="en-GB"/>
        </a:p>
      </dgm:t>
    </dgm:pt>
    <dgm:pt modelId="{A0A4EDE0-2616-4D0B-BE2F-656E6BF0CBB4}" type="pres">
      <dgm:prSet presAssocID="{D3F51001-2479-44D3-B340-926CDAB7257D}" presName="spacer" presStyleCnt="0"/>
      <dgm:spPr/>
    </dgm:pt>
    <dgm:pt modelId="{28EEEBED-C996-4ED8-B76A-3F3F39B8A11E}" type="pres">
      <dgm:prSet presAssocID="{6B15882B-97E4-44F0-B9A4-C0DA50B20927}" presName="parentText" presStyleLbl="node1" presStyleIdx="1" presStyleCnt="5">
        <dgm:presLayoutVars>
          <dgm:chMax val="0"/>
          <dgm:bulletEnabled val="1"/>
        </dgm:presLayoutVars>
      </dgm:prSet>
      <dgm:spPr/>
      <dgm:t>
        <a:bodyPr/>
        <a:lstStyle/>
        <a:p>
          <a:endParaRPr lang="en-GB"/>
        </a:p>
      </dgm:t>
    </dgm:pt>
    <dgm:pt modelId="{FC0C3B97-9655-43EB-84A0-D18596B0D79E}" type="pres">
      <dgm:prSet presAssocID="{86DC82CA-8BAD-4803-98C1-27A6C990DC19}" presName="spacer" presStyleCnt="0"/>
      <dgm:spPr/>
    </dgm:pt>
    <dgm:pt modelId="{D688CA1E-FA72-4415-A0E7-955C9FEFD23A}" type="pres">
      <dgm:prSet presAssocID="{0F9761AB-C84D-4605-A96C-3BE9D4780BCB}" presName="parentText" presStyleLbl="node1" presStyleIdx="2" presStyleCnt="5" custLinFactNeighborY="-37511">
        <dgm:presLayoutVars>
          <dgm:chMax val="0"/>
          <dgm:bulletEnabled val="1"/>
        </dgm:presLayoutVars>
      </dgm:prSet>
      <dgm:spPr/>
      <dgm:t>
        <a:bodyPr/>
        <a:lstStyle/>
        <a:p>
          <a:endParaRPr lang="en-GB"/>
        </a:p>
      </dgm:t>
    </dgm:pt>
    <dgm:pt modelId="{BC767782-48FE-4CD1-B166-6767DA02A051}" type="pres">
      <dgm:prSet presAssocID="{A06AFCF6-0724-4247-AC64-CC0C29854C77}" presName="spacer" presStyleCnt="0"/>
      <dgm:spPr/>
    </dgm:pt>
    <dgm:pt modelId="{B6FE8FFC-399B-478B-A17D-AE53AF2AFD8C}" type="pres">
      <dgm:prSet presAssocID="{CE452E54-3CEE-49CC-A70C-F58F6BDA1BE0}" presName="parentText" presStyleLbl="node1" presStyleIdx="3" presStyleCnt="5">
        <dgm:presLayoutVars>
          <dgm:chMax val="0"/>
          <dgm:bulletEnabled val="1"/>
        </dgm:presLayoutVars>
      </dgm:prSet>
      <dgm:spPr/>
      <dgm:t>
        <a:bodyPr/>
        <a:lstStyle/>
        <a:p>
          <a:endParaRPr lang="en-GB"/>
        </a:p>
      </dgm:t>
    </dgm:pt>
    <dgm:pt modelId="{9AACACA9-B8AA-40BF-9676-8105148FA592}" type="pres">
      <dgm:prSet presAssocID="{DE8BC7B0-B3FA-4D7A-8E1A-23F77D92E548}" presName="spacer" presStyleCnt="0"/>
      <dgm:spPr/>
    </dgm:pt>
    <dgm:pt modelId="{36E7B1C6-AE6C-4C11-AC7E-11FB04CF589B}" type="pres">
      <dgm:prSet presAssocID="{6C977A37-FD3E-4382-BD3E-5E5B6EB119C3}" presName="parentText" presStyleLbl="node1" presStyleIdx="4" presStyleCnt="5">
        <dgm:presLayoutVars>
          <dgm:chMax val="0"/>
          <dgm:bulletEnabled val="1"/>
        </dgm:presLayoutVars>
      </dgm:prSet>
      <dgm:spPr/>
      <dgm:t>
        <a:bodyPr/>
        <a:lstStyle/>
        <a:p>
          <a:endParaRPr lang="en-GB"/>
        </a:p>
      </dgm:t>
    </dgm:pt>
  </dgm:ptLst>
  <dgm:cxnLst>
    <dgm:cxn modelId="{A496DFAB-0CE5-46E7-901E-B37D79A9B3D3}" srcId="{07A85FAC-7A96-46E9-82A2-A239EF419856}" destId="{CE452E54-3CEE-49CC-A70C-F58F6BDA1BE0}" srcOrd="3" destOrd="0" parTransId="{02C0A627-DB82-4B6D-B06D-0C1CFE7880A9}" sibTransId="{DE8BC7B0-B3FA-4D7A-8E1A-23F77D92E548}"/>
    <dgm:cxn modelId="{F1F3C03D-2641-4E34-AD5B-A2D4F0CC22A1}" type="presOf" srcId="{42C84B72-E57F-4000-9171-05B2E55C9EEC}" destId="{FC2F82CE-91B0-4BD0-B737-103E6B37AA0C}" srcOrd="0" destOrd="0" presId="urn:microsoft.com/office/officeart/2005/8/layout/vList2"/>
    <dgm:cxn modelId="{CDB991AA-CE4D-4A11-A346-CAC1CC465407}" type="presOf" srcId="{6C977A37-FD3E-4382-BD3E-5E5B6EB119C3}" destId="{36E7B1C6-AE6C-4C11-AC7E-11FB04CF589B}" srcOrd="0" destOrd="0" presId="urn:microsoft.com/office/officeart/2005/8/layout/vList2"/>
    <dgm:cxn modelId="{102773AE-A81A-4264-BA35-287F4BF48E50}" srcId="{07A85FAC-7A96-46E9-82A2-A239EF419856}" destId="{42C84B72-E57F-4000-9171-05B2E55C9EEC}" srcOrd="0" destOrd="0" parTransId="{52D2B7FF-BEFA-4FE3-8F8B-96BA9D908422}" sibTransId="{D3F51001-2479-44D3-B340-926CDAB7257D}"/>
    <dgm:cxn modelId="{3C2E5A3E-FD90-4EC5-B39D-3A224E631F18}" srcId="{07A85FAC-7A96-46E9-82A2-A239EF419856}" destId="{6C977A37-FD3E-4382-BD3E-5E5B6EB119C3}" srcOrd="4" destOrd="0" parTransId="{AAFF37CE-945D-41EA-B8C0-7F2F8AE60D85}" sibTransId="{B1076C1F-80F2-4E0C-9B1D-2F86428E4A26}"/>
    <dgm:cxn modelId="{E0D6C233-0166-41A0-8D66-9BBF3DB01098}" type="presOf" srcId="{6B15882B-97E4-44F0-B9A4-C0DA50B20927}" destId="{28EEEBED-C996-4ED8-B76A-3F3F39B8A11E}" srcOrd="0" destOrd="0" presId="urn:microsoft.com/office/officeart/2005/8/layout/vList2"/>
    <dgm:cxn modelId="{EE678691-58CD-47BF-B8DC-671B58174BF8}" type="presOf" srcId="{0F9761AB-C84D-4605-A96C-3BE9D4780BCB}" destId="{D688CA1E-FA72-4415-A0E7-955C9FEFD23A}" srcOrd="0" destOrd="0" presId="urn:microsoft.com/office/officeart/2005/8/layout/vList2"/>
    <dgm:cxn modelId="{832DE08B-C9B6-47E8-9CAD-FC793518048D}" srcId="{07A85FAC-7A96-46E9-82A2-A239EF419856}" destId="{6B15882B-97E4-44F0-B9A4-C0DA50B20927}" srcOrd="1" destOrd="0" parTransId="{75090CD4-94F9-4393-B821-CD329ABDD737}" sibTransId="{86DC82CA-8BAD-4803-98C1-27A6C990DC19}"/>
    <dgm:cxn modelId="{382D5550-076A-4C4E-87D2-F78813B313B4}" srcId="{07A85FAC-7A96-46E9-82A2-A239EF419856}" destId="{0F9761AB-C84D-4605-A96C-3BE9D4780BCB}" srcOrd="2" destOrd="0" parTransId="{FB9416EB-2F71-4BB9-B021-BF6F0EBDE723}" sibTransId="{A06AFCF6-0724-4247-AC64-CC0C29854C77}"/>
    <dgm:cxn modelId="{43CFCEC5-F5A7-4D27-9387-8E68C31567DA}" type="presOf" srcId="{CE452E54-3CEE-49CC-A70C-F58F6BDA1BE0}" destId="{B6FE8FFC-399B-478B-A17D-AE53AF2AFD8C}" srcOrd="0" destOrd="0" presId="urn:microsoft.com/office/officeart/2005/8/layout/vList2"/>
    <dgm:cxn modelId="{CD737F0B-1D43-49D7-B226-C8E6E1CE2DE3}" type="presOf" srcId="{07A85FAC-7A96-46E9-82A2-A239EF419856}" destId="{27759542-3672-4D4B-81CE-03E1DF233296}" srcOrd="0" destOrd="0" presId="urn:microsoft.com/office/officeart/2005/8/layout/vList2"/>
    <dgm:cxn modelId="{27B2C188-849A-42EB-9E52-8EAE002388E8}" type="presParOf" srcId="{27759542-3672-4D4B-81CE-03E1DF233296}" destId="{FC2F82CE-91B0-4BD0-B737-103E6B37AA0C}" srcOrd="0" destOrd="0" presId="urn:microsoft.com/office/officeart/2005/8/layout/vList2"/>
    <dgm:cxn modelId="{2F650959-69E8-4B31-8B53-D00B3C83F342}" type="presParOf" srcId="{27759542-3672-4D4B-81CE-03E1DF233296}" destId="{A0A4EDE0-2616-4D0B-BE2F-656E6BF0CBB4}" srcOrd="1" destOrd="0" presId="urn:microsoft.com/office/officeart/2005/8/layout/vList2"/>
    <dgm:cxn modelId="{842EFB88-4068-48BC-A197-44C04AAFA7A5}" type="presParOf" srcId="{27759542-3672-4D4B-81CE-03E1DF233296}" destId="{28EEEBED-C996-4ED8-B76A-3F3F39B8A11E}" srcOrd="2" destOrd="0" presId="urn:microsoft.com/office/officeart/2005/8/layout/vList2"/>
    <dgm:cxn modelId="{4BA6AC02-146A-4E43-96E8-DD63DBF18810}" type="presParOf" srcId="{27759542-3672-4D4B-81CE-03E1DF233296}" destId="{FC0C3B97-9655-43EB-84A0-D18596B0D79E}" srcOrd="3" destOrd="0" presId="urn:microsoft.com/office/officeart/2005/8/layout/vList2"/>
    <dgm:cxn modelId="{98E016B5-45F9-43C2-81CC-22F3CAA271CC}" type="presParOf" srcId="{27759542-3672-4D4B-81CE-03E1DF233296}" destId="{D688CA1E-FA72-4415-A0E7-955C9FEFD23A}" srcOrd="4" destOrd="0" presId="urn:microsoft.com/office/officeart/2005/8/layout/vList2"/>
    <dgm:cxn modelId="{FCFDF079-3619-4645-8411-9C58D39E00ED}" type="presParOf" srcId="{27759542-3672-4D4B-81CE-03E1DF233296}" destId="{BC767782-48FE-4CD1-B166-6767DA02A051}" srcOrd="5" destOrd="0" presId="urn:microsoft.com/office/officeart/2005/8/layout/vList2"/>
    <dgm:cxn modelId="{D6D9FB35-E6DB-4B62-AF21-07A12EA6F62F}" type="presParOf" srcId="{27759542-3672-4D4B-81CE-03E1DF233296}" destId="{B6FE8FFC-399B-478B-A17D-AE53AF2AFD8C}" srcOrd="6" destOrd="0" presId="urn:microsoft.com/office/officeart/2005/8/layout/vList2"/>
    <dgm:cxn modelId="{896AFDA7-0041-44F9-ADA4-BBC7CC3477E8}" type="presParOf" srcId="{27759542-3672-4D4B-81CE-03E1DF233296}" destId="{9AACACA9-B8AA-40BF-9676-8105148FA592}" srcOrd="7" destOrd="0" presId="urn:microsoft.com/office/officeart/2005/8/layout/vList2"/>
    <dgm:cxn modelId="{1B96F6AA-B7C6-4A21-A865-CA191B6FBC34}" type="presParOf" srcId="{27759542-3672-4D4B-81CE-03E1DF233296}" destId="{36E7B1C6-AE6C-4C11-AC7E-11FB04CF589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F1CA-08EB-4AF6-BBA9-D37AC4B456CE}">
      <dsp:nvSpPr>
        <dsp:cNvPr id="0" name=""/>
        <dsp:cNvSpPr/>
      </dsp:nvSpPr>
      <dsp:spPr>
        <a:xfrm>
          <a:off x="2029" y="36651"/>
          <a:ext cx="8225540" cy="448931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solidFill>
                <a:schemeClr val="bg1"/>
              </a:solidFill>
              <a:latin typeface="Arial" panose="020B0604020202020204" pitchFamily="34" charset="0"/>
              <a:cs typeface="Arial" panose="020B0604020202020204" pitchFamily="34" charset="0"/>
            </a:rPr>
            <a:t>A set of resources </a:t>
          </a:r>
          <a:r>
            <a:rPr lang="en-GB" sz="3200" kern="1200" dirty="0" smtClean="0">
              <a:solidFill>
                <a:schemeClr val="bg1"/>
              </a:solidFill>
              <a:latin typeface="Arial" panose="020B0604020202020204" pitchFamily="34" charset="0"/>
              <a:cs typeface="Arial" panose="020B0604020202020204" pitchFamily="34" charset="0"/>
            </a:rPr>
            <a:t>that </a:t>
          </a:r>
          <a:r>
            <a:rPr lang="en-GB" sz="3200" kern="1200" dirty="0">
              <a:solidFill>
                <a:schemeClr val="bg1"/>
              </a:solidFill>
              <a:latin typeface="Arial" panose="020B0604020202020204" pitchFamily="34" charset="0"/>
              <a:cs typeface="Arial" panose="020B0604020202020204" pitchFamily="34" charset="0"/>
            </a:rPr>
            <a:t>can be used by strategic leaders, managers and  Regional Partnership Boards to help them understand their duties and responsibilities under the </a:t>
          </a:r>
          <a:r>
            <a:rPr lang="en-GB" sz="3200" kern="1200" dirty="0" smtClean="0">
              <a:solidFill>
                <a:schemeClr val="bg1"/>
              </a:solidFill>
              <a:latin typeface="Arial" panose="020B0604020202020204" pitchFamily="34" charset="0"/>
              <a:cs typeface="Arial" panose="020B0604020202020204" pitchFamily="34" charset="0"/>
            </a:rPr>
            <a:t>Social Services and Well-being (Wales) </a:t>
          </a:r>
          <a:r>
            <a:rPr lang="en-GB" sz="3200" kern="1200" dirty="0">
              <a:solidFill>
                <a:schemeClr val="bg1"/>
              </a:solidFill>
              <a:latin typeface="Arial" panose="020B0604020202020204" pitchFamily="34" charset="0"/>
              <a:cs typeface="Arial" panose="020B0604020202020204" pitchFamily="34" charset="0"/>
            </a:rPr>
            <a:t>Act and to make best use of that Act in their respective organisations and </a:t>
          </a:r>
          <a:r>
            <a:rPr lang="en-GB" sz="3200" kern="1200" dirty="0" smtClean="0">
              <a:solidFill>
                <a:schemeClr val="bg1"/>
              </a:solidFill>
              <a:latin typeface="Arial" panose="020B0604020202020204" pitchFamily="34" charset="0"/>
              <a:cs typeface="Arial" panose="020B0604020202020204" pitchFamily="34" charset="0"/>
            </a:rPr>
            <a:t>communities</a:t>
          </a:r>
          <a:endParaRPr lang="en-GB" sz="3200" kern="1200" dirty="0">
            <a:solidFill>
              <a:schemeClr val="bg1"/>
            </a:solidFill>
            <a:latin typeface="Arial" panose="020B0604020202020204" pitchFamily="34" charset="0"/>
            <a:cs typeface="Arial" panose="020B0604020202020204" pitchFamily="34" charset="0"/>
          </a:endParaRPr>
        </a:p>
      </dsp:txBody>
      <dsp:txXfrm>
        <a:off x="221179" y="255801"/>
        <a:ext cx="7787240" cy="40510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89FDD-BC6B-4267-A230-BF2402DB0339}">
      <dsp:nvSpPr>
        <dsp:cNvPr id="0" name=""/>
        <dsp:cNvSpPr/>
      </dsp:nvSpPr>
      <dsp:spPr>
        <a:xfrm>
          <a:off x="0" y="158472"/>
          <a:ext cx="3883368" cy="489600"/>
        </a:xfrm>
        <a:prstGeom prst="rect">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Who?</a:t>
          </a:r>
        </a:p>
      </dsp:txBody>
      <dsp:txXfrm>
        <a:off x="0" y="158472"/>
        <a:ext cx="3883368" cy="489600"/>
      </dsp:txXfrm>
    </dsp:sp>
    <dsp:sp modelId="{1640887F-5F3F-4B0E-AB7F-7D1C5AE9D133}">
      <dsp:nvSpPr>
        <dsp:cNvPr id="0" name=""/>
        <dsp:cNvSpPr/>
      </dsp:nvSpPr>
      <dsp:spPr>
        <a:xfrm>
          <a:off x="0" y="648062"/>
          <a:ext cx="3883368" cy="3935566"/>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Police</a:t>
          </a: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Housing</a:t>
          </a: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Transport</a:t>
          </a: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Education</a:t>
          </a: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Leisure</a:t>
          </a: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Fire </a:t>
          </a:r>
          <a:r>
            <a:rPr lang="en-GB" sz="1700" b="1" kern="1200" dirty="0" smtClean="0">
              <a:solidFill>
                <a:schemeClr val="tx1"/>
              </a:solidFill>
              <a:latin typeface="Arial" panose="020B0604020202020204" pitchFamily="34" charset="0"/>
              <a:cs typeface="Arial" panose="020B0604020202020204" pitchFamily="34" charset="0"/>
            </a:rPr>
            <a:t>services</a:t>
          </a:r>
          <a:endParaRPr lang="en-GB" sz="1700" b="1" kern="1200" dirty="0">
            <a:solidFill>
              <a:schemeClr val="tx1"/>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Ambulance </a:t>
          </a:r>
          <a:r>
            <a:rPr lang="en-GB" sz="1700" b="1" kern="1200" dirty="0" smtClean="0">
              <a:solidFill>
                <a:schemeClr val="tx1"/>
              </a:solidFill>
              <a:latin typeface="Arial" panose="020B0604020202020204" pitchFamily="34" charset="0"/>
              <a:cs typeface="Arial" panose="020B0604020202020204" pitchFamily="34" charset="0"/>
            </a:rPr>
            <a:t>services</a:t>
          </a:r>
          <a:endParaRPr lang="en-GB" sz="1700" b="1" kern="1200" dirty="0">
            <a:solidFill>
              <a:schemeClr val="tx1"/>
            </a:solidFill>
            <a:latin typeface="Arial" panose="020B0604020202020204" pitchFamily="34" charset="0"/>
            <a:cs typeface="Arial" panose="020B0604020202020204" pitchFamily="34" charset="0"/>
          </a:endParaRPr>
        </a:p>
      </dsp:txBody>
      <dsp:txXfrm>
        <a:off x="0" y="648062"/>
        <a:ext cx="3883368" cy="3935566"/>
      </dsp:txXfrm>
    </dsp:sp>
    <dsp:sp modelId="{7605C8D3-D09A-47DC-B5A5-0BE07F3584E0}">
      <dsp:nvSpPr>
        <dsp:cNvPr id="0" name=""/>
        <dsp:cNvSpPr/>
      </dsp:nvSpPr>
      <dsp:spPr>
        <a:xfrm>
          <a:off x="4102204" y="145003"/>
          <a:ext cx="4034703" cy="489600"/>
        </a:xfrm>
        <a:prstGeom prst="rect">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Role</a:t>
          </a:r>
        </a:p>
      </dsp:txBody>
      <dsp:txXfrm>
        <a:off x="4102204" y="145003"/>
        <a:ext cx="4034703" cy="489600"/>
      </dsp:txXfrm>
    </dsp:sp>
    <dsp:sp modelId="{C90EE5AF-3268-4F41-81A7-C5962460D55A}">
      <dsp:nvSpPr>
        <dsp:cNvPr id="0" name=""/>
        <dsp:cNvSpPr/>
      </dsp:nvSpPr>
      <dsp:spPr>
        <a:xfrm>
          <a:off x="4104437" y="634603"/>
          <a:ext cx="4064178" cy="3935566"/>
        </a:xfrm>
        <a:prstGeom prst="rect">
          <a:avLst/>
        </a:prstGeom>
        <a:solidFill>
          <a:schemeClr val="bg1">
            <a:lumMod val="8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GB" sz="1700" b="1" kern="1200" dirty="0">
              <a:solidFill>
                <a:schemeClr val="tx1"/>
              </a:solidFill>
              <a:latin typeface="Arial" panose="020B0604020202020204" pitchFamily="34" charset="0"/>
              <a:cs typeface="Arial" panose="020B0604020202020204" pitchFamily="34" charset="0"/>
            </a:rPr>
            <a:t>Work with partners to understand and develop the prevention and earlier intervention agenda across </a:t>
          </a:r>
          <a:r>
            <a:rPr lang="en-GB" sz="1700" b="1" kern="1200" dirty="0" smtClean="0">
              <a:solidFill>
                <a:schemeClr val="tx1"/>
              </a:solidFill>
              <a:latin typeface="Arial" panose="020B0604020202020204" pitchFamily="34" charset="0"/>
              <a:cs typeface="Arial" panose="020B0604020202020204" pitchFamily="34" charset="0"/>
            </a:rPr>
            <a:t>services</a:t>
          </a:r>
          <a:endParaRPr lang="en-GB" sz="1700" b="1" kern="1200" dirty="0">
            <a:solidFill>
              <a:schemeClr val="tx1"/>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a:solidFill>
                <a:schemeClr val="tx1"/>
              </a:solidFill>
              <a:latin typeface="Arial" panose="020B0604020202020204" pitchFamily="34" charset="0"/>
              <a:cs typeface="Arial" panose="020B0604020202020204" pitchFamily="34" charset="0"/>
            </a:rPr>
            <a:t>Join up planning arrangements </a:t>
          </a:r>
          <a:r>
            <a:rPr lang="en-GB" sz="1700" b="1" kern="1200" dirty="0" smtClean="0">
              <a:solidFill>
                <a:schemeClr val="tx1"/>
              </a:solidFill>
              <a:latin typeface="Arial" panose="020B0604020202020204" pitchFamily="34" charset="0"/>
              <a:cs typeface="Arial" panose="020B0604020202020204" pitchFamily="34" charset="0"/>
            </a:rPr>
            <a:t/>
          </a:r>
          <a:br>
            <a:rPr lang="en-GB" sz="1700" b="1" kern="1200" dirty="0" smtClean="0">
              <a:solidFill>
                <a:schemeClr val="tx1"/>
              </a:solidFill>
              <a:latin typeface="Arial" panose="020B0604020202020204" pitchFamily="34" charset="0"/>
              <a:cs typeface="Arial" panose="020B0604020202020204" pitchFamily="34" charset="0"/>
            </a:rPr>
          </a:br>
          <a:r>
            <a:rPr lang="en-GB" sz="1700" b="1" kern="1200" dirty="0" smtClean="0">
              <a:solidFill>
                <a:schemeClr val="tx1"/>
              </a:solidFill>
              <a:latin typeface="Arial" panose="020B0604020202020204" pitchFamily="34" charset="0"/>
              <a:cs typeface="Arial" panose="020B0604020202020204" pitchFamily="34" charset="0"/>
            </a:rPr>
            <a:t>to </a:t>
          </a:r>
          <a:r>
            <a:rPr lang="en-GB" sz="1700" b="1" kern="1200" dirty="0">
              <a:solidFill>
                <a:schemeClr val="tx1"/>
              </a:solidFill>
              <a:latin typeface="Arial" panose="020B0604020202020204" pitchFamily="34" charset="0"/>
              <a:cs typeface="Arial" panose="020B0604020202020204" pitchFamily="34" charset="0"/>
            </a:rPr>
            <a:t>support the wider well-being agenda in response to the </a:t>
          </a:r>
          <a:r>
            <a:rPr lang="en-GB" sz="1700" b="1" kern="1200" dirty="0" smtClean="0">
              <a:solidFill>
                <a:schemeClr val="tx1"/>
              </a:solidFill>
              <a:latin typeface="Arial" panose="020B0604020202020204" pitchFamily="34" charset="0"/>
              <a:cs typeface="Arial" panose="020B0604020202020204" pitchFamily="34" charset="0"/>
            </a:rPr>
            <a:t>Social Services and Well-being (Wales) </a:t>
          </a:r>
          <a:r>
            <a:rPr lang="en-GB" sz="1700" b="1" kern="1200" dirty="0">
              <a:solidFill>
                <a:schemeClr val="tx1"/>
              </a:solidFill>
              <a:latin typeface="Arial" panose="020B0604020202020204" pitchFamily="34" charset="0"/>
              <a:cs typeface="Arial" panose="020B0604020202020204" pitchFamily="34" charset="0"/>
            </a:rPr>
            <a:t>Act and the Well-being of Future Generations (Wales) </a:t>
          </a:r>
          <a:r>
            <a:rPr lang="en-GB" sz="1700" b="1" kern="1200" dirty="0" smtClean="0">
              <a:solidFill>
                <a:schemeClr val="tx1"/>
              </a:solidFill>
              <a:latin typeface="Arial" panose="020B0604020202020204" pitchFamily="34" charset="0"/>
              <a:cs typeface="Arial" panose="020B0604020202020204" pitchFamily="34" charset="0"/>
            </a:rPr>
            <a:t>Act</a:t>
          </a:r>
          <a:endParaRPr lang="en-GB" sz="1700" b="1" kern="1200" dirty="0">
            <a:solidFill>
              <a:schemeClr val="tx1"/>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ts val="600"/>
            </a:spcAft>
            <a:buChar char="••"/>
          </a:pPr>
          <a:r>
            <a:rPr lang="en-GB" sz="1700" b="1" kern="1200" dirty="0">
              <a:solidFill>
                <a:schemeClr val="tx1"/>
              </a:solidFill>
              <a:latin typeface="Arial" panose="020B0604020202020204" pitchFamily="34" charset="0"/>
              <a:cs typeface="Arial" panose="020B0604020202020204" pitchFamily="34" charset="0"/>
            </a:rPr>
            <a:t>Ensure information and advice </a:t>
          </a:r>
          <a:r>
            <a:rPr lang="en-GB" sz="1700" b="1" kern="1200" dirty="0" smtClean="0">
              <a:solidFill>
                <a:schemeClr val="tx1"/>
              </a:solidFill>
              <a:latin typeface="Arial" panose="020B0604020202020204" pitchFamily="34" charset="0"/>
              <a:cs typeface="Arial" panose="020B0604020202020204" pitchFamily="34" charset="0"/>
            </a:rPr>
            <a:t/>
          </a:r>
          <a:br>
            <a:rPr lang="en-GB" sz="1700" b="1" kern="1200" dirty="0" smtClean="0">
              <a:solidFill>
                <a:schemeClr val="tx1"/>
              </a:solidFill>
              <a:latin typeface="Arial" panose="020B0604020202020204" pitchFamily="34" charset="0"/>
              <a:cs typeface="Arial" panose="020B0604020202020204" pitchFamily="34" charset="0"/>
            </a:rPr>
          </a:br>
          <a:r>
            <a:rPr lang="en-GB" sz="1700" b="1" kern="1200" dirty="0" smtClean="0">
              <a:solidFill>
                <a:schemeClr val="tx1"/>
              </a:solidFill>
              <a:latin typeface="Arial" panose="020B0604020202020204" pitchFamily="34" charset="0"/>
              <a:cs typeface="Arial" panose="020B0604020202020204" pitchFamily="34" charset="0"/>
            </a:rPr>
            <a:t>is </a:t>
          </a:r>
          <a:r>
            <a:rPr lang="en-GB" sz="1700" b="1" kern="1200" dirty="0">
              <a:solidFill>
                <a:schemeClr val="tx1"/>
              </a:solidFill>
              <a:latin typeface="Arial" panose="020B0604020202020204" pitchFamily="34" charset="0"/>
              <a:cs typeface="Arial" panose="020B0604020202020204" pitchFamily="34" charset="0"/>
            </a:rPr>
            <a:t>shared and readily </a:t>
          </a:r>
          <a:r>
            <a:rPr lang="en-GB" sz="1700" b="1" kern="1200" dirty="0" smtClean="0">
              <a:solidFill>
                <a:schemeClr val="tx1"/>
              </a:solidFill>
              <a:latin typeface="Arial" panose="020B0604020202020204" pitchFamily="34" charset="0"/>
              <a:cs typeface="Arial" panose="020B0604020202020204" pitchFamily="34" charset="0"/>
            </a:rPr>
            <a:t>available</a:t>
          </a:r>
          <a:endParaRPr lang="en-GB" sz="1700" b="1" kern="1200" dirty="0">
            <a:solidFill>
              <a:schemeClr val="tx1"/>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b="1" kern="1200" dirty="0">
              <a:solidFill>
                <a:schemeClr val="tx1"/>
              </a:solidFill>
              <a:latin typeface="Arial" panose="020B0604020202020204" pitchFamily="34" charset="0"/>
              <a:cs typeface="Arial" panose="020B0604020202020204" pitchFamily="34" charset="0"/>
            </a:rPr>
            <a:t>Work with partners to align programmes to support well-being and local </a:t>
          </a:r>
          <a:r>
            <a:rPr lang="en-GB" sz="1700" b="1" kern="1200" dirty="0" smtClean="0">
              <a:solidFill>
                <a:schemeClr val="tx1"/>
              </a:solidFill>
              <a:latin typeface="Arial" panose="020B0604020202020204" pitchFamily="34" charset="0"/>
              <a:cs typeface="Arial" panose="020B0604020202020204" pitchFamily="34" charset="0"/>
            </a:rPr>
            <a:t>communities</a:t>
          </a:r>
          <a:endParaRPr lang="en-GB" sz="1700" b="1" kern="1200" dirty="0">
            <a:solidFill>
              <a:schemeClr val="tx1"/>
            </a:solidFill>
            <a:latin typeface="Arial" panose="020B0604020202020204" pitchFamily="34" charset="0"/>
            <a:cs typeface="Arial" panose="020B0604020202020204" pitchFamily="34" charset="0"/>
          </a:endParaRPr>
        </a:p>
      </dsp:txBody>
      <dsp:txXfrm>
        <a:off x="4104437" y="634603"/>
        <a:ext cx="4064178" cy="39355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258E6-89E7-4C18-A125-87CF98C48EFE}">
      <dsp:nvSpPr>
        <dsp:cNvPr id="0" name=""/>
        <dsp:cNvSpPr/>
      </dsp:nvSpPr>
      <dsp:spPr>
        <a:xfrm>
          <a:off x="0" y="1104"/>
          <a:ext cx="4681537" cy="89566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Support the building of networks and community services which meet the needs of local </a:t>
          </a:r>
          <a:r>
            <a:rPr lang="en-GB" sz="1800" b="1" kern="1200" dirty="0" smtClean="0">
              <a:solidFill>
                <a:schemeClr val="tx1"/>
              </a:solidFill>
              <a:latin typeface="Arial" panose="020B0604020202020204" pitchFamily="34" charset="0"/>
              <a:cs typeface="Arial" panose="020B0604020202020204" pitchFamily="34" charset="0"/>
            </a:rPr>
            <a:t>people</a:t>
          </a:r>
          <a:endParaRPr lang="en-GB" sz="1800" b="1" kern="1200" dirty="0">
            <a:solidFill>
              <a:schemeClr val="tx1"/>
            </a:solidFill>
            <a:latin typeface="Arial" panose="020B0604020202020204" pitchFamily="34" charset="0"/>
            <a:cs typeface="Arial" panose="020B0604020202020204" pitchFamily="34" charset="0"/>
          </a:endParaRPr>
        </a:p>
      </dsp:txBody>
      <dsp:txXfrm>
        <a:off x="43723" y="44827"/>
        <a:ext cx="4594091" cy="808220"/>
      </dsp:txXfrm>
    </dsp:sp>
    <dsp:sp modelId="{E178D78C-8E57-472D-8B84-C5A74572D3F9}">
      <dsp:nvSpPr>
        <dsp:cNvPr id="0" name=""/>
        <dsp:cNvSpPr/>
      </dsp:nvSpPr>
      <dsp:spPr>
        <a:xfrm>
          <a:off x="0" y="910904"/>
          <a:ext cx="4681537" cy="89566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Seek to co-produce services with local </a:t>
          </a:r>
          <a:r>
            <a:rPr lang="en-GB" sz="1800" b="1" kern="1200" dirty="0" smtClean="0">
              <a:solidFill>
                <a:schemeClr val="tx1"/>
              </a:solidFill>
              <a:latin typeface="Arial" panose="020B0604020202020204" pitchFamily="34" charset="0"/>
              <a:cs typeface="Arial" panose="020B0604020202020204" pitchFamily="34" charset="0"/>
            </a:rPr>
            <a:t>people</a:t>
          </a:r>
          <a:endParaRPr lang="en-GB" sz="1800" b="1" kern="1200" dirty="0">
            <a:solidFill>
              <a:schemeClr val="tx1"/>
            </a:solidFill>
            <a:latin typeface="Arial" panose="020B0604020202020204" pitchFamily="34" charset="0"/>
            <a:cs typeface="Arial" panose="020B0604020202020204" pitchFamily="34" charset="0"/>
          </a:endParaRPr>
        </a:p>
      </dsp:txBody>
      <dsp:txXfrm>
        <a:off x="43723" y="954627"/>
        <a:ext cx="4594091" cy="808220"/>
      </dsp:txXfrm>
    </dsp:sp>
    <dsp:sp modelId="{256967A1-2C98-4D67-84B9-A3FCB9E830ED}">
      <dsp:nvSpPr>
        <dsp:cNvPr id="0" name=""/>
        <dsp:cNvSpPr/>
      </dsp:nvSpPr>
      <dsp:spPr>
        <a:xfrm>
          <a:off x="0" y="1820704"/>
          <a:ext cx="4681537" cy="89566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Promote the development of new services models of delivery</a:t>
          </a:r>
        </a:p>
      </dsp:txBody>
      <dsp:txXfrm>
        <a:off x="43723" y="1864427"/>
        <a:ext cx="4594091" cy="808220"/>
      </dsp:txXfrm>
    </dsp:sp>
    <dsp:sp modelId="{C92583C3-3FBF-44DE-922C-627520A12D26}">
      <dsp:nvSpPr>
        <dsp:cNvPr id="0" name=""/>
        <dsp:cNvSpPr/>
      </dsp:nvSpPr>
      <dsp:spPr>
        <a:xfrm>
          <a:off x="0" y="2730503"/>
          <a:ext cx="4681537" cy="89566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the availability of preventative </a:t>
          </a:r>
          <a:r>
            <a:rPr lang="en-GB" sz="1800" b="1" kern="1200" dirty="0" smtClean="0">
              <a:solidFill>
                <a:schemeClr val="tx1"/>
              </a:solidFill>
              <a:latin typeface="Arial" panose="020B0604020202020204" pitchFamily="34" charset="0"/>
              <a:cs typeface="Arial" panose="020B0604020202020204" pitchFamily="34" charset="0"/>
            </a:rPr>
            <a:t>services</a:t>
          </a:r>
          <a:endParaRPr lang="en-GB" sz="1800" b="1" kern="1200" dirty="0">
            <a:solidFill>
              <a:schemeClr val="tx1"/>
            </a:solidFill>
            <a:latin typeface="Arial" panose="020B0604020202020204" pitchFamily="34" charset="0"/>
            <a:cs typeface="Arial" panose="020B0604020202020204" pitchFamily="34" charset="0"/>
          </a:endParaRPr>
        </a:p>
      </dsp:txBody>
      <dsp:txXfrm>
        <a:off x="43723" y="2774226"/>
        <a:ext cx="4594091" cy="808220"/>
      </dsp:txXfrm>
    </dsp:sp>
    <dsp:sp modelId="{C1F4AE9B-9D9A-4AE2-812A-EFFC7CBBD6FC}">
      <dsp:nvSpPr>
        <dsp:cNvPr id="0" name=""/>
        <dsp:cNvSpPr/>
      </dsp:nvSpPr>
      <dsp:spPr>
        <a:xfrm>
          <a:off x="0" y="3640303"/>
          <a:ext cx="4681537" cy="89566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Support the development of integrated </a:t>
          </a:r>
          <a:r>
            <a:rPr lang="en-GB" sz="1800" b="1" kern="1200" dirty="0" smtClean="0">
              <a:solidFill>
                <a:schemeClr val="tx1"/>
              </a:solidFill>
              <a:latin typeface="Arial" panose="020B0604020202020204" pitchFamily="34" charset="0"/>
              <a:cs typeface="Arial" panose="020B0604020202020204" pitchFamily="34" charset="0"/>
            </a:rPr>
            <a:t>services</a:t>
          </a:r>
          <a:endParaRPr lang="en-GB" sz="1800" b="1" kern="1200" dirty="0">
            <a:solidFill>
              <a:schemeClr val="tx1"/>
            </a:solidFill>
            <a:latin typeface="Arial" panose="020B0604020202020204" pitchFamily="34" charset="0"/>
            <a:cs typeface="Arial" panose="020B0604020202020204" pitchFamily="34" charset="0"/>
          </a:endParaRPr>
        </a:p>
      </dsp:txBody>
      <dsp:txXfrm>
        <a:off x="43723" y="3684026"/>
        <a:ext cx="4594091" cy="8082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6BAEC-3509-456B-BDEC-6BFDC487A793}">
      <dsp:nvSpPr>
        <dsp:cNvPr id="0" name=""/>
        <dsp:cNvSpPr/>
      </dsp:nvSpPr>
      <dsp:spPr>
        <a:xfrm>
          <a:off x="0" y="285252"/>
          <a:ext cx="6275040" cy="121680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that regional decisions are made so that services maximise independence rather than encourage </a:t>
          </a:r>
          <a:r>
            <a:rPr lang="en-GB" sz="1800" b="1" kern="1200" dirty="0" smtClean="0">
              <a:solidFill>
                <a:schemeClr val="tx1"/>
              </a:solidFill>
              <a:latin typeface="Arial" panose="020B0604020202020204" pitchFamily="34" charset="0"/>
              <a:cs typeface="Arial" panose="020B0604020202020204" pitchFamily="34" charset="0"/>
            </a:rPr>
            <a:t>dependency</a:t>
          </a:r>
          <a:endParaRPr lang="en-GB" sz="1800" b="1" kern="1200" dirty="0">
            <a:solidFill>
              <a:schemeClr val="tx1"/>
            </a:solidFill>
            <a:latin typeface="Arial" panose="020B0604020202020204" pitchFamily="34" charset="0"/>
            <a:cs typeface="Arial" panose="020B0604020202020204" pitchFamily="34" charset="0"/>
          </a:endParaRPr>
        </a:p>
      </dsp:txBody>
      <dsp:txXfrm>
        <a:off x="59399" y="344651"/>
        <a:ext cx="6156242" cy="1098002"/>
      </dsp:txXfrm>
    </dsp:sp>
    <dsp:sp modelId="{9FFA9060-E5EA-4E47-8401-A04C48824695}">
      <dsp:nvSpPr>
        <dsp:cNvPr id="0" name=""/>
        <dsp:cNvSpPr/>
      </dsp:nvSpPr>
      <dsp:spPr>
        <a:xfrm>
          <a:off x="0" y="1654581"/>
          <a:ext cx="6275040" cy="121680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Inform decisions about what might be the most effective models of care, with evidence to back up </a:t>
          </a:r>
          <a:r>
            <a:rPr lang="en-GB" sz="1800" b="1" kern="1200" dirty="0" smtClean="0">
              <a:solidFill>
                <a:schemeClr val="tx1"/>
              </a:solidFill>
              <a:latin typeface="Arial" panose="020B0604020202020204" pitchFamily="34" charset="0"/>
              <a:cs typeface="Arial" panose="020B0604020202020204" pitchFamily="34" charset="0"/>
            </a:rPr>
            <a:t/>
          </a:r>
          <a:br>
            <a:rPr lang="en-GB" sz="1800" b="1" kern="1200" dirty="0" smtClean="0">
              <a:solidFill>
                <a:schemeClr val="tx1"/>
              </a:solidFill>
              <a:latin typeface="Arial" panose="020B0604020202020204" pitchFamily="34" charset="0"/>
              <a:cs typeface="Arial" panose="020B0604020202020204" pitchFamily="34" charset="0"/>
            </a:rPr>
          </a:br>
          <a:r>
            <a:rPr lang="en-GB" sz="1800" b="1" kern="1200" dirty="0" smtClean="0">
              <a:solidFill>
                <a:schemeClr val="tx1"/>
              </a:solidFill>
              <a:latin typeface="Arial" panose="020B0604020202020204" pitchFamily="34" charset="0"/>
              <a:cs typeface="Arial" panose="020B0604020202020204" pitchFamily="34" charset="0"/>
            </a:rPr>
            <a:t>any discussions</a:t>
          </a:r>
          <a:endParaRPr lang="en-GB" sz="1800" b="1" kern="1200" dirty="0">
            <a:solidFill>
              <a:schemeClr val="tx1"/>
            </a:solidFill>
            <a:latin typeface="Arial" panose="020B0604020202020204" pitchFamily="34" charset="0"/>
            <a:cs typeface="Arial" panose="020B0604020202020204" pitchFamily="34" charset="0"/>
          </a:endParaRPr>
        </a:p>
      </dsp:txBody>
      <dsp:txXfrm>
        <a:off x="59399" y="1713980"/>
        <a:ext cx="6156242" cy="1098002"/>
      </dsp:txXfrm>
    </dsp:sp>
    <dsp:sp modelId="{EF46F8F7-20A2-4217-A36C-3F83EBC0DA66}">
      <dsp:nvSpPr>
        <dsp:cNvPr id="0" name=""/>
        <dsp:cNvSpPr/>
      </dsp:nvSpPr>
      <dsp:spPr>
        <a:xfrm>
          <a:off x="0" y="3058581"/>
          <a:ext cx="6275040" cy="121680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Support partnership boards to understand their local care economy and the depth and breadth of provider </a:t>
          </a:r>
          <a:r>
            <a:rPr lang="en-GB" sz="1800" b="1" kern="1200" dirty="0" smtClean="0">
              <a:solidFill>
                <a:schemeClr val="tx1"/>
              </a:solidFill>
              <a:latin typeface="Arial" panose="020B0604020202020204" pitchFamily="34" charset="0"/>
              <a:cs typeface="Arial" panose="020B0604020202020204" pitchFamily="34" charset="0"/>
            </a:rPr>
            <a:t>organisations</a:t>
          </a:r>
          <a:endParaRPr lang="en-GB" sz="1800" b="1" kern="1200" dirty="0">
            <a:solidFill>
              <a:schemeClr val="tx1"/>
            </a:solidFill>
            <a:latin typeface="Arial" panose="020B0604020202020204" pitchFamily="34" charset="0"/>
            <a:cs typeface="Arial" panose="020B0604020202020204" pitchFamily="34" charset="0"/>
          </a:endParaRPr>
        </a:p>
      </dsp:txBody>
      <dsp:txXfrm>
        <a:off x="59399" y="3117980"/>
        <a:ext cx="615624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295DD-BF62-40D5-988D-1CB629822EB0}">
      <dsp:nvSpPr>
        <dsp:cNvPr id="0" name=""/>
        <dsp:cNvSpPr/>
      </dsp:nvSpPr>
      <dsp:spPr>
        <a:xfrm>
          <a:off x="0" y="114981"/>
          <a:ext cx="4762871" cy="121680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the needs and views of carers </a:t>
          </a:r>
          <a:r>
            <a:rPr lang="en-GB" sz="1800" b="1" kern="1200" dirty="0" smtClean="0">
              <a:solidFill>
                <a:schemeClr val="tx1"/>
              </a:solidFill>
              <a:latin typeface="Arial" panose="020B0604020202020204" pitchFamily="34" charset="0"/>
              <a:cs typeface="Arial" panose="020B0604020202020204" pitchFamily="34" charset="0"/>
            </a:rPr>
            <a:t/>
          </a:r>
          <a:br>
            <a:rPr lang="en-GB" sz="1800" b="1" kern="1200" dirty="0" smtClean="0">
              <a:solidFill>
                <a:schemeClr val="tx1"/>
              </a:solidFill>
              <a:latin typeface="Arial" panose="020B0604020202020204" pitchFamily="34" charset="0"/>
              <a:cs typeface="Arial" panose="020B0604020202020204" pitchFamily="34" charset="0"/>
            </a:rPr>
          </a:br>
          <a:r>
            <a:rPr lang="en-GB" sz="1800" b="1" kern="1200" dirty="0" smtClean="0">
              <a:solidFill>
                <a:schemeClr val="tx1"/>
              </a:solidFill>
              <a:latin typeface="Arial" panose="020B0604020202020204" pitchFamily="34" charset="0"/>
              <a:cs typeface="Arial" panose="020B0604020202020204" pitchFamily="34" charset="0"/>
            </a:rPr>
            <a:t>are </a:t>
          </a:r>
          <a:r>
            <a:rPr lang="en-GB" sz="1800" b="1" kern="1200" dirty="0">
              <a:solidFill>
                <a:schemeClr val="tx1"/>
              </a:solidFill>
              <a:latin typeface="Arial" panose="020B0604020202020204" pitchFamily="34" charset="0"/>
              <a:cs typeface="Arial" panose="020B0604020202020204" pitchFamily="34" charset="0"/>
            </a:rPr>
            <a:t>heard and reflected within regional </a:t>
          </a:r>
          <a:r>
            <a:rPr lang="en-GB" sz="1800" b="1" kern="1200" dirty="0" smtClean="0">
              <a:solidFill>
                <a:schemeClr val="tx1"/>
              </a:solidFill>
              <a:latin typeface="Arial" panose="020B0604020202020204" pitchFamily="34" charset="0"/>
              <a:cs typeface="Arial" panose="020B0604020202020204" pitchFamily="34" charset="0"/>
            </a:rPr>
            <a:t>plans</a:t>
          </a:r>
          <a:endParaRPr lang="en-GB" sz="1800" b="1" kern="1200" dirty="0">
            <a:solidFill>
              <a:schemeClr val="tx1"/>
            </a:solidFill>
            <a:latin typeface="Arial" panose="020B0604020202020204" pitchFamily="34" charset="0"/>
            <a:cs typeface="Arial" panose="020B0604020202020204" pitchFamily="34" charset="0"/>
          </a:endParaRPr>
        </a:p>
      </dsp:txBody>
      <dsp:txXfrm>
        <a:off x="59399" y="174380"/>
        <a:ext cx="4644073" cy="1098002"/>
      </dsp:txXfrm>
    </dsp:sp>
    <dsp:sp modelId="{4DC3B863-11A9-4D11-B407-3F7A6A83C1C2}">
      <dsp:nvSpPr>
        <dsp:cNvPr id="0" name=""/>
        <dsp:cNvSpPr/>
      </dsp:nvSpPr>
      <dsp:spPr>
        <a:xfrm>
          <a:off x="0" y="1483950"/>
          <a:ext cx="4762871" cy="121680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Work with partner agencies to identify services which can support carers through prevention and earlier </a:t>
          </a:r>
          <a:r>
            <a:rPr lang="en-GB" sz="1800" b="1" kern="1200" dirty="0" smtClean="0">
              <a:solidFill>
                <a:schemeClr val="tx1"/>
              </a:solidFill>
              <a:latin typeface="Arial" panose="020B0604020202020204" pitchFamily="34" charset="0"/>
              <a:cs typeface="Arial" panose="020B0604020202020204" pitchFamily="34" charset="0"/>
            </a:rPr>
            <a:t>intervention</a:t>
          </a:r>
          <a:endParaRPr lang="en-GB" sz="1800" b="1" kern="1200" dirty="0">
            <a:solidFill>
              <a:schemeClr val="tx1"/>
            </a:solidFill>
            <a:latin typeface="Arial" panose="020B0604020202020204" pitchFamily="34" charset="0"/>
            <a:cs typeface="Arial" panose="020B0604020202020204" pitchFamily="34" charset="0"/>
          </a:endParaRPr>
        </a:p>
      </dsp:txBody>
      <dsp:txXfrm>
        <a:off x="59399" y="1543349"/>
        <a:ext cx="4644073" cy="1098002"/>
      </dsp:txXfrm>
    </dsp:sp>
    <dsp:sp modelId="{4FDF15BE-A5DC-4C7C-8444-C750EFBD8E1E}">
      <dsp:nvSpPr>
        <dsp:cNvPr id="0" name=""/>
        <dsp:cNvSpPr/>
      </dsp:nvSpPr>
      <dsp:spPr>
        <a:xfrm>
          <a:off x="0" y="2887950"/>
          <a:ext cx="4762871" cy="121680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Support the development of outcomes based care and assessment </a:t>
          </a:r>
          <a:r>
            <a:rPr lang="en-GB" sz="1800" b="1" kern="1200" dirty="0" smtClean="0">
              <a:solidFill>
                <a:schemeClr val="tx1"/>
              </a:solidFill>
              <a:latin typeface="Arial" panose="020B0604020202020204" pitchFamily="34" charset="0"/>
              <a:cs typeface="Arial" panose="020B0604020202020204" pitchFamily="34" charset="0"/>
            </a:rPr>
            <a:t>processes</a:t>
          </a:r>
          <a:endParaRPr lang="en-GB" sz="1800" b="1" kern="1200" dirty="0">
            <a:solidFill>
              <a:schemeClr val="tx1"/>
            </a:solidFill>
            <a:latin typeface="Arial" panose="020B0604020202020204" pitchFamily="34" charset="0"/>
            <a:cs typeface="Arial" panose="020B0604020202020204" pitchFamily="34" charset="0"/>
          </a:endParaRPr>
        </a:p>
      </dsp:txBody>
      <dsp:txXfrm>
        <a:off x="59399" y="2947349"/>
        <a:ext cx="464407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83B6-0D97-4353-AD19-78FFBAC58361}">
      <dsp:nvSpPr>
        <dsp:cNvPr id="0" name=""/>
        <dsp:cNvSpPr/>
      </dsp:nvSpPr>
      <dsp:spPr>
        <a:xfrm>
          <a:off x="0" y="0"/>
          <a:ext cx="8229599" cy="719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Directors and senior managers in local authorities (including housing, education and social services)</a:t>
          </a:r>
        </a:p>
      </dsp:txBody>
      <dsp:txXfrm>
        <a:off x="1717910" y="0"/>
        <a:ext cx="6511689" cy="719904"/>
      </dsp:txXfrm>
    </dsp:sp>
    <dsp:sp modelId="{B606EB15-5C1B-4EF7-969D-1BBD20D443E3}">
      <dsp:nvSpPr>
        <dsp:cNvPr id="0" name=""/>
        <dsp:cNvSpPr/>
      </dsp:nvSpPr>
      <dsp:spPr>
        <a:xfrm>
          <a:off x="71990" y="71990"/>
          <a:ext cx="1645919" cy="5759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8D29A-D26C-400F-962D-364A710A7E50}">
      <dsp:nvSpPr>
        <dsp:cNvPr id="0" name=""/>
        <dsp:cNvSpPr/>
      </dsp:nvSpPr>
      <dsp:spPr>
        <a:xfrm>
          <a:off x="0" y="791894"/>
          <a:ext cx="8229599" cy="719904"/>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Elected members</a:t>
          </a:r>
        </a:p>
      </dsp:txBody>
      <dsp:txXfrm>
        <a:off x="1717910" y="791894"/>
        <a:ext cx="6511689" cy="719904"/>
      </dsp:txXfrm>
    </dsp:sp>
    <dsp:sp modelId="{09C55BD3-4C8A-4277-A721-4548B66D31AF}">
      <dsp:nvSpPr>
        <dsp:cNvPr id="0" name=""/>
        <dsp:cNvSpPr/>
      </dsp:nvSpPr>
      <dsp:spPr>
        <a:xfrm>
          <a:off x="71990" y="863885"/>
          <a:ext cx="1645919" cy="5759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7D71B-7C86-425E-AF5D-9AD4C364601F}">
      <dsp:nvSpPr>
        <dsp:cNvPr id="0" name=""/>
        <dsp:cNvSpPr/>
      </dsp:nvSpPr>
      <dsp:spPr>
        <a:xfrm>
          <a:off x="0" y="1583789"/>
          <a:ext cx="8229599" cy="719904"/>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Senior managers for partnership in local health boards</a:t>
          </a:r>
        </a:p>
      </dsp:txBody>
      <dsp:txXfrm>
        <a:off x="1717910" y="1583789"/>
        <a:ext cx="6511689" cy="719904"/>
      </dsp:txXfrm>
    </dsp:sp>
    <dsp:sp modelId="{5FF49729-88E9-446C-AA90-0AC1669B81CC}">
      <dsp:nvSpPr>
        <dsp:cNvPr id="0" name=""/>
        <dsp:cNvSpPr/>
      </dsp:nvSpPr>
      <dsp:spPr>
        <a:xfrm>
          <a:off x="71990" y="1655779"/>
          <a:ext cx="1645919" cy="5759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178B1-A408-432C-8FF7-BACA800DF473}">
      <dsp:nvSpPr>
        <dsp:cNvPr id="0" name=""/>
        <dsp:cNvSpPr/>
      </dsp:nvSpPr>
      <dsp:spPr>
        <a:xfrm>
          <a:off x="0" y="2405574"/>
          <a:ext cx="8229599" cy="719904"/>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Lead board members in local health boards </a:t>
          </a:r>
        </a:p>
      </dsp:txBody>
      <dsp:txXfrm>
        <a:off x="1717910" y="2405574"/>
        <a:ext cx="6511689" cy="719904"/>
      </dsp:txXfrm>
    </dsp:sp>
    <dsp:sp modelId="{485E152A-A372-4D96-99DA-315AA67D4868}">
      <dsp:nvSpPr>
        <dsp:cNvPr id="0" name=""/>
        <dsp:cNvSpPr/>
      </dsp:nvSpPr>
      <dsp:spPr>
        <a:xfrm>
          <a:off x="71990" y="2447674"/>
          <a:ext cx="1645919" cy="57592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D346C-E06C-4772-A4AF-82E9394EA27D}">
      <dsp:nvSpPr>
        <dsp:cNvPr id="0" name=""/>
        <dsp:cNvSpPr/>
      </dsp:nvSpPr>
      <dsp:spPr>
        <a:xfrm>
          <a:off x="0" y="3167578"/>
          <a:ext cx="8229599" cy="71990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Senior managers in partner organisations and relevant third sector </a:t>
          </a:r>
          <a:r>
            <a:rPr lang="en-GB" sz="1800" b="1" kern="1200" dirty="0" smtClean="0">
              <a:solidFill>
                <a:schemeClr val="bg1"/>
              </a:solidFill>
              <a:latin typeface="Arial" panose="020B0604020202020204" pitchFamily="34" charset="0"/>
              <a:cs typeface="Arial" panose="020B0604020202020204" pitchFamily="34" charset="0"/>
            </a:rPr>
            <a:t>organisations</a:t>
          </a:r>
          <a:endParaRPr lang="en-GB" sz="1800" b="1" kern="1200" dirty="0">
            <a:solidFill>
              <a:schemeClr val="bg1"/>
            </a:solidFill>
            <a:latin typeface="Arial" panose="020B0604020202020204" pitchFamily="34" charset="0"/>
            <a:cs typeface="Arial" panose="020B0604020202020204" pitchFamily="34" charset="0"/>
          </a:endParaRPr>
        </a:p>
      </dsp:txBody>
      <dsp:txXfrm>
        <a:off x="1717910" y="3167578"/>
        <a:ext cx="6511689" cy="719904"/>
      </dsp:txXfrm>
    </dsp:sp>
    <dsp:sp modelId="{3AAEFE22-B93E-4E6B-8BDD-96B818970F34}">
      <dsp:nvSpPr>
        <dsp:cNvPr id="0" name=""/>
        <dsp:cNvSpPr/>
      </dsp:nvSpPr>
      <dsp:spPr>
        <a:xfrm>
          <a:off x="71990" y="3239568"/>
          <a:ext cx="1645919" cy="57592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BC3BF-8EE0-42D4-B683-ACDD93DE22CF}">
      <dsp:nvSpPr>
        <dsp:cNvPr id="0" name=""/>
        <dsp:cNvSpPr/>
      </dsp:nvSpPr>
      <dsp:spPr>
        <a:xfrm>
          <a:off x="0" y="3959473"/>
          <a:ext cx="8229599" cy="7199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Representatives of people with care and support needs, and carers involved in Regional Partnership Boards</a:t>
          </a:r>
        </a:p>
      </dsp:txBody>
      <dsp:txXfrm>
        <a:off x="1717910" y="3959473"/>
        <a:ext cx="6511689" cy="719904"/>
      </dsp:txXfrm>
    </dsp:sp>
    <dsp:sp modelId="{FA00B5CD-ED31-48CF-A3C3-9F2819850833}">
      <dsp:nvSpPr>
        <dsp:cNvPr id="0" name=""/>
        <dsp:cNvSpPr/>
      </dsp:nvSpPr>
      <dsp:spPr>
        <a:xfrm>
          <a:off x="71990" y="4031463"/>
          <a:ext cx="1645919" cy="575923"/>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6000" b="-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2B750-0C84-43E6-BEFE-49B1CB7FEC3F}">
      <dsp:nvSpPr>
        <dsp:cNvPr id="0" name=""/>
        <dsp:cNvSpPr/>
      </dsp:nvSpPr>
      <dsp:spPr>
        <a:xfrm>
          <a:off x="1144060" y="2154"/>
          <a:ext cx="5941479" cy="7993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Improve </a:t>
          </a:r>
          <a:r>
            <a:rPr lang="en-GB" sz="1800" b="1" kern="1200" dirty="0" smtClean="0">
              <a:solidFill>
                <a:schemeClr val="tx1"/>
              </a:solidFill>
              <a:latin typeface="Arial" panose="020B0604020202020204" pitchFamily="34" charset="0"/>
              <a:cs typeface="Arial" panose="020B0604020202020204" pitchFamily="34" charset="0"/>
            </a:rPr>
            <a:t>people’s </a:t>
          </a:r>
          <a:r>
            <a:rPr lang="en-GB" sz="1800" b="1" kern="1200" dirty="0">
              <a:solidFill>
                <a:schemeClr val="tx1"/>
              </a:solidFill>
              <a:latin typeface="Arial" panose="020B0604020202020204" pitchFamily="34" charset="0"/>
              <a:cs typeface="Arial" panose="020B0604020202020204" pitchFamily="34" charset="0"/>
            </a:rPr>
            <a:t>outcomes and well-being, as well as the efficiency and effectiveness of service delivery through co-operation, partnership and integration</a:t>
          </a:r>
        </a:p>
      </dsp:txBody>
      <dsp:txXfrm>
        <a:off x="1167472" y="25566"/>
        <a:ext cx="5894655" cy="752534"/>
      </dsp:txXfrm>
    </dsp:sp>
    <dsp:sp modelId="{859C3EC8-5092-4377-9360-C21EE8D264E1}">
      <dsp:nvSpPr>
        <dsp:cNvPr id="0" name=""/>
        <dsp:cNvSpPr/>
      </dsp:nvSpPr>
      <dsp:spPr>
        <a:xfrm>
          <a:off x="1133177" y="949093"/>
          <a:ext cx="819888" cy="81988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C6529-D3DC-435D-8F61-2BFADFA7EA77}">
      <dsp:nvSpPr>
        <dsp:cNvPr id="0" name=""/>
        <dsp:cNvSpPr/>
      </dsp:nvSpPr>
      <dsp:spPr>
        <a:xfrm>
          <a:off x="2002259" y="949093"/>
          <a:ext cx="5094163" cy="819888"/>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Improve care and support, ensuring people have more say and </a:t>
          </a:r>
          <a:r>
            <a:rPr lang="en-GB" sz="1800" b="1" kern="1200" dirty="0" smtClean="0">
              <a:solidFill>
                <a:schemeClr val="bg1"/>
              </a:solidFill>
              <a:latin typeface="Arial" panose="020B0604020202020204" pitchFamily="34" charset="0"/>
              <a:cs typeface="Arial" panose="020B0604020202020204" pitchFamily="34" charset="0"/>
            </a:rPr>
            <a:t>control</a:t>
          </a:r>
          <a:endParaRPr lang="en-GB" sz="1800" b="1" kern="1200" dirty="0">
            <a:solidFill>
              <a:schemeClr val="bg1"/>
            </a:solidFill>
            <a:latin typeface="Arial" panose="020B0604020202020204" pitchFamily="34" charset="0"/>
            <a:cs typeface="Arial" panose="020B0604020202020204" pitchFamily="34" charset="0"/>
          </a:endParaRPr>
        </a:p>
      </dsp:txBody>
      <dsp:txXfrm>
        <a:off x="2042290" y="989124"/>
        <a:ext cx="5014101" cy="739826"/>
      </dsp:txXfrm>
    </dsp:sp>
    <dsp:sp modelId="{12BCE9A1-CCB3-405E-86FE-9F4EF6DB4938}">
      <dsp:nvSpPr>
        <dsp:cNvPr id="0" name=""/>
        <dsp:cNvSpPr/>
      </dsp:nvSpPr>
      <dsp:spPr>
        <a:xfrm>
          <a:off x="1133177" y="1867368"/>
          <a:ext cx="819888" cy="819888"/>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28CCE-A6EF-4CA9-92C0-FE97E3ECEA17}">
      <dsp:nvSpPr>
        <dsp:cNvPr id="0" name=""/>
        <dsp:cNvSpPr/>
      </dsp:nvSpPr>
      <dsp:spPr>
        <a:xfrm>
          <a:off x="2002259" y="1867368"/>
          <a:ext cx="5094163" cy="819888"/>
        </a:xfrm>
        <a:prstGeom prst="roundRect">
          <a:avLst>
            <a:gd name="adj" fmla="val 1667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Improve </a:t>
          </a:r>
          <a:r>
            <a:rPr lang="en-GB" sz="1800" b="1" kern="1200" dirty="0" smtClean="0">
              <a:solidFill>
                <a:schemeClr val="bg1"/>
              </a:solidFill>
              <a:latin typeface="Arial" panose="020B0604020202020204" pitchFamily="34" charset="0"/>
              <a:cs typeface="Arial" panose="020B0604020202020204" pitchFamily="34" charset="0"/>
            </a:rPr>
            <a:t>outcomes, </a:t>
          </a:r>
          <a:r>
            <a:rPr lang="en-GB" sz="1800" b="1" kern="1200" dirty="0">
              <a:solidFill>
                <a:schemeClr val="bg1"/>
              </a:solidFill>
              <a:latin typeface="Arial" panose="020B0604020202020204" pitchFamily="34" charset="0"/>
              <a:cs typeface="Arial" panose="020B0604020202020204" pitchFamily="34" charset="0"/>
            </a:rPr>
            <a:t>and health </a:t>
          </a:r>
          <a:r>
            <a:rPr lang="en-GB" sz="1800" b="1" kern="1200" dirty="0" smtClean="0">
              <a:solidFill>
                <a:schemeClr val="bg1"/>
              </a:solidFill>
              <a:latin typeface="Arial" panose="020B0604020202020204" pitchFamily="34" charset="0"/>
              <a:cs typeface="Arial" panose="020B0604020202020204" pitchFamily="34" charset="0"/>
            </a:rPr>
            <a:t/>
          </a:r>
          <a:br>
            <a:rPr lang="en-GB" sz="1800" b="1" kern="1200" dirty="0" smtClean="0">
              <a:solidFill>
                <a:schemeClr val="bg1"/>
              </a:solidFill>
              <a:latin typeface="Arial" panose="020B0604020202020204" pitchFamily="34" charset="0"/>
              <a:cs typeface="Arial" panose="020B0604020202020204" pitchFamily="34" charset="0"/>
            </a:rPr>
          </a:br>
          <a:r>
            <a:rPr lang="en-GB" sz="1800" b="1" kern="1200" dirty="0" smtClean="0">
              <a:solidFill>
                <a:schemeClr val="bg1"/>
              </a:solidFill>
              <a:latin typeface="Arial" panose="020B0604020202020204" pitchFamily="34" charset="0"/>
              <a:cs typeface="Arial" panose="020B0604020202020204" pitchFamily="34" charset="0"/>
            </a:rPr>
            <a:t>and well-being</a:t>
          </a:r>
          <a:endParaRPr lang="en-GB" sz="1800" b="1" kern="1200" dirty="0">
            <a:solidFill>
              <a:schemeClr val="bg1"/>
            </a:solidFill>
            <a:latin typeface="Arial" panose="020B0604020202020204" pitchFamily="34" charset="0"/>
            <a:cs typeface="Arial" panose="020B0604020202020204" pitchFamily="34" charset="0"/>
          </a:endParaRPr>
        </a:p>
      </dsp:txBody>
      <dsp:txXfrm>
        <a:off x="2042290" y="1907399"/>
        <a:ext cx="5014101" cy="739826"/>
      </dsp:txXfrm>
    </dsp:sp>
    <dsp:sp modelId="{B6526A28-2579-4758-8704-59F1516A6B9A}">
      <dsp:nvSpPr>
        <dsp:cNvPr id="0" name=""/>
        <dsp:cNvSpPr/>
      </dsp:nvSpPr>
      <dsp:spPr>
        <a:xfrm>
          <a:off x="1133177" y="2785644"/>
          <a:ext cx="819888" cy="81988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1A906-11EF-4BB2-A6BD-3FF463DA1EFC}">
      <dsp:nvSpPr>
        <dsp:cNvPr id="0" name=""/>
        <dsp:cNvSpPr/>
      </dsp:nvSpPr>
      <dsp:spPr>
        <a:xfrm>
          <a:off x="2002259" y="2785644"/>
          <a:ext cx="5094163" cy="819888"/>
        </a:xfrm>
        <a:prstGeom prst="roundRect">
          <a:avLst>
            <a:gd name="adj" fmla="val 1667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Provide co-ordinated, </a:t>
          </a:r>
          <a:r>
            <a:rPr lang="en-GB" sz="1800" b="1" kern="1200" dirty="0" smtClean="0">
              <a:solidFill>
                <a:schemeClr val="bg1"/>
              </a:solidFill>
              <a:latin typeface="Arial" panose="020B0604020202020204" pitchFamily="34" charset="0"/>
              <a:cs typeface="Arial" panose="020B0604020202020204" pitchFamily="34" charset="0"/>
            </a:rPr>
            <a:t>person-centred </a:t>
          </a:r>
          <a:r>
            <a:rPr lang="en-GB" sz="1800" b="1" kern="1200" dirty="0">
              <a:solidFill>
                <a:schemeClr val="bg1"/>
              </a:solidFill>
              <a:latin typeface="Arial" panose="020B0604020202020204" pitchFamily="34" charset="0"/>
              <a:cs typeface="Arial" panose="020B0604020202020204" pitchFamily="34" charset="0"/>
            </a:rPr>
            <a:t>care and </a:t>
          </a:r>
          <a:r>
            <a:rPr lang="en-GB" sz="1800" b="1" kern="1200" dirty="0" smtClean="0">
              <a:solidFill>
                <a:schemeClr val="bg1"/>
              </a:solidFill>
              <a:latin typeface="Arial" panose="020B0604020202020204" pitchFamily="34" charset="0"/>
              <a:cs typeface="Arial" panose="020B0604020202020204" pitchFamily="34" charset="0"/>
            </a:rPr>
            <a:t>support</a:t>
          </a:r>
          <a:endParaRPr lang="en-GB" sz="1800" b="1" kern="1200" dirty="0">
            <a:solidFill>
              <a:schemeClr val="bg1"/>
            </a:solidFill>
            <a:latin typeface="Arial" panose="020B0604020202020204" pitchFamily="34" charset="0"/>
            <a:cs typeface="Arial" panose="020B0604020202020204" pitchFamily="34" charset="0"/>
          </a:endParaRPr>
        </a:p>
      </dsp:txBody>
      <dsp:txXfrm>
        <a:off x="2042290" y="2825675"/>
        <a:ext cx="5014101" cy="739826"/>
      </dsp:txXfrm>
    </dsp:sp>
    <dsp:sp modelId="{769254B0-D6DE-4548-8041-D2423C6B4425}">
      <dsp:nvSpPr>
        <dsp:cNvPr id="0" name=""/>
        <dsp:cNvSpPr/>
      </dsp:nvSpPr>
      <dsp:spPr>
        <a:xfrm>
          <a:off x="1133177" y="3703919"/>
          <a:ext cx="819888" cy="819888"/>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66473-E397-44B2-BABC-F16E2B9C650D}">
      <dsp:nvSpPr>
        <dsp:cNvPr id="0" name=""/>
        <dsp:cNvSpPr/>
      </dsp:nvSpPr>
      <dsp:spPr>
        <a:xfrm>
          <a:off x="2002259" y="3703919"/>
          <a:ext cx="5094163" cy="819888"/>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Make more effective use of resources, skills and </a:t>
          </a:r>
          <a:r>
            <a:rPr lang="en-GB" sz="1800" b="1" kern="1200" dirty="0" smtClean="0">
              <a:solidFill>
                <a:schemeClr val="bg1"/>
              </a:solidFill>
              <a:latin typeface="Arial" panose="020B0604020202020204" pitchFamily="34" charset="0"/>
              <a:cs typeface="Arial" panose="020B0604020202020204" pitchFamily="34" charset="0"/>
            </a:rPr>
            <a:t>expertise</a:t>
          </a:r>
          <a:endParaRPr lang="en-GB" sz="1800" b="1" kern="1200" dirty="0">
            <a:solidFill>
              <a:schemeClr val="bg1"/>
            </a:solidFill>
            <a:latin typeface="Arial" panose="020B0604020202020204" pitchFamily="34" charset="0"/>
            <a:cs typeface="Arial" panose="020B0604020202020204" pitchFamily="34" charset="0"/>
          </a:endParaRPr>
        </a:p>
      </dsp:txBody>
      <dsp:txXfrm>
        <a:off x="2042290" y="3743950"/>
        <a:ext cx="5014101" cy="739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58260-5187-48D5-B6C1-562976FAC44A}">
      <dsp:nvSpPr>
        <dsp:cNvPr id="0" name=""/>
        <dsp:cNvSpPr/>
      </dsp:nvSpPr>
      <dsp:spPr>
        <a:xfrm>
          <a:off x="495061" y="645"/>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At least </a:t>
          </a:r>
          <a:r>
            <a:rPr lang="en-GB" sz="1800" b="1" kern="1200" dirty="0" smtClean="0"/>
            <a:t>one member </a:t>
          </a:r>
          <a:r>
            <a:rPr lang="en-GB" sz="1800" b="1" kern="1200" dirty="0"/>
            <a:t>of a </a:t>
          </a:r>
          <a:r>
            <a:rPr lang="en-GB" sz="1800" b="1" kern="1200" dirty="0" smtClean="0"/>
            <a:t>local health </a:t>
          </a:r>
          <a:br>
            <a:rPr lang="en-GB" sz="1800" b="1" kern="1200" dirty="0" smtClean="0"/>
          </a:br>
          <a:r>
            <a:rPr lang="en-GB" sz="1800" b="1" kern="1200" dirty="0" smtClean="0"/>
            <a:t>board which established the </a:t>
          </a:r>
          <a:r>
            <a:rPr lang="en-GB" sz="1800" b="1" kern="1200" dirty="0"/>
            <a:t>board</a:t>
          </a:r>
        </a:p>
      </dsp:txBody>
      <dsp:txXfrm>
        <a:off x="495061" y="645"/>
        <a:ext cx="2262336" cy="1357401"/>
      </dsp:txXfrm>
    </dsp:sp>
    <dsp:sp modelId="{2B8B48E5-DBBC-4922-86A2-2506E3B088CC}">
      <dsp:nvSpPr>
        <dsp:cNvPr id="0" name=""/>
        <dsp:cNvSpPr/>
      </dsp:nvSpPr>
      <dsp:spPr>
        <a:xfrm>
          <a:off x="2983631" y="645"/>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At least </a:t>
          </a:r>
          <a:r>
            <a:rPr lang="en-GB" sz="1800" b="1" kern="1200" dirty="0" smtClean="0"/>
            <a:t>one elected </a:t>
          </a:r>
          <a:r>
            <a:rPr lang="en-GB" sz="1800" b="1" kern="1200" dirty="0"/>
            <a:t>member from the </a:t>
          </a:r>
          <a:r>
            <a:rPr lang="en-GB" sz="1800" b="1" kern="1200" dirty="0" smtClean="0"/>
            <a:t>local authority which </a:t>
          </a:r>
          <a:r>
            <a:rPr lang="en-GB" sz="1800" b="1" kern="1200" dirty="0"/>
            <a:t>established </a:t>
          </a:r>
          <a:r>
            <a:rPr lang="en-GB" sz="1800" b="1" kern="1200" dirty="0" smtClean="0"/>
            <a:t>the board</a:t>
          </a:r>
          <a:endParaRPr lang="en-GB" sz="1800" b="1" kern="1200" dirty="0"/>
        </a:p>
      </dsp:txBody>
      <dsp:txXfrm>
        <a:off x="2983631" y="645"/>
        <a:ext cx="2262336" cy="1357401"/>
      </dsp:txXfrm>
    </dsp:sp>
    <dsp:sp modelId="{7B1AE451-D5AC-4388-9D1F-920536EE8DE8}">
      <dsp:nvSpPr>
        <dsp:cNvPr id="0" name=""/>
        <dsp:cNvSpPr/>
      </dsp:nvSpPr>
      <dsp:spPr>
        <a:xfrm>
          <a:off x="5472201" y="645"/>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The Director of Social Services of each local authority </a:t>
          </a:r>
          <a:r>
            <a:rPr lang="en-GB" sz="1800" b="1" kern="1200" dirty="0" smtClean="0"/>
            <a:t>that </a:t>
          </a:r>
          <a:r>
            <a:rPr lang="en-GB" sz="1800" b="1" kern="1200" dirty="0"/>
            <a:t>established the </a:t>
          </a:r>
          <a:r>
            <a:rPr lang="en-GB" sz="1800" b="1" kern="1200" dirty="0" smtClean="0"/>
            <a:t>board</a:t>
          </a:r>
          <a:endParaRPr lang="en-GB" sz="1800" b="1" kern="1200" dirty="0"/>
        </a:p>
      </dsp:txBody>
      <dsp:txXfrm>
        <a:off x="5472201" y="645"/>
        <a:ext cx="2262336" cy="1357401"/>
      </dsp:txXfrm>
    </dsp:sp>
    <dsp:sp modelId="{9AE9FFFC-5CFC-4FF5-BBD2-27C15FB8030C}">
      <dsp:nvSpPr>
        <dsp:cNvPr id="0" name=""/>
        <dsp:cNvSpPr/>
      </dsp:nvSpPr>
      <dsp:spPr>
        <a:xfrm>
          <a:off x="495061" y="1584280"/>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Representative of the </a:t>
          </a:r>
          <a:r>
            <a:rPr lang="en-GB" sz="1800" b="1" kern="1200" dirty="0" smtClean="0"/>
            <a:t>local health board which </a:t>
          </a:r>
          <a:r>
            <a:rPr lang="en-GB" sz="1800" b="1" kern="1200" dirty="0"/>
            <a:t>established the Partnership Board</a:t>
          </a:r>
        </a:p>
      </dsp:txBody>
      <dsp:txXfrm>
        <a:off x="495061" y="1584280"/>
        <a:ext cx="2262336" cy="1357401"/>
      </dsp:txXfrm>
    </dsp:sp>
    <dsp:sp modelId="{83B2801C-5DD5-4296-B3CB-647295DFDE34}">
      <dsp:nvSpPr>
        <dsp:cNvPr id="0" name=""/>
        <dsp:cNvSpPr/>
      </dsp:nvSpPr>
      <dsp:spPr>
        <a:xfrm>
          <a:off x="2983631" y="1584280"/>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Third sector representatives </a:t>
          </a:r>
          <a:r>
            <a:rPr lang="en-GB" sz="1800" b="1" kern="1200" dirty="0" smtClean="0"/>
            <a:t/>
          </a:r>
          <a:br>
            <a:rPr lang="en-GB" sz="1800" b="1" kern="1200" dirty="0" smtClean="0"/>
          </a:br>
          <a:r>
            <a:rPr lang="en-GB" sz="1800" b="1" kern="1200" dirty="0" smtClean="0"/>
            <a:t>(</a:t>
          </a:r>
          <a:r>
            <a:rPr lang="en-GB" sz="1800" b="1" kern="1200" dirty="0"/>
            <a:t>at least </a:t>
          </a:r>
          <a:r>
            <a:rPr lang="en-GB" sz="1800" b="1" kern="1200" dirty="0" smtClean="0"/>
            <a:t>two)</a:t>
          </a:r>
          <a:endParaRPr lang="en-GB" sz="1800" b="1" kern="1200" dirty="0"/>
        </a:p>
      </dsp:txBody>
      <dsp:txXfrm>
        <a:off x="2983631" y="1584280"/>
        <a:ext cx="2262336" cy="1357401"/>
      </dsp:txXfrm>
    </dsp:sp>
    <dsp:sp modelId="{306C02D2-3ABA-460D-9BA3-097B64843CF2}">
      <dsp:nvSpPr>
        <dsp:cNvPr id="0" name=""/>
        <dsp:cNvSpPr/>
      </dsp:nvSpPr>
      <dsp:spPr>
        <a:xfrm>
          <a:off x="5472201" y="1584280"/>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At least one care provider representative</a:t>
          </a:r>
        </a:p>
      </dsp:txBody>
      <dsp:txXfrm>
        <a:off x="5472201" y="1584280"/>
        <a:ext cx="2262336" cy="1357401"/>
      </dsp:txXfrm>
    </dsp:sp>
    <dsp:sp modelId="{A293E04A-A8A3-4724-8C89-CD670BC77D46}">
      <dsp:nvSpPr>
        <dsp:cNvPr id="0" name=""/>
        <dsp:cNvSpPr/>
      </dsp:nvSpPr>
      <dsp:spPr>
        <a:xfrm>
          <a:off x="495061" y="3167916"/>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A representative of people with care and support needs</a:t>
          </a:r>
        </a:p>
      </dsp:txBody>
      <dsp:txXfrm>
        <a:off x="495061" y="3167916"/>
        <a:ext cx="2262336" cy="1357401"/>
      </dsp:txXfrm>
    </dsp:sp>
    <dsp:sp modelId="{760E7727-9B0E-41C3-8CC0-8428F337C4C9}">
      <dsp:nvSpPr>
        <dsp:cNvPr id="0" name=""/>
        <dsp:cNvSpPr/>
      </dsp:nvSpPr>
      <dsp:spPr>
        <a:xfrm>
          <a:off x="2983631" y="3167916"/>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A </a:t>
          </a:r>
          <a:r>
            <a:rPr lang="en-GB" sz="1800" b="1" kern="1200" dirty="0" smtClean="0"/>
            <a:t>carers’ </a:t>
          </a:r>
          <a:r>
            <a:rPr lang="en-GB" sz="1800" b="1" kern="1200" dirty="0"/>
            <a:t>representative</a:t>
          </a:r>
        </a:p>
      </dsp:txBody>
      <dsp:txXfrm>
        <a:off x="2983631" y="3167916"/>
        <a:ext cx="2262336" cy="1357401"/>
      </dsp:txXfrm>
    </dsp:sp>
    <dsp:sp modelId="{61811511-9EAE-461A-92F8-B4DC7D7A4F73}">
      <dsp:nvSpPr>
        <dsp:cNvPr id="0" name=""/>
        <dsp:cNvSpPr/>
      </dsp:nvSpPr>
      <dsp:spPr>
        <a:xfrm>
          <a:off x="5472201" y="3167916"/>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Other strategic partners, </a:t>
          </a:r>
          <a:r>
            <a:rPr lang="en-GB" sz="1800" b="1" kern="1200" dirty="0" err="1"/>
            <a:t>eg</a:t>
          </a:r>
          <a:r>
            <a:rPr lang="en-GB" sz="1800" b="1" kern="1200" dirty="0"/>
            <a:t> </a:t>
          </a:r>
          <a:r>
            <a:rPr lang="en-GB" sz="1800" b="1" kern="1200" dirty="0" smtClean="0"/>
            <a:t>police</a:t>
          </a:r>
          <a:r>
            <a:rPr lang="en-GB" sz="1800" b="1" kern="1200" dirty="0"/>
            <a:t>, </a:t>
          </a:r>
          <a:r>
            <a:rPr lang="en-GB" sz="1800" b="1" kern="1200" dirty="0" smtClean="0"/>
            <a:t>fire</a:t>
          </a:r>
          <a:r>
            <a:rPr lang="en-GB" sz="1800" b="1" kern="1200" dirty="0"/>
            <a:t>, </a:t>
          </a:r>
          <a:r>
            <a:rPr lang="en-GB" sz="1800" b="1" kern="1200" dirty="0" smtClean="0"/>
            <a:t>education </a:t>
          </a:r>
          <a:r>
            <a:rPr lang="en-GB" sz="1800" b="1" kern="1200" dirty="0"/>
            <a:t>and </a:t>
          </a:r>
          <a:r>
            <a:rPr lang="en-GB" sz="1800" b="1" kern="1200" dirty="0" smtClean="0"/>
            <a:t>housing</a:t>
          </a:r>
          <a:endParaRPr lang="en-GB" sz="1800" b="1" kern="1200" dirty="0"/>
        </a:p>
      </dsp:txBody>
      <dsp:txXfrm>
        <a:off x="5472201" y="3167916"/>
        <a:ext cx="2262336" cy="1357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036B2-9E8C-47EC-B449-5EFE3497FB74}">
      <dsp:nvSpPr>
        <dsp:cNvPr id="0" name=""/>
        <dsp:cNvSpPr/>
      </dsp:nvSpPr>
      <dsp:spPr>
        <a:xfrm>
          <a:off x="4030654" y="1992853"/>
          <a:ext cx="1253598" cy="1196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bg1"/>
              </a:solidFill>
              <a:latin typeface="Arial" panose="020B0604020202020204" pitchFamily="34" charset="0"/>
              <a:cs typeface="Arial" panose="020B0604020202020204" pitchFamily="34" charset="0"/>
            </a:rPr>
            <a:t>Regional Partnership Board</a:t>
          </a:r>
          <a:endParaRPr lang="en-US" sz="1200" b="1" kern="1200" dirty="0">
            <a:solidFill>
              <a:schemeClr val="bg1"/>
            </a:solidFill>
            <a:latin typeface="Arial" panose="020B0604020202020204" pitchFamily="34" charset="0"/>
            <a:cs typeface="Arial" panose="020B0604020202020204" pitchFamily="34" charset="0"/>
          </a:endParaRPr>
        </a:p>
      </dsp:txBody>
      <dsp:txXfrm>
        <a:off x="4214239" y="2168106"/>
        <a:ext cx="886428" cy="846199"/>
      </dsp:txXfrm>
    </dsp:sp>
    <dsp:sp modelId="{8FFE7A76-D559-49C5-952A-64619DB16D54}">
      <dsp:nvSpPr>
        <dsp:cNvPr id="0" name=""/>
        <dsp:cNvSpPr/>
      </dsp:nvSpPr>
      <dsp:spPr>
        <a:xfrm rot="16172744">
          <a:off x="4520193" y="1534290"/>
          <a:ext cx="261241" cy="4390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rot="10800000">
        <a:off x="4559690" y="1661286"/>
        <a:ext cx="182869" cy="263431"/>
      </dsp:txXfrm>
    </dsp:sp>
    <dsp:sp modelId="{F7F92272-1A7F-4811-A03A-A04A91B116A6}">
      <dsp:nvSpPr>
        <dsp:cNvPr id="0" name=""/>
        <dsp:cNvSpPr/>
      </dsp:nvSpPr>
      <dsp:spPr>
        <a:xfrm>
          <a:off x="4010215" y="198926"/>
          <a:ext cx="1266856" cy="13010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Public </a:t>
          </a:r>
          <a:r>
            <a:rPr lang="en-GB" sz="1200" b="1" kern="1200" dirty="0" smtClean="0">
              <a:solidFill>
                <a:schemeClr val="tx1"/>
              </a:solidFill>
              <a:latin typeface="Arial" panose="020B0604020202020204" pitchFamily="34" charset="0"/>
              <a:cs typeface="Arial" panose="020B0604020202020204" pitchFamily="34" charset="0"/>
            </a:rPr>
            <a:t>service boards</a:t>
          </a:r>
          <a:endParaRPr lang="en-US" sz="1200" b="1" kern="1200" dirty="0">
            <a:solidFill>
              <a:schemeClr val="tx1"/>
            </a:solidFill>
            <a:latin typeface="Arial" panose="020B0604020202020204" pitchFamily="34" charset="0"/>
            <a:cs typeface="Arial" panose="020B0604020202020204" pitchFamily="34" charset="0"/>
          </a:endParaRPr>
        </a:p>
      </dsp:txBody>
      <dsp:txXfrm>
        <a:off x="4195742" y="389463"/>
        <a:ext cx="895802" cy="919997"/>
      </dsp:txXfrm>
    </dsp:sp>
    <dsp:sp modelId="{F0466DC1-6F10-4B2B-95E6-B234AF97CDA4}">
      <dsp:nvSpPr>
        <dsp:cNvPr id="0" name=""/>
        <dsp:cNvSpPr/>
      </dsp:nvSpPr>
      <dsp:spPr>
        <a:xfrm rot="18918549">
          <a:off x="5136939" y="1751984"/>
          <a:ext cx="293865" cy="4390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a:off x="5149682" y="1870795"/>
        <a:ext cx="205706" cy="263431"/>
      </dsp:txXfrm>
    </dsp:sp>
    <dsp:sp modelId="{16E509B9-0F68-4948-9DBE-ADF8A6EE8927}">
      <dsp:nvSpPr>
        <dsp:cNvPr id="0" name=""/>
        <dsp:cNvSpPr/>
      </dsp:nvSpPr>
      <dsp:spPr>
        <a:xfrm>
          <a:off x="5313988" y="659398"/>
          <a:ext cx="1261347" cy="13168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LA </a:t>
          </a:r>
          <a:r>
            <a:rPr lang="en-GB" sz="1200" b="1" kern="1200" dirty="0" smtClean="0">
              <a:solidFill>
                <a:schemeClr val="tx1"/>
              </a:solidFill>
              <a:latin typeface="Arial" panose="020B0604020202020204" pitchFamily="34" charset="0"/>
              <a:cs typeface="Arial" panose="020B0604020202020204" pitchFamily="34" charset="0"/>
            </a:rPr>
            <a:t>cabinets </a:t>
          </a:r>
          <a:r>
            <a:rPr lang="en-GB" sz="1200" b="1" kern="1200" dirty="0">
              <a:solidFill>
                <a:schemeClr val="tx1"/>
              </a:solidFill>
              <a:latin typeface="Arial" panose="020B0604020202020204" pitchFamily="34" charset="0"/>
              <a:cs typeface="Arial" panose="020B0604020202020204" pitchFamily="34" charset="0"/>
            </a:rPr>
            <a:t>and </a:t>
          </a:r>
          <a:r>
            <a:rPr lang="en-GB" sz="1200" b="1" kern="1200" dirty="0" smtClean="0">
              <a:solidFill>
                <a:schemeClr val="tx1"/>
              </a:solidFill>
              <a:latin typeface="Arial" panose="020B0604020202020204" pitchFamily="34" charset="0"/>
              <a:cs typeface="Arial" panose="020B0604020202020204" pitchFamily="34" charset="0"/>
            </a:rPr>
            <a:t>scrutiny</a:t>
          </a:r>
          <a:endParaRPr lang="en-US" sz="1200" b="1" kern="1200" dirty="0">
            <a:solidFill>
              <a:schemeClr val="tx1"/>
            </a:solidFill>
            <a:latin typeface="Arial" panose="020B0604020202020204" pitchFamily="34" charset="0"/>
            <a:cs typeface="Arial" panose="020B0604020202020204" pitchFamily="34" charset="0"/>
          </a:endParaRPr>
        </a:p>
      </dsp:txBody>
      <dsp:txXfrm>
        <a:off x="5498708" y="852243"/>
        <a:ext cx="891907" cy="931141"/>
      </dsp:txXfrm>
    </dsp:sp>
    <dsp:sp modelId="{02B594C4-0C55-472C-AFD3-1371B61D8766}">
      <dsp:nvSpPr>
        <dsp:cNvPr id="0" name=""/>
        <dsp:cNvSpPr/>
      </dsp:nvSpPr>
      <dsp:spPr>
        <a:xfrm rot="26217">
          <a:off x="5407414" y="2378530"/>
          <a:ext cx="296775" cy="4390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a:off x="5407415" y="2466002"/>
        <a:ext cx="207743" cy="263431"/>
      </dsp:txXfrm>
    </dsp:sp>
    <dsp:sp modelId="{AC0CD43C-E0BF-4903-8729-CA88C50F4723}">
      <dsp:nvSpPr>
        <dsp:cNvPr id="0" name=""/>
        <dsp:cNvSpPr/>
      </dsp:nvSpPr>
      <dsp:spPr>
        <a:xfrm>
          <a:off x="5844151" y="1991972"/>
          <a:ext cx="1248261" cy="12260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Other </a:t>
          </a:r>
          <a:r>
            <a:rPr lang="en-GB" sz="1200" b="1" kern="1200" dirty="0" smtClean="0">
              <a:solidFill>
                <a:schemeClr val="tx1"/>
              </a:solidFill>
              <a:latin typeface="Arial" panose="020B0604020202020204" pitchFamily="34" charset="0"/>
              <a:cs typeface="Arial" panose="020B0604020202020204" pitchFamily="34" charset="0"/>
            </a:rPr>
            <a:t>agency boards</a:t>
          </a:r>
          <a:endParaRPr lang="en-US" sz="1200" b="1" kern="1200" dirty="0">
            <a:solidFill>
              <a:schemeClr val="tx1"/>
            </a:solidFill>
            <a:latin typeface="Arial" panose="020B0604020202020204" pitchFamily="34" charset="0"/>
            <a:cs typeface="Arial" panose="020B0604020202020204" pitchFamily="34" charset="0"/>
          </a:endParaRPr>
        </a:p>
      </dsp:txBody>
      <dsp:txXfrm>
        <a:off x="6026955" y="2171528"/>
        <a:ext cx="882653" cy="866974"/>
      </dsp:txXfrm>
    </dsp:sp>
    <dsp:sp modelId="{14A50FA8-A3F7-4C47-A413-5E69565F6943}">
      <dsp:nvSpPr>
        <dsp:cNvPr id="0" name=""/>
        <dsp:cNvSpPr/>
      </dsp:nvSpPr>
      <dsp:spPr>
        <a:xfrm rot="2663523">
          <a:off x="5141745" y="2994342"/>
          <a:ext cx="303455" cy="4390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a:off x="5154737" y="3050310"/>
        <a:ext cx="212419" cy="263431"/>
      </dsp:txXfrm>
    </dsp:sp>
    <dsp:sp modelId="{DC6E0DA3-72D3-481D-8522-0BDD4B6B351B}">
      <dsp:nvSpPr>
        <dsp:cNvPr id="0" name=""/>
        <dsp:cNvSpPr/>
      </dsp:nvSpPr>
      <dsp:spPr>
        <a:xfrm>
          <a:off x="5327793" y="3211707"/>
          <a:ext cx="1288961" cy="13334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anose="020B0604020202020204" pitchFamily="34" charset="0"/>
              <a:cs typeface="Arial" panose="020B0604020202020204" pitchFamily="34" charset="0"/>
            </a:rPr>
            <a:t>Citizens’ panel </a:t>
          </a:r>
          <a:r>
            <a:rPr lang="en-GB" sz="1200" b="1" kern="1200" dirty="0">
              <a:solidFill>
                <a:schemeClr val="tx1"/>
              </a:solidFill>
              <a:latin typeface="Arial" panose="020B0604020202020204" pitchFamily="34" charset="0"/>
              <a:cs typeface="Arial" panose="020B0604020202020204" pitchFamily="34" charset="0"/>
            </a:rPr>
            <a:t>and other fora</a:t>
          </a:r>
          <a:endParaRPr lang="en-US" sz="1200" b="1" kern="1200" dirty="0">
            <a:solidFill>
              <a:schemeClr val="tx1"/>
            </a:solidFill>
            <a:latin typeface="Arial" panose="020B0604020202020204" pitchFamily="34" charset="0"/>
            <a:cs typeface="Arial" panose="020B0604020202020204" pitchFamily="34" charset="0"/>
          </a:endParaRPr>
        </a:p>
      </dsp:txBody>
      <dsp:txXfrm>
        <a:off x="5516557" y="3406981"/>
        <a:ext cx="911433" cy="942867"/>
      </dsp:txXfrm>
    </dsp:sp>
    <dsp:sp modelId="{8953C21C-735C-4056-A053-D7618F75D745}">
      <dsp:nvSpPr>
        <dsp:cNvPr id="0" name=""/>
        <dsp:cNvSpPr/>
      </dsp:nvSpPr>
      <dsp:spPr>
        <a:xfrm rot="5400000">
          <a:off x="4527487" y="3207893"/>
          <a:ext cx="259931" cy="43905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a:off x="4566477" y="3256715"/>
        <a:ext cx="181952" cy="263431"/>
      </dsp:txXfrm>
    </dsp:sp>
    <dsp:sp modelId="{11CBA9B2-DAE2-4F81-AC41-0AF51865458D}">
      <dsp:nvSpPr>
        <dsp:cNvPr id="0" name=""/>
        <dsp:cNvSpPr/>
      </dsp:nvSpPr>
      <dsp:spPr>
        <a:xfrm>
          <a:off x="4010218" y="3679995"/>
          <a:ext cx="1294470" cy="125063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LHB </a:t>
          </a:r>
          <a:r>
            <a:rPr lang="en-GB" sz="1200" b="1" kern="1200" dirty="0" smtClean="0">
              <a:solidFill>
                <a:schemeClr val="tx1"/>
              </a:solidFill>
              <a:latin typeface="Arial" panose="020B0604020202020204" pitchFamily="34" charset="0"/>
              <a:cs typeface="Arial" panose="020B0604020202020204" pitchFamily="34" charset="0"/>
            </a:rPr>
            <a:t>board</a:t>
          </a:r>
          <a:endParaRPr lang="en-US" sz="1200" b="1" kern="1200" dirty="0">
            <a:solidFill>
              <a:schemeClr val="tx1"/>
            </a:solidFill>
            <a:latin typeface="Arial" panose="020B0604020202020204" pitchFamily="34" charset="0"/>
            <a:cs typeface="Arial" panose="020B0604020202020204" pitchFamily="34" charset="0"/>
          </a:endParaRPr>
        </a:p>
      </dsp:txBody>
      <dsp:txXfrm>
        <a:off x="4199789" y="3863146"/>
        <a:ext cx="915328" cy="884330"/>
      </dsp:txXfrm>
    </dsp:sp>
    <dsp:sp modelId="{EDB99E5B-8176-4C6B-B2F3-D75D94A81472}">
      <dsp:nvSpPr>
        <dsp:cNvPr id="0" name=""/>
        <dsp:cNvSpPr/>
      </dsp:nvSpPr>
      <dsp:spPr>
        <a:xfrm rot="8171455">
          <a:off x="3856703" y="2991583"/>
          <a:ext cx="309050" cy="4390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rot="10800000">
        <a:off x="3936514" y="3047303"/>
        <a:ext cx="216335" cy="263431"/>
      </dsp:txXfrm>
    </dsp:sp>
    <dsp:sp modelId="{4B9DF891-D50F-4B82-A13A-F0EC181FF06D}">
      <dsp:nvSpPr>
        <dsp:cNvPr id="0" name=""/>
        <dsp:cNvSpPr/>
      </dsp:nvSpPr>
      <dsp:spPr>
        <a:xfrm>
          <a:off x="2544504" y="3268126"/>
          <a:ext cx="1513371" cy="12482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Regional </a:t>
          </a:r>
          <a:r>
            <a:rPr lang="en-GB" sz="1200" b="1" kern="1200" dirty="0" smtClean="0">
              <a:solidFill>
                <a:schemeClr val="tx1"/>
              </a:solidFill>
              <a:latin typeface="Arial" panose="020B0604020202020204" pitchFamily="34" charset="0"/>
              <a:cs typeface="Arial" panose="020B0604020202020204" pitchFamily="34" charset="0"/>
            </a:rPr>
            <a:t>collaborative projects </a:t>
          </a:r>
          <a:endParaRPr lang="en-US" sz="1200" b="1" kern="1200" dirty="0">
            <a:solidFill>
              <a:schemeClr val="tx1"/>
            </a:solidFill>
            <a:latin typeface="Arial" panose="020B0604020202020204" pitchFamily="34" charset="0"/>
            <a:cs typeface="Arial" panose="020B0604020202020204" pitchFamily="34" charset="0"/>
          </a:endParaRPr>
        </a:p>
      </dsp:txBody>
      <dsp:txXfrm>
        <a:off x="2766132" y="3450921"/>
        <a:ext cx="1070115" cy="882613"/>
      </dsp:txXfrm>
    </dsp:sp>
    <dsp:sp modelId="{CF2661F0-AAC6-4AD0-A14A-B174E247CA63}">
      <dsp:nvSpPr>
        <dsp:cNvPr id="0" name=""/>
        <dsp:cNvSpPr/>
      </dsp:nvSpPr>
      <dsp:spPr>
        <a:xfrm rot="10800000">
          <a:off x="3718191" y="2371679"/>
          <a:ext cx="220807" cy="4390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rot="10800000">
        <a:off x="3784433" y="2459490"/>
        <a:ext cx="154565" cy="263431"/>
      </dsp:txXfrm>
    </dsp:sp>
    <dsp:sp modelId="{816718C5-5CCC-42A1-987C-3BB5DFC6233A}">
      <dsp:nvSpPr>
        <dsp:cNvPr id="0" name=""/>
        <dsp:cNvSpPr/>
      </dsp:nvSpPr>
      <dsp:spPr>
        <a:xfrm>
          <a:off x="2023960" y="1936735"/>
          <a:ext cx="1590076" cy="13089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Regional </a:t>
          </a:r>
          <a:r>
            <a:rPr lang="en-GB" sz="1200" b="1" kern="1200" dirty="0" smtClean="0">
              <a:solidFill>
                <a:schemeClr val="tx1"/>
              </a:solidFill>
              <a:latin typeface="Arial" panose="020B0604020202020204" pitchFamily="34" charset="0"/>
              <a:cs typeface="Arial" panose="020B0604020202020204" pitchFamily="34" charset="0"/>
            </a:rPr>
            <a:t>safeguarding boards</a:t>
          </a:r>
          <a:endParaRPr lang="en-US" sz="1200" b="1" kern="1200" dirty="0">
            <a:solidFill>
              <a:schemeClr val="tx1"/>
            </a:solidFill>
            <a:latin typeface="Arial" panose="020B0604020202020204" pitchFamily="34" charset="0"/>
            <a:cs typeface="Arial" panose="020B0604020202020204" pitchFamily="34" charset="0"/>
          </a:endParaRPr>
        </a:p>
      </dsp:txBody>
      <dsp:txXfrm>
        <a:off x="2256821" y="2128425"/>
        <a:ext cx="1124354" cy="925560"/>
      </dsp:txXfrm>
    </dsp:sp>
    <dsp:sp modelId="{5D3E6672-47B8-4F8B-88AD-E21B803206B1}">
      <dsp:nvSpPr>
        <dsp:cNvPr id="0" name=""/>
        <dsp:cNvSpPr/>
      </dsp:nvSpPr>
      <dsp:spPr>
        <a:xfrm rot="13463523">
          <a:off x="3856338" y="1741599"/>
          <a:ext cx="315040" cy="4390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Arial" panose="020B0604020202020204" pitchFamily="34" charset="0"/>
            <a:cs typeface="Arial" panose="020B0604020202020204" pitchFamily="34" charset="0"/>
          </a:endParaRPr>
        </a:p>
      </dsp:txBody>
      <dsp:txXfrm rot="10800000">
        <a:off x="3937362" y="1862469"/>
        <a:ext cx="220528" cy="263431"/>
      </dsp:txXfrm>
    </dsp:sp>
    <dsp:sp modelId="{FAA5F8FF-5FCB-4F9D-B206-9CDF44082E76}">
      <dsp:nvSpPr>
        <dsp:cNvPr id="0" name=""/>
        <dsp:cNvSpPr/>
      </dsp:nvSpPr>
      <dsp:spPr>
        <a:xfrm>
          <a:off x="2692663" y="687009"/>
          <a:ext cx="1299967" cy="12340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a:solidFill>
                <a:schemeClr val="tx1"/>
              </a:solidFill>
              <a:latin typeface="Arial" panose="020B0604020202020204" pitchFamily="34" charset="0"/>
              <a:cs typeface="Arial" panose="020B0604020202020204" pitchFamily="34" charset="0"/>
            </a:rPr>
            <a:t>Pooled budget governance</a:t>
          </a:r>
          <a:endParaRPr lang="en-US" sz="1200" b="1" kern="1200" dirty="0">
            <a:solidFill>
              <a:schemeClr val="tx1"/>
            </a:solidFill>
            <a:latin typeface="Arial" panose="020B0604020202020204" pitchFamily="34" charset="0"/>
            <a:cs typeface="Arial" panose="020B0604020202020204" pitchFamily="34" charset="0"/>
          </a:endParaRPr>
        </a:p>
      </dsp:txBody>
      <dsp:txXfrm>
        <a:off x="2883039" y="867724"/>
        <a:ext cx="919215" cy="8725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8D6F-F14A-4169-A5FC-A66339FF070F}">
      <dsp:nvSpPr>
        <dsp:cNvPr id="0" name=""/>
        <dsp:cNvSpPr/>
      </dsp:nvSpPr>
      <dsp:spPr>
        <a:xfrm>
          <a:off x="0" y="58309"/>
          <a:ext cx="4038600" cy="6891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access to </a:t>
          </a:r>
          <a:r>
            <a:rPr lang="en-GB" sz="1800" b="1" kern="1200" dirty="0" smtClean="0">
              <a:solidFill>
                <a:schemeClr val="tx1"/>
              </a:solidFill>
              <a:latin typeface="Arial" panose="020B0604020202020204" pitchFamily="34" charset="0"/>
              <a:cs typeface="Arial" panose="020B0604020202020204" pitchFamily="34" charset="0"/>
            </a:rPr>
            <a:t>IAA</a:t>
          </a:r>
          <a:endParaRPr lang="en-GB" sz="1800" b="1" kern="1200" dirty="0">
            <a:solidFill>
              <a:schemeClr val="tx1"/>
            </a:solidFill>
            <a:latin typeface="Arial" panose="020B0604020202020204" pitchFamily="34" charset="0"/>
            <a:cs typeface="Arial" panose="020B0604020202020204" pitchFamily="34" charset="0"/>
          </a:endParaRPr>
        </a:p>
      </dsp:txBody>
      <dsp:txXfrm>
        <a:off x="33641" y="91950"/>
        <a:ext cx="3971318" cy="621847"/>
      </dsp:txXfrm>
    </dsp:sp>
    <dsp:sp modelId="{3FCDA670-1F38-4206-8415-5591B768E76D}">
      <dsp:nvSpPr>
        <dsp:cNvPr id="0" name=""/>
        <dsp:cNvSpPr/>
      </dsp:nvSpPr>
      <dsp:spPr>
        <a:xfrm>
          <a:off x="0" y="836719"/>
          <a:ext cx="4038600" cy="6891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Work with partners to shape </a:t>
          </a:r>
          <a:r>
            <a:rPr lang="en-GB" sz="1800" b="1" kern="1200" dirty="0" smtClean="0">
              <a:solidFill>
                <a:schemeClr val="tx1"/>
              </a:solidFill>
              <a:latin typeface="Arial" panose="020B0604020202020204" pitchFamily="34" charset="0"/>
              <a:cs typeface="Arial" panose="020B0604020202020204" pitchFamily="34" charset="0"/>
            </a:rPr>
            <a:t/>
          </a:r>
          <a:br>
            <a:rPr lang="en-GB" sz="1800" b="1" kern="1200" dirty="0" smtClean="0">
              <a:solidFill>
                <a:schemeClr val="tx1"/>
              </a:solidFill>
              <a:latin typeface="Arial" panose="020B0604020202020204" pitchFamily="34" charset="0"/>
              <a:cs typeface="Arial" panose="020B0604020202020204" pitchFamily="34" charset="0"/>
            </a:rPr>
          </a:br>
          <a:r>
            <a:rPr lang="en-GB" sz="1800" b="1" kern="1200" dirty="0" smtClean="0">
              <a:solidFill>
                <a:schemeClr val="tx1"/>
              </a:solidFill>
              <a:latin typeface="Arial" panose="020B0604020202020204" pitchFamily="34" charset="0"/>
              <a:cs typeface="Arial" panose="020B0604020202020204" pitchFamily="34" charset="0"/>
            </a:rPr>
            <a:t>local </a:t>
          </a:r>
          <a:r>
            <a:rPr lang="en-GB" sz="1800" b="1" kern="1200" dirty="0">
              <a:solidFill>
                <a:schemeClr val="tx1"/>
              </a:solidFill>
              <a:latin typeface="Arial" panose="020B0604020202020204" pitchFamily="34" charset="0"/>
              <a:cs typeface="Arial" panose="020B0604020202020204" pitchFamily="34" charset="0"/>
            </a:rPr>
            <a:t>communities</a:t>
          </a:r>
        </a:p>
      </dsp:txBody>
      <dsp:txXfrm>
        <a:off x="33641" y="870360"/>
        <a:ext cx="3971318" cy="621847"/>
      </dsp:txXfrm>
    </dsp:sp>
    <dsp:sp modelId="{98A4491B-816F-4531-BEEE-859275A0FFD1}">
      <dsp:nvSpPr>
        <dsp:cNvPr id="0" name=""/>
        <dsp:cNvSpPr/>
      </dsp:nvSpPr>
      <dsp:spPr>
        <a:xfrm>
          <a:off x="0" y="1615129"/>
          <a:ext cx="4038600" cy="6891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all activity is outcomes </a:t>
          </a:r>
          <a:r>
            <a:rPr lang="en-GB" sz="1800" b="1" kern="1200" dirty="0" smtClean="0">
              <a:solidFill>
                <a:schemeClr val="tx1"/>
              </a:solidFill>
              <a:latin typeface="Arial" panose="020B0604020202020204" pitchFamily="34" charset="0"/>
              <a:cs typeface="Arial" panose="020B0604020202020204" pitchFamily="34" charset="0"/>
            </a:rPr>
            <a:t>focused</a:t>
          </a:r>
          <a:endParaRPr lang="en-GB" sz="1800" b="1" kern="1200" dirty="0">
            <a:solidFill>
              <a:schemeClr val="tx1"/>
            </a:solidFill>
            <a:latin typeface="Arial" panose="020B0604020202020204" pitchFamily="34" charset="0"/>
            <a:cs typeface="Arial" panose="020B0604020202020204" pitchFamily="34" charset="0"/>
          </a:endParaRPr>
        </a:p>
      </dsp:txBody>
      <dsp:txXfrm>
        <a:off x="33641" y="1648770"/>
        <a:ext cx="3971318" cy="621847"/>
      </dsp:txXfrm>
    </dsp:sp>
    <dsp:sp modelId="{5472CAEB-D860-481C-9BCC-80E8EC22F1D3}">
      <dsp:nvSpPr>
        <dsp:cNvPr id="0" name=""/>
        <dsp:cNvSpPr/>
      </dsp:nvSpPr>
      <dsp:spPr>
        <a:xfrm>
          <a:off x="0" y="2348895"/>
          <a:ext cx="4038600" cy="6891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Work with providers to maximise innovation and transformation</a:t>
          </a:r>
        </a:p>
      </dsp:txBody>
      <dsp:txXfrm>
        <a:off x="33641" y="2382536"/>
        <a:ext cx="3971318" cy="621847"/>
      </dsp:txXfrm>
    </dsp:sp>
    <dsp:sp modelId="{11FF82B9-4A88-4573-B5AC-47C2383B87CD}">
      <dsp:nvSpPr>
        <dsp:cNvPr id="0" name=""/>
        <dsp:cNvSpPr/>
      </dsp:nvSpPr>
      <dsp:spPr>
        <a:xfrm>
          <a:off x="0" y="3127306"/>
          <a:ext cx="4038600" cy="6891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Invest in services which maximise independence</a:t>
          </a:r>
        </a:p>
      </dsp:txBody>
      <dsp:txXfrm>
        <a:off x="33641" y="3160947"/>
        <a:ext cx="3971318" cy="621847"/>
      </dsp:txXfrm>
    </dsp:sp>
    <dsp:sp modelId="{71BEA808-FF9C-4D1E-85A2-23E9B4B19C78}">
      <dsp:nvSpPr>
        <dsp:cNvPr id="0" name=""/>
        <dsp:cNvSpPr/>
      </dsp:nvSpPr>
      <dsp:spPr>
        <a:xfrm>
          <a:off x="0" y="3905716"/>
          <a:ext cx="4038600" cy="68912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Promote and deliver well-being agenda</a:t>
          </a:r>
        </a:p>
      </dsp:txBody>
      <dsp:txXfrm>
        <a:off x="33641" y="3939357"/>
        <a:ext cx="3971318" cy="621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69C16-E788-4315-9AC7-79637B53FFD3}">
      <dsp:nvSpPr>
        <dsp:cNvPr id="0" name=""/>
        <dsp:cNvSpPr/>
      </dsp:nvSpPr>
      <dsp:spPr>
        <a:xfrm>
          <a:off x="0" y="7525"/>
          <a:ext cx="4402832" cy="1484437"/>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that services will meet the needs of people in your region</a:t>
          </a:r>
        </a:p>
      </dsp:txBody>
      <dsp:txXfrm>
        <a:off x="72464" y="79989"/>
        <a:ext cx="4257904" cy="1339509"/>
      </dsp:txXfrm>
    </dsp:sp>
    <dsp:sp modelId="{526311E4-F03F-49AE-8C94-69B2338D0009}">
      <dsp:nvSpPr>
        <dsp:cNvPr id="0" name=""/>
        <dsp:cNvSpPr/>
      </dsp:nvSpPr>
      <dsp:spPr>
        <a:xfrm>
          <a:off x="0" y="1520762"/>
          <a:ext cx="4402832" cy="1484437"/>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Enable the voices of excluded and vulnerable people to be heard and facilitate the involvement of people who are not part of traditional networks and </a:t>
          </a:r>
          <a:r>
            <a:rPr lang="en-GB" sz="1800" b="1" kern="1200" dirty="0" smtClean="0">
              <a:solidFill>
                <a:schemeClr val="tx1"/>
              </a:solidFill>
              <a:latin typeface="Arial" panose="020B0604020202020204" pitchFamily="34" charset="0"/>
              <a:cs typeface="Arial" panose="020B0604020202020204" pitchFamily="34" charset="0"/>
            </a:rPr>
            <a:t>groups</a:t>
          </a:r>
          <a:endParaRPr lang="en-GB" sz="1800" b="1" kern="1200" dirty="0">
            <a:solidFill>
              <a:schemeClr val="tx1"/>
            </a:solidFill>
            <a:latin typeface="Arial" panose="020B0604020202020204" pitchFamily="34" charset="0"/>
            <a:cs typeface="Arial" panose="020B0604020202020204" pitchFamily="34" charset="0"/>
          </a:endParaRPr>
        </a:p>
      </dsp:txBody>
      <dsp:txXfrm>
        <a:off x="72464" y="1593226"/>
        <a:ext cx="4257904" cy="1339509"/>
      </dsp:txXfrm>
    </dsp:sp>
    <dsp:sp modelId="{1AE1C815-7011-4182-B200-7E0092DFEBBE}">
      <dsp:nvSpPr>
        <dsp:cNvPr id="0" name=""/>
        <dsp:cNvSpPr/>
      </dsp:nvSpPr>
      <dsp:spPr>
        <a:xfrm>
          <a:off x="0" y="3034000"/>
          <a:ext cx="4402832" cy="1484437"/>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Raise issues, challenge assumptions and provide insight into the practical implications of any service </a:t>
          </a:r>
          <a:r>
            <a:rPr lang="en-GB" sz="1800" b="1" kern="1200" dirty="0" smtClean="0">
              <a:solidFill>
                <a:schemeClr val="tx1"/>
              </a:solidFill>
              <a:latin typeface="Arial" panose="020B0604020202020204" pitchFamily="34" charset="0"/>
              <a:cs typeface="Arial" panose="020B0604020202020204" pitchFamily="34" charset="0"/>
            </a:rPr>
            <a:t>changes</a:t>
          </a:r>
          <a:endParaRPr lang="en-GB" sz="1800" b="1" kern="1200" dirty="0">
            <a:solidFill>
              <a:schemeClr val="tx1"/>
            </a:solidFill>
            <a:latin typeface="Arial" panose="020B0604020202020204" pitchFamily="34" charset="0"/>
            <a:cs typeface="Arial" panose="020B0604020202020204" pitchFamily="34" charset="0"/>
          </a:endParaRPr>
        </a:p>
      </dsp:txBody>
      <dsp:txXfrm>
        <a:off x="72464" y="3106464"/>
        <a:ext cx="4257904" cy="1339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85DC4-F6E3-4F9A-A6B2-39DC90BFA830}">
      <dsp:nvSpPr>
        <dsp:cNvPr id="0" name=""/>
        <dsp:cNvSpPr/>
      </dsp:nvSpPr>
      <dsp:spPr>
        <a:xfrm>
          <a:off x="0" y="114322"/>
          <a:ext cx="4638674" cy="69497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Engage and work with local authority partners across a range of </a:t>
          </a:r>
          <a:r>
            <a:rPr lang="en-GB" sz="1800" b="1" kern="1200" dirty="0" smtClean="0">
              <a:solidFill>
                <a:schemeClr val="tx1"/>
              </a:solidFill>
              <a:latin typeface="Arial" panose="020B0604020202020204" pitchFamily="34" charset="0"/>
              <a:cs typeface="Arial" panose="020B0604020202020204" pitchFamily="34" charset="0"/>
            </a:rPr>
            <a:t>services</a:t>
          </a:r>
          <a:endParaRPr lang="en-GB" sz="1800" b="1" kern="1200" dirty="0">
            <a:solidFill>
              <a:schemeClr val="tx1"/>
            </a:solidFill>
            <a:latin typeface="Arial" panose="020B0604020202020204" pitchFamily="34" charset="0"/>
            <a:cs typeface="Arial" panose="020B0604020202020204" pitchFamily="34" charset="0"/>
          </a:endParaRPr>
        </a:p>
      </dsp:txBody>
      <dsp:txXfrm>
        <a:off x="33926" y="148248"/>
        <a:ext cx="4570822" cy="627127"/>
      </dsp:txXfrm>
    </dsp:sp>
    <dsp:sp modelId="{9798D467-E498-414F-A099-780B721692F8}">
      <dsp:nvSpPr>
        <dsp:cNvPr id="0" name=""/>
        <dsp:cNvSpPr/>
      </dsp:nvSpPr>
      <dsp:spPr>
        <a:xfrm>
          <a:off x="0" y="861142"/>
          <a:ext cx="4638674" cy="69497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Place shaping for inclusion, well-being and maximising </a:t>
          </a:r>
          <a:r>
            <a:rPr lang="en-GB" sz="1800" b="1" kern="1200" dirty="0" smtClean="0">
              <a:solidFill>
                <a:schemeClr val="tx1"/>
              </a:solidFill>
              <a:latin typeface="Arial" panose="020B0604020202020204" pitchFamily="34" charset="0"/>
              <a:cs typeface="Arial" panose="020B0604020202020204" pitchFamily="34" charset="0"/>
            </a:rPr>
            <a:t>independence</a:t>
          </a:r>
          <a:endParaRPr lang="en-GB" sz="1800" b="1" kern="1200" dirty="0">
            <a:solidFill>
              <a:schemeClr val="tx1"/>
            </a:solidFill>
            <a:latin typeface="Arial" panose="020B0604020202020204" pitchFamily="34" charset="0"/>
            <a:cs typeface="Arial" panose="020B0604020202020204" pitchFamily="34" charset="0"/>
          </a:endParaRPr>
        </a:p>
      </dsp:txBody>
      <dsp:txXfrm>
        <a:off x="33926" y="895068"/>
        <a:ext cx="4570822" cy="627127"/>
      </dsp:txXfrm>
    </dsp:sp>
    <dsp:sp modelId="{99926626-4399-4E06-858A-D8D36444F63D}">
      <dsp:nvSpPr>
        <dsp:cNvPr id="0" name=""/>
        <dsp:cNvSpPr/>
      </dsp:nvSpPr>
      <dsp:spPr>
        <a:xfrm>
          <a:off x="0" y="1607962"/>
          <a:ext cx="4638674" cy="69497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Ensure all activity is outcomes </a:t>
          </a:r>
          <a:r>
            <a:rPr lang="en-GB" sz="1800" b="1" kern="1200" dirty="0" smtClean="0">
              <a:solidFill>
                <a:schemeClr val="tx1"/>
              </a:solidFill>
              <a:latin typeface="Arial" panose="020B0604020202020204" pitchFamily="34" charset="0"/>
              <a:cs typeface="Arial" panose="020B0604020202020204" pitchFamily="34" charset="0"/>
            </a:rPr>
            <a:t>focused</a:t>
          </a:r>
          <a:endParaRPr lang="en-GB" sz="1800" b="1" kern="1200" dirty="0">
            <a:solidFill>
              <a:schemeClr val="tx1"/>
            </a:solidFill>
            <a:latin typeface="Arial" panose="020B0604020202020204" pitchFamily="34" charset="0"/>
            <a:cs typeface="Arial" panose="020B0604020202020204" pitchFamily="34" charset="0"/>
          </a:endParaRPr>
        </a:p>
      </dsp:txBody>
      <dsp:txXfrm>
        <a:off x="33926" y="1641888"/>
        <a:ext cx="4570822" cy="627127"/>
      </dsp:txXfrm>
    </dsp:sp>
    <dsp:sp modelId="{9B2CBF90-5181-454B-BAC0-356603A5A9FC}">
      <dsp:nvSpPr>
        <dsp:cNvPr id="0" name=""/>
        <dsp:cNvSpPr/>
      </dsp:nvSpPr>
      <dsp:spPr>
        <a:xfrm>
          <a:off x="0" y="2354782"/>
          <a:ext cx="4638674" cy="69497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Working with managers and senior staff to meet </a:t>
          </a:r>
          <a:r>
            <a:rPr lang="en-GB" sz="1800" b="1" kern="1200" dirty="0" smtClean="0">
              <a:solidFill>
                <a:schemeClr val="tx1"/>
              </a:solidFill>
              <a:latin typeface="Arial" panose="020B0604020202020204" pitchFamily="34" charset="0"/>
              <a:cs typeface="Arial" panose="020B0604020202020204" pitchFamily="34" charset="0"/>
            </a:rPr>
            <a:t>the requirements </a:t>
          </a:r>
          <a:r>
            <a:rPr lang="en-GB" sz="1800" b="1" kern="1200" dirty="0">
              <a:solidFill>
                <a:schemeClr val="tx1"/>
              </a:solidFill>
              <a:latin typeface="Arial" panose="020B0604020202020204" pitchFamily="34" charset="0"/>
              <a:cs typeface="Arial" panose="020B0604020202020204" pitchFamily="34" charset="0"/>
            </a:rPr>
            <a:t>of the </a:t>
          </a:r>
          <a:r>
            <a:rPr lang="en-GB" sz="1800" b="1" kern="1200" dirty="0" smtClean="0">
              <a:solidFill>
                <a:schemeClr val="tx1"/>
              </a:solidFill>
              <a:latin typeface="Arial" panose="020B0604020202020204" pitchFamily="34" charset="0"/>
              <a:cs typeface="Arial" panose="020B0604020202020204" pitchFamily="34" charset="0"/>
            </a:rPr>
            <a:t>Act</a:t>
          </a:r>
          <a:endParaRPr lang="en-GB" sz="1800" b="1" kern="1200" dirty="0">
            <a:solidFill>
              <a:schemeClr val="tx1"/>
            </a:solidFill>
            <a:latin typeface="Arial" panose="020B0604020202020204" pitchFamily="34" charset="0"/>
            <a:cs typeface="Arial" panose="020B0604020202020204" pitchFamily="34" charset="0"/>
          </a:endParaRPr>
        </a:p>
      </dsp:txBody>
      <dsp:txXfrm>
        <a:off x="33926" y="2388708"/>
        <a:ext cx="4570822" cy="627127"/>
      </dsp:txXfrm>
    </dsp:sp>
    <dsp:sp modelId="{E0A2A208-FC76-4678-91F8-A5BE4EA516E6}">
      <dsp:nvSpPr>
        <dsp:cNvPr id="0" name=""/>
        <dsp:cNvSpPr/>
      </dsp:nvSpPr>
      <dsp:spPr>
        <a:xfrm>
          <a:off x="0" y="3101602"/>
          <a:ext cx="4638674" cy="69497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Consider new, </a:t>
          </a:r>
          <a:r>
            <a:rPr lang="en-GB" sz="1800" b="1" kern="1200" dirty="0" smtClean="0">
              <a:solidFill>
                <a:schemeClr val="tx1"/>
              </a:solidFill>
              <a:latin typeface="Arial" panose="020B0604020202020204" pitchFamily="34" charset="0"/>
              <a:cs typeface="Arial" panose="020B0604020202020204" pitchFamily="34" charset="0"/>
            </a:rPr>
            <a:t>evidence-based</a:t>
          </a:r>
          <a:r>
            <a:rPr lang="en-GB" sz="1800" b="1" kern="1200" dirty="0">
              <a:solidFill>
                <a:schemeClr val="tx1"/>
              </a:solidFill>
              <a:latin typeface="Arial" panose="020B0604020202020204" pitchFamily="34" charset="0"/>
              <a:cs typeface="Arial" panose="020B0604020202020204" pitchFamily="34" charset="0"/>
            </a:rPr>
            <a:t>, models of </a:t>
          </a:r>
          <a:r>
            <a:rPr lang="en-GB" sz="1800" b="1" kern="1200" dirty="0" smtClean="0">
              <a:solidFill>
                <a:schemeClr val="tx1"/>
              </a:solidFill>
              <a:latin typeface="Arial" panose="020B0604020202020204" pitchFamily="34" charset="0"/>
              <a:cs typeface="Arial" panose="020B0604020202020204" pitchFamily="34" charset="0"/>
            </a:rPr>
            <a:t>provision</a:t>
          </a:r>
          <a:endParaRPr lang="en-GB" sz="1800" b="1" kern="1200" dirty="0">
            <a:solidFill>
              <a:schemeClr val="tx1"/>
            </a:solidFill>
            <a:latin typeface="Arial" panose="020B0604020202020204" pitchFamily="34" charset="0"/>
            <a:cs typeface="Arial" panose="020B0604020202020204" pitchFamily="34" charset="0"/>
          </a:endParaRPr>
        </a:p>
      </dsp:txBody>
      <dsp:txXfrm>
        <a:off x="33926" y="3135528"/>
        <a:ext cx="4570822" cy="627127"/>
      </dsp:txXfrm>
    </dsp:sp>
    <dsp:sp modelId="{8AB58605-E7BD-44E7-BE30-A3BEEC2532E3}">
      <dsp:nvSpPr>
        <dsp:cNvPr id="0" name=""/>
        <dsp:cNvSpPr/>
      </dsp:nvSpPr>
      <dsp:spPr>
        <a:xfrm>
          <a:off x="0" y="3848422"/>
          <a:ext cx="4638674" cy="69497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Re-shape services to meet local needs and reduce dependency on </a:t>
          </a:r>
          <a:r>
            <a:rPr lang="en-GB" sz="1800" b="1" kern="1200" dirty="0" smtClean="0">
              <a:solidFill>
                <a:schemeClr val="tx1"/>
              </a:solidFill>
              <a:latin typeface="Arial" panose="020B0604020202020204" pitchFamily="34" charset="0"/>
              <a:cs typeface="Arial" panose="020B0604020202020204" pitchFamily="34" charset="0"/>
            </a:rPr>
            <a:t>services</a:t>
          </a:r>
          <a:endParaRPr lang="en-GB" sz="1800" b="1" kern="1200" dirty="0">
            <a:solidFill>
              <a:schemeClr val="tx1"/>
            </a:solidFill>
            <a:latin typeface="Arial" panose="020B0604020202020204" pitchFamily="34" charset="0"/>
            <a:cs typeface="Arial" panose="020B0604020202020204" pitchFamily="34" charset="0"/>
          </a:endParaRPr>
        </a:p>
      </dsp:txBody>
      <dsp:txXfrm>
        <a:off x="33926" y="3882348"/>
        <a:ext cx="4570822" cy="6271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F82CE-91B0-4BD0-B737-103E6B37AA0C}">
      <dsp:nvSpPr>
        <dsp:cNvPr id="0" name=""/>
        <dsp:cNvSpPr/>
      </dsp:nvSpPr>
      <dsp:spPr>
        <a:xfrm>
          <a:off x="0" y="7423"/>
          <a:ext cx="5050904" cy="95588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Collaborate, co-operate and actively seek innovative and integrated solutions to meeting and managing demand for </a:t>
          </a:r>
          <a:r>
            <a:rPr lang="en-GB" sz="1800" b="1" kern="1200" dirty="0" smtClean="0">
              <a:solidFill>
                <a:schemeClr val="tx1"/>
              </a:solidFill>
              <a:latin typeface="Arial" panose="020B0604020202020204" pitchFamily="34" charset="0"/>
              <a:cs typeface="Arial" panose="020B0604020202020204" pitchFamily="34" charset="0"/>
            </a:rPr>
            <a:t>services</a:t>
          </a:r>
          <a:endParaRPr lang="en-GB" sz="1800" b="1" kern="1200" dirty="0">
            <a:solidFill>
              <a:schemeClr val="tx1"/>
            </a:solidFill>
            <a:latin typeface="Arial" panose="020B0604020202020204" pitchFamily="34" charset="0"/>
            <a:cs typeface="Arial" panose="020B0604020202020204" pitchFamily="34" charset="0"/>
          </a:endParaRPr>
        </a:p>
      </dsp:txBody>
      <dsp:txXfrm>
        <a:off x="46663" y="54086"/>
        <a:ext cx="4957578" cy="862563"/>
      </dsp:txXfrm>
    </dsp:sp>
    <dsp:sp modelId="{28EEEBED-C996-4ED8-B76A-3F3F39B8A11E}">
      <dsp:nvSpPr>
        <dsp:cNvPr id="0" name=""/>
        <dsp:cNvSpPr/>
      </dsp:nvSpPr>
      <dsp:spPr>
        <a:xfrm>
          <a:off x="0" y="1018033"/>
          <a:ext cx="5050904" cy="95588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Encourage, commission and deliver services designed to prevent needs </a:t>
          </a:r>
          <a:r>
            <a:rPr lang="en-GB" sz="1800" b="1" kern="1200" dirty="0" smtClean="0">
              <a:solidFill>
                <a:schemeClr val="tx1"/>
              </a:solidFill>
              <a:latin typeface="Arial" panose="020B0604020202020204" pitchFamily="34" charset="0"/>
              <a:cs typeface="Arial" panose="020B0604020202020204" pitchFamily="34" charset="0"/>
            </a:rPr>
            <a:t/>
          </a:r>
          <a:br>
            <a:rPr lang="en-GB" sz="1800" b="1" kern="1200" dirty="0" smtClean="0">
              <a:solidFill>
                <a:schemeClr val="tx1"/>
              </a:solidFill>
              <a:latin typeface="Arial" panose="020B0604020202020204" pitchFamily="34" charset="0"/>
              <a:cs typeface="Arial" panose="020B0604020202020204" pitchFamily="34" charset="0"/>
            </a:rPr>
          </a:br>
          <a:r>
            <a:rPr lang="en-GB" sz="1800" b="1" kern="1200" dirty="0" smtClean="0">
              <a:solidFill>
                <a:schemeClr val="tx1"/>
              </a:solidFill>
              <a:latin typeface="Arial" panose="020B0604020202020204" pitchFamily="34" charset="0"/>
              <a:cs typeface="Arial" panose="020B0604020202020204" pitchFamily="34" charset="0"/>
            </a:rPr>
            <a:t>from escalating</a:t>
          </a:r>
          <a:endParaRPr lang="en-GB" sz="1800" b="1" kern="1200" dirty="0">
            <a:solidFill>
              <a:schemeClr val="tx1"/>
            </a:solidFill>
            <a:latin typeface="Arial" panose="020B0604020202020204" pitchFamily="34" charset="0"/>
            <a:cs typeface="Arial" panose="020B0604020202020204" pitchFamily="34" charset="0"/>
          </a:endParaRPr>
        </a:p>
      </dsp:txBody>
      <dsp:txXfrm>
        <a:off x="46663" y="1064696"/>
        <a:ext cx="4957578" cy="862563"/>
      </dsp:txXfrm>
    </dsp:sp>
    <dsp:sp modelId="{D688CA1E-FA72-4415-A0E7-955C9FEFD23A}">
      <dsp:nvSpPr>
        <dsp:cNvPr id="0" name=""/>
        <dsp:cNvSpPr/>
      </dsp:nvSpPr>
      <dsp:spPr>
        <a:xfrm>
          <a:off x="0" y="2008116"/>
          <a:ext cx="5050904" cy="95588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Pool funds where </a:t>
          </a:r>
          <a:r>
            <a:rPr lang="en-GB" sz="1800" b="1" kern="1200" dirty="0" smtClean="0">
              <a:solidFill>
                <a:schemeClr val="tx1"/>
              </a:solidFill>
              <a:latin typeface="Arial" panose="020B0604020202020204" pitchFamily="34" charset="0"/>
              <a:cs typeface="Arial" panose="020B0604020202020204" pitchFamily="34" charset="0"/>
            </a:rPr>
            <a:t>possible</a:t>
          </a:r>
          <a:endParaRPr lang="en-GB" sz="1800" b="1" kern="1200" dirty="0">
            <a:solidFill>
              <a:schemeClr val="tx1"/>
            </a:solidFill>
            <a:latin typeface="Arial" panose="020B0604020202020204" pitchFamily="34" charset="0"/>
            <a:cs typeface="Arial" panose="020B0604020202020204" pitchFamily="34" charset="0"/>
          </a:endParaRPr>
        </a:p>
      </dsp:txBody>
      <dsp:txXfrm>
        <a:off x="46663" y="2054779"/>
        <a:ext cx="4957578" cy="862563"/>
      </dsp:txXfrm>
    </dsp:sp>
    <dsp:sp modelId="{B6FE8FFC-399B-478B-A17D-AE53AF2AFD8C}">
      <dsp:nvSpPr>
        <dsp:cNvPr id="0" name=""/>
        <dsp:cNvSpPr/>
      </dsp:nvSpPr>
      <dsp:spPr>
        <a:xfrm>
          <a:off x="0" y="3039253"/>
          <a:ext cx="5050904" cy="95588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tx1"/>
              </a:solidFill>
              <a:latin typeface="Arial" panose="020B0604020202020204" pitchFamily="34" charset="0"/>
              <a:cs typeface="Arial" panose="020B0604020202020204" pitchFamily="34" charset="0"/>
            </a:rPr>
            <a:t>Seek </a:t>
          </a:r>
          <a:r>
            <a:rPr lang="en-GB" sz="1800" b="1" kern="1200" dirty="0">
              <a:solidFill>
                <a:schemeClr val="tx1"/>
              </a:solidFill>
              <a:latin typeface="Arial" panose="020B0604020202020204" pitchFamily="34" charset="0"/>
              <a:cs typeface="Arial" panose="020B0604020202020204" pitchFamily="34" charset="0"/>
            </a:rPr>
            <a:t>new provider vehicles and develop outcomes </a:t>
          </a:r>
          <a:r>
            <a:rPr lang="en-GB" sz="1800" b="1" kern="1200" dirty="0" smtClean="0">
              <a:solidFill>
                <a:schemeClr val="tx1"/>
              </a:solidFill>
              <a:latin typeface="Arial" panose="020B0604020202020204" pitchFamily="34" charset="0"/>
              <a:cs typeface="Arial" panose="020B0604020202020204" pitchFamily="34" charset="0"/>
            </a:rPr>
            <a:t>focused </a:t>
          </a:r>
          <a:r>
            <a:rPr lang="en-GB" sz="1800" b="1" kern="1200" dirty="0">
              <a:solidFill>
                <a:schemeClr val="tx1"/>
              </a:solidFill>
              <a:latin typeface="Arial" panose="020B0604020202020204" pitchFamily="34" charset="0"/>
              <a:cs typeface="Arial" panose="020B0604020202020204" pitchFamily="34" charset="0"/>
            </a:rPr>
            <a:t>working cultures within your local </a:t>
          </a:r>
          <a:r>
            <a:rPr lang="en-GB" sz="1800" b="1" kern="1200" dirty="0" smtClean="0">
              <a:solidFill>
                <a:schemeClr val="tx1"/>
              </a:solidFill>
              <a:latin typeface="Arial" panose="020B0604020202020204" pitchFamily="34" charset="0"/>
              <a:cs typeface="Arial" panose="020B0604020202020204" pitchFamily="34" charset="0"/>
            </a:rPr>
            <a:t>authorities</a:t>
          </a:r>
          <a:endParaRPr lang="en-GB" sz="1800" b="1" kern="1200" dirty="0">
            <a:solidFill>
              <a:schemeClr val="tx1"/>
            </a:solidFill>
            <a:latin typeface="Arial" panose="020B0604020202020204" pitchFamily="34" charset="0"/>
            <a:cs typeface="Arial" panose="020B0604020202020204" pitchFamily="34" charset="0"/>
          </a:endParaRPr>
        </a:p>
      </dsp:txBody>
      <dsp:txXfrm>
        <a:off x="46663" y="3085916"/>
        <a:ext cx="4957578" cy="862563"/>
      </dsp:txXfrm>
    </dsp:sp>
    <dsp:sp modelId="{36E7B1C6-AE6C-4C11-AC7E-11FB04CF589B}">
      <dsp:nvSpPr>
        <dsp:cNvPr id="0" name=""/>
        <dsp:cNvSpPr/>
      </dsp:nvSpPr>
      <dsp:spPr>
        <a:xfrm>
          <a:off x="0" y="4049862"/>
          <a:ext cx="5050904" cy="955889"/>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chemeClr val="tx1"/>
              </a:solidFill>
              <a:latin typeface="Arial" panose="020B0604020202020204" pitchFamily="34" charset="0"/>
              <a:cs typeface="Arial" panose="020B0604020202020204" pitchFamily="34" charset="0"/>
            </a:rPr>
            <a:t>Work across services to shape a local economy based around the well-being </a:t>
          </a:r>
          <a:r>
            <a:rPr lang="en-GB" sz="1800" b="1" kern="1200" dirty="0" smtClean="0">
              <a:solidFill>
                <a:schemeClr val="tx1"/>
              </a:solidFill>
              <a:latin typeface="Arial" panose="020B0604020202020204" pitchFamily="34" charset="0"/>
              <a:cs typeface="Arial" panose="020B0604020202020204" pitchFamily="34" charset="0"/>
            </a:rPr>
            <a:t>agenda</a:t>
          </a:r>
          <a:endParaRPr lang="en-GB" sz="1800" b="1" kern="1200" dirty="0">
            <a:solidFill>
              <a:schemeClr val="tx1"/>
            </a:solidFill>
            <a:latin typeface="Arial" panose="020B0604020202020204" pitchFamily="34" charset="0"/>
            <a:cs typeface="Arial" panose="020B0604020202020204" pitchFamily="34" charset="0"/>
          </a:endParaRPr>
        </a:p>
      </dsp:txBody>
      <dsp:txXfrm>
        <a:off x="46663" y="4096525"/>
        <a:ext cx="4957578" cy="862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D60AC-584D-4583-862D-4445527FA871}" type="datetimeFigureOut">
              <a:rPr lang="en-GB" smtClean="0"/>
              <a:pPr/>
              <a:t>19/08/2016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9F649-06F9-46AA-A1C9-44D13ED0E1FA}" type="slidenum">
              <a:rPr lang="en-GB" smtClean="0"/>
              <a:pPr/>
              <a:t>‹#›</a:t>
            </a:fld>
            <a:endParaRPr lang="en-GB"/>
          </a:p>
        </p:txBody>
      </p:sp>
    </p:spTree>
    <p:extLst>
      <p:ext uri="{BB962C8B-B14F-4D97-AF65-F5344CB8AC3E}">
        <p14:creationId xmlns:p14="http://schemas.microsoft.com/office/powerpoint/2010/main" val="35261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ewis.wal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info-engine.org.uk/"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a:t>
            </a:fld>
            <a:endParaRPr lang="en-GB" dirty="0"/>
          </a:p>
        </p:txBody>
      </p:sp>
    </p:spTree>
    <p:extLst>
      <p:ext uri="{BB962C8B-B14F-4D97-AF65-F5344CB8AC3E}">
        <p14:creationId xmlns:p14="http://schemas.microsoft.com/office/powerpoint/2010/main" val="35036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12</a:t>
            </a:fld>
            <a:endParaRPr lang="en-GB" dirty="0"/>
          </a:p>
        </p:txBody>
      </p:sp>
    </p:spTree>
    <p:extLst>
      <p:ext uri="{BB962C8B-B14F-4D97-AF65-F5344CB8AC3E}">
        <p14:creationId xmlns:p14="http://schemas.microsoft.com/office/powerpoint/2010/main" val="369744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13</a:t>
            </a:fld>
            <a:endParaRPr lang="en-GB" dirty="0"/>
          </a:p>
        </p:txBody>
      </p:sp>
    </p:spTree>
    <p:extLst>
      <p:ext uri="{BB962C8B-B14F-4D97-AF65-F5344CB8AC3E}">
        <p14:creationId xmlns:p14="http://schemas.microsoft.com/office/powerpoint/2010/main" val="171219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Facilitator</a:t>
            </a:r>
            <a:r>
              <a:rPr lang="en-GB" sz="1200" b="1" kern="1200" baseline="0" dirty="0">
                <a:solidFill>
                  <a:schemeClr val="tx1"/>
                </a:solidFill>
                <a:effectLst/>
                <a:latin typeface="+mn-lt"/>
                <a:ea typeface="+mn-ea"/>
                <a:cs typeface="+mn-cs"/>
              </a:rPr>
              <a:t> Notes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Requires</a:t>
            </a:r>
            <a:r>
              <a:rPr lang="en-GB" sz="1200" kern="1200" dirty="0">
                <a:solidFill>
                  <a:schemeClr val="tx1"/>
                </a:solidFill>
                <a:effectLst/>
                <a:latin typeface="+mn-lt"/>
                <a:ea typeface="+mn-ea"/>
                <a:cs typeface="+mn-cs"/>
              </a:rPr>
              <a:t> local authorities and local health boards to enter into partnership arrangements and to establish regional partnership boards.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Extends provision of funding of services for adults and carers through agreeing joint objectives and contributing to meeting costs through which every partner generally has responsibility for ensuring service delivery (it does not provide for the delegation of functions which are covered elsewhere).</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14</a:t>
            </a:fld>
            <a:endParaRPr lang="en-GB" dirty="0"/>
          </a:p>
        </p:txBody>
      </p:sp>
    </p:spTree>
    <p:extLst>
      <p:ext uri="{BB962C8B-B14F-4D97-AF65-F5344CB8AC3E}">
        <p14:creationId xmlns:p14="http://schemas.microsoft.com/office/powerpoint/2010/main" val="335452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Partnership boards have a key role to play in relation to bringing together key partners to determine where the integrated provision of services, care and support will be most beneficial to people within their region. </a:t>
            </a:r>
          </a:p>
          <a:p>
            <a:endParaRPr lang="en-GB" dirty="0"/>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pPr>
                <a:defRPr/>
              </a:pPr>
              <a:t>15</a:t>
            </a:fld>
            <a:endParaRPr lang="en-GB" dirty="0"/>
          </a:p>
        </p:txBody>
      </p:sp>
    </p:spTree>
    <p:extLst>
      <p:ext uri="{BB962C8B-B14F-4D97-AF65-F5344CB8AC3E}">
        <p14:creationId xmlns:p14="http://schemas.microsoft.com/office/powerpoint/2010/main" val="263141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a:t>Facilitator</a:t>
            </a:r>
            <a:r>
              <a:rPr lang="en-GB" b="1" baseline="0" dirty="0"/>
              <a:t> Notes</a:t>
            </a:r>
          </a:p>
          <a:p>
            <a:endParaRPr lang="en-GB" baseline="0" dirty="0"/>
          </a:p>
          <a:p>
            <a:r>
              <a:rPr lang="en-GB" dirty="0"/>
              <a:t>The</a:t>
            </a:r>
            <a:r>
              <a:rPr lang="en-GB" baseline="0" dirty="0"/>
              <a:t> requirements for the membership of the </a:t>
            </a:r>
            <a:r>
              <a:rPr lang="en-GB" baseline="0" dirty="0" smtClean="0"/>
              <a:t>partnership boards </a:t>
            </a:r>
            <a:r>
              <a:rPr lang="en-GB" baseline="0" dirty="0"/>
              <a:t>is quite prescriptive. Core membership must include:</a:t>
            </a:r>
          </a:p>
          <a:p>
            <a:endParaRPr lang="en-GB" baseline="0" dirty="0"/>
          </a:p>
          <a:p>
            <a:pPr marL="228600" indent="-228600">
              <a:buAutoNum type="alphaLcParenBoth"/>
            </a:pPr>
            <a:r>
              <a:rPr lang="en-GB" dirty="0"/>
              <a:t>at least one elected member of a local authority which established the regional partnership </a:t>
            </a:r>
            <a:r>
              <a:rPr lang="en-GB" dirty="0" smtClean="0"/>
              <a:t>board</a:t>
            </a:r>
            <a:endParaRPr lang="en-GB" dirty="0"/>
          </a:p>
          <a:p>
            <a:pPr marL="228600" indent="-228600">
              <a:buAutoNum type="alphaLcParenBoth"/>
            </a:pPr>
            <a:r>
              <a:rPr lang="en-GB" dirty="0"/>
              <a:t>at least one member of a </a:t>
            </a:r>
            <a:r>
              <a:rPr lang="en-GB" dirty="0" smtClean="0"/>
              <a:t>local health board </a:t>
            </a:r>
            <a:r>
              <a:rPr lang="en-GB" dirty="0"/>
              <a:t>which established the regional partnership </a:t>
            </a:r>
            <a:r>
              <a:rPr lang="en-GB" dirty="0" smtClean="0"/>
              <a:t>board</a:t>
            </a:r>
            <a:endParaRPr lang="en-GB" dirty="0"/>
          </a:p>
          <a:p>
            <a:pPr marL="228600" indent="-228600">
              <a:buAutoNum type="alphaLcParenBoth"/>
            </a:pPr>
            <a:r>
              <a:rPr lang="en-GB" dirty="0"/>
              <a:t>the person appointed as </a:t>
            </a:r>
            <a:r>
              <a:rPr lang="en-GB" dirty="0" smtClean="0"/>
              <a:t>Director </a:t>
            </a:r>
            <a:r>
              <a:rPr lang="en-GB" dirty="0"/>
              <a:t>of </a:t>
            </a:r>
            <a:r>
              <a:rPr lang="en-GB" dirty="0" smtClean="0"/>
              <a:t>Social Services </a:t>
            </a:r>
            <a:r>
              <a:rPr lang="en-GB" dirty="0"/>
              <a:t>under </a:t>
            </a:r>
            <a:r>
              <a:rPr lang="en-GB" dirty="0" smtClean="0"/>
              <a:t>Section </a:t>
            </a:r>
            <a:r>
              <a:rPr lang="en-GB" dirty="0"/>
              <a:t>144 of the Act in respect of each local authority which established the regional partnership board, or his or her nominated representative</a:t>
            </a:r>
          </a:p>
          <a:p>
            <a:pPr marL="228600" indent="-228600">
              <a:buAutoNum type="alphaLcParenBoth"/>
            </a:pPr>
            <a:r>
              <a:rPr lang="en-GB" dirty="0"/>
              <a:t>a representative of the </a:t>
            </a:r>
            <a:r>
              <a:rPr lang="en-GB" dirty="0" smtClean="0"/>
              <a:t>local health board </a:t>
            </a:r>
            <a:r>
              <a:rPr lang="en-GB" dirty="0"/>
              <a:t>which established the regional partnership board</a:t>
            </a:r>
          </a:p>
          <a:p>
            <a:pPr marL="228600" indent="-228600">
              <a:buAutoNum type="alphaLcParenBoth"/>
            </a:pPr>
            <a:r>
              <a:rPr lang="en-GB" dirty="0"/>
              <a:t>two persons who represent the interests of third sector organisations in the area covered by the regional partnership </a:t>
            </a:r>
            <a:r>
              <a:rPr lang="en-GB" dirty="0" smtClean="0"/>
              <a:t>board</a:t>
            </a:r>
            <a:endParaRPr lang="en-GB" dirty="0"/>
          </a:p>
          <a:p>
            <a:pPr marL="228600" indent="-228600">
              <a:buAutoNum type="alphaLcParenBoth"/>
            </a:pPr>
            <a:r>
              <a:rPr lang="en-GB" dirty="0"/>
              <a:t>at least one person who represents the interests of care providers in the area covered by the regional partnership </a:t>
            </a:r>
            <a:r>
              <a:rPr lang="en-GB" dirty="0" smtClean="0"/>
              <a:t>board</a:t>
            </a:r>
            <a:endParaRPr lang="en-GB" dirty="0"/>
          </a:p>
          <a:p>
            <a:pPr marL="228600" indent="-228600">
              <a:buAutoNum type="alphaLcParenBoth"/>
            </a:pPr>
            <a:r>
              <a:rPr lang="en-GB" dirty="0"/>
              <a:t>one person to represent people with needs for care and support in the area covered by the regional partnership </a:t>
            </a:r>
            <a:r>
              <a:rPr lang="en-GB" dirty="0" smtClean="0"/>
              <a:t>board</a:t>
            </a:r>
            <a:endParaRPr lang="en-GB" dirty="0"/>
          </a:p>
          <a:p>
            <a:pPr marL="228600" indent="-228600">
              <a:buAutoNum type="alphaLcParenBoth"/>
            </a:pPr>
            <a:r>
              <a:rPr lang="en-GB" dirty="0"/>
              <a:t>one person to represent carers in the area covered by the regional partnership </a:t>
            </a:r>
            <a:r>
              <a:rPr lang="en-GB" dirty="0" smtClean="0"/>
              <a:t>board</a:t>
            </a:r>
            <a:endParaRPr lang="en-GB" dirty="0"/>
          </a:p>
          <a:p>
            <a:pPr marL="228600" indent="-228600">
              <a:buAutoNum type="alphaLcParenBoth"/>
            </a:pPr>
            <a:endParaRPr lang="en-GB" dirty="0"/>
          </a:p>
          <a:p>
            <a:pPr marL="0" indent="0">
              <a:buNone/>
            </a:pPr>
            <a:r>
              <a:rPr lang="en-GB" dirty="0"/>
              <a:t>The</a:t>
            </a:r>
            <a:r>
              <a:rPr lang="en-GB" baseline="0" dirty="0"/>
              <a:t> </a:t>
            </a:r>
            <a:r>
              <a:rPr lang="en-GB" baseline="0" dirty="0" smtClean="0"/>
              <a:t>boards </a:t>
            </a:r>
            <a:r>
              <a:rPr lang="en-GB" baseline="0" dirty="0"/>
              <a:t>may also co-opt other persons to be members of the </a:t>
            </a:r>
            <a:r>
              <a:rPr lang="en-GB" baseline="0" dirty="0" smtClean="0"/>
              <a:t>boards </a:t>
            </a:r>
            <a:r>
              <a:rPr lang="en-GB" baseline="0" dirty="0"/>
              <a:t>as required, such as the </a:t>
            </a:r>
            <a:r>
              <a:rPr lang="en-GB" baseline="0" dirty="0" smtClean="0"/>
              <a:t>police</a:t>
            </a:r>
            <a:r>
              <a:rPr lang="en-GB" baseline="0" dirty="0"/>
              <a:t>, </a:t>
            </a:r>
            <a:r>
              <a:rPr lang="en-GB" baseline="0" dirty="0" smtClean="0"/>
              <a:t>fire </a:t>
            </a:r>
            <a:r>
              <a:rPr lang="en-GB" baseline="0" dirty="0"/>
              <a:t>and </a:t>
            </a:r>
            <a:r>
              <a:rPr lang="en-GB" baseline="0" dirty="0" smtClean="0"/>
              <a:t>education partners</a:t>
            </a:r>
            <a:r>
              <a:rPr lang="en-GB" baseline="0" dirty="0"/>
              <a:t>.  Importantly, there should be appropriate arrangements at a strategic level to engage with other boards and organisations as needed. These could include invitations for organisations and individuals to attend </a:t>
            </a:r>
            <a:r>
              <a:rPr lang="en-GB" baseline="0" dirty="0" smtClean="0"/>
              <a:t>board </a:t>
            </a:r>
            <a:r>
              <a:rPr lang="en-GB" baseline="0" dirty="0"/>
              <a:t>meetings or sub-groups as required.</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16</a:t>
            </a:fld>
            <a:endParaRPr lang="en-GB" dirty="0"/>
          </a:p>
        </p:txBody>
      </p:sp>
    </p:spTree>
    <p:extLst>
      <p:ext uri="{BB962C8B-B14F-4D97-AF65-F5344CB8AC3E}">
        <p14:creationId xmlns:p14="http://schemas.microsoft.com/office/powerpoint/2010/main" val="254469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p>
          <a:p>
            <a:endParaRPr lang="en-GB" dirty="0"/>
          </a:p>
          <a:p>
            <a:endParaRPr lang="en-GB" dirty="0"/>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17</a:t>
            </a:fld>
            <a:endParaRPr lang="en-GB" dirty="0"/>
          </a:p>
        </p:txBody>
      </p:sp>
    </p:spTree>
    <p:extLst>
      <p:ext uri="{BB962C8B-B14F-4D97-AF65-F5344CB8AC3E}">
        <p14:creationId xmlns:p14="http://schemas.microsoft.com/office/powerpoint/2010/main" val="3887698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sz="1200" kern="1200" dirty="0">
                <a:solidFill>
                  <a:schemeClr val="tx1"/>
                </a:solidFill>
                <a:effectLst/>
                <a:latin typeface="+mn-lt"/>
                <a:ea typeface="+mn-ea"/>
                <a:cs typeface="+mn-cs"/>
              </a:rPr>
              <a:t>The Board will need to determine other priority areas where integrated services are required to respond effectively to the joint population assessment. This should be informed by the views of service users and the </a:t>
            </a:r>
            <a:r>
              <a:rPr lang="en-GB" sz="1200" kern="1200" dirty="0" smtClean="0">
                <a:solidFill>
                  <a:schemeClr val="tx1"/>
                </a:solidFill>
                <a:effectLst/>
                <a:latin typeface="+mn-lt"/>
                <a:ea typeface="+mn-ea"/>
                <a:cs typeface="+mn-cs"/>
              </a:rPr>
              <a:t>citizens panel</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 time, the Board will be expected to extend the provision of integrated services beyond the areas identified above. The guidance can also be </a:t>
            </a:r>
            <a:r>
              <a:rPr lang="en-GB" sz="1200" kern="1200" dirty="0" smtClean="0">
                <a:solidFill>
                  <a:schemeClr val="tx1"/>
                </a:solidFill>
                <a:effectLst/>
                <a:latin typeface="+mn-lt"/>
                <a:ea typeface="+mn-ea"/>
                <a:cs typeface="+mn-cs"/>
              </a:rPr>
              <a:t>revised </a:t>
            </a:r>
            <a:r>
              <a:rPr lang="en-GB" sz="1200" kern="1200" dirty="0">
                <a:solidFill>
                  <a:schemeClr val="tx1"/>
                </a:solidFill>
                <a:effectLst/>
                <a:latin typeface="+mn-lt"/>
                <a:ea typeface="+mn-ea"/>
                <a:cs typeface="+mn-cs"/>
              </a:rPr>
              <a:t>to extend the priority areas as necessary. </a:t>
            </a:r>
          </a:p>
          <a:p>
            <a:endParaRPr lang="en-GB" sz="1200" kern="1200" dirty="0">
              <a:solidFill>
                <a:schemeClr val="tx1"/>
              </a:solidFill>
              <a:effectLst/>
              <a:latin typeface="+mn-lt"/>
              <a:ea typeface="+mn-ea"/>
              <a:cs typeface="+mn-cs"/>
            </a:endParaRPr>
          </a:p>
          <a:p>
            <a:r>
              <a:rPr lang="en-GB" sz="1200" b="1" i="0" u="none" strike="noStrike" kern="1200" baseline="0" dirty="0">
                <a:solidFill>
                  <a:schemeClr val="tx1"/>
                </a:solidFill>
                <a:latin typeface="+mn-lt"/>
                <a:ea typeface="+mn-ea"/>
                <a:cs typeface="+mn-cs"/>
              </a:rPr>
              <a:t>Possible discussion activity – </a:t>
            </a:r>
            <a:r>
              <a:rPr lang="en-GB" sz="1200" b="0" i="0" u="none" strike="noStrike" kern="1200" baseline="0" dirty="0">
                <a:solidFill>
                  <a:schemeClr val="tx1"/>
                </a:solidFill>
                <a:latin typeface="+mn-lt"/>
                <a:ea typeface="+mn-ea"/>
                <a:cs typeface="+mn-cs"/>
              </a:rPr>
              <a:t>you might consider asking if participants agree with the priority areas identified for regional partnership boards? </a:t>
            </a:r>
            <a:r>
              <a:rPr lang="en-GB" sz="1200" b="0" i="0" u="none" strike="noStrike" kern="1200" baseline="0" dirty="0" smtClean="0">
                <a:solidFill>
                  <a:schemeClr val="tx1"/>
                </a:solidFill>
                <a:latin typeface="+mn-lt"/>
                <a:ea typeface="+mn-ea"/>
                <a:cs typeface="+mn-cs"/>
              </a:rPr>
              <a:t>Can </a:t>
            </a:r>
            <a:r>
              <a:rPr lang="en-GB" sz="1200" b="0" i="0" u="none" strike="noStrike" kern="1200" baseline="0" dirty="0">
                <a:solidFill>
                  <a:schemeClr val="tx1"/>
                </a:solidFill>
                <a:latin typeface="+mn-lt"/>
                <a:ea typeface="+mn-ea"/>
                <a:cs typeface="+mn-cs"/>
              </a:rPr>
              <a:t>they suggest any other areas that should be considered for their region? 	</a:t>
            </a:r>
          </a:p>
          <a:p>
            <a:endParaRPr lang="en-GB" dirty="0"/>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18</a:t>
            </a:fld>
            <a:endParaRPr lang="en-GB" dirty="0"/>
          </a:p>
        </p:txBody>
      </p:sp>
    </p:spTree>
    <p:extLst>
      <p:ext uri="{BB962C8B-B14F-4D97-AF65-F5344CB8AC3E}">
        <p14:creationId xmlns:p14="http://schemas.microsoft.com/office/powerpoint/2010/main" val="1629747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r>
              <a:rPr lang="en-GB" sz="1200" dirty="0">
                <a:latin typeface="Arial" panose="020B0604020202020204" pitchFamily="34" charset="0"/>
                <a:cs typeface="Arial" panose="020B0604020202020204" pitchFamily="34" charset="0"/>
              </a:rPr>
              <a:t>Pooled funds in relation to care home accommodation are required from 6 April 2018. </a:t>
            </a:r>
            <a:r>
              <a:rPr lang="en-GB" sz="1200" kern="1200" dirty="0" smtClean="0">
                <a:solidFill>
                  <a:schemeClr val="tx1"/>
                </a:solidFill>
                <a:effectLst/>
                <a:latin typeface="+mn-lt"/>
                <a:ea typeface="+mn-ea"/>
                <a:cs typeface="+mn-cs"/>
              </a:rPr>
              <a:t>One </a:t>
            </a:r>
            <a:r>
              <a:rPr lang="en-GB" sz="1200" kern="1200" dirty="0">
                <a:solidFill>
                  <a:schemeClr val="tx1"/>
                </a:solidFill>
                <a:effectLst/>
                <a:latin typeface="+mn-lt"/>
                <a:ea typeface="+mn-ea"/>
                <a:cs typeface="+mn-cs"/>
              </a:rPr>
              <a:t>of the advantages of the pooled fund will be that health and local authority staff identified in the agreement will be able to access and take decisions on the use of the resources in the pool, according to the process agreed locally between those staff and pooled fund manager.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IFSS team must contain staff with suitable skills and experience having regard to:</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categories of cases which can be referred to </a:t>
            </a:r>
            <a:r>
              <a:rPr lang="en-GB" sz="1200" kern="1200" dirty="0" smtClean="0">
                <a:solidFill>
                  <a:schemeClr val="tx1"/>
                </a:solidFill>
                <a:effectLst/>
                <a:latin typeface="+mn-lt"/>
                <a:ea typeface="+mn-ea"/>
                <a:cs typeface="+mn-cs"/>
              </a:rPr>
              <a:t>it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need of professional staff for administrative </a:t>
            </a:r>
            <a:r>
              <a:rPr lang="en-GB" sz="1200" kern="1200" dirty="0" smtClean="0">
                <a:solidFill>
                  <a:schemeClr val="tx1"/>
                </a:solidFill>
                <a:effectLst/>
                <a:latin typeface="+mn-lt"/>
                <a:ea typeface="+mn-ea"/>
                <a:cs typeface="+mn-cs"/>
              </a:rPr>
              <a:t>support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functions of an IFSS team are to be carried out under the direction of the Regional Partnership Board.</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19</a:t>
            </a:fld>
            <a:endParaRPr lang="en-GB" dirty="0"/>
          </a:p>
        </p:txBody>
      </p:sp>
    </p:spTree>
    <p:extLst>
      <p:ext uri="{BB962C8B-B14F-4D97-AF65-F5344CB8AC3E}">
        <p14:creationId xmlns:p14="http://schemas.microsoft.com/office/powerpoint/2010/main" val="110084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pPr>
              <a:spcAft>
                <a:spcPts val="600"/>
              </a:spcAft>
            </a:pPr>
            <a:r>
              <a:rPr lang="en-GB" dirty="0"/>
              <a:t>At this point you might wish to explore with participants what are some of the characteristics of successful integration/partnership working?</a:t>
            </a:r>
            <a:r>
              <a:rPr lang="en-GB" baseline="0" dirty="0"/>
              <a:t> For example:</a:t>
            </a:r>
          </a:p>
          <a:p>
            <a:pPr>
              <a:spcAft>
                <a:spcPts val="600"/>
              </a:spcAft>
            </a:pPr>
            <a:endParaRPr lang="en-GB" dirty="0"/>
          </a:p>
          <a:p>
            <a:pPr marL="171450" indent="-171450">
              <a:buFont typeface="Arial" panose="020B0604020202020204" pitchFamily="34" charset="0"/>
              <a:buChar char="•"/>
            </a:pPr>
            <a:r>
              <a:rPr lang="en-GB" dirty="0">
                <a:ea typeface="MS PGothic" pitchFamily="34" charset="-128"/>
              </a:rPr>
              <a:t>Understand and address resistance, negativity and cynicism about the changes.</a:t>
            </a:r>
          </a:p>
          <a:p>
            <a:pPr marL="171450" indent="-171450">
              <a:buFont typeface="Arial" panose="020B0604020202020204" pitchFamily="34" charset="0"/>
              <a:buChar char="•"/>
            </a:pPr>
            <a:r>
              <a:rPr lang="en-GB" dirty="0">
                <a:ea typeface="MS PGothic" pitchFamily="34" charset="-128"/>
              </a:rPr>
              <a:t>Avoid a focus on </a:t>
            </a:r>
            <a:r>
              <a:rPr lang="en-GB" i="1" dirty="0">
                <a:ea typeface="MS PGothic" pitchFamily="34" charset="-128"/>
              </a:rPr>
              <a:t>processes</a:t>
            </a:r>
            <a:r>
              <a:rPr lang="en-GB" dirty="0">
                <a:ea typeface="MS PGothic" pitchFamily="34" charset="-128"/>
              </a:rPr>
              <a:t> and not addressing the need for change in </a:t>
            </a:r>
            <a:r>
              <a:rPr lang="en-GB" i="1" dirty="0">
                <a:ea typeface="MS PGothic" pitchFamily="34" charset="-128"/>
              </a:rPr>
              <a:t>culture</a:t>
            </a:r>
            <a:r>
              <a:rPr lang="en-GB" dirty="0">
                <a:ea typeface="MS PGothic" pitchFamily="34" charset="-128"/>
              </a:rPr>
              <a:t> and </a:t>
            </a:r>
            <a:r>
              <a:rPr lang="en-GB" i="1" dirty="0">
                <a:ea typeface="MS PGothic" pitchFamily="34" charset="-128"/>
              </a:rPr>
              <a:t>practice</a:t>
            </a:r>
            <a:r>
              <a:rPr lang="en-GB" dirty="0">
                <a:ea typeface="MS PGothic" pitchFamily="34" charset="-128"/>
              </a:rPr>
              <a:t>.</a:t>
            </a:r>
          </a:p>
          <a:p>
            <a:pPr marL="171450" indent="-171450">
              <a:buFont typeface="Arial" panose="020B0604020202020204" pitchFamily="34" charset="0"/>
              <a:buChar char="•"/>
            </a:pPr>
            <a:r>
              <a:rPr lang="en-GB" dirty="0"/>
              <a:t>Find common </a:t>
            </a:r>
            <a:r>
              <a:rPr lang="en-GB" dirty="0" smtClean="0"/>
              <a:t>ground/values </a:t>
            </a:r>
            <a:r>
              <a:rPr lang="en-GB" dirty="0"/>
              <a:t>and focus on changing </a:t>
            </a:r>
            <a:r>
              <a:rPr lang="en-GB" i="1" dirty="0"/>
              <a:t>attitudes</a:t>
            </a:r>
            <a:r>
              <a:rPr lang="en-GB" dirty="0"/>
              <a:t> and </a:t>
            </a:r>
            <a:r>
              <a:rPr lang="en-GB" i="1" dirty="0" smtClean="0"/>
              <a:t>beliefs</a:t>
            </a:r>
            <a:r>
              <a:rPr lang="en-GB" i="0" dirty="0" smtClean="0"/>
              <a:t>,</a:t>
            </a:r>
            <a:r>
              <a:rPr lang="en-GB" dirty="0" smtClean="0"/>
              <a:t> </a:t>
            </a:r>
            <a:r>
              <a:rPr lang="en-GB" dirty="0"/>
              <a:t>as well as </a:t>
            </a:r>
            <a:r>
              <a:rPr lang="en-GB" i="1" dirty="0" smtClean="0"/>
              <a:t>practice</a:t>
            </a:r>
            <a:endParaRPr lang="en-GB" dirty="0"/>
          </a:p>
          <a:p>
            <a:pPr marL="171450" indent="-171450">
              <a:buFont typeface="Arial" panose="020B0604020202020204" pitchFamily="34" charset="0"/>
              <a:buChar char="•"/>
            </a:pPr>
            <a:r>
              <a:rPr lang="en-GB" dirty="0"/>
              <a:t>If you keep asking the question “for what purpose?” you will focus back on the service user/patient and expose other agendas and resistance. Whose interest are you following?</a:t>
            </a:r>
            <a:endParaRPr lang="en-US" altLang="en-US" dirty="0"/>
          </a:p>
          <a:p>
            <a:pPr marL="171450" indent="-171450">
              <a:buFont typeface="Arial" panose="020B0604020202020204" pitchFamily="34" charset="0"/>
              <a:buChar char="•"/>
            </a:pPr>
            <a:endParaRPr lang="en-US" altLang="en-US"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20</a:t>
            </a:fld>
            <a:endParaRPr lang="en-GB" dirty="0"/>
          </a:p>
        </p:txBody>
      </p:sp>
    </p:spTree>
    <p:extLst>
      <p:ext uri="{BB962C8B-B14F-4D97-AF65-F5344CB8AC3E}">
        <p14:creationId xmlns:p14="http://schemas.microsoft.com/office/powerpoint/2010/main" val="1388789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Possible discussion activity – </a:t>
            </a:r>
            <a:r>
              <a:rPr lang="en-GB" sz="1200" b="0" i="0" u="none" strike="noStrike" kern="1200" baseline="0" dirty="0">
                <a:solidFill>
                  <a:schemeClr val="tx1"/>
                </a:solidFill>
                <a:latin typeface="+mn-lt"/>
                <a:ea typeface="+mn-ea"/>
                <a:cs typeface="+mn-cs"/>
              </a:rPr>
              <a:t>you might consider asking participants who are the key stakeholders with whom the Board will need to relate before showing this slide.</a:t>
            </a:r>
          </a:p>
          <a:p>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21</a:t>
            </a:fld>
            <a:endParaRPr lang="en-GB" dirty="0"/>
          </a:p>
        </p:txBody>
      </p:sp>
    </p:spTree>
    <p:extLst>
      <p:ext uri="{BB962C8B-B14F-4D97-AF65-F5344CB8AC3E}">
        <p14:creationId xmlns:p14="http://schemas.microsoft.com/office/powerpoint/2010/main" val="6329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b="1"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Getting </a:t>
            </a:r>
            <a:r>
              <a:rPr lang="en-GB" sz="1200" kern="1200" dirty="0">
                <a:solidFill>
                  <a:schemeClr val="tx1"/>
                </a:solidFill>
                <a:effectLst/>
                <a:latin typeface="+mn-lt"/>
                <a:ea typeface="+mn-ea"/>
                <a:cs typeface="+mn-cs"/>
              </a:rPr>
              <a:t>in on the </a:t>
            </a:r>
            <a:r>
              <a:rPr lang="en-GB" sz="1200" kern="1200" dirty="0" smtClean="0">
                <a:solidFill>
                  <a:schemeClr val="tx1"/>
                </a:solidFill>
                <a:effectLst/>
                <a:latin typeface="+mn-lt"/>
                <a:ea typeface="+mn-ea"/>
                <a:cs typeface="+mn-cs"/>
              </a:rPr>
              <a:t>Act </a:t>
            </a:r>
            <a:r>
              <a:rPr lang="en-GB" sz="1200" kern="1200" dirty="0">
                <a:solidFill>
                  <a:schemeClr val="tx1"/>
                </a:solidFill>
                <a:effectLst/>
                <a:latin typeface="+mn-lt"/>
                <a:ea typeface="+mn-ea"/>
                <a:cs typeface="+mn-cs"/>
              </a:rPr>
              <a:t>is a programme of support and resources</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that has </a:t>
            </a:r>
            <a:r>
              <a:rPr lang="en-GB" sz="1200" kern="1200" baseline="0" dirty="0">
                <a:solidFill>
                  <a:schemeClr val="tx1"/>
                </a:solidFill>
                <a:effectLst/>
                <a:latin typeface="+mn-lt"/>
                <a:ea typeface="+mn-ea"/>
                <a:cs typeface="+mn-cs"/>
              </a:rPr>
              <a:t>been developed </a:t>
            </a:r>
            <a:r>
              <a:rPr lang="en-GB" sz="1200" kern="1200" dirty="0">
                <a:solidFill>
                  <a:schemeClr val="tx1"/>
                </a:solidFill>
                <a:effectLst/>
                <a:latin typeface="+mn-lt"/>
                <a:ea typeface="+mn-ea"/>
                <a:cs typeface="+mn-cs"/>
              </a:rPr>
              <a:t>to</a:t>
            </a:r>
            <a:r>
              <a:rPr lang="en-GB" sz="1200" kern="1200" baseline="0" dirty="0">
                <a:solidFill>
                  <a:schemeClr val="tx1"/>
                </a:solidFill>
                <a:effectLst/>
                <a:latin typeface="+mn-lt"/>
                <a:ea typeface="+mn-ea"/>
                <a:cs typeface="+mn-cs"/>
              </a:rPr>
              <a:t> support strategic leaders and senior managers, including Regional Partnership Boards, in implementing the </a:t>
            </a:r>
            <a:r>
              <a:rPr lang="en-GB" sz="1200" kern="1200" dirty="0">
                <a:solidFill>
                  <a:schemeClr val="tx1"/>
                </a:solidFill>
                <a:effectLst/>
                <a:latin typeface="+mn-lt"/>
                <a:ea typeface="+mn-ea"/>
                <a:cs typeface="+mn-cs"/>
              </a:rPr>
              <a:t>Social Services and Well-being (Wales) Act 2014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Act).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315980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Board will need to ensure that services and resources are used in the most effective and efficient way to enable this. They will also play a vital role in the oversight and governance of partnership arrangements. With the move towards pooled budgets and resources, it is essential that effective governance and accountability arrangements are in place.</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22</a:t>
            </a:fld>
            <a:endParaRPr lang="en-GB" dirty="0"/>
          </a:p>
        </p:txBody>
      </p:sp>
    </p:spTree>
    <p:extLst>
      <p:ext uri="{BB962C8B-B14F-4D97-AF65-F5344CB8AC3E}">
        <p14:creationId xmlns:p14="http://schemas.microsoft.com/office/powerpoint/2010/main" val="116106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Ask participants, in pairs or small groups, to consider</a:t>
            </a:r>
            <a:r>
              <a:rPr lang="en-US" baseline="0" dirty="0"/>
              <a:t> the range of factors listed on the slide. Rather than asking each group to consider </a:t>
            </a:r>
            <a:r>
              <a:rPr lang="en-US" i="1" baseline="0" dirty="0"/>
              <a:t>all</a:t>
            </a:r>
            <a:r>
              <a:rPr lang="en-US" baseline="0" dirty="0"/>
              <a:t> </a:t>
            </a:r>
            <a:r>
              <a:rPr lang="en-US" baseline="0" dirty="0" smtClean="0"/>
              <a:t>the </a:t>
            </a:r>
            <a:r>
              <a:rPr lang="en-US" baseline="0" dirty="0"/>
              <a:t>bullet points, you might wish to designate just one or two points to each group to reduce duplication and ensure sufficient time to cover each area in detail. </a:t>
            </a:r>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23</a:t>
            </a:fld>
            <a:endParaRPr lang="en-GB" dirty="0"/>
          </a:p>
        </p:txBody>
      </p:sp>
    </p:spTree>
    <p:extLst>
      <p:ext uri="{BB962C8B-B14F-4D97-AF65-F5344CB8AC3E}">
        <p14:creationId xmlns:p14="http://schemas.microsoft.com/office/powerpoint/2010/main" val="3033573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sz="1200" kern="1200" dirty="0">
                <a:solidFill>
                  <a:schemeClr val="tx1"/>
                </a:solidFill>
                <a:effectLst/>
                <a:latin typeface="+mn-lt"/>
                <a:ea typeface="+mn-ea"/>
                <a:cs typeface="+mn-cs"/>
              </a:rPr>
              <a:t>Section 14 places a duty on local authorities and </a:t>
            </a:r>
            <a:r>
              <a:rPr lang="en-GB" sz="1200" kern="1200" dirty="0" smtClean="0">
                <a:solidFill>
                  <a:schemeClr val="tx1"/>
                </a:solidFill>
                <a:effectLst/>
                <a:latin typeface="+mn-lt"/>
                <a:ea typeface="+mn-ea"/>
                <a:cs typeface="+mn-cs"/>
              </a:rPr>
              <a:t>local </a:t>
            </a:r>
            <a:r>
              <a:rPr lang="en-GB" sz="1200" kern="1200" dirty="0">
                <a:solidFill>
                  <a:schemeClr val="tx1"/>
                </a:solidFill>
                <a:effectLst/>
                <a:latin typeface="+mn-lt"/>
                <a:ea typeface="+mn-ea"/>
                <a:cs typeface="+mn-cs"/>
              </a:rPr>
              <a:t>h</a:t>
            </a:r>
            <a:r>
              <a:rPr lang="en-GB" sz="1200" kern="1200" dirty="0" smtClean="0">
                <a:solidFill>
                  <a:schemeClr val="tx1"/>
                </a:solidFill>
                <a:effectLst/>
                <a:latin typeface="+mn-lt"/>
                <a:ea typeface="+mn-ea"/>
                <a:cs typeface="+mn-cs"/>
              </a:rPr>
              <a:t>ealth boards </a:t>
            </a:r>
            <a:r>
              <a:rPr lang="en-GB" sz="1200" kern="1200" dirty="0">
                <a:solidFill>
                  <a:schemeClr val="tx1"/>
                </a:solidFill>
                <a:effectLst/>
                <a:latin typeface="+mn-lt"/>
                <a:ea typeface="+mn-ea"/>
                <a:cs typeface="+mn-cs"/>
              </a:rPr>
              <a:t>to assess the population’s care and support needs, including the support needs of carers. As part of this population assessment, local authorities and </a:t>
            </a:r>
            <a:r>
              <a:rPr lang="en-GB" sz="1200" kern="1200" dirty="0" smtClean="0">
                <a:solidFill>
                  <a:schemeClr val="tx1"/>
                </a:solidFill>
                <a:effectLst/>
                <a:latin typeface="+mn-lt"/>
                <a:ea typeface="+mn-ea"/>
                <a:cs typeface="+mn-cs"/>
              </a:rPr>
              <a:t>local health boards </a:t>
            </a:r>
            <a:r>
              <a:rPr lang="en-GB" sz="1200" kern="1200" dirty="0">
                <a:solidFill>
                  <a:schemeClr val="tx1"/>
                </a:solidFill>
                <a:effectLst/>
                <a:latin typeface="+mn-lt"/>
                <a:ea typeface="+mn-ea"/>
                <a:cs typeface="+mn-cs"/>
              </a:rPr>
              <a:t>must identify the range and level of </a:t>
            </a:r>
            <a:r>
              <a:rPr lang="en-GB" sz="1200" kern="1200" dirty="0" smtClean="0">
                <a:solidFill>
                  <a:schemeClr val="tx1"/>
                </a:solidFill>
                <a:effectLst/>
                <a:latin typeface="+mn-lt"/>
                <a:ea typeface="+mn-ea"/>
                <a:cs typeface="+mn-cs"/>
              </a:rPr>
              <a:t>preventative </a:t>
            </a:r>
            <a:r>
              <a:rPr lang="en-GB" sz="1200" kern="1200" dirty="0">
                <a:solidFill>
                  <a:schemeClr val="tx1"/>
                </a:solidFill>
                <a:effectLst/>
                <a:latin typeface="+mn-lt"/>
                <a:ea typeface="+mn-ea"/>
                <a:cs typeface="+mn-cs"/>
              </a:rPr>
              <a:t>services required to meet the care and support needs identified.</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authorities are</a:t>
            </a:r>
            <a:r>
              <a:rPr lang="en-GB" baseline="0" dirty="0"/>
              <a:t> required to carry out </a:t>
            </a:r>
            <a:r>
              <a:rPr lang="en-GB" dirty="0"/>
              <a:t>an assessment of the sufficiency of the provision of care and support in the area.</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24</a:t>
            </a:fld>
            <a:endParaRPr lang="en-GB" dirty="0"/>
          </a:p>
        </p:txBody>
      </p:sp>
    </p:spTree>
    <p:extLst>
      <p:ext uri="{BB962C8B-B14F-4D97-AF65-F5344CB8AC3E}">
        <p14:creationId xmlns:p14="http://schemas.microsoft.com/office/powerpoint/2010/main" val="2125974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25</a:t>
            </a:fld>
            <a:endParaRPr lang="en-GB" dirty="0"/>
          </a:p>
        </p:txBody>
      </p:sp>
    </p:spTree>
    <p:extLst>
      <p:ext uri="{BB962C8B-B14F-4D97-AF65-F5344CB8AC3E}">
        <p14:creationId xmlns:p14="http://schemas.microsoft.com/office/powerpoint/2010/main" val="385641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a:t>Facilitator Notes</a:t>
            </a:r>
          </a:p>
          <a:p>
            <a:endParaRPr lang="en-GB" b="1" dirty="0"/>
          </a:p>
          <a:p>
            <a:r>
              <a:rPr lang="en-GB" b="0" dirty="0"/>
              <a:t>The Welsh government</a:t>
            </a:r>
            <a:r>
              <a:rPr lang="en-GB" b="0" baseline="0" dirty="0"/>
              <a:t> has put in place a £14 million </a:t>
            </a:r>
            <a:r>
              <a:rPr lang="en-GB" b="0" dirty="0"/>
              <a:t>package of support to help local authorities implement the major reforms required of the health and social care system</a:t>
            </a:r>
            <a:r>
              <a:rPr lang="en-GB" b="0" baseline="0" dirty="0"/>
              <a:t> </a:t>
            </a:r>
            <a:r>
              <a:rPr lang="en-GB" b="0" baseline="0" dirty="0" smtClean="0"/>
              <a:t>– </a:t>
            </a:r>
            <a:r>
              <a:rPr lang="en-GB" b="0" dirty="0"/>
              <a:t>to ensure workforce readiness and raise public awareness of the changes in the Act.</a:t>
            </a:r>
          </a:p>
          <a:p>
            <a:endParaRPr lang="en-GB" b="0" dirty="0"/>
          </a:p>
          <a:p>
            <a:r>
              <a:rPr lang="en-GB" b="0" dirty="0"/>
              <a:t>The </a:t>
            </a:r>
            <a:r>
              <a:rPr lang="en-GB" b="1" dirty="0"/>
              <a:t>Welsh Community</a:t>
            </a:r>
            <a:r>
              <a:rPr lang="en-GB" b="1" baseline="0" dirty="0"/>
              <a:t> Care Information System (WCCIS) </a:t>
            </a:r>
            <a:r>
              <a:rPr lang="en-GB" sz="1200" kern="1200" dirty="0">
                <a:solidFill>
                  <a:schemeClr val="tx1"/>
                </a:solidFill>
                <a:effectLst/>
                <a:latin typeface="+mn-lt"/>
                <a:ea typeface="+mn-ea"/>
                <a:cs typeface="+mn-cs"/>
              </a:rPr>
              <a:t>will support integration between health and social care across all boundaries. For </a:t>
            </a:r>
            <a:r>
              <a:rPr lang="en-GB" sz="1200" kern="1200" dirty="0" smtClean="0">
                <a:solidFill>
                  <a:schemeClr val="tx1"/>
                </a:solidFill>
                <a:effectLst/>
                <a:latin typeface="+mn-lt"/>
                <a:ea typeface="+mn-ea"/>
                <a:cs typeface="+mn-cs"/>
              </a:rPr>
              <a:t>example, </a:t>
            </a:r>
            <a:r>
              <a:rPr lang="en-GB" sz="1200" kern="1200" dirty="0">
                <a:solidFill>
                  <a:schemeClr val="tx1"/>
                </a:solidFill>
                <a:effectLst/>
                <a:latin typeface="+mn-lt"/>
                <a:ea typeface="+mn-ea"/>
                <a:cs typeface="+mn-cs"/>
              </a:rPr>
              <a:t>it will allow local authorities and health services to share care records and optimise services across Wales.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WCCIS will underpin: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Person-centred </a:t>
            </a:r>
            <a:r>
              <a:rPr lang="en-GB" sz="1200" kern="1200" dirty="0" smtClean="0">
                <a:solidFill>
                  <a:schemeClr val="tx1"/>
                </a:solidFill>
                <a:effectLst/>
                <a:latin typeface="+mn-lt"/>
                <a:ea typeface="+mn-ea"/>
                <a:cs typeface="+mn-cs"/>
              </a:rPr>
              <a:t>care</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Integrated across health </a:t>
            </a:r>
            <a:r>
              <a:rPr lang="en-GB" sz="1200" kern="1200" dirty="0" smtClean="0">
                <a:solidFill>
                  <a:schemeClr val="tx1"/>
                </a:solidFill>
                <a:effectLst/>
                <a:latin typeface="+mn-lt"/>
                <a:ea typeface="+mn-ea"/>
                <a:cs typeface="+mn-cs"/>
              </a:rPr>
              <a:t>and </a:t>
            </a:r>
            <a:r>
              <a:rPr lang="en-GB" sz="1200" kern="1200" dirty="0">
                <a:solidFill>
                  <a:schemeClr val="tx1"/>
                </a:solidFill>
                <a:effectLst/>
                <a:latin typeface="+mn-lt"/>
                <a:ea typeface="+mn-ea"/>
                <a:cs typeface="+mn-cs"/>
              </a:rPr>
              <a:t>social care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Quality </a:t>
            </a:r>
            <a:r>
              <a:rPr lang="en-GB" sz="1200" kern="1200" dirty="0" smtClean="0">
                <a:solidFill>
                  <a:schemeClr val="tx1"/>
                </a:solidFill>
                <a:effectLst/>
                <a:latin typeface="+mn-lt"/>
                <a:ea typeface="+mn-ea"/>
                <a:cs typeface="+mn-cs"/>
              </a:rPr>
              <a:t>and safety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Effectiveness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New service models </a:t>
            </a:r>
            <a:r>
              <a:rPr lang="en-GB" sz="1200" kern="1200" dirty="0" smtClean="0">
                <a:solidFill>
                  <a:schemeClr val="tx1"/>
                </a:solidFill>
                <a:effectLst/>
                <a:latin typeface="+mn-lt"/>
                <a:ea typeface="+mn-ea"/>
                <a:cs typeface="+mn-cs"/>
              </a:rPr>
              <a:t>and </a:t>
            </a:r>
            <a:r>
              <a:rPr lang="en-GB" sz="1200" kern="1200" dirty="0">
                <a:solidFill>
                  <a:schemeClr val="tx1"/>
                </a:solidFill>
                <a:effectLst/>
                <a:latin typeface="+mn-lt"/>
                <a:ea typeface="+mn-ea"/>
                <a:cs typeface="+mn-cs"/>
              </a:rPr>
              <a:t>legislation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Efficiency through mobile working</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b="1" u="none" dirty="0" err="1">
                <a:hlinkClick r:id="rId3"/>
              </a:rPr>
              <a:t>Dewis</a:t>
            </a:r>
            <a:r>
              <a:rPr lang="en-GB" dirty="0"/>
              <a:t> is a community services search website where anyone can find out about the services in their local area. A similar website for information on community services is </a:t>
            </a:r>
            <a:r>
              <a:rPr lang="en-GB" b="1" dirty="0" err="1">
                <a:hlinkClick r:id="rId4"/>
              </a:rPr>
              <a:t>Infoengine</a:t>
            </a:r>
            <a:r>
              <a:rPr lang="en-GB" dirty="0"/>
              <a:t>, which will share a link with </a:t>
            </a:r>
            <a:r>
              <a:rPr lang="en-GB" dirty="0" err="1"/>
              <a:t>Dewis</a:t>
            </a:r>
            <a:r>
              <a:rPr lang="en-GB" dirty="0"/>
              <a:t> to ensure users of both get the correct information. </a:t>
            </a:r>
          </a:p>
        </p:txBody>
      </p:sp>
      <p:sp>
        <p:nvSpPr>
          <p:cNvPr id="4" name="Slide Number Placeholder 3"/>
          <p:cNvSpPr>
            <a:spLocks noGrp="1"/>
          </p:cNvSpPr>
          <p:nvPr>
            <p:ph type="sldNum" sz="quarter" idx="10"/>
          </p:nvPr>
        </p:nvSpPr>
        <p:spPr/>
        <p:txBody>
          <a:bodyPr/>
          <a:lstStyle/>
          <a:p>
            <a:fld id="{25A66D71-3A5D-49FC-BD65-2596F3D52FCF}" type="slidenum">
              <a:rPr lang="en-GB" smtClean="0"/>
              <a:pPr/>
              <a:t>26</a:t>
            </a:fld>
            <a:endParaRPr lang="en-GB" dirty="0"/>
          </a:p>
        </p:txBody>
      </p:sp>
    </p:spTree>
    <p:extLst>
      <p:ext uri="{BB962C8B-B14F-4D97-AF65-F5344CB8AC3E}">
        <p14:creationId xmlns:p14="http://schemas.microsoft.com/office/powerpoint/2010/main" val="108461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sz="1200" kern="1200" dirty="0">
                <a:solidFill>
                  <a:schemeClr val="tx1"/>
                </a:solidFill>
                <a:effectLst/>
                <a:latin typeface="+mn-lt"/>
                <a:ea typeface="+mn-ea"/>
                <a:cs typeface="+mn-cs"/>
              </a:rPr>
              <a:t>The purpose of the regional implementation plan is to provide an overview of the work streams, key decisions and milestones that are </a:t>
            </a:r>
          </a:p>
          <a:p>
            <a:r>
              <a:rPr lang="en-GB" sz="1200" kern="1200" dirty="0">
                <a:solidFill>
                  <a:schemeClr val="tx1"/>
                </a:solidFill>
                <a:effectLst/>
                <a:latin typeface="+mn-lt"/>
                <a:ea typeface="+mn-ea"/>
                <a:cs typeface="+mn-cs"/>
              </a:rPr>
              <a:t>required for the implementation of the Act.</a:t>
            </a:r>
          </a:p>
          <a:p>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27</a:t>
            </a:fld>
            <a:endParaRPr lang="en-GB" dirty="0"/>
          </a:p>
        </p:txBody>
      </p:sp>
    </p:spTree>
    <p:extLst>
      <p:ext uri="{BB962C8B-B14F-4D97-AF65-F5344CB8AC3E}">
        <p14:creationId xmlns:p14="http://schemas.microsoft.com/office/powerpoint/2010/main" val="433785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Equally diverse range of contributions that each partner will need to make; ranging from the delivery of specific statutory requirements through to expertise, feedback and advice.</a:t>
            </a:r>
          </a:p>
          <a:p>
            <a:endParaRPr lang="en-GB" dirty="0"/>
          </a:p>
          <a:p>
            <a:r>
              <a:rPr lang="en-GB" dirty="0"/>
              <a:t>Tell</a:t>
            </a:r>
            <a:r>
              <a:rPr lang="en-GB" baseline="0" dirty="0"/>
              <a:t> the audience that you will now talk through the role of each ‘partner’ in turn.</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28</a:t>
            </a:fld>
            <a:endParaRPr lang="en-GB" dirty="0"/>
          </a:p>
        </p:txBody>
      </p:sp>
    </p:spTree>
    <p:extLst>
      <p:ext uri="{BB962C8B-B14F-4D97-AF65-F5344CB8AC3E}">
        <p14:creationId xmlns:p14="http://schemas.microsoft.com/office/powerpoint/2010/main" val="2196732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29</a:t>
            </a:fld>
            <a:endParaRPr lang="en-GB" dirty="0"/>
          </a:p>
        </p:txBody>
      </p:sp>
    </p:spTree>
    <p:extLst>
      <p:ext uri="{BB962C8B-B14F-4D97-AF65-F5344CB8AC3E}">
        <p14:creationId xmlns:p14="http://schemas.microsoft.com/office/powerpoint/2010/main" val="297890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30</a:t>
            </a:fld>
            <a:endParaRPr lang="en-GB" dirty="0"/>
          </a:p>
        </p:txBody>
      </p:sp>
    </p:spTree>
    <p:extLst>
      <p:ext uri="{BB962C8B-B14F-4D97-AF65-F5344CB8AC3E}">
        <p14:creationId xmlns:p14="http://schemas.microsoft.com/office/powerpoint/2010/main" val="246208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31</a:t>
            </a:fld>
            <a:endParaRPr lang="en-GB" dirty="0"/>
          </a:p>
        </p:txBody>
      </p:sp>
    </p:spTree>
    <p:extLst>
      <p:ext uri="{BB962C8B-B14F-4D97-AF65-F5344CB8AC3E}">
        <p14:creationId xmlns:p14="http://schemas.microsoft.com/office/powerpoint/2010/main" val="10682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resources are relevant to the full range of partners involved in making the Act work effectively across Wales.</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615737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32</a:t>
            </a:fld>
            <a:endParaRPr lang="en-GB" dirty="0"/>
          </a:p>
        </p:txBody>
      </p:sp>
    </p:spTree>
    <p:extLst>
      <p:ext uri="{BB962C8B-B14F-4D97-AF65-F5344CB8AC3E}">
        <p14:creationId xmlns:p14="http://schemas.microsoft.com/office/powerpoint/2010/main" val="2250929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r>
              <a:rPr lang="en-GB" dirty="0"/>
              <a:t>Local authorities are required to promote care and support services and preventative services which are provided by social enterprises, co-operatives, user-led organisations and third sector organisations.</a:t>
            </a:r>
          </a:p>
          <a:p>
            <a:endParaRPr lang="en-GB" dirty="0"/>
          </a:p>
          <a:p>
            <a:r>
              <a:rPr lang="en-GB" dirty="0"/>
              <a:t>Third sector organisations are valuable sources of data which can help local authorities shape their local delivery. Each local authority will also have to produce a population assessment. Voluntary sector organisations can make an important contribution which helps to identify the needs of local populations. The third sector often holds huge amount of intelligence about unmet need which is rarely used as widely as it might be.</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34</a:t>
            </a:fld>
            <a:endParaRPr lang="en-GB" dirty="0"/>
          </a:p>
        </p:txBody>
      </p:sp>
    </p:spTree>
    <p:extLst>
      <p:ext uri="{BB962C8B-B14F-4D97-AF65-F5344CB8AC3E}">
        <p14:creationId xmlns:p14="http://schemas.microsoft.com/office/powerpoint/2010/main" val="3121164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36</a:t>
            </a:fld>
            <a:endParaRPr lang="en-GB" dirty="0"/>
          </a:p>
        </p:txBody>
      </p:sp>
    </p:spTree>
    <p:extLst>
      <p:ext uri="{BB962C8B-B14F-4D97-AF65-F5344CB8AC3E}">
        <p14:creationId xmlns:p14="http://schemas.microsoft.com/office/powerpoint/2010/main" val="1757654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Facilitators Notes</a:t>
            </a:r>
          </a:p>
          <a:p>
            <a:endParaRPr lang="en-GB" dirty="0"/>
          </a:p>
          <a:p>
            <a:r>
              <a:rPr lang="en-GB" dirty="0"/>
              <a:t>Although the Regional</a:t>
            </a:r>
            <a:r>
              <a:rPr lang="en-GB" baseline="0" dirty="0"/>
              <a:t> Partnership Boards will provide the strategic direction for the transformation of social services in their given areas, in practice there will be a multitude of stakeholders </a:t>
            </a:r>
            <a:r>
              <a:rPr lang="en-GB" baseline="0" dirty="0" smtClean="0"/>
              <a:t>that </a:t>
            </a:r>
            <a:r>
              <a:rPr lang="en-GB" baseline="0" dirty="0"/>
              <a:t>need to contribute to the design, development and delivery of local services. It is simply not realistic for every stakeholder to be involved regularly, nor can representatives of carers or people with care and support needs be expected to be able to represent the entirety of the views and experiences of local populations.</a:t>
            </a:r>
          </a:p>
          <a:p>
            <a:endParaRPr lang="en-GB" baseline="0" dirty="0"/>
          </a:p>
          <a:p>
            <a:r>
              <a:rPr lang="en-GB" baseline="0" dirty="0"/>
              <a:t>It is therefore the responsibility of the Board to foster engagement through the network of existing arrangements or forums locally or through the development of new </a:t>
            </a:r>
            <a:r>
              <a:rPr lang="en-GB" baseline="0" dirty="0" smtClean="0"/>
              <a:t>networks, </a:t>
            </a:r>
            <a:r>
              <a:rPr lang="en-GB" baseline="0" dirty="0" err="1" smtClean="0"/>
              <a:t>etc</a:t>
            </a:r>
            <a:r>
              <a:rPr lang="en-GB" baseline="0" dirty="0" smtClean="0"/>
              <a:t>, </a:t>
            </a:r>
            <a:r>
              <a:rPr lang="en-GB" baseline="0" dirty="0"/>
              <a:t>where required. Mapping links and local governance arrangements will be key to the ability of the Regional Partnership Boards to influence and lead transformation.</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37</a:t>
            </a:fld>
            <a:endParaRPr lang="en-GB" dirty="0"/>
          </a:p>
        </p:txBody>
      </p:sp>
    </p:spTree>
    <p:extLst>
      <p:ext uri="{BB962C8B-B14F-4D97-AF65-F5344CB8AC3E}">
        <p14:creationId xmlns:p14="http://schemas.microsoft.com/office/powerpoint/2010/main" val="473741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0412" cy="3429000"/>
          </a:xfrm>
          <a:ln/>
        </p:spPr>
      </p:sp>
      <p:sp>
        <p:nvSpPr>
          <p:cNvPr id="69635" name="Rectangle 3"/>
          <p:cNvSpPr>
            <a:spLocks noGrp="1" noChangeArrowheads="1"/>
          </p:cNvSpPr>
          <p:nvPr>
            <p:ph type="body" idx="1"/>
          </p:nvPr>
        </p:nvSpPr>
        <p:spPr>
          <a:xfrm>
            <a:off x="450049" y="4343145"/>
            <a:ext cx="5722474" cy="4115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pPr>
            <a:r>
              <a:rPr lang="en-GB" altLang="en-US" b="1" dirty="0">
                <a:latin typeface="Arial" pitchFamily="34" charset="0"/>
                <a:ea typeface="ＭＳ Ｐゴシック" pitchFamily="34" charset="-128"/>
                <a:cs typeface="Lucida Sans Unicode" pitchFamily="34" charset="0"/>
              </a:rPr>
              <a:t>Facilitator</a:t>
            </a:r>
            <a:r>
              <a:rPr lang="en-GB" altLang="en-US" b="1" baseline="0" dirty="0">
                <a:latin typeface="Arial" pitchFamily="34" charset="0"/>
                <a:ea typeface="ＭＳ Ｐゴシック" pitchFamily="34" charset="-128"/>
                <a:cs typeface="Lucida Sans Unicode" pitchFamily="34" charset="0"/>
              </a:rPr>
              <a:t> Notes</a:t>
            </a:r>
          </a:p>
          <a:p>
            <a:pPr>
              <a:spcBef>
                <a:spcPts val="450"/>
              </a:spcBef>
            </a:pPr>
            <a:endParaRPr lang="en-GB" altLang="en-US" b="1" baseline="0" dirty="0">
              <a:latin typeface="Arial" pitchFamily="34" charset="0"/>
              <a:ea typeface="ＭＳ Ｐゴシック" pitchFamily="34" charset="-128"/>
              <a:cs typeface="Lucida Sans Unicode" pitchFamily="34" charset="0"/>
            </a:endParaRPr>
          </a:p>
          <a:p>
            <a:pPr>
              <a:spcBef>
                <a:spcPts val="450"/>
              </a:spcBef>
            </a:pPr>
            <a:r>
              <a:rPr lang="en-GB" altLang="en-US" b="1" baseline="0" dirty="0">
                <a:latin typeface="Arial" pitchFamily="34" charset="0"/>
                <a:ea typeface="ＭＳ Ｐゴシック" pitchFamily="34" charset="-128"/>
                <a:cs typeface="Lucida Sans Unicode" pitchFamily="34" charset="0"/>
              </a:rPr>
              <a:t>Possible discussion activity </a:t>
            </a:r>
            <a:r>
              <a:rPr lang="en-GB" altLang="en-US" b="1" dirty="0">
                <a:latin typeface="Arial" pitchFamily="34" charset="0"/>
                <a:ea typeface="ＭＳ Ｐゴシック" pitchFamily="34" charset="-128"/>
                <a:cs typeface="Lucida Sans Unicode" pitchFamily="34" charset="0"/>
              </a:rPr>
              <a:t>– </a:t>
            </a:r>
            <a:r>
              <a:rPr lang="en-GB" altLang="en-US" b="0" dirty="0">
                <a:latin typeface="Arial" pitchFamily="34" charset="0"/>
                <a:ea typeface="ＭＳ Ｐゴシック" pitchFamily="34" charset="-128"/>
                <a:cs typeface="Lucida Sans Unicode" pitchFamily="34" charset="0"/>
              </a:rPr>
              <a:t>ask</a:t>
            </a:r>
            <a:r>
              <a:rPr lang="en-GB" altLang="en-US" b="0" baseline="0" dirty="0">
                <a:latin typeface="Arial" pitchFamily="34" charset="0"/>
                <a:ea typeface="ＭＳ Ｐゴシック" pitchFamily="34" charset="-128"/>
                <a:cs typeface="Lucida Sans Unicode" pitchFamily="34" charset="0"/>
              </a:rPr>
              <a:t> the audience </a:t>
            </a:r>
            <a:r>
              <a:rPr lang="en-GB" altLang="en-US" dirty="0">
                <a:latin typeface="Arial" pitchFamily="34" charset="0"/>
                <a:ea typeface="ＭＳ Ｐゴシック" pitchFamily="34" charset="-128"/>
                <a:cs typeface="Lucida Sans Unicode" pitchFamily="34" charset="0"/>
              </a:rPr>
              <a:t>what promotes effective collaboration</a:t>
            </a:r>
            <a:r>
              <a:rPr lang="en-GB" altLang="en-US" baseline="0" dirty="0">
                <a:latin typeface="Arial" pitchFamily="34" charset="0"/>
                <a:ea typeface="ＭＳ Ｐゴシック" pitchFamily="34" charset="-128"/>
                <a:cs typeface="Lucida Sans Unicode" pitchFamily="34" charset="0"/>
              </a:rPr>
              <a:t> and partnership</a:t>
            </a:r>
            <a:r>
              <a:rPr lang="en-GB" altLang="en-US" dirty="0">
                <a:latin typeface="Arial" pitchFamily="34" charset="0"/>
                <a:ea typeface="ＭＳ Ｐゴシック" pitchFamily="34" charset="-128"/>
                <a:cs typeface="Lucida Sans Unicode" pitchFamily="34" charset="0"/>
              </a:rPr>
              <a:t>? What do you do to achieve this? Before showing the bullet</a:t>
            </a:r>
            <a:r>
              <a:rPr lang="en-GB" altLang="en-US" baseline="0" dirty="0">
                <a:latin typeface="Arial" pitchFamily="34" charset="0"/>
                <a:ea typeface="ＭＳ Ｐゴシック" pitchFamily="34" charset="-128"/>
                <a:cs typeface="Lucida Sans Unicode" pitchFamily="34" charset="0"/>
              </a:rPr>
              <a:t> points on this slide.</a:t>
            </a:r>
            <a:endParaRPr lang="en-GB" altLang="en-US" dirty="0">
              <a:latin typeface="Arial" pitchFamily="34" charset="0"/>
              <a:ea typeface="ＭＳ Ｐゴシック" pitchFamily="34" charset="-128"/>
              <a:cs typeface="Lucida Sans Unicode" pitchFamily="34" charset="0"/>
            </a:endParaRPr>
          </a:p>
          <a:p>
            <a:pPr>
              <a:spcBef>
                <a:spcPts val="450"/>
              </a:spcBef>
            </a:pPr>
            <a:endParaRPr lang="en-GB" altLang="en-US" dirty="0">
              <a:latin typeface="Arial" pitchFamily="34" charset="0"/>
              <a:ea typeface="ＭＳ Ｐゴシック" pitchFamily="34" charset="-128"/>
              <a:cs typeface="Lucida Sans Unicode" pitchFamily="34" charset="0"/>
            </a:endParaRPr>
          </a:p>
        </p:txBody>
      </p:sp>
    </p:spTree>
    <p:extLst>
      <p:ext uri="{BB962C8B-B14F-4D97-AF65-F5344CB8AC3E}">
        <p14:creationId xmlns:p14="http://schemas.microsoft.com/office/powerpoint/2010/main" val="4078862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Facilitator</a:t>
            </a:r>
            <a:r>
              <a:rPr lang="en-GB" sz="1200" b="1" kern="1200" baseline="0" dirty="0">
                <a:solidFill>
                  <a:schemeClr val="tx1"/>
                </a:solidFill>
                <a:effectLst/>
                <a:latin typeface="+mn-lt"/>
                <a:ea typeface="+mn-ea"/>
                <a:cs typeface="+mn-cs"/>
              </a:rPr>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Suggest 15 </a:t>
            </a:r>
            <a:r>
              <a:rPr lang="en-GB" sz="1200" kern="1200" dirty="0" smtClean="0">
                <a:solidFill>
                  <a:schemeClr val="tx1"/>
                </a:solidFill>
                <a:effectLst/>
                <a:latin typeface="+mn-lt"/>
                <a:ea typeface="+mn-ea"/>
                <a:cs typeface="+mn-cs"/>
              </a:rPr>
              <a:t>minutes </a:t>
            </a:r>
            <a:r>
              <a:rPr lang="en-GB" sz="1200" kern="1200" dirty="0">
                <a:solidFill>
                  <a:schemeClr val="tx1"/>
                </a:solidFill>
                <a:effectLst/>
                <a:latin typeface="+mn-lt"/>
                <a:ea typeface="+mn-ea"/>
                <a:cs typeface="+mn-cs"/>
              </a:rPr>
              <a:t>discussion in pairs or small groups. You may want to consider grouping participants by organisation</a:t>
            </a:r>
            <a:r>
              <a:rPr lang="en-GB" sz="1200" kern="1200" baseline="0" dirty="0">
                <a:solidFill>
                  <a:schemeClr val="tx1"/>
                </a:solidFill>
                <a:effectLst/>
                <a:latin typeface="+mn-lt"/>
                <a:ea typeface="+mn-ea"/>
                <a:cs typeface="+mn-cs"/>
              </a:rPr>
              <a:t> if there is more than one member present from each. </a:t>
            </a:r>
            <a:r>
              <a:rPr lang="en-GB" sz="1200" kern="1200" dirty="0" smtClean="0">
                <a:solidFill>
                  <a:schemeClr val="tx1"/>
                </a:solidFill>
                <a:effectLst/>
                <a:latin typeface="+mn-lt"/>
                <a:ea typeface="+mn-ea"/>
                <a:cs typeface="+mn-cs"/>
              </a:rPr>
              <a:t>Allow </a:t>
            </a:r>
            <a:r>
              <a:rPr lang="en-GB" sz="1200" kern="1200" dirty="0">
                <a:solidFill>
                  <a:schemeClr val="tx1"/>
                </a:solidFill>
                <a:effectLst/>
                <a:latin typeface="+mn-lt"/>
                <a:ea typeface="+mn-ea"/>
                <a:cs typeface="+mn-cs"/>
              </a:rPr>
              <a:t>time for feedback from each group in turn.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Bring the presentation to a conclusion reminding participants about</a:t>
            </a:r>
            <a:r>
              <a:rPr lang="en-GB" sz="1200" kern="1200" baseline="0" dirty="0">
                <a:solidFill>
                  <a:schemeClr val="tx1"/>
                </a:solidFill>
                <a:effectLst/>
                <a:latin typeface="+mn-lt"/>
                <a:ea typeface="+mn-ea"/>
                <a:cs typeface="+mn-cs"/>
              </a:rPr>
              <a:t> the aims of Part 9 for individuals and the cultural shift to a new way of working. Reinforce </a:t>
            </a:r>
            <a:r>
              <a:rPr lang="en-GB" sz="1200" kern="1200" baseline="0">
                <a:solidFill>
                  <a:schemeClr val="tx1"/>
                </a:solidFill>
                <a:effectLst/>
                <a:latin typeface="+mn-lt"/>
                <a:ea typeface="+mn-ea"/>
                <a:cs typeface="+mn-cs"/>
              </a:rPr>
              <a:t>the </a:t>
            </a:r>
            <a:r>
              <a:rPr lang="en-GB" sz="1200" kern="1200" smtClean="0">
                <a:solidFill>
                  <a:schemeClr val="tx1"/>
                </a:solidFill>
                <a:effectLst/>
                <a:latin typeface="+mn-lt"/>
                <a:ea typeface="+mn-ea"/>
                <a:cs typeface="+mn-cs"/>
              </a:rPr>
              <a:t>“</a:t>
            </a:r>
            <a:r>
              <a:rPr lang="en-GB" sz="1200" kern="1200" dirty="0">
                <a:solidFill>
                  <a:schemeClr val="tx1"/>
                </a:solidFill>
                <a:effectLst/>
                <a:latin typeface="+mn-lt"/>
                <a:ea typeface="+mn-ea"/>
                <a:cs typeface="+mn-cs"/>
              </a:rPr>
              <a:t>doing things differently”</a:t>
            </a:r>
            <a:r>
              <a:rPr lang="en-GB" sz="1200" kern="1200">
                <a:solidFill>
                  <a:schemeClr val="tx1"/>
                </a:solidFill>
                <a:effectLst/>
                <a:latin typeface="+mn-lt"/>
                <a:ea typeface="+mn-ea"/>
                <a:cs typeface="+mn-cs"/>
              </a:rPr>
              <a:t> </a:t>
            </a:r>
            <a:r>
              <a:rPr lang="en-GB" sz="1200" kern="1200" smtClean="0">
                <a:solidFill>
                  <a:schemeClr val="tx1"/>
                </a:solidFill>
                <a:effectLst/>
                <a:latin typeface="+mn-lt"/>
                <a:ea typeface="+mn-ea"/>
                <a:cs typeface="+mn-cs"/>
              </a:rPr>
              <a:t>message</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changing the care and support </a:t>
            </a:r>
            <a:r>
              <a:rPr lang="en-GB" sz="1200" kern="1200" dirty="0">
                <a:solidFill>
                  <a:schemeClr val="tx1"/>
                </a:solidFill>
                <a:effectLst/>
                <a:latin typeface="+mn-lt"/>
                <a:ea typeface="+mn-ea"/>
                <a:cs typeface="+mn-cs"/>
              </a:rPr>
              <a:t>system.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39</a:t>
            </a:fld>
            <a:endParaRPr lang="en-GB" dirty="0"/>
          </a:p>
        </p:txBody>
      </p:sp>
    </p:spTree>
    <p:extLst>
      <p:ext uri="{BB962C8B-B14F-4D97-AF65-F5344CB8AC3E}">
        <p14:creationId xmlns:p14="http://schemas.microsoft.com/office/powerpoint/2010/main" val="304319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full suite of materials incorporates</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five modules </a:t>
            </a:r>
            <a:r>
              <a:rPr lang="en-GB" sz="1200" kern="1200" baseline="0" dirty="0">
                <a:solidFill>
                  <a:schemeClr val="tx1"/>
                </a:solidFill>
                <a:effectLst/>
                <a:latin typeface="+mn-lt"/>
                <a:ea typeface="+mn-ea"/>
                <a:cs typeface="+mn-cs"/>
              </a:rPr>
              <a:t>in </a:t>
            </a:r>
            <a:r>
              <a:rPr lang="en-GB" sz="1200" kern="1200" baseline="0" dirty="0" smtClean="0">
                <a:solidFill>
                  <a:schemeClr val="tx1"/>
                </a:solidFill>
                <a:effectLst/>
                <a:latin typeface="+mn-lt"/>
                <a:ea typeface="+mn-ea"/>
                <a:cs typeface="+mn-cs"/>
              </a:rPr>
              <a:t>total:</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1 </a:t>
            </a:r>
            <a:r>
              <a:rPr lang="en-GB" sz="1200" kern="1200" dirty="0">
                <a:solidFill>
                  <a:schemeClr val="tx1"/>
                </a:solidFill>
                <a:effectLst/>
                <a:latin typeface="+mn-lt"/>
                <a:ea typeface="+mn-ea"/>
                <a:cs typeface="+mn-cs"/>
              </a:rPr>
              <a:t>gives a general introduction to the Act</a:t>
            </a:r>
            <a:r>
              <a:rPr lang="en-GB" sz="1200" kern="1200" baseline="0" dirty="0">
                <a:solidFill>
                  <a:schemeClr val="tx1"/>
                </a:solidFill>
                <a:effectLst/>
                <a:latin typeface="+mn-lt"/>
                <a:ea typeface="+mn-ea"/>
                <a:cs typeface="+mn-cs"/>
              </a:rPr>
              <a:t> and is relevant to the full range of partners </a:t>
            </a:r>
            <a:r>
              <a:rPr lang="en-GB" sz="1200" kern="1200" dirty="0">
                <a:solidFill>
                  <a:schemeClr val="tx1"/>
                </a:solidFill>
                <a:effectLst/>
                <a:latin typeface="+mn-lt"/>
                <a:ea typeface="+mn-ea"/>
                <a:cs typeface="+mn-cs"/>
              </a:rPr>
              <a:t>involved in making the Act work effectively across Wales.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lvl="0" indent="0">
              <a:buFont typeface="+mj-lt"/>
              <a:buNone/>
            </a:pPr>
            <a:r>
              <a:rPr lang="en-GB" sz="1200" b="1" kern="1200" baseline="0" dirty="0">
                <a:solidFill>
                  <a:schemeClr val="tx1"/>
                </a:solidFill>
                <a:effectLst/>
                <a:latin typeface="+mn-lt"/>
                <a:ea typeface="+mn-ea"/>
                <a:cs typeface="+mn-cs"/>
              </a:rPr>
              <a:t>Modules 2, 3 and 4 </a:t>
            </a:r>
            <a:r>
              <a:rPr lang="en-GB" sz="1200" kern="1200" baseline="0" dirty="0">
                <a:solidFill>
                  <a:schemeClr val="tx1"/>
                </a:solidFill>
                <a:effectLst/>
                <a:latin typeface="+mn-lt"/>
                <a:ea typeface="+mn-ea"/>
                <a:cs typeface="+mn-cs"/>
              </a:rPr>
              <a:t>are designed specifically to support Regional Partnership Boards. They cover t</a:t>
            </a:r>
            <a:r>
              <a:rPr lang="en-GB" dirty="0"/>
              <a:t>he </a:t>
            </a:r>
            <a:r>
              <a:rPr lang="en-GB" b="1" dirty="0"/>
              <a:t>roles and responsibilities of partner agencies </a:t>
            </a:r>
            <a:r>
              <a:rPr lang="en-GB" dirty="0"/>
              <a:t>in delivering the aims and objectives of the Act</a:t>
            </a:r>
            <a:r>
              <a:rPr lang="en-GB" baseline="0" dirty="0"/>
              <a:t> and t</a:t>
            </a:r>
            <a:r>
              <a:rPr lang="en-GB" dirty="0"/>
              <a:t>he associated leadership tasks including improving </a:t>
            </a:r>
            <a:r>
              <a:rPr lang="en-GB" b="1" dirty="0"/>
              <a:t>partnership and integration, managing transformation, culture change and integration</a:t>
            </a:r>
            <a:r>
              <a:rPr lang="en-GB" dirty="0"/>
              <a:t> and placing people at the heart of their care and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Module 5</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for leaders working across the wider health and social care system in Wales, and specifically, </a:t>
            </a:r>
            <a:r>
              <a:rPr lang="en-GB" sz="1200" i="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those who are members of Regional Partnership Boards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311472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a:t>
            </a:r>
            <a:r>
              <a:rPr lang="en-GB" sz="1200" kern="1200" dirty="0" smtClean="0">
                <a:solidFill>
                  <a:schemeClr val="tx1"/>
                </a:solidFill>
                <a:effectLst/>
                <a:latin typeface="+mn-lt"/>
                <a:ea typeface="+mn-ea"/>
                <a:cs typeface="+mn-cs"/>
              </a:rPr>
              <a:t>module </a:t>
            </a:r>
            <a:r>
              <a:rPr lang="en-GB" sz="1200" kern="1200" dirty="0">
                <a:solidFill>
                  <a:schemeClr val="tx1"/>
                </a:solidFill>
                <a:effectLst/>
                <a:latin typeface="+mn-lt"/>
                <a:ea typeface="+mn-ea"/>
                <a:cs typeface="+mn-cs"/>
              </a:rPr>
              <a:t>includes a set of PowerPoint slides which are intended as a set of standalone ‘tools’. They are written for learning facilitators and include suggested group discussions, points of reflection and examples that facilitators can </a:t>
            </a:r>
            <a:r>
              <a:rPr lang="en-GB" sz="1200" kern="1200" dirty="0" smtClean="0">
                <a:solidFill>
                  <a:schemeClr val="tx1"/>
                </a:solidFill>
                <a:effectLst/>
                <a:latin typeface="+mn-lt"/>
                <a:ea typeface="+mn-ea"/>
                <a:cs typeface="+mn-cs"/>
              </a:rPr>
              <a:t>be used </a:t>
            </a:r>
            <a:r>
              <a:rPr lang="en-GB" sz="1200" kern="1200" dirty="0">
                <a:solidFill>
                  <a:schemeClr val="tx1"/>
                </a:solidFill>
                <a:effectLst/>
                <a:latin typeface="+mn-lt"/>
                <a:ea typeface="+mn-ea"/>
                <a:cs typeface="+mn-cs"/>
              </a:rPr>
              <a:t>either in their entirety </a:t>
            </a:r>
            <a:r>
              <a:rPr lang="en-GB" sz="1200" kern="1200" dirty="0" smtClean="0">
                <a:solidFill>
                  <a:schemeClr val="tx1"/>
                </a:solidFill>
                <a:effectLst/>
                <a:latin typeface="+mn-lt"/>
                <a:ea typeface="+mn-ea"/>
                <a:cs typeface="+mn-cs"/>
              </a:rPr>
              <a:t>or </a:t>
            </a:r>
            <a:r>
              <a:rPr lang="en-GB" sz="1200" kern="1200" dirty="0">
                <a:solidFill>
                  <a:schemeClr val="tx1"/>
                </a:solidFill>
                <a:effectLst/>
                <a:latin typeface="+mn-lt"/>
                <a:ea typeface="+mn-ea"/>
                <a:cs typeface="+mn-cs"/>
              </a:rPr>
              <a:t>to pick and choose from as they see fit when designing a learning programme based on the PowerPoint presentation.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2960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Further information and resources can be found at these two </a:t>
            </a:r>
            <a:r>
              <a:rPr lang="en-GB" dirty="0" smtClean="0"/>
              <a:t>websites.</a:t>
            </a:r>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409887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r>
              <a:rPr lang="en-GB" b="1" dirty="0"/>
              <a:t>	</a:t>
            </a:r>
          </a:p>
          <a:p>
            <a:r>
              <a:rPr lang="en-GB" dirty="0"/>
              <a:t>Remind participants that this is intended to give an </a:t>
            </a:r>
            <a:r>
              <a:rPr lang="en-GB" dirty="0" smtClean="0"/>
              <a:t>overview </a:t>
            </a:r>
            <a:r>
              <a:rPr lang="en-GB" dirty="0"/>
              <a:t>of Part 9 of the Act.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Possible discussion activity </a:t>
            </a:r>
            <a:r>
              <a:rPr lang="en-GB" sz="1200" b="1"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What is the purpose of this training session for you</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What do you hope will be different as a result of this training?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helpful at the start of a session to identify who is in the room – their professional background, role and organisation. The questions above can help you </a:t>
            </a:r>
            <a:r>
              <a:rPr lang="en-GB" sz="1200" kern="1200" dirty="0" smtClean="0">
                <a:solidFill>
                  <a:schemeClr val="tx1"/>
                </a:solidFill>
                <a:effectLst/>
                <a:latin typeface="+mn-lt"/>
                <a:ea typeface="+mn-ea"/>
                <a:cs typeface="+mn-cs"/>
              </a:rPr>
              <a:t>understand </a:t>
            </a:r>
            <a:r>
              <a:rPr lang="en-GB" sz="1200" kern="1200" dirty="0">
                <a:solidFill>
                  <a:schemeClr val="tx1"/>
                </a:solidFill>
                <a:effectLst/>
                <a:latin typeface="+mn-lt"/>
                <a:ea typeface="+mn-ea"/>
                <a:cs typeface="+mn-cs"/>
              </a:rPr>
              <a:t>participants’ motivation. It is important to encourage people to think about: their individual motivation (what they want to change and why), their responsibilities, and supports in their workplace that will help them use this learning.</a:t>
            </a:r>
            <a:endParaRPr lang="en-GB" dirty="0"/>
          </a:p>
          <a:p>
            <a:endParaRPr lang="en-US"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9</a:t>
            </a:fld>
            <a:endParaRPr lang="en-GB" dirty="0"/>
          </a:p>
        </p:txBody>
      </p:sp>
    </p:spTree>
    <p:extLst>
      <p:ext uri="{BB962C8B-B14F-4D97-AF65-F5344CB8AC3E}">
        <p14:creationId xmlns:p14="http://schemas.microsoft.com/office/powerpoint/2010/main" val="194171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endParaRPr lang="en-GB" dirty="0"/>
          </a:p>
          <a:p>
            <a:r>
              <a:rPr lang="en-GB" dirty="0"/>
              <a:t>Give a brief outline of what </a:t>
            </a:r>
            <a:r>
              <a:rPr lang="en-GB" dirty="0" smtClean="0"/>
              <a:t>module two </a:t>
            </a:r>
            <a:r>
              <a:rPr lang="en-GB" dirty="0"/>
              <a:t>will </a:t>
            </a:r>
            <a:r>
              <a:rPr lang="en-GB" dirty="0" smtClean="0"/>
              <a:t>cover.</a:t>
            </a:r>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10</a:t>
            </a:fld>
            <a:endParaRPr lang="en-GB" dirty="0"/>
          </a:p>
        </p:txBody>
      </p:sp>
    </p:spTree>
    <p:extLst>
      <p:ext uri="{BB962C8B-B14F-4D97-AF65-F5344CB8AC3E}">
        <p14:creationId xmlns:p14="http://schemas.microsoft.com/office/powerpoint/2010/main" val="95311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 the audience that there are 11 </a:t>
            </a:r>
            <a:r>
              <a:rPr lang="en-US" sz="1200" kern="1200" dirty="0" smtClean="0">
                <a:solidFill>
                  <a:schemeClr val="tx1"/>
                </a:solidFill>
                <a:effectLst/>
                <a:latin typeface="+mn-lt"/>
                <a:ea typeface="+mn-ea"/>
                <a:cs typeface="+mn-cs"/>
              </a:rPr>
              <a:t>parts </a:t>
            </a:r>
            <a:r>
              <a:rPr lang="en-US" sz="1200" kern="1200" dirty="0">
                <a:solidFill>
                  <a:schemeClr val="tx1"/>
                </a:solidFill>
                <a:effectLst/>
                <a:latin typeface="+mn-lt"/>
                <a:ea typeface="+mn-ea"/>
                <a:cs typeface="+mn-cs"/>
              </a:rPr>
              <a:t>of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Individuals, their families and carers may require care and/or support from more than one professional or organisation. Where this is the </a:t>
            </a:r>
            <a:r>
              <a:rPr lang="en-GB" sz="1200" kern="1200" dirty="0" smtClean="0">
                <a:solidFill>
                  <a:schemeClr val="tx1"/>
                </a:solidFill>
                <a:effectLst/>
                <a:latin typeface="+mn-lt"/>
                <a:ea typeface="+mn-ea"/>
                <a:cs typeface="+mn-cs"/>
              </a:rPr>
              <a:t>case, the </a:t>
            </a:r>
            <a:r>
              <a:rPr lang="en-GB" sz="1200" kern="1200" dirty="0">
                <a:solidFill>
                  <a:schemeClr val="tx1"/>
                </a:solidFill>
                <a:effectLst/>
                <a:latin typeface="+mn-lt"/>
                <a:ea typeface="+mn-ea"/>
                <a:cs typeface="+mn-cs"/>
              </a:rPr>
              <a:t>care and support they receive should be effectively co-ordinated and delivered to meet their specific needs. The purpose of Part 9 of the </a:t>
            </a:r>
            <a:r>
              <a:rPr lang="en-GB" sz="1200" kern="1200" dirty="0" smtClean="0">
                <a:solidFill>
                  <a:schemeClr val="tx1"/>
                </a:solidFill>
                <a:effectLst/>
                <a:latin typeface="+mn-lt"/>
                <a:ea typeface="+mn-ea"/>
                <a:cs typeface="+mn-cs"/>
              </a:rPr>
              <a:t>Act </a:t>
            </a:r>
            <a:r>
              <a:rPr lang="en-GB" sz="1200" kern="1200" dirty="0">
                <a:solidFill>
                  <a:schemeClr val="tx1"/>
                </a:solidFill>
                <a:effectLst/>
                <a:latin typeface="+mn-lt"/>
                <a:ea typeface="+mn-ea"/>
                <a:cs typeface="+mn-cs"/>
              </a:rPr>
              <a:t>is to ensure there are co-operation and partnership arrangements in place to enable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11</a:t>
            </a:fld>
            <a:endParaRPr lang="en-GB" dirty="0"/>
          </a:p>
        </p:txBody>
      </p:sp>
    </p:spTree>
    <p:extLst>
      <p:ext uri="{BB962C8B-B14F-4D97-AF65-F5344CB8AC3E}">
        <p14:creationId xmlns:p14="http://schemas.microsoft.com/office/powerpoint/2010/main" val="34412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51720" y="2564904"/>
            <a:ext cx="6696744" cy="3168352"/>
          </a:xfrm>
          <a:prstGeom prst="rect">
            <a:avLst/>
          </a:prstGeom>
        </p:spPr>
        <p:txBody>
          <a:bodyPr rtlCol="0" anchor="ctr">
            <a:noAutofit/>
          </a:bodyPr>
          <a:lstStyle>
            <a:lvl1pPr>
              <a:defRPr sz="3600" b="1" baseline="0">
                <a:latin typeface="Arial" pitchFamily="34" charset="0"/>
                <a:cs typeface="Arial" pitchFamily="34" charset="0"/>
              </a:defRPr>
            </a:lvl1pPr>
          </a:lstStyle>
          <a:p>
            <a:r>
              <a:rPr lang="en-US"/>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B5B443-4B24-4B71-8262-2CB2E590B18C}" type="datetimeFigureOut">
              <a:rPr lang="en-GB" smtClean="0"/>
              <a:pPr/>
              <a:t>19/08/2016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A53C4A-D24B-46B4-98F1-D9672491E6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pPr/>
              <a:t>19/08/2016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19/08/2016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3.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9.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9.png"/><Relationship Id="rId9"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4.png"/><Relationship Id="rId4" Type="http://schemas.openxmlformats.org/officeDocument/2006/relationships/diagramData" Target="../diagrams/data6.xml"/><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34.png"/><Relationship Id="rId4" Type="http://schemas.openxmlformats.org/officeDocument/2006/relationships/diagramData" Target="../diagrams/data7.xml"/><Relationship Id="rId9"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eg"/><Relationship Id="rId7" Type="http://schemas.openxmlformats.org/officeDocument/2006/relationships/diagramQuickStyle" Target="../diagrams/quickStyle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34.png"/><Relationship Id="rId4" Type="http://schemas.openxmlformats.org/officeDocument/2006/relationships/image" Target="../media/image37.png"/><Relationship Id="rId9" Type="http://schemas.microsoft.com/office/2007/relationships/diagramDrawing" Target="../diagrams/drawing8.xml"/></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4.png"/><Relationship Id="rId4" Type="http://schemas.openxmlformats.org/officeDocument/2006/relationships/diagramData" Target="../diagrams/data9.xml"/><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34.png"/><Relationship Id="rId4" Type="http://schemas.openxmlformats.org/officeDocument/2006/relationships/diagramData" Target="../diagrams/data11.xml"/><Relationship Id="rId9" Type="http://schemas.openxmlformats.org/officeDocument/2006/relationships/image" Target="../media/image39.jpe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34.png"/><Relationship Id="rId4" Type="http://schemas.openxmlformats.org/officeDocument/2006/relationships/diagramData" Target="../diagrams/data13.xml"/><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hyperlink" Target="http://www.ssiacymru.org.uk/home.php?page_id=8914" TargetMode="External"/><Relationship Id="rId4" Type="http://schemas.openxmlformats.org/officeDocument/2006/relationships/hyperlink" Target="http://www.ccwales.org.uk/getting-in-on-the-act-hu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6" name="Title 2"/>
          <p:cNvSpPr txBox="1">
            <a:spLocks/>
          </p:cNvSpPr>
          <p:nvPr/>
        </p:nvSpPr>
        <p:spPr>
          <a:xfrm>
            <a:off x="437656" y="-30480"/>
            <a:ext cx="6648530" cy="1722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0" y="1628800"/>
            <a:ext cx="9144000" cy="7860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00B050"/>
                </a:solidFill>
                <a:latin typeface="Arial" panose="020B0604020202020204" pitchFamily="34" charset="0"/>
                <a:cs typeface="Arial" panose="020B0604020202020204" pitchFamily="34" charset="0"/>
              </a:rPr>
              <a:t>Leadership </a:t>
            </a:r>
            <a:r>
              <a:rPr lang="en-GB" sz="3600" b="1" dirty="0" smtClean="0">
                <a:solidFill>
                  <a:srgbClr val="00B050"/>
                </a:solidFill>
                <a:latin typeface="Arial" panose="020B0604020202020204" pitchFamily="34" charset="0"/>
                <a:cs typeface="Arial" panose="020B0604020202020204" pitchFamily="34" charset="0"/>
              </a:rPr>
              <a:t>resources</a:t>
            </a:r>
            <a:endParaRPr lang="en-GB" sz="36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52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Contents</a:t>
            </a:r>
            <a:endParaRPr lang="en-GB" sz="3200" dirty="0"/>
          </a:p>
        </p:txBody>
      </p:sp>
      <p:sp>
        <p:nvSpPr>
          <p:cNvPr id="3" name="Content Placeholder 2"/>
          <p:cNvSpPr>
            <a:spLocks noGrp="1"/>
          </p:cNvSpPr>
          <p:nvPr>
            <p:ph idx="1"/>
          </p:nvPr>
        </p:nvSpPr>
        <p:spPr/>
        <p:txBody>
          <a:bodyPr>
            <a:normAutofit/>
          </a:bodyPr>
          <a:lstStyle/>
          <a:p>
            <a:pPr marL="0" indent="0">
              <a:buNone/>
            </a:pPr>
            <a:endParaRPr lang="en-GB" sz="24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Overview of the requirements of Part 9 of the Social Services and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(Wales) Act </a:t>
            </a:r>
            <a:r>
              <a:rPr lang="en-GB" sz="1800" dirty="0" smtClean="0">
                <a:latin typeface="Arial" panose="020B0604020202020204" pitchFamily="34" charset="0"/>
                <a:cs typeface="Arial" panose="020B0604020202020204" pitchFamily="34" charset="0"/>
              </a:rPr>
              <a:t>2014</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roles and responsibilities of the Regional Partnership </a:t>
            </a:r>
            <a:r>
              <a:rPr lang="en-GB" sz="1800" dirty="0" smtClean="0">
                <a:latin typeface="Arial" panose="020B0604020202020204" pitchFamily="34" charset="0"/>
                <a:cs typeface="Arial" panose="020B0604020202020204" pitchFamily="34" charset="0"/>
              </a:rPr>
              <a:t>Board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contributions of partner organisations in delivering 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10</a:t>
            </a:fld>
            <a:endParaRPr lang="en-GB" dirty="0"/>
          </a:p>
        </p:txBody>
      </p:sp>
      <p:sp>
        <p:nvSpPr>
          <p:cNvPr id="6" name="Title 1"/>
          <p:cNvSpPr txBox="1">
            <a:spLocks/>
          </p:cNvSpPr>
          <p:nvPr/>
        </p:nvSpPr>
        <p:spPr>
          <a:xfrm>
            <a:off x="1529997" y="365126"/>
            <a:ext cx="34469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solidFill>
                <a:srgbClr val="00B050"/>
              </a:solidFill>
              <a:latin typeface="Arial" panose="020B0604020202020204" pitchFamily="34" charset="0"/>
              <a:cs typeface="Arial" panose="020B0604020202020204" pitchFamily="34" charset="0"/>
            </a:endParaRPr>
          </a:p>
        </p:txBody>
      </p:sp>
      <p:pic>
        <p:nvPicPr>
          <p:cNvPr id="7" name="Picture 2" descr="Image result for cont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92630"/>
            <a:ext cx="504056" cy="67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9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7847"/>
          <a:stretch>
            <a:fillRect/>
          </a:stretch>
        </p:blipFill>
        <p:spPr bwMode="auto">
          <a:xfrm>
            <a:off x="0" y="0"/>
            <a:ext cx="1650652" cy="97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476672"/>
            <a:ext cx="8229600" cy="1224136"/>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What is </a:t>
            </a:r>
            <a:r>
              <a:rPr lang="en-GB" sz="3200" b="1" dirty="0" smtClean="0">
                <a:solidFill>
                  <a:srgbClr val="00B050"/>
                </a:solidFill>
                <a:latin typeface="Arial" panose="020B0604020202020204" pitchFamily="34" charset="0"/>
                <a:cs typeface="Arial" panose="020B0604020202020204" pitchFamily="34" charset="0"/>
              </a:rPr>
              <a:t>Part 9 </a:t>
            </a:r>
            <a:r>
              <a:rPr lang="en-GB" sz="3200" b="1" dirty="0">
                <a:solidFill>
                  <a:srgbClr val="00B050"/>
                </a:solidFill>
                <a:latin typeface="Arial" panose="020B0604020202020204" pitchFamily="34" charset="0"/>
                <a:cs typeface="Arial" panose="020B0604020202020204" pitchFamily="34" charset="0"/>
              </a:rPr>
              <a:t>trying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to achieve?</a:t>
            </a:r>
          </a:p>
        </p:txBody>
      </p:sp>
      <p:sp>
        <p:nvSpPr>
          <p:cNvPr id="3" name="Content Placeholder 2"/>
          <p:cNvSpPr>
            <a:spLocks noGrp="1"/>
          </p:cNvSpPr>
          <p:nvPr>
            <p:ph idx="1"/>
          </p:nvPr>
        </p:nvSpPr>
        <p:spPr/>
        <p:txBody>
          <a:bodyPr vert="horz" lIns="91440" tIns="45720" rIns="91440" bIns="45720" rtlCol="0">
            <a:normAutofit/>
          </a:bodyPr>
          <a:lstStyle/>
          <a:p>
            <a:pPr marL="0" indent="0">
              <a:lnSpc>
                <a:spcPts val="4000"/>
              </a:lnSpc>
              <a:buNone/>
            </a:pPr>
            <a:endParaRPr lang="en-GB" sz="3000" dirty="0">
              <a:latin typeface="Arial" panose="020B0604020202020204" pitchFamily="34" charset="0"/>
              <a:cs typeface="Arial" panose="020B0604020202020204" pitchFamily="34" charset="0"/>
            </a:endParaRPr>
          </a:p>
          <a:p>
            <a:pPr marL="0" indent="0">
              <a:lnSpc>
                <a:spcPts val="4000"/>
              </a:lnSpc>
              <a:buNone/>
            </a:pPr>
            <a:r>
              <a:rPr lang="en-GB" sz="1800" dirty="0">
                <a:latin typeface="Arial" panose="020B0604020202020204" pitchFamily="34" charset="0"/>
                <a:cs typeface="Arial" panose="020B0604020202020204" pitchFamily="34" charset="0"/>
              </a:rPr>
              <a:t>Greater collaboration between organisations working with people with care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and </a:t>
            </a:r>
            <a:r>
              <a:rPr lang="en-GB" sz="1800" dirty="0">
                <a:latin typeface="Arial" panose="020B0604020202020204" pitchFamily="34" charset="0"/>
                <a:cs typeface="Arial" panose="020B0604020202020204" pitchFamily="34" charset="0"/>
              </a:rPr>
              <a:t>support </a:t>
            </a:r>
            <a:r>
              <a:rPr lang="en-GB" sz="1800" dirty="0" smtClean="0">
                <a:latin typeface="Arial" panose="020B0604020202020204" pitchFamily="34" charset="0"/>
                <a:cs typeface="Arial" panose="020B0604020202020204" pitchFamily="34" charset="0"/>
              </a:rPr>
              <a:t>needs</a:t>
            </a:r>
            <a:endParaRPr lang="en-GB" sz="1800" dirty="0">
              <a:latin typeface="Arial" panose="020B0604020202020204" pitchFamily="34" charset="0"/>
              <a:cs typeface="Arial" panose="020B0604020202020204" pitchFamily="34" charset="0"/>
            </a:endParaRPr>
          </a:p>
          <a:p>
            <a:pPr>
              <a:lnSpc>
                <a:spcPts val="4000"/>
              </a:lnSpc>
            </a:pPr>
            <a:endParaRPr lang="en-GB"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11</a:t>
            </a:fld>
            <a:endParaRPr lang="en-GB" dirty="0"/>
          </a:p>
        </p:txBody>
      </p:sp>
    </p:spTree>
    <p:extLst>
      <p:ext uri="{BB962C8B-B14F-4D97-AF65-F5344CB8AC3E}">
        <p14:creationId xmlns:p14="http://schemas.microsoft.com/office/powerpoint/2010/main" val="420656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7847"/>
          <a:stretch>
            <a:fillRect/>
          </a:stretch>
        </p:blipFill>
        <p:spPr bwMode="auto">
          <a:xfrm>
            <a:off x="0" y="0"/>
            <a:ext cx="1650652" cy="97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543818"/>
            <a:ext cx="8229600" cy="1012974"/>
          </a:xfrm>
        </p:spPr>
        <p:txBody>
          <a:bodyPr>
            <a:normAutofit fontScale="90000"/>
          </a:bodyPr>
          <a:lstStyle/>
          <a:p>
            <a:pPr algn="l"/>
            <a:r>
              <a:rPr lang="en-GB" sz="3200" b="1" dirty="0">
                <a:solidFill>
                  <a:srgbClr val="00B050"/>
                </a:solidFill>
                <a:latin typeface="Arial" panose="020B0604020202020204" pitchFamily="34" charset="0"/>
                <a:cs typeface="Arial" panose="020B0604020202020204" pitchFamily="34" charset="0"/>
              </a:rPr>
              <a:t>What is </a:t>
            </a:r>
            <a:r>
              <a:rPr lang="en-GB" sz="3200" b="1" dirty="0" smtClean="0">
                <a:solidFill>
                  <a:srgbClr val="00B050"/>
                </a:solidFill>
                <a:latin typeface="Arial" panose="020B0604020202020204" pitchFamily="34" charset="0"/>
                <a:cs typeface="Arial" panose="020B0604020202020204" pitchFamily="34" charset="0"/>
              </a:rPr>
              <a:t>Part 9 </a:t>
            </a:r>
            <a:r>
              <a:rPr lang="en-GB" sz="3200" b="1" dirty="0">
                <a:solidFill>
                  <a:srgbClr val="00B050"/>
                </a:solidFill>
                <a:latin typeface="Arial" panose="020B0604020202020204" pitchFamily="34" charset="0"/>
                <a:cs typeface="Arial" panose="020B0604020202020204" pitchFamily="34" charset="0"/>
              </a:rPr>
              <a:t>trying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to achieve?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1278598"/>
              </p:ext>
            </p:extLst>
          </p:nvPr>
        </p:nvGraphicFramePr>
        <p:xfrm>
          <a:off x="457200" y="199658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12</a:t>
            </a:fld>
            <a:endParaRPr lang="en-GB" dirty="0"/>
          </a:p>
        </p:txBody>
      </p:sp>
    </p:spTree>
    <p:extLst>
      <p:ext uri="{BB962C8B-B14F-4D97-AF65-F5344CB8AC3E}">
        <p14:creationId xmlns:p14="http://schemas.microsoft.com/office/powerpoint/2010/main" val="180821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How?</a:t>
            </a:r>
          </a:p>
        </p:txBody>
      </p:sp>
      <p:sp>
        <p:nvSpPr>
          <p:cNvPr id="3" name="Content Placeholder 2"/>
          <p:cNvSpPr>
            <a:spLocks noGrp="1"/>
          </p:cNvSpPr>
          <p:nvPr>
            <p:ph idx="1"/>
          </p:nvPr>
        </p:nvSpPr>
        <p:spPr>
          <a:xfrm>
            <a:off x="585108" y="2162625"/>
            <a:ext cx="8079920" cy="3997544"/>
          </a:xfrm>
        </p:spPr>
        <p:txBody>
          <a:bodyPr vert="horz" lIns="91440" tIns="45720" rIns="91440" bIns="45720" rtlCol="0">
            <a:normAutofit/>
          </a:bodyPr>
          <a:lstStyle/>
          <a:p>
            <a:pPr>
              <a:lnSpc>
                <a:spcPct val="100000"/>
              </a:lnSpc>
            </a:pPr>
            <a:r>
              <a:rPr lang="en-GB" sz="1800" dirty="0">
                <a:latin typeface="Arial" panose="020B0604020202020204" pitchFamily="34" charset="0"/>
                <a:cs typeface="Arial" panose="020B0604020202020204" pitchFamily="34" charset="0"/>
              </a:rPr>
              <a:t>A duty on local authorities to make arrangements to promote co-operation with their relevant partners and others, in relation to adults with needs for care and support, carers and </a:t>
            </a:r>
            <a:r>
              <a:rPr lang="en-GB" sz="1800" dirty="0" smtClean="0">
                <a:latin typeface="Arial" panose="020B0604020202020204" pitchFamily="34" charset="0"/>
                <a:cs typeface="Arial" panose="020B0604020202020204" pitchFamily="34" charset="0"/>
              </a:rPr>
              <a:t>children</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A duty on relevant partners to co-operate with, and provide information to, local authorities for the purpose of their social services </a:t>
            </a:r>
            <a:r>
              <a:rPr lang="en-GB" sz="1800" dirty="0" smtClean="0">
                <a:latin typeface="Arial" panose="020B0604020202020204" pitchFamily="34" charset="0"/>
                <a:cs typeface="Arial" panose="020B0604020202020204" pitchFamily="34" charset="0"/>
              </a:rPr>
              <a:t>functions</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Promotes integration of care and support with health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Provides for partnership arrangements between local authorities and local health boards for the discharge of their </a:t>
            </a:r>
            <a:r>
              <a:rPr lang="en-GB" sz="1800" dirty="0" smtClean="0">
                <a:latin typeface="Arial" panose="020B0604020202020204" pitchFamily="34" charset="0"/>
                <a:cs typeface="Arial" panose="020B0604020202020204" pitchFamily="34" charset="0"/>
              </a:rPr>
              <a:t>functions</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Regulation making powers for Welsh Ministers under which they can require the creation of formal partnership arrangements and use of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pooled funds</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457950" y="6356351"/>
            <a:ext cx="2057400" cy="365125"/>
          </a:xfrm>
        </p:spPr>
        <p:txBody>
          <a:bodyPr/>
          <a:lstStyle/>
          <a:p>
            <a:fld id="{6BEB963A-8BEF-4CEE-96B7-2734AD593D9D}" type="slidenum">
              <a:rPr lang="en-GB" sz="1800" smtClean="0">
                <a:solidFill>
                  <a:schemeClr val="tx1"/>
                </a:solidFill>
              </a:rPr>
              <a:pPr/>
              <a:t>13</a:t>
            </a:fld>
            <a:endParaRPr lang="en-GB" sz="1800" dirty="0">
              <a:solidFill>
                <a:schemeClr val="tx1"/>
              </a:solidFill>
            </a:endParaRPr>
          </a:p>
        </p:txBody>
      </p:sp>
    </p:spTree>
    <p:extLst>
      <p:ext uri="{BB962C8B-B14F-4D97-AF65-F5344CB8AC3E}">
        <p14:creationId xmlns:p14="http://schemas.microsoft.com/office/powerpoint/2010/main" val="180707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81" y="2482519"/>
            <a:ext cx="1861025" cy="248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How?</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Regional Partnership Boards</a:t>
            </a:r>
          </a:p>
        </p:txBody>
      </p:sp>
      <p:sp>
        <p:nvSpPr>
          <p:cNvPr id="3" name="Content Placeholder 2"/>
          <p:cNvSpPr>
            <a:spLocks noGrp="1"/>
          </p:cNvSpPr>
          <p:nvPr>
            <p:ph idx="1"/>
          </p:nvPr>
        </p:nvSpPr>
        <p:spPr>
          <a:xfrm>
            <a:off x="2699792" y="2348880"/>
            <a:ext cx="5987008" cy="3777283"/>
          </a:xfrm>
        </p:spPr>
        <p:txBody>
          <a:bodyPr vert="horz" lIns="91440" tIns="45720" rIns="91440" bIns="45720" rtlCol="0">
            <a:noAutofit/>
          </a:bodyPr>
          <a:lstStyle/>
          <a:p>
            <a:pPr lvl="1"/>
            <a:r>
              <a:rPr lang="en-GB" sz="1800" dirty="0">
                <a:latin typeface="Arial" panose="020B0604020202020204" pitchFamily="34" charset="0"/>
                <a:cs typeface="Arial" panose="020B0604020202020204" pitchFamily="34" charset="0"/>
              </a:rPr>
              <a:t>Gwent Regional Partnership Board</a:t>
            </a:r>
          </a:p>
          <a:p>
            <a:pPr lvl="1"/>
            <a:r>
              <a:rPr lang="en-GB" sz="1800" dirty="0">
                <a:latin typeface="Arial" panose="020B0604020202020204" pitchFamily="34" charset="0"/>
                <a:cs typeface="Arial" panose="020B0604020202020204" pitchFamily="34" charset="0"/>
              </a:rPr>
              <a:t>North Wales Regional Partnership Board</a:t>
            </a:r>
          </a:p>
          <a:p>
            <a:pPr lvl="1"/>
            <a:r>
              <a:rPr lang="en-GB" sz="1800" dirty="0">
                <a:latin typeface="Arial" panose="020B0604020202020204" pitchFamily="34" charset="0"/>
                <a:cs typeface="Arial" panose="020B0604020202020204" pitchFamily="34" charset="0"/>
              </a:rPr>
              <a:t>Cardiff and Vale Regional Partnership Board</a:t>
            </a:r>
          </a:p>
          <a:p>
            <a:pPr lvl="1"/>
            <a:r>
              <a:rPr lang="en-GB" sz="1800" dirty="0">
                <a:latin typeface="Arial" panose="020B0604020202020204" pitchFamily="34" charset="0"/>
                <a:cs typeface="Arial" panose="020B0604020202020204" pitchFamily="34" charset="0"/>
              </a:rPr>
              <a:t>Western Bay Regional Partnership Board</a:t>
            </a:r>
          </a:p>
          <a:p>
            <a:pPr lvl="1"/>
            <a:r>
              <a:rPr lang="en-GB" sz="1800" dirty="0">
                <a:latin typeface="Arial" panose="020B0604020202020204" pitchFamily="34" charset="0"/>
                <a:cs typeface="Arial" panose="020B0604020202020204" pitchFamily="34" charset="0"/>
              </a:rPr>
              <a:t>Cwm Taf Regional Partnership Board</a:t>
            </a:r>
          </a:p>
          <a:p>
            <a:pPr lvl="1"/>
            <a:r>
              <a:rPr lang="en-GB" sz="1800" dirty="0">
                <a:latin typeface="Arial" panose="020B0604020202020204" pitchFamily="34" charset="0"/>
                <a:cs typeface="Arial" panose="020B0604020202020204" pitchFamily="34" charset="0"/>
              </a:rPr>
              <a:t>West Wales Regional Partnership Board </a:t>
            </a:r>
          </a:p>
          <a:p>
            <a:pPr lvl="1"/>
            <a:r>
              <a:rPr lang="en-GB" sz="1800" dirty="0">
                <a:latin typeface="Arial" panose="020B0604020202020204" pitchFamily="34" charset="0"/>
                <a:cs typeface="Arial" panose="020B0604020202020204" pitchFamily="34" charset="0"/>
              </a:rPr>
              <a:t>Powys Regional Partnership Board</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14</a:t>
            </a:fld>
            <a:endParaRPr lang="en-GB" dirty="0"/>
          </a:p>
        </p:txBody>
      </p:sp>
    </p:spTree>
    <p:extLst>
      <p:ext uri="{BB962C8B-B14F-4D97-AF65-F5344CB8AC3E}">
        <p14:creationId xmlns:p14="http://schemas.microsoft.com/office/powerpoint/2010/main" val="26412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Regional Partnership </a:t>
            </a:r>
            <a:r>
              <a:rPr lang="en-GB" sz="3200" b="1" dirty="0" smtClean="0">
                <a:solidFill>
                  <a:srgbClr val="00B050"/>
                </a:solidFill>
                <a:latin typeface="Arial" panose="020B0604020202020204" pitchFamily="34" charset="0"/>
                <a:cs typeface="Arial" panose="020B0604020202020204" pitchFamily="34" charset="0"/>
              </a:rPr>
              <a:t>Boards...</a:t>
            </a:r>
            <a:endParaRPr lang="en-GB" sz="3200" b="1"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15</a:t>
            </a:fld>
            <a:endParaRPr lang="en-GB" dirty="0"/>
          </a:p>
        </p:txBody>
      </p:sp>
      <p:sp>
        <p:nvSpPr>
          <p:cNvPr id="3" name="Content Placeholder 2"/>
          <p:cNvSpPr>
            <a:spLocks noGrp="1"/>
          </p:cNvSpPr>
          <p:nvPr>
            <p:ph sz="half" idx="4294967295"/>
          </p:nvPr>
        </p:nvSpPr>
        <p:spPr>
          <a:xfrm>
            <a:off x="323528" y="1916832"/>
            <a:ext cx="4038600" cy="4525963"/>
          </a:xfrm>
        </p:spPr>
        <p:txBody>
          <a:bodyPr>
            <a:normAutofit/>
          </a:bodyPr>
          <a:lstStyle/>
          <a:p>
            <a:pPr marL="0" indent="0">
              <a:lnSpc>
                <a:spcPct val="100000"/>
              </a:lnSpc>
              <a:buNone/>
            </a:pPr>
            <a:endParaRPr lang="en-GB" sz="1800" dirty="0">
              <a:latin typeface="Arial" panose="020B0604020202020204" pitchFamily="34" charset="0"/>
              <a:cs typeface="Arial" panose="020B0604020202020204" pitchFamily="34" charset="0"/>
            </a:endParaRPr>
          </a:p>
          <a:p>
            <a:pPr marL="0" indent="0">
              <a:lnSpc>
                <a:spcPct val="100000"/>
              </a:lnSpc>
              <a:buNone/>
            </a:pPr>
            <a:r>
              <a:rPr lang="en-GB" sz="1800" dirty="0" smtClean="0">
                <a:latin typeface="Arial" panose="020B0604020202020204" pitchFamily="34" charset="0"/>
                <a:cs typeface="Arial" panose="020B0604020202020204" pitchFamily="34" charset="0"/>
              </a:rPr>
              <a:t>…will </a:t>
            </a:r>
            <a:r>
              <a:rPr lang="en-GB" sz="1800" dirty="0">
                <a:latin typeface="Arial" panose="020B0604020202020204" pitchFamily="34" charset="0"/>
                <a:cs typeface="Arial" panose="020B0604020202020204" pitchFamily="34" charset="0"/>
              </a:rPr>
              <a:t>manage and develop services to secure strategic planning and partnership working between local authorities and </a:t>
            </a:r>
            <a:r>
              <a:rPr lang="en-GB" sz="1800" dirty="0" smtClean="0">
                <a:latin typeface="Arial" panose="020B0604020202020204" pitchFamily="34" charset="0"/>
                <a:cs typeface="Arial" panose="020B0604020202020204" pitchFamily="34" charset="0"/>
              </a:rPr>
              <a:t>local health boards</a:t>
            </a:r>
            <a:r>
              <a:rPr lang="en-GB" sz="1800" dirty="0">
                <a:latin typeface="Arial" panose="020B0604020202020204" pitchFamily="34" charset="0"/>
                <a:cs typeface="Arial" panose="020B0604020202020204" pitchFamily="34" charset="0"/>
              </a:rPr>
              <a:t>,  to ensure effective services, care and support are in place to best meet the needs of their respective </a:t>
            </a:r>
            <a:r>
              <a:rPr lang="en-GB" sz="1800" dirty="0" smtClean="0">
                <a:latin typeface="Arial" panose="020B0604020202020204" pitchFamily="34" charset="0"/>
                <a:cs typeface="Arial" panose="020B0604020202020204" pitchFamily="34" charset="0"/>
              </a:rPr>
              <a:t>population </a:t>
            </a:r>
            <a:endParaRPr lang="en-GB" sz="1800" dirty="0">
              <a:latin typeface="Arial" panose="020B0604020202020204" pitchFamily="34" charset="0"/>
              <a:cs typeface="Arial" panose="020B0604020202020204" pitchFamily="34" charset="0"/>
            </a:endParaRPr>
          </a:p>
          <a:p>
            <a:pPr marL="0" indent="0">
              <a:lnSpc>
                <a:spcPct val="100000"/>
              </a:lnSpc>
              <a:buNone/>
            </a:pPr>
            <a:endParaRPr lang="en-GB" sz="1800" dirty="0">
              <a:latin typeface="Arial" panose="020B0604020202020204" pitchFamily="34" charset="0"/>
              <a:cs typeface="Arial" panose="020B0604020202020204" pitchFamily="34" charset="0"/>
            </a:endParaRPr>
          </a:p>
          <a:p>
            <a:pPr marL="0" indent="0">
              <a:lnSpc>
                <a:spcPct val="100000"/>
              </a:lnSpc>
              <a:buNone/>
            </a:pPr>
            <a:endParaRPr lang="en-GB" sz="1800" dirty="0">
              <a:latin typeface="Arial" panose="020B0604020202020204" pitchFamily="34" charset="0"/>
              <a:cs typeface="Arial" panose="020B0604020202020204" pitchFamily="34" charset="0"/>
            </a:endParaRPr>
          </a:p>
          <a:p>
            <a:pPr marL="0" indent="0">
              <a:lnSpc>
                <a:spcPct val="100000"/>
              </a:lnSpc>
              <a:buNone/>
            </a:pPr>
            <a:endParaRPr lang="en-GB" sz="1800" dirty="0">
              <a:latin typeface="Arial" panose="020B0604020202020204" pitchFamily="34" charset="0"/>
              <a:cs typeface="Arial" panose="020B0604020202020204" pitchFamily="34" charset="0"/>
            </a:endParaRPr>
          </a:p>
          <a:p>
            <a:pPr marL="0" indent="0">
              <a:lnSpc>
                <a:spcPct val="100000"/>
              </a:lnSpc>
              <a:buNone/>
            </a:pPr>
            <a:endParaRPr lang="en-GB" sz="1800" dirty="0">
              <a:latin typeface="Arial" panose="020B0604020202020204" pitchFamily="34" charset="0"/>
              <a:cs typeface="Arial" panose="020B0604020202020204" pitchFamily="34" charset="0"/>
            </a:endParaRPr>
          </a:p>
          <a:p>
            <a:pPr>
              <a:lnSpc>
                <a:spcPct val="100000"/>
              </a:lnSpc>
            </a:pPr>
            <a:endParaRPr lang="en-GB" sz="1800" dirty="0">
              <a:latin typeface="Arial" panose="020B0604020202020204" pitchFamily="34" charset="0"/>
              <a:cs typeface="Arial" panose="020B0604020202020204" pitchFamily="34" charset="0"/>
            </a:endParaRPr>
          </a:p>
        </p:txBody>
      </p:sp>
      <p:pic>
        <p:nvPicPr>
          <p:cNvPr id="2051" name="Picture 3" descr="C:\Users\Usha\AppData\Local\Microsoft\Windows\Temporary Internet Files\Content.IE5\0ELAYO8E\15678-illustration-of-a-cartoon-speech-bubble-pv[1].png"/>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bwMode="auto">
          <a:xfrm>
            <a:off x="4499992" y="2003425"/>
            <a:ext cx="4644008" cy="4254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02731" y="2667196"/>
            <a:ext cx="3385330" cy="2031325"/>
          </a:xfrm>
          <a:prstGeom prst="rect">
            <a:avLst/>
          </a:prstGeom>
        </p:spPr>
        <p:txBody>
          <a:bodyPr wrap="square">
            <a:spAutoFit/>
          </a:bodyPr>
          <a:lstStyle/>
          <a:p>
            <a:pPr marL="0" indent="0">
              <a:buNone/>
            </a:pPr>
            <a:r>
              <a:rPr lang="en-GB" b="1" dirty="0"/>
              <a:t>“My care is planned by me with people working together to understand me, my family, and carer(s) giving me control, and bringing together services to achieve the outcomes important to me.”</a:t>
            </a:r>
          </a:p>
        </p:txBody>
      </p:sp>
    </p:spTree>
    <p:extLst>
      <p:ext uri="{BB962C8B-B14F-4D97-AF65-F5344CB8AC3E}">
        <p14:creationId xmlns:p14="http://schemas.microsoft.com/office/powerpoint/2010/main" val="207849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Board membership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0504628"/>
              </p:ext>
            </p:extLst>
          </p:nvPr>
        </p:nvGraphicFramePr>
        <p:xfrm>
          <a:off x="457200" y="1999381"/>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16</a:t>
            </a:fld>
            <a:endParaRPr lang="en-GB" dirty="0"/>
          </a:p>
        </p:txBody>
      </p:sp>
    </p:spTree>
    <p:extLst>
      <p:ext uri="{BB962C8B-B14F-4D97-AF65-F5344CB8AC3E}">
        <p14:creationId xmlns:p14="http://schemas.microsoft.com/office/powerpoint/2010/main" val="26743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20688"/>
            <a:ext cx="8229600" cy="1152128"/>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Board responsibilities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Improving outcomes </a:t>
            </a:r>
          </a:p>
        </p:txBody>
      </p:sp>
      <p:sp>
        <p:nvSpPr>
          <p:cNvPr id="3" name="Content Placeholder 2"/>
          <p:cNvSpPr>
            <a:spLocks noGrp="1"/>
          </p:cNvSpPr>
          <p:nvPr>
            <p:ph idx="1"/>
          </p:nvPr>
        </p:nvSpPr>
        <p:spPr>
          <a:xfrm>
            <a:off x="457200" y="1844824"/>
            <a:ext cx="8229600" cy="4281339"/>
          </a:xfrm>
        </p:spPr>
        <p:txBody>
          <a:bodyPr>
            <a:noAutofit/>
          </a:bodyPr>
          <a:lstStyle/>
          <a:p>
            <a:pPr lvl="1">
              <a:spcBef>
                <a:spcPts val="1000"/>
              </a:spcBef>
            </a:pP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Responds to the population assessment carried out in accordance with </a:t>
            </a:r>
            <a:r>
              <a:rPr lang="en-GB" sz="1800" dirty="0" smtClean="0">
                <a:latin typeface="Arial" panose="020B0604020202020204" pitchFamily="34" charset="0"/>
                <a:cs typeface="Arial" panose="020B0604020202020204" pitchFamily="34" charset="0"/>
              </a:rPr>
              <a:t>Section </a:t>
            </a:r>
            <a:r>
              <a:rPr lang="en-GB" sz="1800" dirty="0">
                <a:latin typeface="Arial" panose="020B0604020202020204" pitchFamily="34" charset="0"/>
                <a:cs typeface="Arial" panose="020B0604020202020204" pitchFamily="34" charset="0"/>
              </a:rPr>
              <a:t>14 of 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Implements the plans for each of the local authority areas covered by the board which local authorities and local health boards are each required to prepare and publish under </a:t>
            </a:r>
            <a:r>
              <a:rPr lang="en-GB" sz="1800" dirty="0" smtClean="0">
                <a:latin typeface="Arial" panose="020B0604020202020204" pitchFamily="34" charset="0"/>
                <a:cs typeface="Arial" panose="020B0604020202020204" pitchFamily="34" charset="0"/>
              </a:rPr>
              <a:t>Section </a:t>
            </a:r>
            <a:r>
              <a:rPr lang="en-GB" sz="1800" dirty="0">
                <a:latin typeface="Arial" panose="020B0604020202020204" pitchFamily="34" charset="0"/>
                <a:cs typeface="Arial" panose="020B0604020202020204" pitchFamily="34" charset="0"/>
              </a:rPr>
              <a:t>14A of 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Ensures partnership bodies provide sufficient resources for the partnership arrangements, in accordance with their powers under </a:t>
            </a:r>
            <a:r>
              <a:rPr lang="en-GB" sz="1800" dirty="0" smtClean="0">
                <a:latin typeface="Arial" panose="020B0604020202020204" pitchFamily="34" charset="0"/>
                <a:cs typeface="Arial" panose="020B0604020202020204" pitchFamily="34" charset="0"/>
              </a:rPr>
              <a:t>Section </a:t>
            </a:r>
            <a:r>
              <a:rPr lang="en-GB" sz="1800" dirty="0">
                <a:latin typeface="Arial" panose="020B0604020202020204" pitchFamily="34" charset="0"/>
                <a:cs typeface="Arial" panose="020B0604020202020204" pitchFamily="34" charset="0"/>
              </a:rPr>
              <a:t>167 of 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Promotes the establishment of pooled funds where </a:t>
            </a:r>
            <a:r>
              <a:rPr lang="en-GB" sz="1800" dirty="0" smtClean="0">
                <a:latin typeface="Arial" panose="020B0604020202020204" pitchFamily="34" charset="0"/>
                <a:cs typeface="Arial" panose="020B0604020202020204" pitchFamily="34" charset="0"/>
              </a:rPr>
              <a:t>appropriate</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17</a:t>
            </a:fld>
            <a:endParaRPr lang="en-GB" dirty="0"/>
          </a:p>
        </p:txBody>
      </p:sp>
    </p:spTree>
    <p:extLst>
      <p:ext uri="{BB962C8B-B14F-4D97-AF65-F5344CB8AC3E}">
        <p14:creationId xmlns:p14="http://schemas.microsoft.com/office/powerpoint/2010/main" val="191703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611560" y="701824"/>
            <a:ext cx="807524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Board responsibilities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Prioritise integration </a:t>
            </a:r>
            <a:r>
              <a:rPr lang="en-GB" sz="3200" b="1" dirty="0" smtClean="0">
                <a:solidFill>
                  <a:srgbClr val="00B050"/>
                </a:solidFill>
                <a:latin typeface="Arial" panose="020B0604020202020204" pitchFamily="34" charset="0"/>
                <a:cs typeface="Arial" panose="020B0604020202020204" pitchFamily="34" charset="0"/>
              </a:rPr>
              <a:t>for...</a:t>
            </a:r>
            <a:endParaRPr lang="en-GB"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16832"/>
            <a:ext cx="8229600" cy="4209331"/>
          </a:xfrm>
        </p:spPr>
        <p:txBody>
          <a:bodyPr>
            <a:noAutofit/>
          </a:bodyPr>
          <a:lstStyle/>
          <a:p>
            <a:pPr lvl="1">
              <a:spcBef>
                <a:spcPts val="1000"/>
              </a:spcBef>
            </a:pPr>
            <a:r>
              <a:rPr lang="en-GB" sz="1800" dirty="0">
                <a:latin typeface="Arial" panose="020B0604020202020204" pitchFamily="34" charset="0"/>
                <a:cs typeface="Arial" panose="020B0604020202020204" pitchFamily="34" charset="0"/>
              </a:rPr>
              <a:t>older people with complex needs and </a:t>
            </a:r>
            <a:r>
              <a:rPr lang="en-GB" sz="1800" dirty="0" smtClean="0">
                <a:latin typeface="Arial" panose="020B0604020202020204" pitchFamily="34" charset="0"/>
                <a:cs typeface="Arial" panose="020B0604020202020204" pitchFamily="34" charset="0"/>
              </a:rPr>
              <a:t>long-term </a:t>
            </a:r>
            <a:r>
              <a:rPr lang="en-GB" sz="1800" dirty="0">
                <a:latin typeface="Arial" panose="020B0604020202020204" pitchFamily="34" charset="0"/>
                <a:cs typeface="Arial" panose="020B0604020202020204" pitchFamily="34" charset="0"/>
              </a:rPr>
              <a:t>conditions, including </a:t>
            </a:r>
            <a:r>
              <a:rPr lang="en-GB" sz="1800" dirty="0" smtClean="0">
                <a:latin typeface="Arial" panose="020B0604020202020204" pitchFamily="34" charset="0"/>
                <a:cs typeface="Arial" panose="020B0604020202020204" pitchFamily="34" charset="0"/>
              </a:rPr>
              <a:t>dementia</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people with learning </a:t>
            </a:r>
            <a:r>
              <a:rPr lang="en-GB" sz="1800" dirty="0" smtClean="0">
                <a:latin typeface="Arial" panose="020B0604020202020204" pitchFamily="34" charset="0"/>
                <a:cs typeface="Arial" panose="020B0604020202020204" pitchFamily="34" charset="0"/>
              </a:rPr>
              <a:t>disabilities</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carers, including young </a:t>
            </a:r>
            <a:r>
              <a:rPr lang="en-GB" sz="1800" dirty="0" smtClean="0">
                <a:latin typeface="Arial" panose="020B0604020202020204" pitchFamily="34" charset="0"/>
                <a:cs typeface="Arial" panose="020B0604020202020204" pitchFamily="34" charset="0"/>
              </a:rPr>
              <a:t>carers</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integrated family support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children with complex needs due to disability, illness or mental health problems. This includes transition arrangements from children to adult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BEB963A-8BEF-4CEE-96B7-2734AD593D9D}" type="slidenum">
              <a:rPr lang="en-GB" sz="1800" smtClean="0">
                <a:solidFill>
                  <a:schemeClr val="tx1"/>
                </a:solidFill>
              </a:rPr>
              <a:pPr/>
              <a:t>18</a:t>
            </a:fld>
            <a:endParaRPr lang="en-GB" sz="1800" dirty="0">
              <a:solidFill>
                <a:schemeClr val="tx1"/>
              </a:solidFill>
            </a:endParaRPr>
          </a:p>
        </p:txBody>
      </p:sp>
    </p:spTree>
    <p:extLst>
      <p:ext uri="{BB962C8B-B14F-4D97-AF65-F5344CB8AC3E}">
        <p14:creationId xmlns:p14="http://schemas.microsoft.com/office/powerpoint/2010/main" val="346081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a:xfrm>
            <a:off x="457200" y="836712"/>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Board responsibilities</a:t>
            </a:r>
            <a:endParaRPr lang="en-GB" sz="3200" dirty="0"/>
          </a:p>
        </p:txBody>
      </p:sp>
      <p:sp>
        <p:nvSpPr>
          <p:cNvPr id="3" name="Content Placeholder 2"/>
          <p:cNvSpPr>
            <a:spLocks noGrp="1"/>
          </p:cNvSpPr>
          <p:nvPr>
            <p:ph idx="1"/>
          </p:nvPr>
        </p:nvSpPr>
        <p:spPr>
          <a:xfrm>
            <a:off x="457200" y="1916832"/>
            <a:ext cx="8229600" cy="4209331"/>
          </a:xfrm>
        </p:spPr>
        <p:txBody>
          <a:bodyPr>
            <a:normAutofit/>
          </a:bodyPr>
          <a:lstStyle/>
          <a:p>
            <a:pPr lvl="0"/>
            <a:r>
              <a:rPr lang="en-GB" sz="1800" dirty="0">
                <a:latin typeface="Arial" panose="020B0604020202020204" pitchFamily="34" charset="0"/>
                <a:cs typeface="Arial" panose="020B0604020202020204" pitchFamily="34" charset="0"/>
              </a:rPr>
              <a:t>Pooled funds for the exercise of care home accommodation and family support </a:t>
            </a:r>
            <a:r>
              <a:rPr lang="en-GB" sz="1800" dirty="0" smtClean="0">
                <a:latin typeface="Arial" panose="020B0604020202020204" pitchFamily="34" charset="0"/>
                <a:cs typeface="Arial" panose="020B0604020202020204" pitchFamily="34" charset="0"/>
              </a:rPr>
              <a:t>functions, </a:t>
            </a:r>
            <a:r>
              <a:rPr lang="en-GB" sz="1800" dirty="0">
                <a:latin typeface="Arial" panose="020B0604020202020204" pitchFamily="34" charset="0"/>
                <a:cs typeface="Arial" panose="020B0604020202020204" pitchFamily="34" charset="0"/>
              </a:rPr>
              <a:t>as well as for functions that will be exercised jointly as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result of an assessment carried out under </a:t>
            </a:r>
            <a:r>
              <a:rPr lang="en-GB" sz="1800" dirty="0" smtClean="0">
                <a:latin typeface="Arial" panose="020B0604020202020204" pitchFamily="34" charset="0"/>
                <a:cs typeface="Arial" panose="020B0604020202020204" pitchFamily="34" charset="0"/>
              </a:rPr>
              <a:t>Section </a:t>
            </a:r>
            <a:r>
              <a:rPr lang="en-GB" sz="1800" dirty="0">
                <a:latin typeface="Arial" panose="020B0604020202020204" pitchFamily="34" charset="0"/>
                <a:cs typeface="Arial" panose="020B0604020202020204" pitchFamily="34" charset="0"/>
              </a:rPr>
              <a:t>14 of 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Leadership on effective information sharing to improve delivery of services, care and support, underpinned by use of technology and common </a:t>
            </a:r>
            <a:r>
              <a:rPr lang="en-GB" sz="1800" dirty="0" smtClean="0">
                <a:latin typeface="Arial" panose="020B0604020202020204" pitchFamily="34" charset="0"/>
                <a:cs typeface="Arial" panose="020B0604020202020204" pitchFamily="34" charset="0"/>
              </a:rPr>
              <a:t>systems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Focus on early intervention and </a:t>
            </a:r>
            <a:r>
              <a:rPr lang="en-GB" sz="1800" dirty="0" smtClean="0">
                <a:latin typeface="Arial" panose="020B0604020202020204" pitchFamily="34" charset="0"/>
                <a:cs typeface="Arial" panose="020B0604020202020204" pitchFamily="34" charset="0"/>
              </a:rPr>
              <a:t>prevention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Consolidate Integrated Family Support Services (</a:t>
            </a:r>
            <a:r>
              <a:rPr lang="en-GB" sz="1800" dirty="0" smtClean="0">
                <a:latin typeface="Arial" panose="020B0604020202020204" pitchFamily="34" charset="0"/>
                <a:cs typeface="Arial" panose="020B0604020202020204" pitchFamily="34" charset="0"/>
              </a:rPr>
              <a:t>IFSS)</a:t>
            </a:r>
            <a:endParaRPr lang="en-US"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19</a:t>
            </a:fld>
            <a:endParaRPr lang="en-GB" dirty="0"/>
          </a:p>
        </p:txBody>
      </p:sp>
      <p:sp>
        <p:nvSpPr>
          <p:cNvPr id="5" name="Title 1"/>
          <p:cNvSpPr txBox="1">
            <a:spLocks/>
          </p:cNvSpPr>
          <p:nvPr/>
        </p:nvSpPr>
        <p:spPr>
          <a:xfrm>
            <a:off x="1567522" y="112296"/>
            <a:ext cx="4038621" cy="14758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60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4338" name="Title 2"/>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Module </a:t>
            </a:r>
            <a:r>
              <a:rPr lang="en-GB" sz="3200" b="1" dirty="0" smtClean="0">
                <a:solidFill>
                  <a:srgbClr val="00B050"/>
                </a:solidFill>
                <a:latin typeface="Arial" panose="020B0604020202020204" pitchFamily="34" charset="0"/>
                <a:cs typeface="Arial" panose="020B0604020202020204" pitchFamily="34" charset="0"/>
              </a:rPr>
              <a:t>two</a:t>
            </a:r>
            <a:endParaRPr lang="en-GB" sz="3200" dirty="0">
              <a:solidFill>
                <a:srgbClr val="00B050"/>
              </a:solidFill>
            </a:endParaRPr>
          </a:p>
        </p:txBody>
      </p:sp>
      <p:sp>
        <p:nvSpPr>
          <p:cNvPr id="7" name="Content Placeholder 6"/>
          <p:cNvSpPr>
            <a:spLocks noGrp="1"/>
          </p:cNvSpPr>
          <p:nvPr>
            <p:ph idx="1"/>
          </p:nvPr>
        </p:nvSpPr>
        <p:spPr>
          <a:xfrm>
            <a:off x="0" y="3140968"/>
            <a:ext cx="9144000" cy="2985195"/>
          </a:xfrm>
        </p:spPr>
        <p:txBody>
          <a:bodyPr/>
          <a:lstStyle/>
          <a:p>
            <a:pPr algn="ctr">
              <a:buNone/>
            </a:pPr>
            <a:r>
              <a:rPr lang="en-GB" dirty="0">
                <a:latin typeface="Arial" pitchFamily="34" charset="0"/>
                <a:cs typeface="Arial" pitchFamily="34" charset="0"/>
              </a:rPr>
              <a:t>Co-operation </a:t>
            </a:r>
            <a:r>
              <a:rPr lang="en-GB" dirty="0" smtClean="0">
                <a:latin typeface="Arial" pitchFamily="34" charset="0"/>
                <a:cs typeface="Arial" pitchFamily="34" charset="0"/>
              </a:rPr>
              <a:t>and</a:t>
            </a:r>
            <a:endParaRPr lang="en-GB" dirty="0">
              <a:latin typeface="Arial" pitchFamily="34" charset="0"/>
              <a:cs typeface="Arial" pitchFamily="34" charset="0"/>
            </a:endParaRPr>
          </a:p>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012" y="3717032"/>
            <a:ext cx="2325124" cy="199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167063" y="-219673"/>
            <a:ext cx="3327083" cy="2785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692696"/>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Board needs to </a:t>
            </a:r>
            <a:r>
              <a:rPr lang="en-GB" sz="3200" b="1" dirty="0" smtClean="0">
                <a:solidFill>
                  <a:srgbClr val="00B050"/>
                </a:solidFill>
                <a:latin typeface="Arial" panose="020B0604020202020204" pitchFamily="34" charset="0"/>
                <a:cs typeface="Arial" panose="020B0604020202020204" pitchFamily="34" charset="0"/>
              </a:rPr>
              <a:t>understand…</a:t>
            </a:r>
            <a:endParaRPr lang="en-GB" sz="36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57200" y="2060848"/>
            <a:ext cx="8229600" cy="4065315"/>
          </a:xfrm>
        </p:spPr>
        <p:txBody>
          <a:bodyPr>
            <a:normAutofit/>
          </a:bodyPr>
          <a:lstStyle/>
          <a:p>
            <a:r>
              <a:rPr lang="en-GB" sz="1800" dirty="0">
                <a:latin typeface="Arial" panose="020B0604020202020204" pitchFamily="34" charset="0"/>
                <a:cs typeface="Arial" panose="020B0604020202020204" pitchFamily="34" charset="0"/>
              </a:rPr>
              <a:t>how health and social services can be transformed through earlier intervention and prevention </a:t>
            </a:r>
            <a:r>
              <a:rPr lang="en-GB" sz="1800" dirty="0" smtClean="0">
                <a:latin typeface="Arial" panose="020B0604020202020204" pitchFamily="34" charset="0"/>
                <a:cs typeface="Arial" panose="020B0604020202020204" pitchFamily="34" charset="0"/>
              </a:rPr>
              <a:t>services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what new models of care can best meet the needs of local </a:t>
            </a:r>
            <a:r>
              <a:rPr lang="en-GB" sz="1800" dirty="0" smtClean="0">
                <a:latin typeface="Arial" panose="020B0604020202020204" pitchFamily="34" charset="0"/>
                <a:cs typeface="Arial" panose="020B0604020202020204" pitchFamily="34" charset="0"/>
              </a:rPr>
              <a:t>populations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how whole system change and shaping places can support the well-being agenda – not just individual services or packages of </a:t>
            </a:r>
            <a:r>
              <a:rPr lang="en-GB" sz="1800" dirty="0" smtClean="0">
                <a:latin typeface="Arial" panose="020B0604020202020204" pitchFamily="34" charset="0"/>
                <a:cs typeface="Arial" panose="020B0604020202020204" pitchFamily="34" charset="0"/>
              </a:rPr>
              <a:t>care</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how to constructively challenge stakeholders to support good evidence-based approaches to care and support </a:t>
            </a:r>
            <a:r>
              <a:rPr lang="en-GB" sz="1800" dirty="0" smtClean="0">
                <a:latin typeface="Arial" panose="020B0604020202020204" pitchFamily="34" charset="0"/>
                <a:cs typeface="Arial" panose="020B0604020202020204" pitchFamily="34" charset="0"/>
              </a:rPr>
              <a:t>that</a:t>
            </a:r>
            <a:r>
              <a:rPr lang="en-GB" sz="1800" dirty="0" smtClean="0">
                <a:latin typeface="Arial" panose="020B0604020202020204" pitchFamily="34" charset="0"/>
                <a:cs typeface="Arial" panose="020B0604020202020204" pitchFamily="34" charset="0"/>
              </a:rPr>
              <a:t> meet </a:t>
            </a:r>
            <a:r>
              <a:rPr lang="en-GB" sz="1800" dirty="0">
                <a:latin typeface="Arial" panose="020B0604020202020204" pitchFamily="34" charset="0"/>
                <a:cs typeface="Arial" panose="020B0604020202020204" pitchFamily="34" charset="0"/>
              </a:rPr>
              <a:t>the needs of local </a:t>
            </a:r>
            <a:r>
              <a:rPr lang="en-GB" sz="1800" dirty="0" smtClean="0">
                <a:latin typeface="Arial" panose="020B0604020202020204" pitchFamily="34" charset="0"/>
                <a:cs typeface="Arial" panose="020B0604020202020204" pitchFamily="34" charset="0"/>
              </a:rPr>
              <a:t>citizens</a:t>
            </a:r>
            <a:endParaRPr lang="en-GB"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20</a:t>
            </a:fld>
            <a:endParaRPr lang="en-GB" dirty="0"/>
          </a:p>
        </p:txBody>
      </p:sp>
    </p:spTree>
    <p:extLst>
      <p:ext uri="{BB962C8B-B14F-4D97-AF65-F5344CB8AC3E}">
        <p14:creationId xmlns:p14="http://schemas.microsoft.com/office/powerpoint/2010/main" val="394493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7544" y="620688"/>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Key stakeholders? </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31876"/>
              </p:ext>
            </p:extLst>
          </p:nvPr>
        </p:nvGraphicFramePr>
        <p:xfrm>
          <a:off x="0" y="1700808"/>
          <a:ext cx="9144000" cy="5157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09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454360"/>
            <a:ext cx="8147248"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Resourcing the </a:t>
            </a:r>
            <a:r>
              <a:rPr lang="en-GB" sz="3200" b="1" dirty="0" smtClean="0">
                <a:solidFill>
                  <a:srgbClr val="00B050"/>
                </a:solidFill>
                <a:latin typeface="Arial" panose="020B0604020202020204" pitchFamily="34" charset="0"/>
                <a:cs typeface="Arial" panose="020B0604020202020204" pitchFamily="34" charset="0"/>
              </a:rPr>
              <a:t>Board </a:t>
            </a:r>
            <a:r>
              <a:rPr lang="en-GB" sz="3200" b="1" dirty="0">
                <a:solidFill>
                  <a:srgbClr val="00B050"/>
                </a:solidFill>
                <a:latin typeface="Arial" panose="020B0604020202020204" pitchFamily="34" charset="0"/>
                <a:cs typeface="Arial" panose="020B0604020202020204" pitchFamily="34" charset="0"/>
              </a:rPr>
              <a:t>and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the wider partnership agenda</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16832"/>
            <a:ext cx="8229600" cy="4209331"/>
          </a:xfrm>
        </p:spPr>
        <p:txBody>
          <a:bodyPr>
            <a:normAutofit/>
          </a:bodyPr>
          <a:lstStyle/>
          <a:p>
            <a:pPr marL="0" indent="0">
              <a:spcAft>
                <a:spcPts val="600"/>
              </a:spcAft>
              <a:buNone/>
            </a:pPr>
            <a:r>
              <a:rPr lang="en-GB" sz="1800" dirty="0">
                <a:latin typeface="Arial" panose="020B0604020202020204" pitchFamily="34" charset="0"/>
                <a:cs typeface="Arial" panose="020B0604020202020204" pitchFamily="34" charset="0"/>
              </a:rPr>
              <a:t>There may be increasing levels of activity needed at a regional level: </a:t>
            </a:r>
          </a:p>
          <a:p>
            <a:pPr lvl="1"/>
            <a:r>
              <a:rPr lang="en-GB" sz="1800" dirty="0">
                <a:latin typeface="Arial" panose="020B0604020202020204" pitchFamily="34" charset="0"/>
                <a:cs typeface="Arial" panose="020B0604020202020204" pitchFamily="34" charset="0"/>
              </a:rPr>
              <a:t>Development, monitoring and reporting on the regional implementation plan to Welsh </a:t>
            </a:r>
            <a:r>
              <a:rPr lang="en-GB" sz="1800" dirty="0" smtClean="0">
                <a:latin typeface="Arial" panose="020B0604020202020204" pitchFamily="34" charset="0"/>
                <a:cs typeface="Arial" panose="020B0604020202020204" pitchFamily="34" charset="0"/>
              </a:rPr>
              <a:t>Government</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Project and programme leadership and </a:t>
            </a:r>
            <a:r>
              <a:rPr lang="en-GB" sz="1800" dirty="0" smtClean="0">
                <a:latin typeface="Arial" panose="020B0604020202020204" pitchFamily="34" charset="0"/>
                <a:cs typeface="Arial" panose="020B0604020202020204" pitchFamily="34" charset="0"/>
              </a:rPr>
              <a:t>co-ordination</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Administrative support to the delivery of the plan and infrastructure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lead officers</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ICF evaluation and </a:t>
            </a:r>
            <a:r>
              <a:rPr lang="en-GB" sz="1800" dirty="0" smtClean="0">
                <a:latin typeface="Arial" panose="020B0604020202020204" pitchFamily="34" charset="0"/>
                <a:cs typeface="Arial" panose="020B0604020202020204" pitchFamily="34" charset="0"/>
              </a:rPr>
              <a:t>reporting</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Delivering Transformation Grant reporting and </a:t>
            </a:r>
            <a:r>
              <a:rPr lang="en-GB" sz="1800" dirty="0" smtClean="0">
                <a:latin typeface="Arial" panose="020B0604020202020204" pitchFamily="34" charset="0"/>
                <a:cs typeface="Arial" panose="020B0604020202020204" pitchFamily="34" charset="0"/>
              </a:rPr>
              <a:t>accountability</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Administration support to the </a:t>
            </a:r>
            <a:r>
              <a:rPr lang="en-GB" sz="1800" dirty="0" smtClean="0">
                <a:latin typeface="Arial" panose="020B0604020202020204" pitchFamily="34" charset="0"/>
                <a:cs typeface="Arial" panose="020B0604020202020204" pitchFamily="34" charset="0"/>
              </a:rPr>
              <a:t>Board</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Communications for the </a:t>
            </a:r>
            <a:r>
              <a:rPr lang="en-GB" sz="1800" dirty="0" smtClean="0">
                <a:latin typeface="Arial" panose="020B0604020202020204" pitchFamily="34" charset="0"/>
                <a:cs typeface="Arial" panose="020B0604020202020204" pitchFamily="34" charset="0"/>
              </a:rPr>
              <a:t>Board</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 y="72008"/>
            <a:ext cx="573528"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832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68307" cy="68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Discussion</a:t>
            </a:r>
          </a:p>
        </p:txBody>
      </p:sp>
      <p:sp>
        <p:nvSpPr>
          <p:cNvPr id="3" name="Content Placeholder 2"/>
          <p:cNvSpPr>
            <a:spLocks noGrp="1"/>
          </p:cNvSpPr>
          <p:nvPr>
            <p:ph idx="1"/>
          </p:nvPr>
        </p:nvSpPr>
        <p:spPr>
          <a:xfrm>
            <a:off x="457200" y="2132856"/>
            <a:ext cx="8229600" cy="3993307"/>
          </a:xfrm>
        </p:spPr>
        <p:txBody>
          <a:bodyPr>
            <a:normAutofit/>
          </a:bodyPr>
          <a:lstStyle/>
          <a:p>
            <a:pPr marL="0" indent="0">
              <a:spcAft>
                <a:spcPts val="600"/>
              </a:spcAft>
              <a:buNone/>
            </a:pPr>
            <a:r>
              <a:rPr lang="en-GB" sz="1800" dirty="0">
                <a:latin typeface="Arial" panose="020B0604020202020204" pitchFamily="34" charset="0"/>
                <a:cs typeface="Arial" panose="020B0604020202020204" pitchFamily="34" charset="0"/>
              </a:rPr>
              <a:t>What Board and wider partnership arrangements are needed to ensure you can meet the legal requirements of the Act, and deliver partners’ shared agendas in terms of: </a:t>
            </a:r>
          </a:p>
          <a:p>
            <a:pPr lvl="1">
              <a:spcBef>
                <a:spcPts val="1000"/>
              </a:spcBef>
            </a:pPr>
            <a:r>
              <a:rPr lang="en-GB" sz="1800" dirty="0">
                <a:latin typeface="Arial" panose="020B0604020202020204" pitchFamily="34" charset="0"/>
                <a:cs typeface="Arial" panose="020B0604020202020204" pitchFamily="34" charset="0"/>
              </a:rPr>
              <a:t>Board </a:t>
            </a:r>
            <a:r>
              <a:rPr lang="en-GB" sz="1800" dirty="0" smtClean="0">
                <a:latin typeface="Arial" panose="020B0604020202020204" pitchFamily="34" charset="0"/>
                <a:cs typeface="Arial" panose="020B0604020202020204" pitchFamily="34" charset="0"/>
              </a:rPr>
              <a:t>membership</a:t>
            </a:r>
            <a:r>
              <a:rPr lang="en-GB" sz="1800" dirty="0">
                <a:latin typeface="Arial" panose="020B0604020202020204" pitchFamily="34" charset="0"/>
                <a:cs typeface="Arial" panose="020B0604020202020204" pitchFamily="34" charset="0"/>
              </a:rPr>
              <a:t>?</a:t>
            </a:r>
          </a:p>
          <a:p>
            <a:pPr lvl="1">
              <a:spcBef>
                <a:spcPts val="1000"/>
              </a:spcBef>
            </a:pPr>
            <a:r>
              <a:rPr lang="en-GB" sz="1800" dirty="0">
                <a:latin typeface="Arial" panose="020B0604020202020204" pitchFamily="34" charset="0"/>
                <a:cs typeface="Arial" panose="020B0604020202020204" pitchFamily="34" charset="0"/>
              </a:rPr>
              <a:t>Scope, focus, terms of </a:t>
            </a:r>
            <a:r>
              <a:rPr lang="en-GB" sz="1800" dirty="0" smtClean="0">
                <a:latin typeface="Arial" panose="020B0604020202020204" pitchFamily="34" charset="0"/>
                <a:cs typeface="Arial" panose="020B0604020202020204" pitchFamily="34" charset="0"/>
              </a:rPr>
              <a:t>reference?</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Decision-making responsibilities?</a:t>
            </a:r>
          </a:p>
          <a:p>
            <a:pPr lvl="1">
              <a:spcBef>
                <a:spcPts val="1000"/>
              </a:spcBef>
            </a:pPr>
            <a:r>
              <a:rPr lang="en-GB" sz="1800" dirty="0">
                <a:latin typeface="Arial" panose="020B0604020202020204" pitchFamily="34" charset="0"/>
                <a:cs typeface="Arial" panose="020B0604020202020204" pitchFamily="34" charset="0"/>
              </a:rPr>
              <a:t>Links with other bodies including the PSB, </a:t>
            </a:r>
            <a:r>
              <a:rPr lang="en-GB" sz="1800" dirty="0" smtClean="0">
                <a:latin typeface="Arial" panose="020B0604020202020204" pitchFamily="34" charset="0"/>
                <a:cs typeface="Arial" panose="020B0604020202020204" pitchFamily="34" charset="0"/>
              </a:rPr>
              <a:t>cabinets</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boards</a:t>
            </a:r>
            <a:r>
              <a:rPr lang="en-GB" sz="1800" dirty="0">
                <a:latin typeface="Arial" panose="020B0604020202020204" pitchFamily="34" charset="0"/>
                <a:cs typeface="Arial" panose="020B0604020202020204" pitchFamily="34" charset="0"/>
              </a:rPr>
              <a:t>?</a:t>
            </a:r>
          </a:p>
          <a:p>
            <a:pPr lvl="1">
              <a:spcBef>
                <a:spcPts val="1000"/>
              </a:spcBef>
            </a:pPr>
            <a:r>
              <a:rPr lang="en-GB" sz="1800" dirty="0">
                <a:latin typeface="Arial" panose="020B0604020202020204" pitchFamily="34" charset="0"/>
                <a:cs typeface="Arial" panose="020B0604020202020204" pitchFamily="34" charset="0"/>
              </a:rPr>
              <a:t>Issues of sovereignty – where decisions get made?</a:t>
            </a:r>
          </a:p>
          <a:p>
            <a:pPr lvl="1">
              <a:spcBef>
                <a:spcPts val="1000"/>
              </a:spcBef>
            </a:pPr>
            <a:r>
              <a:rPr lang="en-GB" sz="1800" dirty="0">
                <a:latin typeface="Arial" panose="020B0604020202020204" pitchFamily="34" charset="0"/>
                <a:cs typeface="Arial" panose="020B0604020202020204" pitchFamily="34" charset="0"/>
              </a:rPr>
              <a:t>Programme and project </a:t>
            </a:r>
            <a:r>
              <a:rPr lang="en-GB" sz="1800" dirty="0" smtClean="0">
                <a:latin typeface="Arial" panose="020B0604020202020204" pitchFamily="34" charset="0"/>
                <a:cs typeface="Arial" panose="020B0604020202020204" pitchFamily="34" charset="0"/>
              </a:rPr>
              <a:t>management? </a:t>
            </a:r>
            <a:endParaRPr lang="en-GB" sz="1800" dirty="0">
              <a:latin typeface="Arial" panose="020B0604020202020204" pitchFamily="34" charset="0"/>
              <a:cs typeface="Arial" panose="020B0604020202020204" pitchFamily="34" charset="0"/>
            </a:endParaRPr>
          </a:p>
          <a:p>
            <a:pPr lvl="1">
              <a:spcBef>
                <a:spcPts val="1000"/>
              </a:spcBef>
            </a:pPr>
            <a:r>
              <a:rPr lang="en-GB" sz="1800" dirty="0">
                <a:latin typeface="Arial" panose="020B0604020202020204" pitchFamily="34" charset="0"/>
                <a:cs typeface="Arial" panose="020B0604020202020204" pitchFamily="34" charset="0"/>
              </a:rPr>
              <a:t>Board logistics including chairing, frequency, quorate, servicing?</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23</a:t>
            </a:fld>
            <a:endParaRPr lang="en-GB" dirty="0"/>
          </a:p>
        </p:txBody>
      </p:sp>
    </p:spTree>
    <p:extLst>
      <p:ext uri="{BB962C8B-B14F-4D97-AF65-F5344CB8AC3E}">
        <p14:creationId xmlns:p14="http://schemas.microsoft.com/office/powerpoint/2010/main" val="344692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11560" y="548680"/>
            <a:ext cx="807524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Immediate Board priorities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The Act and </a:t>
            </a:r>
            <a:r>
              <a:rPr lang="en-GB" sz="3200" b="1" dirty="0" smtClean="0">
                <a:solidFill>
                  <a:srgbClr val="00B050"/>
                </a:solidFill>
                <a:latin typeface="Arial" panose="020B0604020202020204" pitchFamily="34" charset="0"/>
                <a:cs typeface="Arial" panose="020B0604020202020204" pitchFamily="34" charset="0"/>
              </a:rPr>
              <a:t>regulations </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2060848"/>
            <a:ext cx="8229600" cy="4281339"/>
          </a:xfrm>
        </p:spPr>
        <p:txBody>
          <a:bodyPr>
            <a:noAutofit/>
          </a:bodyPr>
          <a:lstStyle/>
          <a:p>
            <a:r>
              <a:rPr lang="en-GB" sz="1800" dirty="0">
                <a:latin typeface="Arial" panose="020B0604020202020204" pitchFamily="34" charset="0"/>
                <a:cs typeface="Arial" panose="020B0604020202020204" pitchFamily="34" charset="0"/>
              </a:rPr>
              <a:t>In-depth shared regional population assessment with shared plans for working across agencies to meet needs more </a:t>
            </a:r>
            <a:r>
              <a:rPr lang="en-GB" sz="1800" dirty="0" smtClean="0">
                <a:latin typeface="Arial" panose="020B0604020202020204" pitchFamily="34" charset="0"/>
                <a:cs typeface="Arial" panose="020B0604020202020204" pitchFamily="34" charset="0"/>
              </a:rPr>
              <a:t>effectively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Well-resourced regional partnership </a:t>
            </a:r>
            <a:r>
              <a:rPr lang="en-GB" sz="1800" dirty="0" smtClean="0">
                <a:latin typeface="Arial" panose="020B0604020202020204" pitchFamily="34" charset="0"/>
                <a:cs typeface="Arial" panose="020B0604020202020204" pitchFamily="34" charset="0"/>
              </a:rPr>
              <a:t>arrangements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Better quality information, advice and assistance for the public to help them make good health, </a:t>
            </a: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and care </a:t>
            </a:r>
            <a:r>
              <a:rPr lang="en-GB" sz="1800" dirty="0" smtClean="0">
                <a:latin typeface="Arial" panose="020B0604020202020204" pitchFamily="34" charset="0"/>
                <a:cs typeface="Arial" panose="020B0604020202020204" pitchFamily="34" charset="0"/>
              </a:rPr>
              <a:t>choices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Wider range of community, </a:t>
            </a: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and preventative services, particularly delivered through social enterprises, aimed at supporting people’s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well-being </a:t>
            </a:r>
            <a:r>
              <a:rPr lang="en-GB" sz="1800" dirty="0">
                <a:latin typeface="Arial" panose="020B0604020202020204" pitchFamily="34" charset="0"/>
                <a:cs typeface="Arial" panose="020B0604020202020204" pitchFamily="34" charset="0"/>
              </a:rPr>
              <a:t>in the community. More effective early help services for those beginning to </a:t>
            </a:r>
            <a:r>
              <a:rPr lang="en-GB" sz="1800" dirty="0" smtClean="0">
                <a:latin typeface="Arial" panose="020B0604020202020204" pitchFamily="34" charset="0"/>
                <a:cs typeface="Arial" panose="020B0604020202020204" pitchFamily="34" charset="0"/>
              </a:rPr>
              <a:t>struggle</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More constructive and mature relationships with the independent sectors including a market sufficiency </a:t>
            </a:r>
            <a:r>
              <a:rPr lang="en-GB" sz="1800" dirty="0" smtClean="0">
                <a:latin typeface="Arial" panose="020B0604020202020204" pitchFamily="34" charset="0"/>
                <a:cs typeface="Arial" panose="020B0604020202020204" pitchFamily="34" charset="0"/>
              </a:rPr>
              <a:t>analysis</a:t>
            </a:r>
            <a:endParaRPr lang="en-GB" sz="1800"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85800" cy="6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92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85800" cy="6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11560" y="476769"/>
            <a:ext cx="807524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Immediate Board priorities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The Act and </a:t>
            </a:r>
            <a:r>
              <a:rPr lang="en-GB" sz="3200" b="1" dirty="0" smtClean="0">
                <a:solidFill>
                  <a:srgbClr val="00B050"/>
                </a:solidFill>
                <a:latin typeface="Arial" panose="020B0604020202020204" pitchFamily="34" charset="0"/>
                <a:cs typeface="Arial" panose="020B0604020202020204" pitchFamily="34" charset="0"/>
              </a:rPr>
              <a:t>regulations </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60848"/>
            <a:ext cx="8229600" cy="4065315"/>
          </a:xfrm>
        </p:spPr>
        <p:txBody>
          <a:bodyPr>
            <a:normAutofit/>
          </a:bodyPr>
          <a:lstStyle/>
          <a:p>
            <a:r>
              <a:rPr lang="en-GB" sz="1800" dirty="0">
                <a:latin typeface="Arial" panose="020B0604020202020204" pitchFamily="34" charset="0"/>
                <a:cs typeface="Arial" panose="020B0604020202020204" pitchFamily="34" charset="0"/>
              </a:rPr>
              <a:t>More holistic, proportionate assessments and record keeping, reduced bureaucracy. Assessments in partnership, based on the </a:t>
            </a:r>
            <a:r>
              <a:rPr lang="en-GB" sz="1800" dirty="0" smtClean="0">
                <a:latin typeface="Arial" panose="020B0604020202020204" pitchFamily="34" charset="0"/>
                <a:cs typeface="Arial" panose="020B0604020202020204" pitchFamily="34" charset="0"/>
              </a:rPr>
              <a:t>individual’s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overall situation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Stronger regional safeguarding arrangements for children and </a:t>
            </a:r>
            <a:r>
              <a:rPr lang="en-GB" sz="1800" dirty="0" smtClean="0">
                <a:latin typeface="Arial" panose="020B0604020202020204" pitchFamily="34" charset="0"/>
                <a:cs typeface="Arial" panose="020B0604020202020204" pitchFamily="34" charset="0"/>
              </a:rPr>
              <a:t>adults,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and </a:t>
            </a:r>
            <a:r>
              <a:rPr lang="en-GB" sz="1800" dirty="0">
                <a:latin typeface="Arial" panose="020B0604020202020204" pitchFamily="34" charset="0"/>
                <a:cs typeface="Arial" panose="020B0604020202020204" pitchFamily="34" charset="0"/>
              </a:rPr>
              <a:t>duties on professionals to report </a:t>
            </a:r>
            <a:r>
              <a:rPr lang="en-GB" sz="1800" dirty="0" smtClean="0">
                <a:latin typeface="Arial" panose="020B0604020202020204" pitchFamily="34" charset="0"/>
                <a:cs typeface="Arial" panose="020B0604020202020204" pitchFamily="34" charset="0"/>
              </a:rPr>
              <a:t>suspicions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Clearer advocacy </a:t>
            </a:r>
            <a:r>
              <a:rPr lang="en-GB" sz="1800" dirty="0" smtClean="0">
                <a:latin typeface="Arial" panose="020B0604020202020204" pitchFamily="34" charset="0"/>
                <a:cs typeface="Arial" panose="020B0604020202020204" pitchFamily="34" charset="0"/>
              </a:rPr>
              <a:t>requirements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More pooled budgets and integrated services across health and social </a:t>
            </a:r>
            <a:r>
              <a:rPr lang="en-GB" sz="1800" dirty="0" smtClean="0">
                <a:latin typeface="Arial" panose="020B0604020202020204" pitchFamily="34" charset="0"/>
                <a:cs typeface="Arial" panose="020B0604020202020204" pitchFamily="34" charset="0"/>
              </a:rPr>
              <a:t>care</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Make the sharing of information across agencies </a:t>
            </a:r>
            <a:r>
              <a:rPr lang="en-GB" sz="1800" dirty="0" smtClean="0">
                <a:latin typeface="Arial" panose="020B0604020202020204" pitchFamily="34" charset="0"/>
                <a:cs typeface="Arial" panose="020B0604020202020204" pitchFamily="34" charset="0"/>
              </a:rPr>
              <a:t>straightforward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Ensuring the delivery of change throughout </a:t>
            </a:r>
            <a:r>
              <a:rPr lang="en-GB" sz="1800" dirty="0" smtClean="0">
                <a:latin typeface="Arial" panose="020B0604020202020204" pitchFamily="34" charset="0"/>
                <a:cs typeface="Arial" panose="020B0604020202020204" pitchFamily="34" charset="0"/>
              </a:rPr>
              <a:t>Wales</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935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683568" cy="66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29816"/>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Immediate Board priorities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Delivering Transformation Grant</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8840"/>
            <a:ext cx="8229600" cy="4137323"/>
          </a:xfrm>
        </p:spPr>
        <p:txBody>
          <a:bodyPr>
            <a:noAutofit/>
          </a:bodyPr>
          <a:lstStyle/>
          <a:p>
            <a:pPr marL="0" indent="0">
              <a:spcAft>
                <a:spcPts val="600"/>
              </a:spcAft>
              <a:buNone/>
            </a:pPr>
            <a:r>
              <a:rPr lang="en-GB" sz="1800" dirty="0">
                <a:latin typeface="Arial" panose="020B0604020202020204" pitchFamily="34" charset="0"/>
                <a:cs typeface="Arial" panose="020B0604020202020204" pitchFamily="34" charset="0"/>
              </a:rPr>
              <a:t>Priorities for 2016-17 include: </a:t>
            </a:r>
          </a:p>
          <a:p>
            <a:pPr lvl="1"/>
            <a:r>
              <a:rPr lang="en-GB" sz="1800" dirty="0">
                <a:latin typeface="Arial" panose="020B0604020202020204" pitchFamily="34" charset="0"/>
                <a:cs typeface="Arial" panose="020B0604020202020204" pitchFamily="34" charset="0"/>
              </a:rPr>
              <a:t>Performance management framework</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Introduction of WCCIS</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Introduction of Dewis</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Further development of process and practice in assessment, eligibility criteria, care planning and IAA</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Development of new preventative services, commissioning and social enterprises responding to the population needs assessment</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Learning and development strategy and plan</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Practice change </a:t>
            </a:r>
            <a:r>
              <a:rPr lang="en-GB" sz="1800" dirty="0" smtClean="0">
                <a:latin typeface="Arial" panose="020B0604020202020204" pitchFamily="34" charset="0"/>
                <a:cs typeface="Arial" panose="020B0604020202020204" pitchFamily="34" charset="0"/>
              </a:rPr>
              <a:t>agents/champions</a:t>
            </a:r>
            <a:endParaRPr lang="en-US"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Citizen engagement</a:t>
            </a:r>
            <a:endParaRPr lang="en-US"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5" name="AutoShape 4" descr="Image result for blue pound sign"/>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867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58586" cy="81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Local priorities and </a:t>
            </a:r>
            <a:r>
              <a:rPr lang="en-GB" sz="3200" b="1" dirty="0" smtClean="0">
                <a:solidFill>
                  <a:srgbClr val="00B050"/>
                </a:solidFill>
                <a:latin typeface="Arial" panose="020B0604020202020204" pitchFamily="34" charset="0"/>
                <a:cs typeface="Arial" panose="020B0604020202020204" pitchFamily="34" charset="0"/>
              </a:rPr>
              <a:t>planning</a:t>
            </a:r>
            <a:r>
              <a:rPr lang="en-GB" sz="4000" b="1" dirty="0" smtClean="0">
                <a:solidFill>
                  <a:srgbClr val="00B050"/>
                </a:solidFill>
                <a:latin typeface="Arial" panose="020B0604020202020204" pitchFamily="34" charset="0"/>
                <a:cs typeface="Arial" panose="020B0604020202020204" pitchFamily="34" charset="0"/>
              </a:rPr>
              <a:t>…</a:t>
            </a:r>
            <a:endParaRPr lang="en-US" sz="40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16832"/>
            <a:ext cx="8229600" cy="4209331"/>
          </a:xfrm>
        </p:spPr>
        <p:txBody>
          <a:bodyPr>
            <a:normAutofit/>
          </a:bodyPr>
          <a:lstStyle/>
          <a:p>
            <a:r>
              <a:rPr lang="en-GB" sz="1800" dirty="0">
                <a:latin typeface="Arial" panose="020B0604020202020204" pitchFamily="34" charset="0"/>
                <a:cs typeface="Arial" panose="020B0604020202020204" pitchFamily="34" charset="0"/>
              </a:rPr>
              <a:t>The Board will need to agree a regional implementation plan which addresses the requirements of the Act, secures the Delivering Transformation Grant and meets your local </a:t>
            </a:r>
            <a:r>
              <a:rPr lang="en-GB" sz="1800" dirty="0" smtClean="0">
                <a:latin typeface="Arial" panose="020B0604020202020204" pitchFamily="34" charset="0"/>
                <a:cs typeface="Arial" panose="020B0604020202020204" pitchFamily="34" charset="0"/>
              </a:rPr>
              <a:t>priorities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It will have to take account of continuing projects and new </a:t>
            </a:r>
            <a:r>
              <a:rPr lang="en-GB" sz="1800" dirty="0" smtClean="0">
                <a:latin typeface="Arial" panose="020B0604020202020204" pitchFamily="34" charset="0"/>
                <a:cs typeface="Arial" panose="020B0604020202020204" pitchFamily="34" charset="0"/>
              </a:rPr>
              <a:t>priorities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How does this need to be developed? </a:t>
            </a:r>
          </a:p>
          <a:p>
            <a:r>
              <a:rPr lang="en-GB" sz="1800" dirty="0">
                <a:latin typeface="Arial" panose="020B0604020202020204" pitchFamily="34" charset="0"/>
                <a:cs typeface="Arial" panose="020B0604020202020204" pitchFamily="34" charset="0"/>
              </a:rPr>
              <a:t>What should be the key headlines?</a:t>
            </a:r>
          </a:p>
          <a:p>
            <a:pPr marL="0" indent="0">
              <a:buNone/>
            </a:pP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11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57808"/>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Implementing the Act</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The role of partners</a:t>
            </a:r>
          </a:p>
        </p:txBody>
      </p:sp>
      <p:sp>
        <p:nvSpPr>
          <p:cNvPr id="7" name="Content Placeholder 6"/>
          <p:cNvSpPr>
            <a:spLocks noGrp="1"/>
          </p:cNvSpPr>
          <p:nvPr>
            <p:ph idx="1"/>
          </p:nvPr>
        </p:nvSpPr>
        <p:spPr>
          <a:xfrm>
            <a:off x="457200" y="1916832"/>
            <a:ext cx="8229600" cy="4209331"/>
          </a:xfrm>
        </p:spPr>
        <p:txBody>
          <a:bodyPr>
            <a:noAutofit/>
          </a:bodyPr>
          <a:lstStyle/>
          <a:p>
            <a:pPr lvl="1"/>
            <a:r>
              <a:rPr lang="en-GB" sz="1800" dirty="0">
                <a:latin typeface="Arial" panose="020B0604020202020204" pitchFamily="34" charset="0"/>
                <a:cs typeface="Arial" panose="020B0604020202020204" pitchFamily="34" charset="0"/>
              </a:rPr>
              <a:t>Local </a:t>
            </a:r>
            <a:r>
              <a:rPr lang="en-GB" sz="1800" dirty="0" smtClean="0">
                <a:latin typeface="Arial" panose="020B0604020202020204" pitchFamily="34" charset="0"/>
                <a:cs typeface="Arial" panose="020B0604020202020204" pitchFamily="34" charset="0"/>
              </a:rPr>
              <a:t>health board</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People with </a:t>
            </a:r>
            <a:r>
              <a:rPr lang="en-GB" sz="1800" dirty="0" smtClean="0">
                <a:latin typeface="Arial" panose="020B0604020202020204" pitchFamily="34" charset="0"/>
                <a:cs typeface="Arial" panose="020B0604020202020204" pitchFamily="34" charset="0"/>
              </a:rPr>
              <a:t>care </a:t>
            </a:r>
            <a:r>
              <a:rPr lang="en-GB" sz="1800" dirty="0">
                <a:latin typeface="Arial" panose="020B0604020202020204" pitchFamily="34" charset="0"/>
                <a:cs typeface="Arial" panose="020B0604020202020204" pitchFamily="34" charset="0"/>
              </a:rPr>
              <a:t>and </a:t>
            </a:r>
            <a:r>
              <a:rPr lang="en-GB" sz="1800" dirty="0" smtClean="0">
                <a:latin typeface="Arial" panose="020B0604020202020204" pitchFamily="34" charset="0"/>
                <a:cs typeface="Arial" panose="020B0604020202020204" pitchFamily="34" charset="0"/>
              </a:rPr>
              <a:t>support needs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Elected </a:t>
            </a:r>
            <a:r>
              <a:rPr lang="en-GB" sz="1800" dirty="0" smtClean="0">
                <a:latin typeface="Arial" panose="020B0604020202020204" pitchFamily="34" charset="0"/>
                <a:cs typeface="Arial" panose="020B0604020202020204" pitchFamily="34" charset="0"/>
              </a:rPr>
              <a:t>members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Directors of Social Services</a:t>
            </a:r>
          </a:p>
          <a:p>
            <a:pPr lvl="1"/>
            <a:r>
              <a:rPr lang="en-GB" sz="1800" dirty="0">
                <a:latin typeface="Arial" panose="020B0604020202020204" pitchFamily="34" charset="0"/>
                <a:cs typeface="Arial" panose="020B0604020202020204" pitchFamily="34" charset="0"/>
              </a:rPr>
              <a:t>Strategic </a:t>
            </a:r>
            <a:r>
              <a:rPr lang="en-GB" sz="1800" dirty="0" smtClean="0">
                <a:latin typeface="Arial" panose="020B0604020202020204" pitchFamily="34" charset="0"/>
                <a:cs typeface="Arial" panose="020B0604020202020204" pitchFamily="34" charset="0"/>
              </a:rPr>
              <a:t>partners </a:t>
            </a:r>
            <a:r>
              <a:rPr lang="en-GB" sz="1800" dirty="0">
                <a:latin typeface="Arial" panose="020B0604020202020204" pitchFamily="34" charset="0"/>
                <a:cs typeface="Arial" panose="020B0604020202020204" pitchFamily="34" charset="0"/>
              </a:rPr>
              <a:t>(e.g. </a:t>
            </a:r>
            <a:r>
              <a:rPr lang="en-GB" sz="1800" dirty="0" smtClean="0">
                <a:latin typeface="Arial" panose="020B0604020202020204" pitchFamily="34" charset="0"/>
                <a:cs typeface="Arial" panose="020B0604020202020204" pitchFamily="34" charset="0"/>
              </a:rPr>
              <a:t>police</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education</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leisure</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ambulance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services, </a:t>
            </a:r>
            <a:r>
              <a:rPr lang="en-GB" sz="1800" dirty="0" err="1" smtClean="0">
                <a:latin typeface="Arial" panose="020B0604020202020204" pitchFamily="34" charset="0"/>
                <a:cs typeface="Arial" panose="020B0604020202020204" pitchFamily="34" charset="0"/>
              </a:rPr>
              <a:t>etc</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Third </a:t>
            </a:r>
            <a:r>
              <a:rPr lang="en-GB" sz="1800" dirty="0" smtClean="0">
                <a:latin typeface="Arial" panose="020B0604020202020204" pitchFamily="34" charset="0"/>
                <a:cs typeface="Arial" panose="020B0604020202020204" pitchFamily="34" charset="0"/>
              </a:rPr>
              <a:t>sector</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Care </a:t>
            </a:r>
            <a:r>
              <a:rPr lang="en-GB" sz="1800" dirty="0" smtClean="0">
                <a:latin typeface="Arial" panose="020B0604020202020204" pitchFamily="34" charset="0"/>
                <a:cs typeface="Arial" panose="020B0604020202020204" pitchFamily="34" charset="0"/>
              </a:rPr>
              <a:t>providers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Carers</a:t>
            </a:r>
          </a:p>
          <a:p>
            <a:endParaRPr lang="en-GB" sz="1800" dirty="0">
              <a:latin typeface="Arial" panose="020B0604020202020204" pitchFamily="34" charset="0"/>
              <a:cs typeface="Arial" panose="020B0604020202020204" pitchFamily="34" charset="0"/>
            </a:endParaRPr>
          </a:p>
        </p:txBody>
      </p:sp>
      <p:pic>
        <p:nvPicPr>
          <p:cNvPr id="8" name="Picture 2" descr="Image result for business partn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2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Local </a:t>
            </a:r>
            <a:r>
              <a:rPr lang="en-GB" sz="3200" b="1" dirty="0" smtClean="0">
                <a:solidFill>
                  <a:srgbClr val="00B050"/>
                </a:solidFill>
                <a:latin typeface="Arial" panose="020B0604020202020204" pitchFamily="34" charset="0"/>
                <a:cs typeface="Arial" panose="020B0604020202020204" pitchFamily="34" charset="0"/>
              </a:rPr>
              <a:t>health board</a:t>
            </a:r>
            <a:endParaRPr lang="en-GB" sz="3200" b="1" dirty="0">
              <a:solidFill>
                <a:srgbClr val="00B050"/>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endParaRPr lang="en-GB" dirty="0"/>
          </a:p>
          <a:p>
            <a:endParaRPr lang="en-GB" dirty="0"/>
          </a:p>
        </p:txBody>
      </p:sp>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29</a:t>
            </a:fld>
            <a:endParaRPr lang="en-GB"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667371780"/>
              </p:ext>
            </p:extLst>
          </p:nvPr>
        </p:nvGraphicFramePr>
        <p:xfrm>
          <a:off x="611560" y="2060848"/>
          <a:ext cx="4038600"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4052" y="3141906"/>
            <a:ext cx="2178862" cy="1544022"/>
          </a:xfrm>
          <a:prstGeom prst="rect">
            <a:avLst/>
          </a:prstGeom>
        </p:spPr>
      </p:pic>
      <p:pic>
        <p:nvPicPr>
          <p:cNvPr id="11" name="Picture 2" descr="Image result for business partn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7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5935255"/>
              </p:ext>
            </p:extLst>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defRPr/>
            </a:pPr>
            <a:fld id="{6BEB963A-8BEF-4CEE-96B7-2734AD593D9D}" type="slidenum">
              <a:rPr lang="en-GB" smtClean="0">
                <a:solidFill>
                  <a:prstClr val="black">
                    <a:tint val="75000"/>
                  </a:prstClr>
                </a:solidFill>
              </a:rPr>
              <a:pPr>
                <a:defRPr/>
              </a:pPr>
              <a:t>3</a:t>
            </a:fld>
            <a:endParaRPr lang="en-GB" dirty="0">
              <a:solidFill>
                <a:prstClr val="black">
                  <a:tint val="75000"/>
                </a:prstClr>
              </a:solidFill>
            </a:endParaRPr>
          </a:p>
        </p:txBody>
      </p:sp>
    </p:spTree>
    <p:extLst>
      <p:ext uri="{BB962C8B-B14F-4D97-AF65-F5344CB8AC3E}">
        <p14:creationId xmlns:p14="http://schemas.microsoft.com/office/powerpoint/2010/main" val="69669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7" name="Title 5"/>
          <p:cNvSpPr>
            <a:spLocks noGrp="1"/>
          </p:cNvSpPr>
          <p:nvPr>
            <p:ph type="title"/>
          </p:nvPr>
        </p:nvSpPr>
        <p:spPr>
          <a:xfrm>
            <a:off x="457200" y="557808"/>
            <a:ext cx="8229600" cy="1143000"/>
          </a:xfrm>
        </p:spPr>
        <p:txBody>
          <a:bodyPr>
            <a:no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People with care </a:t>
            </a:r>
            <a:r>
              <a:rPr lang="en-GB" sz="3200" b="1" dirty="0" smtClean="0">
                <a:solidFill>
                  <a:srgbClr val="00B050"/>
                </a:solidFill>
                <a:latin typeface="Arial" panose="020B0604020202020204" pitchFamily="34" charset="0"/>
                <a:cs typeface="Arial" panose="020B0604020202020204" pitchFamily="34" charset="0"/>
              </a:rPr>
              <a:t>and </a:t>
            </a:r>
            <a:r>
              <a:rPr lang="en-GB" sz="3200" b="1" dirty="0">
                <a:solidFill>
                  <a:srgbClr val="00B050"/>
                </a:solidFill>
                <a:latin typeface="Arial" panose="020B0604020202020204" pitchFamily="34" charset="0"/>
                <a:cs typeface="Arial" panose="020B0604020202020204" pitchFamily="34" charset="0"/>
              </a:rPr>
              <a:t>support needs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9881209"/>
              </p:ext>
            </p:extLst>
          </p:nvPr>
        </p:nvGraphicFramePr>
        <p:xfrm>
          <a:off x="395536" y="1988840"/>
          <a:ext cx="4402832"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30</a:t>
            </a:fld>
            <a:endParaRPr lang="en-GB" dirty="0"/>
          </a:p>
        </p:txBody>
      </p:sp>
      <p:sp>
        <p:nvSpPr>
          <p:cNvPr id="8" name="AutoShape 4" descr="Image result for service users in health and social care"/>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2290" name="Picture 2" descr="Image result for service users in health and social care + voic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0052" y="3112181"/>
            <a:ext cx="2071688"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usiness partn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5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29816"/>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Elected </a:t>
            </a:r>
            <a:r>
              <a:rPr lang="en-GB" sz="3200" b="1" dirty="0" smtClean="0">
                <a:solidFill>
                  <a:srgbClr val="00B050"/>
                </a:solidFill>
                <a:latin typeface="Arial" panose="020B0604020202020204" pitchFamily="34" charset="0"/>
                <a:cs typeface="Arial" panose="020B0604020202020204" pitchFamily="34" charset="0"/>
              </a:rPr>
              <a:t>members</a:t>
            </a:r>
            <a:endParaRPr lang="en-GB" sz="3200" b="1" dirty="0">
              <a:solidFill>
                <a:srgbClr val="00B050"/>
              </a:solidFill>
              <a:latin typeface="Arial" panose="020B0604020202020204" pitchFamily="34" charset="0"/>
              <a:cs typeface="Arial" panose="020B0604020202020204" pitchFamily="34" charset="0"/>
            </a:endParaRPr>
          </a:p>
        </p:txBody>
      </p:sp>
      <p:pic>
        <p:nvPicPr>
          <p:cNvPr id="2051" name="Picture 3" descr="C:\Users\Usha\AppData\Local\Microsoft\Windows\Temporary Internet Files\Content.IE5\6IQ6V7E6\StubWales[1].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148064" y="2276872"/>
            <a:ext cx="2870854" cy="35187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p:cNvGraphicFramePr>
            <a:graphicFrameLocks noGrp="1"/>
          </p:cNvGraphicFramePr>
          <p:nvPr>
            <p:ph sz="half" idx="4294967295"/>
            <p:extLst>
              <p:ext uri="{D42A27DB-BD31-4B8C-83A1-F6EECF244321}">
                <p14:modId xmlns:p14="http://schemas.microsoft.com/office/powerpoint/2010/main" val="1806124103"/>
              </p:ext>
            </p:extLst>
          </p:nvPr>
        </p:nvGraphicFramePr>
        <p:xfrm>
          <a:off x="251520" y="1916832"/>
          <a:ext cx="4638675" cy="4657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2" descr="Image result for business partn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57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57808"/>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Directors of Social Services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3426144"/>
              </p:ext>
            </p:extLst>
          </p:nvPr>
        </p:nvGraphicFramePr>
        <p:xfrm>
          <a:off x="395536" y="1844824"/>
          <a:ext cx="5050904" cy="5013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Image result for managemen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8011" y="2945264"/>
            <a:ext cx="1623917" cy="1844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usiness partn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84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Other strategic partners</a:t>
            </a:r>
          </a:p>
        </p:txBody>
      </p:sp>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33</a:t>
            </a:fld>
            <a:endParaRPr lang="en-GB"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272797228"/>
              </p:ext>
            </p:extLst>
          </p:nvPr>
        </p:nvGraphicFramePr>
        <p:xfrm>
          <a:off x="467544" y="1988840"/>
          <a:ext cx="8496944" cy="4715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Image result for business partn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3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629816"/>
            <a:ext cx="8229600" cy="1143000"/>
          </a:xfrm>
        </p:spPr>
        <p:txBody>
          <a:bodyPr>
            <a:no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Third sector</a:t>
            </a:r>
          </a:p>
        </p:txBody>
      </p:sp>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34</a:t>
            </a:fld>
            <a:endParaRPr lang="en-GB" dirty="0"/>
          </a:p>
        </p:txBody>
      </p:sp>
      <p:sp>
        <p:nvSpPr>
          <p:cNvPr id="3" name="Content Placeholder 2"/>
          <p:cNvSpPr>
            <a:spLocks noGrp="1"/>
          </p:cNvSpPr>
          <p:nvPr>
            <p:ph sz="half" idx="4294967295"/>
          </p:nvPr>
        </p:nvSpPr>
        <p:spPr>
          <a:xfrm>
            <a:off x="0" y="1628775"/>
            <a:ext cx="4038600" cy="4103688"/>
          </a:xfrm>
        </p:spPr>
        <p:txBody>
          <a:bodyPr/>
          <a:lstStyle/>
          <a:p>
            <a:endParaRPr lang="en-GB" sz="1800" dirty="0"/>
          </a:p>
          <a:p>
            <a:pPr marL="0" indent="0">
              <a:buNone/>
            </a:pPr>
            <a:endParaRPr lang="en-GB" sz="1800" dirty="0"/>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115315337"/>
              </p:ext>
            </p:extLst>
          </p:nvPr>
        </p:nvGraphicFramePr>
        <p:xfrm>
          <a:off x="467544" y="1988840"/>
          <a:ext cx="4681538" cy="4537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utoShape 2" descr="Image result for the third sector"/>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5" name="Picture 7" descr="Image result for third sector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8139" y="3294745"/>
            <a:ext cx="2599803" cy="1552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usiness partn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16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7" name="Title 5"/>
          <p:cNvSpPr>
            <a:spLocks noGrp="1"/>
          </p:cNvSpPr>
          <p:nvPr>
            <p:ph type="title"/>
          </p:nvPr>
        </p:nvSpPr>
        <p:spPr>
          <a:xfrm>
            <a:off x="457200" y="620688"/>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Care providers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04543922"/>
              </p:ext>
            </p:extLst>
          </p:nvPr>
        </p:nvGraphicFramePr>
        <p:xfrm>
          <a:off x="2411760" y="1916832"/>
          <a:ext cx="627504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35</a:t>
            </a:fld>
            <a:endParaRPr lang="en-GB" dirty="0"/>
          </a:p>
        </p:txBody>
      </p:sp>
      <p:pic>
        <p:nvPicPr>
          <p:cNvPr id="3074"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742" y="2709866"/>
            <a:ext cx="1494404" cy="19925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usiness partne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7" name="Title 5"/>
          <p:cNvSpPr>
            <a:spLocks noGrp="1"/>
          </p:cNvSpPr>
          <p:nvPr>
            <p:ph type="title"/>
          </p:nvPr>
        </p:nvSpPr>
        <p:spPr>
          <a:xfrm>
            <a:off x="457200" y="629816"/>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 role of partners</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Carers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250894"/>
              </p:ext>
            </p:extLst>
          </p:nvPr>
        </p:nvGraphicFramePr>
        <p:xfrm>
          <a:off x="467544" y="1988840"/>
          <a:ext cx="4762872"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36</a:t>
            </a:fld>
            <a:endParaRPr lang="en-GB" dirty="0"/>
          </a:p>
        </p:txBody>
      </p:sp>
      <p:pic>
        <p:nvPicPr>
          <p:cNvPr id="4098" name="Picture 2" descr="Image result for care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8654" y="2599872"/>
            <a:ext cx="1593056" cy="2152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usiness partne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8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845840"/>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How can partners get involved?</a:t>
            </a:r>
          </a:p>
        </p:txBody>
      </p:sp>
      <p:sp>
        <p:nvSpPr>
          <p:cNvPr id="6" name="Content Placeholder 5"/>
          <p:cNvSpPr>
            <a:spLocks noGrp="1"/>
          </p:cNvSpPr>
          <p:nvPr>
            <p:ph idx="1"/>
          </p:nvPr>
        </p:nvSpPr>
        <p:spPr/>
        <p:txBody>
          <a:bodyPr vert="horz" lIns="91440" tIns="45720" rIns="91440" bIns="45720" rtlCol="0">
            <a:noAutofit/>
          </a:bodyPr>
          <a:lstStyle/>
          <a:p>
            <a:pPr>
              <a:lnSpc>
                <a:spcPct val="100000"/>
              </a:lnSpc>
            </a:pPr>
            <a:endParaRPr lang="en-GB" sz="1800" dirty="0">
              <a:latin typeface="Arial" panose="020B0604020202020204" pitchFamily="34" charset="0"/>
              <a:cs typeface="Arial" panose="020B0604020202020204" pitchFamily="34" charset="0"/>
            </a:endParaRPr>
          </a:p>
          <a:p>
            <a:pPr marL="0" indent="0">
              <a:lnSpc>
                <a:spcPct val="100000"/>
              </a:lnSpc>
              <a:spcAft>
                <a:spcPts val="600"/>
              </a:spcAft>
              <a:buNone/>
            </a:pPr>
            <a:r>
              <a:rPr lang="en-GB" sz="1800" dirty="0">
                <a:latin typeface="Arial" panose="020B0604020202020204" pitchFamily="34" charset="0"/>
                <a:cs typeface="Arial" panose="020B0604020202020204" pitchFamily="34" charset="0"/>
              </a:rPr>
              <a:t>The Board is not the only way for people to be involved:</a:t>
            </a:r>
          </a:p>
          <a:p>
            <a:pPr lvl="1"/>
            <a:r>
              <a:rPr lang="en-GB" sz="1800" dirty="0">
                <a:latin typeface="Arial" panose="020B0604020202020204" pitchFamily="34" charset="0"/>
                <a:cs typeface="Arial" panose="020B0604020202020204" pitchFamily="34" charset="0"/>
              </a:rPr>
              <a:t>National Social Services Citizen </a:t>
            </a:r>
            <a:r>
              <a:rPr lang="en-GB" sz="1800" dirty="0" smtClean="0">
                <a:latin typeface="Arial" panose="020B0604020202020204" pitchFamily="34" charset="0"/>
                <a:cs typeface="Arial" panose="020B0604020202020204" pitchFamily="34" charset="0"/>
              </a:rPr>
              <a:t>Panel</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Local arrangements, provider forums and </a:t>
            </a:r>
            <a:r>
              <a:rPr lang="en-GB" sz="1800" dirty="0" smtClean="0">
                <a:latin typeface="Arial" panose="020B0604020202020204" pitchFamily="34" charset="0"/>
                <a:cs typeface="Arial" panose="020B0604020202020204" pitchFamily="34" charset="0"/>
              </a:rPr>
              <a:t>citizens’ panels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Contributing to public </a:t>
            </a:r>
            <a:r>
              <a:rPr lang="en-GB" sz="1800" dirty="0" smtClean="0">
                <a:latin typeface="Arial" panose="020B0604020202020204" pitchFamily="34" charset="0"/>
                <a:cs typeface="Arial" panose="020B0604020202020204" pitchFamily="34" charset="0"/>
              </a:rPr>
              <a:t>consultations</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Making sure the strategic intentions of the Boards are well understood and disseminated to your own </a:t>
            </a:r>
            <a:r>
              <a:rPr lang="en-GB" sz="1800" dirty="0" smtClean="0">
                <a:latin typeface="Arial" panose="020B0604020202020204" pitchFamily="34" charset="0"/>
                <a:cs typeface="Arial" panose="020B0604020202020204" pitchFamily="34" charset="0"/>
              </a:rPr>
              <a:t>organisations </a:t>
            </a:r>
            <a:r>
              <a:rPr lang="en-GB" sz="1800" dirty="0">
                <a:latin typeface="Arial" panose="020B0604020202020204" pitchFamily="34" charset="0"/>
                <a:cs typeface="Arial" panose="020B0604020202020204" pitchFamily="34" charset="0"/>
              </a:rPr>
              <a:t>and other </a:t>
            </a:r>
            <a:r>
              <a:rPr lang="en-GB" sz="1800" dirty="0" smtClean="0">
                <a:latin typeface="Arial" panose="020B0604020202020204" pitchFamily="34" charset="0"/>
                <a:cs typeface="Arial" panose="020B0604020202020204" pitchFamily="34" charset="0"/>
              </a:rPr>
              <a:t>fora, e.g</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PSBs</a:t>
            </a:r>
            <a:endParaRPr lang="en-GB" sz="1800" dirty="0">
              <a:latin typeface="Arial" panose="020B0604020202020204" pitchFamily="34" charset="0"/>
              <a:cs typeface="Arial" panose="020B0604020202020204" pitchFamily="34" charset="0"/>
            </a:endParaRPr>
          </a:p>
        </p:txBody>
      </p:sp>
      <p:pic>
        <p:nvPicPr>
          <p:cNvPr id="7" name="Picture 2" descr="Image result for business partn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03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20688"/>
            <a:ext cx="8229600" cy="1143000"/>
          </a:xfrm>
        </p:spPr>
        <p:txBody>
          <a:bodyPr>
            <a:normAutofit/>
          </a:bodyPr>
          <a:lstStyle/>
          <a:p>
            <a:pPr algn="l"/>
            <a:r>
              <a:rPr lang="en-GB" altLang="en-US" sz="3200" b="1" dirty="0">
                <a:solidFill>
                  <a:srgbClr val="00B050"/>
                </a:solidFill>
                <a:latin typeface="Arial" panose="020B0604020202020204" pitchFamily="34" charset="0"/>
                <a:cs typeface="Arial" panose="020B0604020202020204" pitchFamily="34" charset="0"/>
              </a:rPr>
              <a:t>What promotes successful </a:t>
            </a:r>
            <a:r>
              <a:rPr lang="en-GB" altLang="en-US" sz="3200" b="1" dirty="0" smtClean="0">
                <a:solidFill>
                  <a:srgbClr val="00B050"/>
                </a:solidFill>
                <a:latin typeface="Arial" panose="020B0604020202020204" pitchFamily="34" charset="0"/>
                <a:cs typeface="Arial" panose="020B0604020202020204" pitchFamily="34" charset="0"/>
              </a:rPr>
              <a:t/>
            </a:r>
            <a:br>
              <a:rPr lang="en-GB" altLang="en-US" sz="3200" b="1" dirty="0" smtClean="0">
                <a:solidFill>
                  <a:srgbClr val="00B050"/>
                </a:solidFill>
                <a:latin typeface="Arial" panose="020B0604020202020204" pitchFamily="34" charset="0"/>
                <a:cs typeface="Arial" panose="020B0604020202020204" pitchFamily="34" charset="0"/>
              </a:rPr>
            </a:br>
            <a:r>
              <a:rPr lang="en-GB" altLang="en-US" sz="3200" b="1" dirty="0" smtClean="0">
                <a:solidFill>
                  <a:srgbClr val="00B050"/>
                </a:solidFill>
                <a:latin typeface="Arial" panose="020B0604020202020204" pitchFamily="34" charset="0"/>
                <a:cs typeface="Arial" panose="020B0604020202020204" pitchFamily="34" charset="0"/>
              </a:rPr>
              <a:t>collaboration </a:t>
            </a:r>
            <a:r>
              <a:rPr lang="en-GB" altLang="en-US" sz="3200" b="1" dirty="0">
                <a:solidFill>
                  <a:srgbClr val="00B050"/>
                </a:solidFill>
                <a:latin typeface="Arial" panose="020B0604020202020204" pitchFamily="34" charset="0"/>
                <a:cs typeface="Arial" panose="020B0604020202020204" pitchFamily="34" charset="0"/>
              </a:rPr>
              <a:t>and partnership?</a:t>
            </a:r>
          </a:p>
        </p:txBody>
      </p:sp>
      <p:sp>
        <p:nvSpPr>
          <p:cNvPr id="41987" name="Rectangle 3"/>
          <p:cNvSpPr>
            <a:spLocks noGrp="1" noChangeArrowheads="1"/>
          </p:cNvSpPr>
          <p:nvPr>
            <p:ph idx="1"/>
          </p:nvPr>
        </p:nvSpPr>
        <p:spPr>
          <a:xfrm>
            <a:off x="457200" y="1916832"/>
            <a:ext cx="8229600" cy="4209331"/>
          </a:xfrm>
        </p:spPr>
        <p:txBody>
          <a:bodyPr vert="horz" lIns="91440" tIns="45720" rIns="91440" bIns="45720" rtlCol="0">
            <a:noAutofit/>
          </a:bodyPr>
          <a:lstStyle/>
          <a:p>
            <a:pPr>
              <a:lnSpc>
                <a:spcPct val="100000"/>
              </a:lnSpc>
            </a:pPr>
            <a:r>
              <a:rPr lang="en-GB" sz="1800" dirty="0">
                <a:latin typeface="Arial" panose="020B0604020202020204" pitchFamily="34" charset="0"/>
                <a:cs typeface="Arial" panose="020B0604020202020204" pitchFamily="34" charset="0"/>
              </a:rPr>
              <a:t>Agree a shared set of values from the </a:t>
            </a:r>
            <a:r>
              <a:rPr lang="en-GB" sz="1800" dirty="0" smtClean="0">
                <a:latin typeface="Arial" panose="020B0604020202020204" pitchFamily="34" charset="0"/>
                <a:cs typeface="Arial" panose="020B0604020202020204" pitchFamily="34" charset="0"/>
              </a:rPr>
              <a:t>start</a:t>
            </a:r>
            <a:endParaRPr lang="en-GB" sz="1800" dirty="0">
              <a:latin typeface="Arial" panose="020B0604020202020204" pitchFamily="34" charset="0"/>
              <a:cs typeface="Arial" panose="020B0604020202020204" pitchFamily="34" charset="0"/>
            </a:endParaRPr>
          </a:p>
          <a:p>
            <a:pPr>
              <a:lnSpc>
                <a:spcPct val="100000"/>
              </a:lnSpc>
            </a:pPr>
            <a:r>
              <a:rPr lang="en-GB" altLang="en-US" sz="1800" dirty="0">
                <a:latin typeface="Arial" panose="020B0604020202020204" pitchFamily="34" charset="0"/>
                <a:cs typeface="Arial" panose="020B0604020202020204" pitchFamily="34" charset="0"/>
              </a:rPr>
              <a:t>Take time to plan roles and </a:t>
            </a:r>
            <a:r>
              <a:rPr lang="en-GB" altLang="en-US" sz="1800" dirty="0" smtClean="0">
                <a:latin typeface="Arial" panose="020B0604020202020204" pitchFamily="34" charset="0"/>
                <a:cs typeface="Arial" panose="020B0604020202020204" pitchFamily="34" charset="0"/>
              </a:rPr>
              <a:t>responsibilities </a:t>
            </a:r>
            <a:endParaRPr lang="en-GB" altLang="en-US"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Determine the commitment (time and resources) from each </a:t>
            </a:r>
            <a:r>
              <a:rPr lang="en-GB" sz="1800" dirty="0" smtClean="0">
                <a:latin typeface="Arial" panose="020B0604020202020204" pitchFamily="34" charset="0"/>
                <a:cs typeface="Arial" panose="020B0604020202020204" pitchFamily="34" charset="0"/>
              </a:rPr>
              <a:t>partner</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Establish who leads the partnership, make clear who will be acknowledged and </a:t>
            </a:r>
            <a:r>
              <a:rPr lang="en-GB" sz="1800" dirty="0" smtClean="0">
                <a:latin typeface="Arial" panose="020B0604020202020204" pitchFamily="34" charset="0"/>
                <a:cs typeface="Arial" panose="020B0604020202020204" pitchFamily="34" charset="0"/>
              </a:rPr>
              <a:t>how</a:t>
            </a:r>
            <a:endParaRPr lang="en-GB" sz="1800" dirty="0">
              <a:latin typeface="Arial" panose="020B0604020202020204" pitchFamily="34" charset="0"/>
              <a:cs typeface="Arial" panose="020B0604020202020204" pitchFamily="34" charset="0"/>
            </a:endParaRPr>
          </a:p>
          <a:p>
            <a:pPr>
              <a:lnSpc>
                <a:spcPct val="100000"/>
              </a:lnSpc>
            </a:pPr>
            <a:r>
              <a:rPr lang="en-GB" altLang="en-US" sz="1800" dirty="0">
                <a:latin typeface="Arial" panose="020B0604020202020204" pitchFamily="34" charset="0"/>
                <a:cs typeface="Arial" panose="020B0604020202020204" pitchFamily="34" charset="0"/>
              </a:rPr>
              <a:t>Flexibility about appropriate means of meeting agreed </a:t>
            </a:r>
            <a:r>
              <a:rPr lang="en-GB" altLang="en-US" sz="1800" dirty="0" smtClean="0">
                <a:latin typeface="Arial" panose="020B0604020202020204" pitchFamily="34" charset="0"/>
                <a:cs typeface="Arial" panose="020B0604020202020204" pitchFamily="34" charset="0"/>
              </a:rPr>
              <a:t>outcomes</a:t>
            </a:r>
            <a:endParaRPr lang="en-GB" altLang="en-US" sz="1800" dirty="0">
              <a:latin typeface="Arial" panose="020B0604020202020204" pitchFamily="34" charset="0"/>
              <a:cs typeface="Arial" panose="020B0604020202020204" pitchFamily="34" charset="0"/>
            </a:endParaRPr>
          </a:p>
          <a:p>
            <a:pPr>
              <a:lnSpc>
                <a:spcPct val="100000"/>
              </a:lnSpc>
            </a:pPr>
            <a:r>
              <a:rPr lang="en-GB" altLang="en-US" sz="1800" dirty="0">
                <a:latin typeface="Arial" panose="020B0604020202020204" pitchFamily="34" charset="0"/>
                <a:cs typeface="Arial" panose="020B0604020202020204" pitchFamily="34" charset="0"/>
              </a:rPr>
              <a:t>Open channels of communication promoting trust between </a:t>
            </a:r>
            <a:r>
              <a:rPr lang="en-GB" altLang="en-US" sz="1800" dirty="0" smtClean="0">
                <a:latin typeface="Arial" panose="020B0604020202020204" pitchFamily="34" charset="0"/>
                <a:cs typeface="Arial" panose="020B0604020202020204" pitchFamily="34" charset="0"/>
              </a:rPr>
              <a:t>partners</a:t>
            </a:r>
            <a:endParaRPr lang="en-GB" altLang="en-US" sz="1800" dirty="0">
              <a:latin typeface="Arial" panose="020B0604020202020204" pitchFamily="34" charset="0"/>
              <a:cs typeface="Arial" panose="020B0604020202020204" pitchFamily="34" charset="0"/>
            </a:endParaRPr>
          </a:p>
          <a:p>
            <a:pPr>
              <a:lnSpc>
                <a:spcPct val="100000"/>
              </a:lnSpc>
            </a:pPr>
            <a:r>
              <a:rPr lang="en-GB" altLang="en-US" sz="1800" dirty="0">
                <a:latin typeface="Arial" panose="020B0604020202020204" pitchFamily="34" charset="0"/>
                <a:cs typeface="Arial" panose="020B0604020202020204" pitchFamily="34" charset="0"/>
              </a:rPr>
              <a:t>Clarity about </a:t>
            </a:r>
            <a:r>
              <a:rPr lang="en-GB" altLang="en-US" sz="1800" dirty="0" smtClean="0">
                <a:latin typeface="Arial" panose="020B0604020202020204" pitchFamily="34" charset="0"/>
                <a:cs typeface="Arial" panose="020B0604020202020204" pitchFamily="34" charset="0"/>
              </a:rPr>
              <a:t>expectations</a:t>
            </a:r>
            <a:endParaRPr lang="en-GB" altLang="en-US" sz="1800" dirty="0">
              <a:latin typeface="Arial" panose="020B0604020202020204" pitchFamily="34" charset="0"/>
              <a:cs typeface="Arial" panose="020B0604020202020204" pitchFamily="34" charset="0"/>
            </a:endParaRPr>
          </a:p>
          <a:p>
            <a:pPr>
              <a:lnSpc>
                <a:spcPct val="100000"/>
              </a:lnSpc>
            </a:pPr>
            <a:r>
              <a:rPr lang="en-GB" altLang="en-US" sz="1800" dirty="0">
                <a:latin typeface="Arial" panose="020B0604020202020204" pitchFamily="34" charset="0"/>
                <a:cs typeface="Arial" panose="020B0604020202020204" pitchFamily="34" charset="0"/>
              </a:rPr>
              <a:t>Transparency of </a:t>
            </a:r>
            <a:r>
              <a:rPr lang="en-GB" altLang="en-US" sz="1800" dirty="0" smtClean="0">
                <a:latin typeface="Arial" panose="020B0604020202020204" pitchFamily="34" charset="0"/>
                <a:cs typeface="Arial" panose="020B0604020202020204" pitchFamily="34" charset="0"/>
              </a:rPr>
              <a:t>decision-making</a:t>
            </a:r>
            <a:endParaRPr lang="en-GB" altLang="en-US" sz="1800" dirty="0">
              <a:latin typeface="Arial" panose="020B0604020202020204" pitchFamily="34" charset="0"/>
              <a:cs typeface="Arial" panose="020B0604020202020204" pitchFamily="34" charset="0"/>
            </a:endParaRPr>
          </a:p>
          <a:p>
            <a:pPr>
              <a:lnSpc>
                <a:spcPct val="100000"/>
              </a:lnSpc>
            </a:pPr>
            <a:r>
              <a:rPr lang="en-GB" altLang="en-US" sz="1800" dirty="0">
                <a:latin typeface="Arial" panose="020B0604020202020204" pitchFamily="34" charset="0"/>
                <a:cs typeface="Arial" panose="020B0604020202020204" pitchFamily="34" charset="0"/>
              </a:rPr>
              <a:t>Periodic self-evaluation – how are we doing?</a:t>
            </a:r>
          </a:p>
          <a:p>
            <a:pPr>
              <a:lnSpc>
                <a:spcPct val="100000"/>
              </a:lnSpc>
            </a:pPr>
            <a:endParaRPr lang="en-GB" altLang="en-US" sz="18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z="1800" smtClean="0">
                <a:solidFill>
                  <a:schemeClr val="tx1"/>
                </a:solidFill>
              </a:rPr>
              <a:pPr algn="r">
                <a:defRPr/>
              </a:pPr>
              <a:t>38</a:t>
            </a:fld>
            <a:endParaRPr lang="en-GB" sz="1800" dirty="0">
              <a:solidFill>
                <a:schemeClr val="tx1"/>
              </a:solidFill>
            </a:endParaRPr>
          </a:p>
        </p:txBody>
      </p:sp>
      <p:pic>
        <p:nvPicPr>
          <p:cNvPr id="6" name="Picture 2" descr="Image result for business partn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4" y="42418"/>
            <a:ext cx="487708" cy="6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4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773832"/>
            <a:ext cx="8229600" cy="1143000"/>
          </a:xfrm>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Discussion</a:t>
            </a:r>
          </a:p>
        </p:txBody>
      </p:sp>
      <p:sp>
        <p:nvSpPr>
          <p:cNvPr id="7" name="Content Placeholder 6"/>
          <p:cNvSpPr>
            <a:spLocks noGrp="1"/>
          </p:cNvSpPr>
          <p:nvPr>
            <p:ph idx="1"/>
          </p:nvPr>
        </p:nvSpPr>
        <p:spPr>
          <a:xfrm>
            <a:off x="457200" y="2060848"/>
            <a:ext cx="8229600" cy="4065315"/>
          </a:xfrm>
        </p:spPr>
        <p:txBody>
          <a:bodyPr vert="horz" lIns="91440" tIns="45720" rIns="91440" bIns="45720" rtlCol="0">
            <a:normAutofit/>
          </a:bodyPr>
          <a:lstStyle/>
          <a:p>
            <a:pPr>
              <a:lnSpc>
                <a:spcPct val="100000"/>
              </a:lnSpc>
            </a:pPr>
            <a:r>
              <a:rPr lang="en-GB" sz="1800" dirty="0">
                <a:latin typeface="Arial" panose="020B0604020202020204" pitchFamily="34" charset="0"/>
                <a:cs typeface="Arial" panose="020B0604020202020204" pitchFamily="34" charset="0"/>
              </a:rPr>
              <a:t>Think about your individual agencies, in relation to the implementation plan and requirements of 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What can you offer to your regional partnerships in terms of support for:</a:t>
            </a:r>
          </a:p>
          <a:p>
            <a:pPr lvl="2"/>
            <a:r>
              <a:rPr lang="en-GB" sz="1800" dirty="0">
                <a:latin typeface="Arial" panose="020B0604020202020204" pitchFamily="34" charset="0"/>
                <a:cs typeface="Arial" panose="020B0604020202020204" pitchFamily="34" charset="0"/>
              </a:rPr>
              <a:t>People?</a:t>
            </a:r>
          </a:p>
          <a:p>
            <a:pPr lvl="2"/>
            <a:r>
              <a:rPr lang="en-GB" sz="1800" dirty="0">
                <a:latin typeface="Arial" panose="020B0604020202020204" pitchFamily="34" charset="0"/>
                <a:cs typeface="Arial" panose="020B0604020202020204" pitchFamily="34" charset="0"/>
              </a:rPr>
              <a:t>Well-being?</a:t>
            </a:r>
          </a:p>
          <a:p>
            <a:pPr lvl="2"/>
            <a:r>
              <a:rPr lang="en-GB" sz="1800" dirty="0">
                <a:latin typeface="Arial" panose="020B0604020202020204" pitchFamily="34" charset="0"/>
                <a:cs typeface="Arial" panose="020B0604020202020204" pitchFamily="34" charset="0"/>
              </a:rPr>
              <a:t>Prevention?</a:t>
            </a:r>
          </a:p>
          <a:p>
            <a:pPr lvl="2"/>
            <a:r>
              <a:rPr lang="en-GB" sz="1800" dirty="0">
                <a:latin typeface="Arial" panose="020B0604020202020204" pitchFamily="34" charset="0"/>
                <a:cs typeface="Arial" panose="020B0604020202020204" pitchFamily="34" charset="0"/>
              </a:rPr>
              <a:t>Co-production and collaboration?</a:t>
            </a:r>
          </a:p>
        </p:txBody>
      </p:sp>
      <p:sp>
        <p:nvSpPr>
          <p:cNvPr id="5" name="Slide Number Placeholder 4"/>
          <p:cNvSpPr>
            <a:spLocks noGrp="1"/>
          </p:cNvSpPr>
          <p:nvPr>
            <p:ph type="sldNum" sz="quarter" idx="12"/>
          </p:nvPr>
        </p:nvSpPr>
        <p:spPr/>
        <p:txBody>
          <a:bodyPr/>
          <a:lstStyle/>
          <a:p>
            <a:fld id="{6BEB963A-8BEF-4CEE-96B7-2734AD593D9D}" type="slidenum">
              <a:rPr lang="en-GB" sz="1800" smtClean="0">
                <a:solidFill>
                  <a:schemeClr val="tx1"/>
                </a:solidFill>
              </a:rPr>
              <a:pPr/>
              <a:t>39</a:t>
            </a:fld>
            <a:endParaRPr lang="en-GB" sz="1800" dirty="0">
              <a:solidFill>
                <a:schemeClr val="tx1"/>
              </a:solidFill>
            </a:endParaRPr>
          </a:p>
        </p:txBody>
      </p:sp>
      <p:sp>
        <p:nvSpPr>
          <p:cNvPr id="2" name="AutoShape 2" descr="Image result for discussion"/>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35068" cy="60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56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Aimed </a:t>
            </a:r>
            <a:r>
              <a:rPr lang="en-GB" sz="3200" b="1" dirty="0" smtClean="0">
                <a:solidFill>
                  <a:srgbClr val="00B050"/>
                </a:solidFill>
                <a:latin typeface="Arial" panose="020B0604020202020204" pitchFamily="34" charset="0"/>
                <a:cs typeface="Arial" panose="020B0604020202020204" pitchFamily="34" charset="0"/>
              </a:rPr>
              <a:t>at…</a:t>
            </a:r>
            <a:endParaRPr lang="en-GB" sz="3200" b="1" dirty="0">
              <a:solidFill>
                <a:srgbClr val="00B05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29308"/>
              </p:ext>
            </p:extLst>
          </p:nvPr>
        </p:nvGraphicFramePr>
        <p:xfrm>
          <a:off x="467544" y="1988840"/>
          <a:ext cx="822960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defRPr/>
            </a:pPr>
            <a:fld id="{6BEB963A-8BEF-4CEE-96B7-2734AD593D9D}" type="slidenum">
              <a:rPr lang="en-GB" smtClean="0">
                <a:solidFill>
                  <a:prstClr val="black">
                    <a:tint val="75000"/>
                  </a:prstClr>
                </a:solidFill>
              </a:rPr>
              <a:pPr>
                <a:defRPr/>
              </a:pPr>
              <a:t>4</a:t>
            </a:fld>
            <a:endParaRPr lang="en-GB" dirty="0">
              <a:solidFill>
                <a:prstClr val="black">
                  <a:tint val="75000"/>
                </a:prstClr>
              </a:solidFill>
            </a:endParaRPr>
          </a:p>
        </p:txBody>
      </p:sp>
    </p:spTree>
    <p:extLst>
      <p:ext uri="{BB962C8B-B14F-4D97-AF65-F5344CB8AC3E}">
        <p14:creationId xmlns:p14="http://schemas.microsoft.com/office/powerpoint/2010/main" val="300630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132856"/>
            <a:ext cx="1158635" cy="99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eform 21"/>
          <p:cNvSpPr/>
          <p:nvPr/>
        </p:nvSpPr>
        <p:spPr>
          <a:xfrm>
            <a:off x="4341997" y="2042802"/>
            <a:ext cx="3830403" cy="1440086"/>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6000" tIns="60960" rIns="60960" bIns="60960" numCol="1" spcCol="1270" anchor="t" anchorCtr="0">
            <a:noAutofit/>
          </a:bodyPr>
          <a:lstStyle/>
          <a:p>
            <a:pPr defTabSz="711200">
              <a:lnSpc>
                <a:spcPct val="90000"/>
              </a:lnSpc>
              <a:spcBef>
                <a:spcPct val="0"/>
              </a:spcBef>
            </a:pPr>
            <a:endParaRPr lang="en-GB" sz="1600" dirty="0">
              <a:solidFill>
                <a:prstClr val="black">
                  <a:hueOff val="0"/>
                  <a:satOff val="0"/>
                  <a:lumOff val="0"/>
                  <a:alphaOff val="0"/>
                </a:prstClr>
              </a:solidFill>
              <a:cs typeface="Arial" panose="020B0604020202020204" pitchFamily="34" charset="0"/>
            </a:endParaRPr>
          </a:p>
          <a:p>
            <a:pPr defTabSz="711200">
              <a:lnSpc>
                <a:spcPct val="90000"/>
              </a:lnSpc>
              <a:spcBef>
                <a:spcPct val="0"/>
              </a:spcBef>
            </a:pPr>
            <a:r>
              <a:rPr lang="en-GB" sz="1600" b="1" dirty="0">
                <a:solidFill>
                  <a:prstClr val="black">
                    <a:hueOff val="0"/>
                    <a:satOff val="0"/>
                    <a:lumOff val="0"/>
                    <a:alphaOff val="0"/>
                  </a:prstClr>
                </a:solidFill>
                <a:cs typeface="Arial" panose="020B0604020202020204" pitchFamily="34" charset="0"/>
              </a:rPr>
              <a:t>Module 2: </a:t>
            </a:r>
          </a:p>
          <a:p>
            <a:pPr defTabSz="711200">
              <a:lnSpc>
                <a:spcPct val="90000"/>
              </a:lnSpc>
              <a:spcBef>
                <a:spcPct val="0"/>
              </a:spcBef>
              <a:spcAft>
                <a:spcPct val="35000"/>
              </a:spcAft>
            </a:pPr>
            <a:r>
              <a:rPr lang="en-GB" sz="1600" b="1" dirty="0">
                <a:solidFill>
                  <a:prstClr val="black">
                    <a:hueOff val="0"/>
                    <a:satOff val="0"/>
                    <a:lumOff val="0"/>
                    <a:alphaOff val="0"/>
                  </a:prstClr>
                </a:solidFill>
                <a:cs typeface="Arial" panose="020B0604020202020204" pitchFamily="34" charset="0"/>
              </a:rPr>
              <a:t>Part 9 </a:t>
            </a:r>
            <a:r>
              <a:rPr lang="en-GB" sz="1600" b="1" dirty="0" smtClean="0">
                <a:solidFill>
                  <a:prstClr val="black">
                    <a:hueOff val="0"/>
                    <a:satOff val="0"/>
                    <a:lumOff val="0"/>
                    <a:alphaOff val="0"/>
                  </a:prstClr>
                </a:solidFill>
                <a:cs typeface="Arial" panose="020B0604020202020204" pitchFamily="34" charset="0"/>
              </a:rPr>
              <a:t>– </a:t>
            </a:r>
            <a:r>
              <a:rPr lang="en-GB" sz="1600" b="1" dirty="0">
                <a:solidFill>
                  <a:prstClr val="black">
                    <a:hueOff val="0"/>
                    <a:satOff val="0"/>
                    <a:lumOff val="0"/>
                    <a:alphaOff val="0"/>
                  </a:prstClr>
                </a:solidFill>
                <a:cs typeface="Arial" panose="020B0604020202020204" pitchFamily="34" charset="0"/>
              </a:rPr>
              <a:t>Co-operation and</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What’s required by the Act</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Roles and responsibilities</a:t>
            </a:r>
          </a:p>
        </p:txBody>
      </p:sp>
      <p:sp>
        <p:nvSpPr>
          <p:cNvPr id="21" name="Freeform 20"/>
          <p:cNvSpPr/>
          <p:nvPr/>
        </p:nvSpPr>
        <p:spPr>
          <a:xfrm>
            <a:off x="2411760" y="5222904"/>
            <a:ext cx="4176464" cy="142511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44000" tIns="60960" rIns="60960" bIns="60960" numCol="1" spcCol="1270" anchor="t" anchorCtr="0">
            <a:noAutofit/>
          </a:bodyPr>
          <a:lstStyle/>
          <a:p>
            <a:pPr defTabSz="711200">
              <a:lnSpc>
                <a:spcPct val="90000"/>
              </a:lnSpc>
              <a:spcBef>
                <a:spcPct val="0"/>
              </a:spcBef>
              <a:spcAft>
                <a:spcPts val="672"/>
              </a:spcAft>
            </a:pPr>
            <a:r>
              <a:rPr lang="en-GB" sz="1600" b="1" dirty="0">
                <a:solidFill>
                  <a:prstClr val="black">
                    <a:hueOff val="0"/>
                    <a:satOff val="0"/>
                    <a:lumOff val="0"/>
                    <a:alphaOff val="0"/>
                  </a:prstClr>
                </a:solidFill>
                <a:cs typeface="Arial" panose="020B0604020202020204" pitchFamily="34" charset="0"/>
              </a:rPr>
              <a:t>Module 5: The </a:t>
            </a:r>
            <a:r>
              <a:rPr lang="en-GB" sz="1600" b="1" dirty="0" smtClean="0">
                <a:solidFill>
                  <a:prstClr val="black">
                    <a:hueOff val="0"/>
                    <a:satOff val="0"/>
                    <a:lumOff val="0"/>
                    <a:alphaOff val="0"/>
                  </a:prstClr>
                </a:solidFill>
                <a:cs typeface="Arial" panose="020B0604020202020204" pitchFamily="34" charset="0"/>
              </a:rPr>
              <a:t>leadership </a:t>
            </a:r>
            <a:r>
              <a:rPr lang="en-GB" sz="1600" b="1" dirty="0" smtClean="0">
                <a:solidFill>
                  <a:prstClr val="black">
                    <a:hueOff val="0"/>
                    <a:satOff val="0"/>
                    <a:lumOff val="0"/>
                    <a:alphaOff val="0"/>
                  </a:prstClr>
                </a:solidFill>
                <a:cs typeface="Arial" panose="020B0604020202020204" pitchFamily="34" charset="0"/>
              </a:rPr>
              <a:t>ch</a:t>
            </a:r>
            <a:r>
              <a:rPr lang="en-GB" sz="1600" b="1" dirty="0" smtClean="0">
                <a:solidFill>
                  <a:prstClr val="black">
                    <a:hueOff val="0"/>
                    <a:satOff val="0"/>
                    <a:lumOff val="0"/>
                    <a:alphaOff val="0"/>
                  </a:prstClr>
                </a:solidFill>
                <a:cs typeface="Arial" panose="020B0604020202020204" pitchFamily="34" charset="0"/>
              </a:rPr>
              <a:t>allenge</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Overview of the aims and principles of the Act</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Collaboration and integration agenda</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Opportunities for </a:t>
            </a:r>
            <a:r>
              <a:rPr lang="en-GB" sz="1200" dirty="0" smtClean="0">
                <a:solidFill>
                  <a:prstClr val="black">
                    <a:hueOff val="0"/>
                    <a:satOff val="0"/>
                    <a:lumOff val="0"/>
                    <a:alphaOff val="0"/>
                  </a:prstClr>
                </a:solidFill>
                <a:cs typeface="Arial" panose="020B0604020202020204" pitchFamily="34" charset="0"/>
              </a:rPr>
              <a:t>wider </a:t>
            </a:r>
            <a:r>
              <a:rPr lang="en-GB" sz="1200" dirty="0">
                <a:solidFill>
                  <a:prstClr val="black">
                    <a:hueOff val="0"/>
                    <a:satOff val="0"/>
                    <a:lumOff val="0"/>
                    <a:alphaOff val="0"/>
                  </a:prstClr>
                </a:solidFill>
                <a:cs typeface="Arial" panose="020B0604020202020204" pitchFamily="34" charset="0"/>
              </a:rPr>
              <a:t>agencies to support this </a:t>
            </a:r>
            <a:r>
              <a:rPr lang="en-GB" sz="1200" dirty="0" smtClean="0">
                <a:solidFill>
                  <a:prstClr val="black">
                    <a:hueOff val="0"/>
                    <a:satOff val="0"/>
                    <a:lumOff val="0"/>
                    <a:alphaOff val="0"/>
                  </a:prstClr>
                </a:solidFill>
                <a:cs typeface="Arial" panose="020B0604020202020204" pitchFamily="34" charset="0"/>
              </a:rPr>
              <a:t>and </a:t>
            </a:r>
            <a:r>
              <a:rPr lang="en-GB" sz="1200" dirty="0">
                <a:solidFill>
                  <a:prstClr val="black">
                    <a:hueOff val="0"/>
                    <a:satOff val="0"/>
                    <a:lumOff val="0"/>
                    <a:alphaOff val="0"/>
                  </a:prstClr>
                </a:solidFill>
                <a:cs typeface="Arial" panose="020B0604020202020204" pitchFamily="34" charset="0"/>
              </a:rPr>
              <a:t>the leadership challenge they face</a:t>
            </a:r>
          </a:p>
          <a:p>
            <a:pPr defTabSz="711200">
              <a:lnSpc>
                <a:spcPct val="90000"/>
              </a:lnSpc>
              <a:spcBef>
                <a:spcPct val="0"/>
              </a:spcBef>
              <a:spcAft>
                <a:spcPts val="672"/>
              </a:spcAft>
            </a:pPr>
            <a:endParaRPr lang="en-GB" sz="1600" b="1" dirty="0">
              <a:solidFill>
                <a:prstClr val="black">
                  <a:hueOff val="0"/>
                  <a:satOff val="0"/>
                  <a:lumOff val="0"/>
                  <a:alphaOff val="0"/>
                </a:prstClr>
              </a:solidFill>
              <a:cs typeface="Arial" panose="020B0604020202020204" pitchFamily="34" charset="0"/>
            </a:endParaRPr>
          </a:p>
        </p:txBody>
      </p:sp>
      <p:pic>
        <p:nvPicPr>
          <p:cNvPr id="2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221088"/>
            <a:ext cx="1767400" cy="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p:nvPr/>
        </p:nvSpPr>
        <p:spPr>
          <a:xfrm>
            <a:off x="4337675" y="3645394"/>
            <a:ext cx="3834725" cy="142511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6000" tIns="60960" rIns="60960" bIns="60960" numCol="1" spcCol="1270" anchor="t" anchorCtr="0">
            <a:noAutofit/>
          </a:bodyPr>
          <a:lstStyle/>
          <a:p>
            <a:pPr defTabSz="711200">
              <a:lnSpc>
                <a:spcPct val="90000"/>
              </a:lnSpc>
              <a:spcBef>
                <a:spcPct val="0"/>
              </a:spcBef>
            </a:pPr>
            <a:endParaRPr lang="en-GB" sz="1600" dirty="0">
              <a:solidFill>
                <a:prstClr val="black">
                  <a:hueOff val="0"/>
                  <a:satOff val="0"/>
                  <a:lumOff val="0"/>
                  <a:alphaOff val="0"/>
                </a:prstClr>
              </a:solidFill>
              <a:cs typeface="Arial" panose="020B0604020202020204" pitchFamily="34" charset="0"/>
            </a:endParaRPr>
          </a:p>
          <a:p>
            <a:pPr defTabSz="711200">
              <a:lnSpc>
                <a:spcPct val="90000"/>
              </a:lnSpc>
              <a:spcBef>
                <a:spcPct val="0"/>
              </a:spcBef>
              <a:spcAft>
                <a:spcPts val="672"/>
              </a:spcAft>
            </a:pPr>
            <a:r>
              <a:rPr lang="en-GB" sz="1600" b="1" dirty="0">
                <a:solidFill>
                  <a:prstClr val="black">
                    <a:hueOff val="0"/>
                    <a:satOff val="0"/>
                    <a:lumOff val="0"/>
                    <a:alphaOff val="0"/>
                  </a:prstClr>
                </a:solidFill>
                <a:cs typeface="Arial" panose="020B0604020202020204" pitchFamily="34" charset="0"/>
              </a:rPr>
              <a:t>Module 4: Strategic </a:t>
            </a:r>
            <a:r>
              <a:rPr lang="en-GB" sz="1600" b="1" dirty="0" smtClean="0">
                <a:solidFill>
                  <a:prstClr val="black">
                    <a:hueOff val="0"/>
                    <a:satOff val="0"/>
                    <a:lumOff val="0"/>
                    <a:alphaOff val="0"/>
                  </a:prstClr>
                </a:solidFill>
                <a:cs typeface="Arial" panose="020B0604020202020204" pitchFamily="34" charset="0"/>
              </a:rPr>
              <a:t>transformation</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Key themes of the transformation agenda</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Tools for transformation</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The </a:t>
            </a:r>
            <a:r>
              <a:rPr lang="en-GB" sz="1200" dirty="0" smtClean="0">
                <a:solidFill>
                  <a:prstClr val="black">
                    <a:hueOff val="0"/>
                    <a:satOff val="0"/>
                    <a:lumOff val="0"/>
                    <a:alphaOff val="0"/>
                  </a:prstClr>
                </a:solidFill>
                <a:cs typeface="Arial" panose="020B0604020202020204" pitchFamily="34" charset="0"/>
              </a:rPr>
              <a:t>leadership </a:t>
            </a:r>
            <a:r>
              <a:rPr lang="en-GB" sz="1200" dirty="0">
                <a:solidFill>
                  <a:prstClr val="black">
                    <a:hueOff val="0"/>
                    <a:satOff val="0"/>
                    <a:lumOff val="0"/>
                    <a:alphaOff val="0"/>
                  </a:prstClr>
                </a:solidFill>
                <a:cs typeface="Arial" panose="020B0604020202020204" pitchFamily="34" charset="0"/>
              </a:rPr>
              <a:t>t</a:t>
            </a:r>
            <a:r>
              <a:rPr lang="en-GB" sz="1200" dirty="0" smtClean="0">
                <a:solidFill>
                  <a:prstClr val="black">
                    <a:hueOff val="0"/>
                    <a:satOff val="0"/>
                    <a:lumOff val="0"/>
                    <a:alphaOff val="0"/>
                  </a:prstClr>
                </a:solidFill>
                <a:cs typeface="Arial" panose="020B0604020202020204" pitchFamily="34" charset="0"/>
              </a:rPr>
              <a:t>ask</a:t>
            </a:r>
            <a:endParaRPr lang="en-GB" sz="1200" dirty="0">
              <a:solidFill>
                <a:prstClr val="black">
                  <a:hueOff val="0"/>
                  <a:satOff val="0"/>
                  <a:lumOff val="0"/>
                  <a:alphaOff val="0"/>
                </a:prstClr>
              </a:solidFill>
              <a:cs typeface="Arial" panose="020B0604020202020204" pitchFamily="34" charset="0"/>
            </a:endParaRP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30" y="2218808"/>
            <a:ext cx="827624" cy="110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Image result for leadership ski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5661248"/>
            <a:ext cx="623950" cy="6225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766" y="4066460"/>
            <a:ext cx="628887" cy="83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They </a:t>
            </a:r>
            <a:r>
              <a:rPr lang="en-GB" sz="3200" b="1" dirty="0" smtClean="0">
                <a:solidFill>
                  <a:srgbClr val="00B050"/>
                </a:solidFill>
                <a:latin typeface="Arial" panose="020B0604020202020204" pitchFamily="34" charset="0"/>
                <a:cs typeface="Arial" panose="020B0604020202020204" pitchFamily="34" charset="0"/>
              </a:rPr>
              <a:t>cover…</a:t>
            </a:r>
            <a:endParaRPr lang="en-GB" sz="3200" b="1" dirty="0">
              <a:solidFill>
                <a:srgbClr val="00B0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6875463" y="6400800"/>
            <a:ext cx="1905000" cy="457200"/>
          </a:xfrm>
          <a:prstGeom prst="rect">
            <a:avLst/>
          </a:prstGeom>
        </p:spPr>
        <p:txBody>
          <a:bodyPr/>
          <a:lstStyle/>
          <a:p>
            <a:pPr>
              <a:defRPr/>
            </a:pPr>
            <a:fld id="{6BEB963A-8BEF-4CEE-96B7-2734AD593D9D}" type="slidenum">
              <a:rPr lang="en-GB" smtClean="0">
                <a:solidFill>
                  <a:prstClr val="black">
                    <a:tint val="75000"/>
                  </a:prstClr>
                </a:solidFill>
              </a:rPr>
              <a:pPr>
                <a:defRPr/>
              </a:pPr>
              <a:t>5</a:t>
            </a:fld>
            <a:endParaRPr lang="en-GB" dirty="0">
              <a:solidFill>
                <a:prstClr val="black">
                  <a:tint val="75000"/>
                </a:prstClr>
              </a:solidFill>
            </a:endParaRPr>
          </a:p>
        </p:txBody>
      </p:sp>
      <p:sp>
        <p:nvSpPr>
          <p:cNvPr id="15" name="Freeform 14"/>
          <p:cNvSpPr/>
          <p:nvPr/>
        </p:nvSpPr>
        <p:spPr>
          <a:xfrm>
            <a:off x="614310" y="3633515"/>
            <a:ext cx="3597650" cy="1450052"/>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2169" tIns="60960" rIns="60960" bIns="60960" numCol="1" spcCol="1270" anchor="t" anchorCtr="0">
            <a:noAutofit/>
          </a:bodyPr>
          <a:lstStyle/>
          <a:p>
            <a:pPr marL="114300" indent="-114300" defTabSz="711200">
              <a:lnSpc>
                <a:spcPct val="90000"/>
              </a:lnSpc>
              <a:spcBef>
                <a:spcPct val="0"/>
              </a:spcBef>
            </a:pPr>
            <a:endParaRPr lang="en-GB" sz="1600" dirty="0">
              <a:solidFill>
                <a:prstClr val="black">
                  <a:hueOff val="0"/>
                  <a:satOff val="0"/>
                  <a:lumOff val="0"/>
                  <a:alphaOff val="0"/>
                </a:prstClr>
              </a:solidFill>
              <a:cs typeface="Arial" panose="020B0604020202020204" pitchFamily="34" charset="0"/>
            </a:endParaRPr>
          </a:p>
          <a:p>
            <a:pPr marL="114300" defTabSz="711200">
              <a:lnSpc>
                <a:spcPct val="90000"/>
              </a:lnSpc>
              <a:spcBef>
                <a:spcPct val="0"/>
              </a:spcBef>
              <a:spcAft>
                <a:spcPct val="35000"/>
              </a:spcAft>
            </a:pPr>
            <a:r>
              <a:rPr lang="en-GB" sz="1600" b="1" dirty="0">
                <a:solidFill>
                  <a:prstClr val="black">
                    <a:hueOff val="0"/>
                    <a:satOff val="0"/>
                    <a:lumOff val="0"/>
                    <a:alphaOff val="0"/>
                  </a:prstClr>
                </a:solidFill>
                <a:cs typeface="Arial" panose="020B0604020202020204" pitchFamily="34" charset="0"/>
              </a:rPr>
              <a:t>Module 3: </a:t>
            </a:r>
            <a:r>
              <a:rPr lang="en-GB" sz="1600" b="1" dirty="0" smtClean="0">
                <a:solidFill>
                  <a:prstClr val="black">
                    <a:hueOff val="0"/>
                    <a:satOff val="0"/>
                    <a:lumOff val="0"/>
                    <a:alphaOff val="0"/>
                  </a:prstClr>
                </a:solidFill>
                <a:cs typeface="Arial" panose="020B0604020202020204" pitchFamily="34" charset="0"/>
              </a:rPr>
              <a:t>Making </a:t>
            </a:r>
            <a:r>
              <a:rPr lang="en-GB" sz="1600" b="1" dirty="0">
                <a:solidFill>
                  <a:prstClr val="black">
                    <a:hueOff val="0"/>
                    <a:satOff val="0"/>
                    <a:lumOff val="0"/>
                    <a:alphaOff val="0"/>
                  </a:prstClr>
                </a:solidFill>
                <a:cs typeface="Arial" panose="020B0604020202020204" pitchFamily="34" charset="0"/>
              </a:rPr>
              <a:t>Regional Partnership Boards Work</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Good practice governance</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Decision making</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Managing </a:t>
            </a:r>
            <a:r>
              <a:rPr lang="en-GB" sz="1200" dirty="0" smtClean="0">
                <a:solidFill>
                  <a:prstClr val="black">
                    <a:hueOff val="0"/>
                    <a:satOff val="0"/>
                    <a:lumOff val="0"/>
                    <a:alphaOff val="0"/>
                  </a:prstClr>
                </a:solidFill>
                <a:cs typeface="Arial" panose="020B0604020202020204" pitchFamily="34" charset="0"/>
              </a:rPr>
              <a:t>stakeholders</a:t>
            </a:r>
            <a:endParaRPr lang="en-GB" sz="1200" dirty="0">
              <a:solidFill>
                <a:prstClr val="black">
                  <a:hueOff val="0"/>
                  <a:satOff val="0"/>
                  <a:lumOff val="0"/>
                  <a:alphaOff val="0"/>
                </a:prstClr>
              </a:solidFill>
              <a:cs typeface="Arial" panose="020B0604020202020204" pitchFamily="34" charset="0"/>
            </a:endParaRPr>
          </a:p>
        </p:txBody>
      </p:sp>
      <p:sp>
        <p:nvSpPr>
          <p:cNvPr id="17" name="Freeform 16"/>
          <p:cNvSpPr/>
          <p:nvPr/>
        </p:nvSpPr>
        <p:spPr>
          <a:xfrm>
            <a:off x="620427" y="2042802"/>
            <a:ext cx="3591533" cy="1450052"/>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2169" tIns="60960" rIns="60960" bIns="60960" numCol="1" spcCol="1270" anchor="t" anchorCtr="0">
            <a:noAutofit/>
          </a:bodyPr>
          <a:lstStyle/>
          <a:p>
            <a:pPr defTabSz="711200">
              <a:lnSpc>
                <a:spcPct val="90000"/>
              </a:lnSpc>
              <a:spcAft>
                <a:spcPct val="35000"/>
              </a:spcAft>
            </a:pPr>
            <a:r>
              <a:rPr lang="en-GB" sz="1600" b="1" dirty="0">
                <a:solidFill>
                  <a:prstClr val="black">
                    <a:hueOff val="0"/>
                    <a:satOff val="0"/>
                    <a:lumOff val="0"/>
                    <a:alphaOff val="0"/>
                  </a:prstClr>
                </a:solidFill>
                <a:cs typeface="Arial" panose="020B0604020202020204" pitchFamily="34" charset="0"/>
              </a:rPr>
              <a:t>Module 1: Introduction to the Social Services and Well-being (Wales) Act 2014</a:t>
            </a:r>
          </a:p>
          <a:p>
            <a:pPr marL="114300" lvl="1" indent="-1143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Overview of the Act, its principles and </a:t>
            </a:r>
            <a:r>
              <a:rPr lang="en-GB" sz="1200" dirty="0" smtClean="0">
                <a:solidFill>
                  <a:prstClr val="black">
                    <a:hueOff val="0"/>
                    <a:satOff val="0"/>
                    <a:lumOff val="0"/>
                    <a:alphaOff val="0"/>
                  </a:prstClr>
                </a:solidFill>
                <a:cs typeface="Arial" panose="020B0604020202020204" pitchFamily="34" charset="0"/>
              </a:rPr>
              <a:t>intentions</a:t>
            </a:r>
            <a:endParaRPr lang="en-GB" sz="1200" dirty="0">
              <a:solidFill>
                <a:prstClr val="black">
                  <a:hueOff val="0"/>
                  <a:satOff val="0"/>
                  <a:lumOff val="0"/>
                  <a:alphaOff val="0"/>
                </a:prstClr>
              </a:solidFill>
              <a:cs typeface="Arial" panose="020B0604020202020204" pitchFamily="34" charset="0"/>
            </a:endParaRPr>
          </a:p>
          <a:p>
            <a:pPr marL="114300" lvl="1" indent="-1143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How it relates to other legislation</a:t>
            </a:r>
          </a:p>
        </p:txBody>
      </p:sp>
    </p:spTree>
    <p:extLst>
      <p:ext uri="{BB962C8B-B14F-4D97-AF65-F5344CB8AC3E}">
        <p14:creationId xmlns:p14="http://schemas.microsoft.com/office/powerpoint/2010/main" val="266281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Each </a:t>
            </a:r>
            <a:r>
              <a:rPr lang="en-GB" sz="3200" b="1" dirty="0" smtClean="0">
                <a:solidFill>
                  <a:srgbClr val="00B050"/>
                </a:solidFill>
                <a:latin typeface="Arial" panose="020B0604020202020204" pitchFamily="34" charset="0"/>
                <a:cs typeface="Arial" panose="020B0604020202020204" pitchFamily="34" charset="0"/>
              </a:rPr>
              <a:t>module…</a:t>
            </a:r>
            <a:endParaRPr lang="en-GB"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31840" y="2348880"/>
            <a:ext cx="5554960" cy="3777283"/>
          </a:xfrm>
        </p:spPr>
        <p:txBody>
          <a:bodyPr>
            <a:normAutofit/>
          </a:bodyPr>
          <a:lstStyle/>
          <a:p>
            <a:pPr>
              <a:spcAft>
                <a:spcPts val="600"/>
              </a:spcAft>
            </a:pPr>
            <a:r>
              <a:rPr lang="en-GB" sz="2400" dirty="0">
                <a:latin typeface="Arial" panose="020B0604020202020204" pitchFamily="34" charset="0"/>
                <a:cs typeface="Arial" panose="020B0604020202020204" pitchFamily="34" charset="0"/>
              </a:rPr>
              <a:t>is designed to be used flexibly with </a:t>
            </a:r>
            <a:r>
              <a:rPr lang="en-GB" sz="2400" dirty="0" smtClean="0">
                <a:latin typeface="Arial" panose="020B0604020202020204" pitchFamily="34" charset="0"/>
                <a:cs typeface="Arial" panose="020B0604020202020204" pitchFamily="34" charset="0"/>
              </a:rPr>
              <a:t>boards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partner agencies </a:t>
            </a:r>
            <a:r>
              <a:rPr lang="en-GB" sz="2400" dirty="0">
                <a:latin typeface="Arial" panose="020B0604020202020204" pitchFamily="34" charset="0"/>
                <a:cs typeface="Arial" panose="020B0604020202020204" pitchFamily="34" charset="0"/>
              </a:rPr>
              <a:t>and their </a:t>
            </a:r>
            <a:r>
              <a:rPr lang="en-GB" sz="2400" dirty="0" smtClean="0">
                <a:latin typeface="Arial" panose="020B0604020202020204" pitchFamily="34" charset="0"/>
                <a:cs typeface="Arial" panose="020B0604020202020204" pitchFamily="34" charset="0"/>
              </a:rPr>
              <a:t>stakeholders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includes PowerPoint slides with facilitator’s notes and suggested discussion </a:t>
            </a:r>
            <a:r>
              <a:rPr lang="en-GB" sz="2400" dirty="0" smtClean="0">
                <a:latin typeface="Arial" panose="020B0604020202020204" pitchFamily="34" charset="0"/>
                <a:cs typeface="Arial" panose="020B0604020202020204" pitchFamily="34" charset="0"/>
              </a:rPr>
              <a:t>points</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includes supplementary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materials such as </a:t>
            </a:r>
            <a:r>
              <a:rPr lang="en-GB" sz="2400" dirty="0">
                <a:latin typeface="Arial" panose="020B0604020202020204" pitchFamily="34" charset="0"/>
                <a:cs typeface="Arial" panose="020B0604020202020204" pitchFamily="34" charset="0"/>
              </a:rPr>
              <a:t>checklists,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self-assessments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examples</a:t>
            </a:r>
            <a:endParaRPr lang="en-GB" sz="2400" dirty="0">
              <a:latin typeface="Arial" panose="020B0604020202020204" pitchFamily="34" charset="0"/>
              <a:cs typeface="Arial" panose="020B0604020202020204" pitchFamily="34" charset="0"/>
            </a:endParaRPr>
          </a:p>
        </p:txBody>
      </p:sp>
      <p:grpSp>
        <p:nvGrpSpPr>
          <p:cNvPr id="4" name="Group 19"/>
          <p:cNvGrpSpPr/>
          <p:nvPr/>
        </p:nvGrpSpPr>
        <p:grpSpPr>
          <a:xfrm>
            <a:off x="777548" y="2353699"/>
            <a:ext cx="2074199" cy="3075551"/>
            <a:chOff x="777548" y="2353699"/>
            <a:chExt cx="2074199" cy="3075551"/>
          </a:xfrm>
        </p:grpSpPr>
        <p:sp>
          <p:nvSpPr>
            <p:cNvPr id="21" name="Freeform 20"/>
            <p:cNvSpPr/>
            <p:nvPr/>
          </p:nvSpPr>
          <p:spPr>
            <a:xfrm>
              <a:off x="802943" y="2353699"/>
              <a:ext cx="2048804"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59000" tIns="45720" rIns="45720" bIns="45720" numCol="1" spcCol="1270" anchor="t" anchorCtr="0">
              <a:noAutofit/>
            </a:bodyPr>
            <a:lstStyle/>
            <a:p>
              <a:pPr defTabSz="533400">
                <a:lnSpc>
                  <a:spcPct val="90000"/>
                </a:lnSpc>
              </a:pPr>
              <a:endParaRPr lang="en-GB" sz="300" dirty="0">
                <a:solidFill>
                  <a:prstClr val="black">
                    <a:hueOff val="0"/>
                    <a:satOff val="0"/>
                    <a:lumOff val="0"/>
                    <a:alphaOff val="0"/>
                  </a:prstClr>
                </a:solidFill>
                <a:cs typeface="Arial" panose="020B0604020202020204" pitchFamily="34" charset="0"/>
              </a:endParaRPr>
            </a:p>
            <a:p>
              <a:pPr defTabSz="533400">
                <a:lnSpc>
                  <a:spcPct val="90000"/>
                </a:lnSpc>
                <a:spcAft>
                  <a:spcPts val="225"/>
                </a:spcAft>
              </a:pPr>
              <a:r>
                <a:rPr lang="en-GB" sz="600" b="1" dirty="0">
                  <a:solidFill>
                    <a:prstClr val="black">
                      <a:hueOff val="0"/>
                      <a:satOff val="0"/>
                      <a:lumOff val="0"/>
                      <a:alphaOff val="0"/>
                    </a:prstClr>
                  </a:solidFill>
                  <a:cs typeface="Arial" panose="020B0604020202020204" pitchFamily="34" charset="0"/>
                </a:rPr>
                <a:t>Module 1: Introduction to the Social Services and Well-being (Wales) Act 2014</a:t>
              </a:r>
            </a:p>
            <a:p>
              <a:pPr marL="85725" lvl="1" indent="-85725"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Overview of the Act, its principles &amp; intentions</a:t>
              </a:r>
            </a:p>
            <a:p>
              <a:pPr marL="85725" lvl="1" indent="-85725"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How it relates to other legislation</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193" y="2431118"/>
              <a:ext cx="393783" cy="39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eform 23"/>
            <p:cNvSpPr/>
            <p:nvPr/>
          </p:nvSpPr>
          <p:spPr>
            <a:xfrm>
              <a:off x="796304" y="2964403"/>
              <a:ext cx="2052344"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2000" tIns="45720" rIns="45720" bIns="45720" numCol="1" spcCol="1270" anchor="t" anchorCtr="0">
              <a:noAutofit/>
            </a:bodyPr>
            <a:lstStyle/>
            <a:p>
              <a:pPr defTabSz="533400">
                <a:lnSpc>
                  <a:spcPct val="90000"/>
                </a:lnSpc>
                <a:spcBef>
                  <a:spcPct val="0"/>
                </a:spcBef>
              </a:pPr>
              <a:endParaRPr lang="en-GB" sz="300" dirty="0">
                <a:solidFill>
                  <a:prstClr val="black">
                    <a:hueOff val="0"/>
                    <a:satOff val="0"/>
                    <a:lumOff val="0"/>
                    <a:alphaOff val="0"/>
                  </a:prstClr>
                </a:solidFill>
                <a:cs typeface="Arial" panose="020B0604020202020204" pitchFamily="34" charset="0"/>
              </a:endParaRPr>
            </a:p>
            <a:p>
              <a:pPr defTabSz="533400">
                <a:lnSpc>
                  <a:spcPct val="90000"/>
                </a:lnSpc>
                <a:spcBef>
                  <a:spcPct val="0"/>
                </a:spcBef>
              </a:pPr>
              <a:r>
                <a:rPr lang="en-GB" sz="600" b="1" dirty="0">
                  <a:solidFill>
                    <a:prstClr val="black">
                      <a:hueOff val="0"/>
                      <a:satOff val="0"/>
                      <a:lumOff val="0"/>
                      <a:alphaOff val="0"/>
                    </a:prstClr>
                  </a:solidFill>
                  <a:cs typeface="Arial" panose="020B0604020202020204" pitchFamily="34" charset="0"/>
                </a:rPr>
                <a:t>Module 2: </a:t>
              </a:r>
            </a:p>
            <a:p>
              <a:pPr defTabSz="533400">
                <a:lnSpc>
                  <a:spcPct val="90000"/>
                </a:lnSpc>
                <a:spcBef>
                  <a:spcPct val="0"/>
                </a:spcBef>
                <a:spcAft>
                  <a:spcPts val="225"/>
                </a:spcAft>
              </a:pPr>
              <a:r>
                <a:rPr lang="en-GB" sz="600" b="1" dirty="0">
                  <a:solidFill>
                    <a:prstClr val="black">
                      <a:hueOff val="0"/>
                      <a:satOff val="0"/>
                      <a:lumOff val="0"/>
                      <a:alphaOff val="0"/>
                    </a:prstClr>
                  </a:solidFill>
                  <a:cs typeface="Arial" panose="020B0604020202020204" pitchFamily="34" charset="0"/>
                </a:rPr>
                <a:t>Part 9 - Co-operation and</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What’s required by the Act</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Roles and responsibilities</a:t>
              </a:r>
            </a:p>
          </p:txBody>
        </p:sp>
        <p:sp>
          <p:nvSpPr>
            <p:cNvPr id="26" name="Freeform 25"/>
            <p:cNvSpPr/>
            <p:nvPr/>
          </p:nvSpPr>
          <p:spPr>
            <a:xfrm>
              <a:off x="796304" y="3587677"/>
              <a:ext cx="2048281"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78000" tIns="45720" rIns="45720" bIns="45720" numCol="1" spcCol="1270" anchor="t" anchorCtr="0">
              <a:noAutofit/>
            </a:bodyPr>
            <a:lstStyle/>
            <a:p>
              <a:pPr marL="85725" indent="-85725" defTabSz="533400">
                <a:lnSpc>
                  <a:spcPct val="90000"/>
                </a:lnSpc>
                <a:spcBef>
                  <a:spcPct val="0"/>
                </a:spcBef>
              </a:pPr>
              <a:endParaRPr lang="en-GB" sz="225" dirty="0">
                <a:solidFill>
                  <a:prstClr val="black">
                    <a:hueOff val="0"/>
                    <a:satOff val="0"/>
                    <a:lumOff val="0"/>
                    <a:alphaOff val="0"/>
                  </a:prstClr>
                </a:solidFill>
                <a:cs typeface="Arial" panose="020B0604020202020204" pitchFamily="34" charset="0"/>
              </a:endParaRPr>
            </a:p>
            <a:p>
              <a:pPr marL="85725" defTabSz="533400">
                <a:lnSpc>
                  <a:spcPct val="90000"/>
                </a:lnSpc>
                <a:spcBef>
                  <a:spcPct val="0"/>
                </a:spcBef>
              </a:pPr>
              <a:r>
                <a:rPr lang="en-GB" sz="600" b="1" dirty="0">
                  <a:solidFill>
                    <a:prstClr val="black">
                      <a:hueOff val="0"/>
                      <a:satOff val="0"/>
                      <a:lumOff val="0"/>
                      <a:alphaOff val="0"/>
                    </a:prstClr>
                  </a:solidFill>
                  <a:cs typeface="Arial" panose="020B0604020202020204" pitchFamily="34" charset="0"/>
                </a:rPr>
                <a:t>Module 3:  Making Regional Partnership </a:t>
              </a:r>
            </a:p>
            <a:p>
              <a:pPr marL="85725" defTabSz="533400">
                <a:lnSpc>
                  <a:spcPct val="90000"/>
                </a:lnSpc>
                <a:spcBef>
                  <a:spcPct val="0"/>
                </a:spcBef>
                <a:spcAft>
                  <a:spcPts val="225"/>
                </a:spcAft>
              </a:pPr>
              <a:r>
                <a:rPr lang="en-GB" sz="600" b="1" dirty="0">
                  <a:solidFill>
                    <a:prstClr val="black">
                      <a:hueOff val="0"/>
                      <a:satOff val="0"/>
                      <a:lumOff val="0"/>
                      <a:alphaOff val="0"/>
                    </a:prstClr>
                  </a:solidFill>
                  <a:cs typeface="Arial" panose="020B0604020202020204" pitchFamily="34" charset="0"/>
                </a:rPr>
                <a:t>Boards Work</a:t>
              </a:r>
            </a:p>
            <a:p>
              <a:pPr marL="85725"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Good practice governance</a:t>
              </a:r>
            </a:p>
            <a:p>
              <a:pPr marL="85725"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Decision making</a:t>
              </a:r>
            </a:p>
            <a:p>
              <a:pPr marL="85725"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Managing Stakeholders</a:t>
              </a:r>
            </a:p>
          </p:txBody>
        </p: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944" y="3735783"/>
              <a:ext cx="323735" cy="32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6274" y="3120747"/>
              <a:ext cx="488332" cy="31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Freeform 28"/>
            <p:cNvSpPr/>
            <p:nvPr/>
          </p:nvSpPr>
          <p:spPr>
            <a:xfrm>
              <a:off x="796304" y="4203929"/>
              <a:ext cx="2048282"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2000" tIns="45720" rIns="45720" bIns="45720" numCol="1" spcCol="1270" anchor="t" anchorCtr="0">
              <a:noAutofit/>
            </a:bodyPr>
            <a:lstStyle/>
            <a:p>
              <a:pPr defTabSz="533400">
                <a:lnSpc>
                  <a:spcPct val="90000"/>
                </a:lnSpc>
                <a:spcBef>
                  <a:spcPct val="0"/>
                </a:spcBef>
              </a:pPr>
              <a:endParaRPr lang="en-GB" sz="300" dirty="0">
                <a:solidFill>
                  <a:prstClr val="black">
                    <a:hueOff val="0"/>
                    <a:satOff val="0"/>
                    <a:lumOff val="0"/>
                    <a:alphaOff val="0"/>
                  </a:prstClr>
                </a:solidFill>
                <a:cs typeface="Arial" panose="020B0604020202020204" pitchFamily="34" charset="0"/>
              </a:endParaRPr>
            </a:p>
            <a:p>
              <a:pPr defTabSz="533400">
                <a:lnSpc>
                  <a:spcPct val="90000"/>
                </a:lnSpc>
                <a:spcBef>
                  <a:spcPct val="0"/>
                </a:spcBef>
                <a:spcAft>
                  <a:spcPts val="225"/>
                </a:spcAft>
              </a:pPr>
              <a:r>
                <a:rPr lang="en-GB" sz="600" b="1" dirty="0">
                  <a:solidFill>
                    <a:prstClr val="black">
                      <a:hueOff val="0"/>
                      <a:satOff val="0"/>
                      <a:lumOff val="0"/>
                      <a:alphaOff val="0"/>
                    </a:prstClr>
                  </a:solidFill>
                  <a:cs typeface="Arial" panose="020B0604020202020204" pitchFamily="34" charset="0"/>
                </a:rPr>
                <a:t>Module 4: Strategic Transformation</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Key themes of the transformation agenda</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Tools for transformation</a:t>
              </a:r>
            </a:p>
            <a:p>
              <a:pPr marL="0" lvl="1" indent="81000" defTabSz="400050">
                <a:lnSpc>
                  <a:spcPct val="90000"/>
                </a:lnSpc>
                <a:spcBef>
                  <a:spcPct val="0"/>
                </a:spcBef>
                <a:buFontTx/>
                <a:buChar char="••"/>
              </a:pPr>
              <a:r>
                <a:rPr lang="en-GB" sz="600" dirty="0">
                  <a:solidFill>
                    <a:prstClr val="black">
                      <a:hueOff val="0"/>
                      <a:satOff val="0"/>
                      <a:lumOff val="0"/>
                      <a:alphaOff val="0"/>
                    </a:prstClr>
                  </a:solidFill>
                  <a:cs typeface="Arial" panose="020B0604020202020204" pitchFamily="34" charset="0"/>
                </a:rPr>
                <a:t>The Leadership Task</a:t>
              </a:r>
            </a:p>
          </p:txBody>
        </p:sp>
        <p:pic>
          <p:nvPicPr>
            <p:cNvPr id="3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1700" y="4389799"/>
              <a:ext cx="883700" cy="2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descr="Image result for leadership skil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179" y="5006929"/>
              <a:ext cx="352798" cy="263993"/>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31"/>
            <p:cNvSpPr/>
            <p:nvPr/>
          </p:nvSpPr>
          <p:spPr>
            <a:xfrm>
              <a:off x="777548" y="4832772"/>
              <a:ext cx="2074199" cy="596478"/>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13000" tIns="45720" rIns="27000" bIns="45720" numCol="1" spcCol="1270" anchor="t" anchorCtr="0">
              <a:noAutofit/>
            </a:bodyPr>
            <a:lstStyle/>
            <a:p>
              <a:pPr defTabSz="533400">
                <a:lnSpc>
                  <a:spcPct val="90000"/>
                </a:lnSpc>
                <a:spcBef>
                  <a:spcPct val="0"/>
                </a:spcBef>
                <a:spcAft>
                  <a:spcPts val="504"/>
                </a:spcAft>
              </a:pPr>
              <a:r>
                <a:rPr lang="en-GB" sz="600" b="1" dirty="0">
                  <a:solidFill>
                    <a:prstClr val="black">
                      <a:hueOff val="0"/>
                      <a:satOff val="0"/>
                      <a:lumOff val="0"/>
                      <a:alphaOff val="0"/>
                    </a:prstClr>
                  </a:solidFill>
                  <a:cs typeface="Arial" panose="020B0604020202020204" pitchFamily="34" charset="0"/>
                </a:rPr>
                <a:t>Module 5: The Leadership Challenge</a:t>
              </a:r>
            </a:p>
            <a:p>
              <a:pPr marL="0"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Overview of the aims and principles of the Act</a:t>
              </a:r>
            </a:p>
            <a:p>
              <a:pPr marL="0"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Collaboration and integration agenda</a:t>
              </a:r>
            </a:p>
            <a:p>
              <a:pPr marL="0" lvl="1" indent="81000" defTabSz="40005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Opportunities for  wider agencies to support this  and the leadership challenge they face</a:t>
              </a:r>
            </a:p>
            <a:p>
              <a:pPr defTabSz="533400">
                <a:lnSpc>
                  <a:spcPct val="90000"/>
                </a:lnSpc>
                <a:spcBef>
                  <a:spcPct val="0"/>
                </a:spcBef>
                <a:spcAft>
                  <a:spcPts val="504"/>
                </a:spcAft>
              </a:pPr>
              <a:endParaRPr lang="en-GB" sz="600" b="1" dirty="0">
                <a:solidFill>
                  <a:prstClr val="black">
                    <a:hueOff val="0"/>
                    <a:satOff val="0"/>
                    <a:lumOff val="0"/>
                    <a:alphaOff val="0"/>
                  </a:prstClr>
                </a:solidFill>
                <a:cs typeface="Arial" panose="020B0604020202020204" pitchFamily="34" charset="0"/>
              </a:endParaRPr>
            </a:p>
          </p:txBody>
        </p:sp>
      </p:grpSp>
    </p:spTree>
    <p:extLst>
      <p:ext uri="{BB962C8B-B14F-4D97-AF65-F5344CB8AC3E}">
        <p14:creationId xmlns:p14="http://schemas.microsoft.com/office/powerpoint/2010/main" val="49991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Additional resources</a:t>
            </a:r>
          </a:p>
        </p:txBody>
      </p:sp>
      <p:sp>
        <p:nvSpPr>
          <p:cNvPr id="3" name="Content Placeholder 2"/>
          <p:cNvSpPr>
            <a:spLocks noGrp="1"/>
          </p:cNvSpPr>
          <p:nvPr>
            <p:ph idx="1"/>
          </p:nvPr>
        </p:nvSpPr>
        <p:spPr>
          <a:xfrm>
            <a:off x="2298861" y="2204864"/>
            <a:ext cx="6521611" cy="4311303"/>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Care Council for Wales </a:t>
            </a:r>
            <a:r>
              <a:rPr lang="en-GB" sz="2400" dirty="0" smtClean="0">
                <a:latin typeface="Arial" panose="020B0604020202020204" pitchFamily="34" charset="0"/>
                <a:cs typeface="Arial" panose="020B0604020202020204" pitchFamily="34" charset="0"/>
              </a:rPr>
              <a:t>Information and Learning </a:t>
            </a:r>
            <a:r>
              <a:rPr lang="en-GB" sz="2400" dirty="0">
                <a:latin typeface="Arial" panose="020B0604020202020204" pitchFamily="34" charset="0"/>
                <a:cs typeface="Arial" panose="020B0604020202020204" pitchFamily="34" charset="0"/>
              </a:rPr>
              <a:t>Hub (</a:t>
            </a:r>
            <a:r>
              <a:rPr lang="en-GB" sz="2400" dirty="0">
                <a:latin typeface="Arial" panose="020B0604020202020204" pitchFamily="34" charset="0"/>
                <a:cs typeface="Arial" panose="020B0604020202020204" pitchFamily="34" charset="0"/>
                <a:hlinkClick r:id="rId4"/>
              </a:rPr>
              <a:t>http://www.ccwales.org.uk/getting-in-on-the-act-hub/</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Social Services Improvement Agency Interactive Guide to Implementation of the Social Services and Well-being (Wales) Act (</a:t>
            </a:r>
            <a:r>
              <a:rPr lang="en-GB" sz="2400" dirty="0">
                <a:latin typeface="Arial" panose="020B0604020202020204" pitchFamily="34" charset="0"/>
                <a:cs typeface="Arial" panose="020B0604020202020204" pitchFamily="34" charset="0"/>
                <a:hlinkClick r:id="rId5"/>
              </a:rPr>
              <a:t>http://www.ssiacymru.org.uk/home.php?page_id=8914</a:t>
            </a:r>
            <a:r>
              <a:rPr lang="en-GB" sz="2400" dirty="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p:txBody>
      </p:sp>
      <p:sp>
        <p:nvSpPr>
          <p:cNvPr id="4" name="AutoShape 2" descr="Image result for care council for wales learning hub]"/>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626" y="2220109"/>
            <a:ext cx="1479448" cy="95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4365104"/>
            <a:ext cx="1479447" cy="115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49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4338" name="Title 2"/>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Module </a:t>
            </a:r>
            <a:r>
              <a:rPr lang="en-GB" sz="3200" b="1" dirty="0" smtClean="0">
                <a:solidFill>
                  <a:srgbClr val="00B050"/>
                </a:solidFill>
                <a:latin typeface="Arial" panose="020B0604020202020204" pitchFamily="34" charset="0"/>
                <a:cs typeface="Arial" panose="020B0604020202020204" pitchFamily="34" charset="0"/>
              </a:rPr>
              <a:t>two</a:t>
            </a:r>
            <a:endParaRPr lang="en-GB" sz="3200" dirty="0">
              <a:solidFill>
                <a:srgbClr val="00B050"/>
              </a:solidFill>
            </a:endParaRPr>
          </a:p>
        </p:txBody>
      </p:sp>
      <p:sp>
        <p:nvSpPr>
          <p:cNvPr id="7" name="Content Placeholder 6"/>
          <p:cNvSpPr>
            <a:spLocks noGrp="1"/>
          </p:cNvSpPr>
          <p:nvPr>
            <p:ph idx="1"/>
          </p:nvPr>
        </p:nvSpPr>
        <p:spPr>
          <a:xfrm>
            <a:off x="0" y="3140968"/>
            <a:ext cx="9144000" cy="2985195"/>
          </a:xfrm>
        </p:spPr>
        <p:txBody>
          <a:bodyPr/>
          <a:lstStyle/>
          <a:p>
            <a:pPr algn="ctr">
              <a:buNone/>
            </a:pPr>
            <a:r>
              <a:rPr lang="en-GB" dirty="0">
                <a:latin typeface="Arial" pitchFamily="34" charset="0"/>
                <a:cs typeface="Arial" pitchFamily="34" charset="0"/>
              </a:rPr>
              <a:t>Co-operation </a:t>
            </a:r>
            <a:r>
              <a:rPr lang="en-GB" dirty="0" smtClean="0">
                <a:latin typeface="Arial" pitchFamily="34" charset="0"/>
                <a:cs typeface="Arial" pitchFamily="34" charset="0"/>
              </a:rPr>
              <a:t>and</a:t>
            </a:r>
            <a:endParaRPr lang="en-GB" dirty="0">
              <a:latin typeface="Arial" pitchFamily="34" charset="0"/>
              <a:cs typeface="Arial" pitchFamily="34" charset="0"/>
            </a:endParaRPr>
          </a:p>
          <a:p>
            <a:endParaRPr lang="en-GB"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717032"/>
            <a:ext cx="2325124" cy="199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167063" y="-219673"/>
            <a:ext cx="3327083" cy="2785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26995"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Module objectives</a:t>
            </a:r>
          </a:p>
        </p:txBody>
      </p:sp>
      <p:sp>
        <p:nvSpPr>
          <p:cNvPr id="3" name="Content Placeholder 2"/>
          <p:cNvSpPr>
            <a:spLocks noGrp="1"/>
          </p:cNvSpPr>
          <p:nvPr>
            <p:ph idx="1"/>
          </p:nvPr>
        </p:nvSpPr>
        <p:spPr>
          <a:xfrm>
            <a:off x="457200" y="1844824"/>
            <a:ext cx="8229600" cy="4281339"/>
          </a:xfrm>
        </p:spPr>
        <p:txBody>
          <a:bodyPr>
            <a:normAutofit/>
          </a:bodyPr>
          <a:lstStyle/>
          <a:p>
            <a:endParaRPr lang="en-GB" sz="24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Understand the requirements of Part 9 (Co-operation and Partnership)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of </a:t>
            </a:r>
            <a:r>
              <a:rPr lang="en-GB" sz="1800" dirty="0">
                <a:latin typeface="Arial" panose="020B0604020202020204" pitchFamily="34" charset="0"/>
                <a:cs typeface="Arial" panose="020B0604020202020204" pitchFamily="34" charset="0"/>
              </a:rPr>
              <a:t>the </a:t>
            </a:r>
            <a:r>
              <a:rPr lang="en-GB" sz="1800" dirty="0" smtClean="0">
                <a:latin typeface="Arial" panose="020B0604020202020204" pitchFamily="34" charset="0"/>
                <a:cs typeface="Arial" panose="020B0604020202020204" pitchFamily="34" charset="0"/>
              </a:rPr>
              <a:t>Act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reflect on the contributions of partner organisations under the Act, including well-being and public service </a:t>
            </a:r>
            <a:r>
              <a:rPr lang="en-GB" sz="1800" dirty="0" smtClean="0">
                <a:latin typeface="Arial" panose="020B0604020202020204" pitchFamily="34" charset="0"/>
                <a:cs typeface="Arial" panose="020B0604020202020204" pitchFamily="34" charset="0"/>
              </a:rPr>
              <a:t>transformation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 consider what regional governance and management arrangements are needed to meet the requirements of the Act and deliver </a:t>
            </a:r>
            <a:r>
              <a:rPr lang="en-GB" sz="1800" dirty="0" smtClean="0">
                <a:latin typeface="Arial" panose="020B0604020202020204" pitchFamily="34" charset="0"/>
                <a:cs typeface="Arial" panose="020B0604020202020204" pitchFamily="34" charset="0"/>
              </a:rPr>
              <a:t>partners’ priorities</a:t>
            </a:r>
            <a:endParaRPr lang="en-GB" sz="18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9</a:t>
            </a:fld>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D_x0020_4 xmlns="fa60a556-5758-44f2-97d6-7aee5a5dba09"/>
    <ASD_x0020_3 xmlns="fa60a556-5758-44f2-97d6-7aee5a5dba09"/>
    <_x0041_SD2 xmlns="fa60a556-5758-44f2-97d6-7aee5a5dba09" xsi:nil="true"/>
    <folder xmlns="fa60a556-5758-44f2-97d6-7aee5a5dba09"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2FF2F1657680F48B2B4B8EEC27DAA28" ma:contentTypeVersion="8" ma:contentTypeDescription="Create a new document." ma:contentTypeScope="" ma:versionID="6dfdbba2f53d66ef769695a17baccdbe">
  <xsd:schema xmlns:xsd="http://www.w3.org/2001/XMLSchema" xmlns:xs="http://www.w3.org/2001/XMLSchema" xmlns:p="http://schemas.microsoft.com/office/2006/metadata/properties" xmlns:ns2="831e29ac-fd12-4f5d-8eb6-e5c4c0288ea1" xmlns:ns3="fa60a556-5758-44f2-97d6-7aee5a5dba09" targetNamespace="http://schemas.microsoft.com/office/2006/metadata/properties" ma:root="true" ma:fieldsID="e240186faba5e803a0588a013b0cf250" ns2:_="" ns3:_="">
    <xsd:import namespace="831e29ac-fd12-4f5d-8eb6-e5c4c0288ea1"/>
    <xsd:import namespace="fa60a556-5758-44f2-97d6-7aee5a5dba09"/>
    <xsd:element name="properties">
      <xsd:complexType>
        <xsd:sequence>
          <xsd:element name="documentManagement">
            <xsd:complexType>
              <xsd:all>
                <xsd:element ref="ns2:SharedWithUsers" minOccurs="0"/>
                <xsd:element ref="ns2:SharingHintHash" minOccurs="0"/>
                <xsd:element ref="ns2:SharedWithDetails" minOccurs="0"/>
                <xsd:element ref="ns3:folder" minOccurs="0"/>
                <xsd:element ref="ns3:_x0041_SD2" minOccurs="0"/>
                <xsd:element ref="ns3:ASD_x0020_3" minOccurs="0"/>
                <xsd:element ref="ns3:ASD_x0020_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e29ac-fd12-4f5d-8eb6-e5c4c0288e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0a556-5758-44f2-97d6-7aee5a5dba09" elementFormDefault="qualified">
    <xsd:import namespace="http://schemas.microsoft.com/office/2006/documentManagement/types"/>
    <xsd:import namespace="http://schemas.microsoft.com/office/infopath/2007/PartnerControls"/>
    <xsd:element name="folder" ma:index="11" nillable="true" ma:displayName="ASD1" ma:format="Dropdown" ma:indexed="true" ma:internalName="folder">
      <xsd:simpleType>
        <xsd:restriction base="dms:Choice">
          <xsd:enumeration value="finance"/>
          <xsd:enumeration value="LIN"/>
          <xsd:enumeration value="team docs"/>
          <xsd:enumeration value="eresource"/>
          <xsd:enumeration value="CMS"/>
          <xsd:enumeration value="employment"/>
          <xsd:enumeration value="assessment and diagnosis"/>
          <xsd:enumeration value="training"/>
          <xsd:enumeration value="best practice"/>
          <xsd:enumeration value="integrated service"/>
        </xsd:restriction>
      </xsd:simpleType>
    </xsd:element>
    <xsd:element name="_x0041_SD2" ma:index="12" nillable="true" ma:displayName="ASD2" ma:format="Dropdown" ma:internalName="_x0041_SD2">
      <xsd:simpleType>
        <xsd:restriction base="dms:Choice">
          <xsd:enumeration value="Anglesey"/>
          <xsd:enumeration value="Gwynedd"/>
          <xsd:enumeration value="Conwy"/>
          <xsd:enumeration value="Denbighshire"/>
          <xsd:enumeration value="Wrexham"/>
          <xsd:enumeration value="Flintshire"/>
          <xsd:enumeration value="Torfaen"/>
          <xsd:enumeration value="Caerphilly"/>
          <xsd:enumeration value="Monmouthshire"/>
          <xsd:enumeration value="Blaenau Gwent"/>
          <xsd:enumeration value="Bridgend"/>
          <xsd:enumeration value="Cardiff"/>
          <xsd:enumeration value="RCT"/>
          <xsd:enumeration value="VoG"/>
          <xsd:enumeration value="Merthyr"/>
          <xsd:enumeration value="Ceredigion"/>
          <xsd:enumeration value="Powys"/>
          <xsd:enumeration value="Carms"/>
          <xsd:enumeration value="Swansea"/>
          <xsd:enumeration value="NPT"/>
          <xsd:enumeration value="Pembs"/>
          <xsd:enumeration value="Aneurin Bevan"/>
          <xsd:enumeration value="Hywel Dda"/>
          <xsd:enumeration value="Cardiff Vale HB"/>
          <xsd:enumeration value="Cwm Taf"/>
          <xsd:enumeration value="ABMU HB"/>
          <xsd:enumeration value="Powys HB"/>
          <xsd:enumeration value="Betsi Cadwallader"/>
          <xsd:enumeration value="WG"/>
          <xsd:enumeration value="Internal"/>
          <xsd:enumeration value="Easyweb"/>
          <xsd:enumeration value="Vivamedia"/>
          <xsd:enumeration value="Publicity Centre"/>
        </xsd:restriction>
      </xsd:simpleType>
    </xsd:element>
    <xsd:element name="ASD_x0020_3" ma:index="13" nillable="true" ma:displayName="ASD 3" ma:internalName="ASD_x0020_3">
      <xsd:complexType>
        <xsd:complexContent>
          <xsd:extension base="dms:MultiChoice">
            <xsd:sequence>
              <xsd:element name="Value" maxOccurs="unbounded" minOccurs="0" nillable="true">
                <xsd:simpleType>
                  <xsd:restriction base="dms:Choice">
                    <xsd:enumeration value="ASD aware"/>
                    <xsd:enumeration value="Clinician toolkit ASD child"/>
                    <xsd:enumeration value="Clinician toolkit ASD adult"/>
                    <xsd:enumeration value="Clinician toolkit ADHD child"/>
                    <xsd:enumeration value="Practitioner toolkit ASD child"/>
                    <xsd:enumeration value="Practitioner toolkit ASD Adult"/>
                    <xsd:enumeration value="Practitioner toolkit ADHD adult"/>
                    <xsd:enumeration value="generic health and social care"/>
                    <xsd:enumeration value="positive about working with autism"/>
                    <xsd:enumeration value="Learning with Autism"/>
                    <xsd:enumeration value="employment"/>
                    <xsd:enumeration value="service directory"/>
                    <xsd:enumeration value="training directory"/>
                    <xsd:enumeration value="LA pages"/>
                    <xsd:enumeration value="Strategy"/>
                    <xsd:enumeration value="CMS"/>
                    <xsd:enumeration value="secure area - WG assessment task and finish group"/>
                  </xsd:restriction>
                </xsd:simpleType>
              </xsd:element>
            </xsd:sequence>
          </xsd:extension>
        </xsd:complexContent>
      </xsd:complexType>
    </xsd:element>
    <xsd:element name="ASD_x0020_4" ma:index="14" nillable="true" ma:displayName="ASD 4" ma:internalName="ASD_x0020_4">
      <xsd:complexType>
        <xsd:complexContent>
          <xsd:extension base="dms:MultiChoice">
            <xsd:sequence>
              <xsd:element name="Value" maxOccurs="unbounded" minOccurs="0" nillable="true">
                <xsd:simpleType>
                  <xsd:restriction base="dms:Choice">
                    <xsd:enumeration value="Learning with autism"/>
                    <xsd:enumeration value="Working with autism"/>
                    <xsd:enumeration value="Positive about working with autism"/>
                    <xsd:enumeration value="Growing with Autism"/>
                    <xsd:enumeration value="Living with Autis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57BC03-111B-4711-96E3-0FF3097787E1}">
  <ds:schemaRefs>
    <ds:schemaRef ds:uri="http://schemas.microsoft.com/office/2006/metadata/customXsn"/>
  </ds:schemaRefs>
</ds:datastoreItem>
</file>

<file path=customXml/itemProps2.xml><?xml version="1.0" encoding="utf-8"?>
<ds:datastoreItem xmlns:ds="http://schemas.openxmlformats.org/officeDocument/2006/customXml" ds:itemID="{FD1986D7-2840-44DD-AFA7-AC54C56BE0CF}">
  <ds:schemaRefs>
    <ds:schemaRef ds:uri="http://schemas.microsoft.com/sharepoint/v3/contenttype/forms"/>
  </ds:schemaRefs>
</ds:datastoreItem>
</file>

<file path=customXml/itemProps3.xml><?xml version="1.0" encoding="utf-8"?>
<ds:datastoreItem xmlns:ds="http://schemas.openxmlformats.org/officeDocument/2006/customXml" ds:itemID="{5D866A97-C3D7-4C16-8272-45620D6C06D7}">
  <ds:schemaRefs>
    <ds:schemaRef ds:uri="http://schemas.microsoft.com/office/2006/metadata/properties"/>
    <ds:schemaRef ds:uri="http://schemas.microsoft.com/office/infopath/2007/PartnerControls"/>
    <ds:schemaRef ds:uri="fa60a556-5758-44f2-97d6-7aee5a5dba09"/>
  </ds:schemaRefs>
</ds:datastoreItem>
</file>

<file path=customXml/itemProps4.xml><?xml version="1.0" encoding="utf-8"?>
<ds:datastoreItem xmlns:ds="http://schemas.openxmlformats.org/officeDocument/2006/customXml" ds:itemID="{02BCF647-8D8E-421F-ABD5-C21348DD9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e29ac-fd12-4f5d-8eb6-e5c4c0288ea1"/>
    <ds:schemaRef ds:uri="fa60a556-5758-44f2-97d6-7aee5a5db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TotalTime>
  <Words>3883</Words>
  <Application>Microsoft Office PowerPoint</Application>
  <PresentationFormat>On-screen Show (4:3)</PresentationFormat>
  <Paragraphs>500</Paragraphs>
  <Slides>39</Slides>
  <Notes>35</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Office Theme</vt:lpstr>
      <vt:lpstr>1_Office Theme</vt:lpstr>
      <vt:lpstr>2_Office Theme</vt:lpstr>
      <vt:lpstr>3_Office Theme</vt:lpstr>
      <vt:lpstr>4_Office Theme</vt:lpstr>
      <vt:lpstr>5_Office Theme</vt:lpstr>
      <vt:lpstr>PowerPoint Presentation</vt:lpstr>
      <vt:lpstr>Module two</vt:lpstr>
      <vt:lpstr>Overview</vt:lpstr>
      <vt:lpstr>Aimed at…</vt:lpstr>
      <vt:lpstr>They cover…</vt:lpstr>
      <vt:lpstr>Each module…</vt:lpstr>
      <vt:lpstr>Additional resources</vt:lpstr>
      <vt:lpstr>Module two</vt:lpstr>
      <vt:lpstr>Module objectives</vt:lpstr>
      <vt:lpstr>Contents</vt:lpstr>
      <vt:lpstr>What is Part 9 trying  to achieve?</vt:lpstr>
      <vt:lpstr>What is Part 9 trying  to achieve?</vt:lpstr>
      <vt:lpstr>How?</vt:lpstr>
      <vt:lpstr>How? Regional Partnership Boards</vt:lpstr>
      <vt:lpstr>Regional Partnership Boards...</vt:lpstr>
      <vt:lpstr>Board membership</vt:lpstr>
      <vt:lpstr>Board responsibilities Improving outcomes </vt:lpstr>
      <vt:lpstr>Board responsibilities Prioritise integration for...</vt:lpstr>
      <vt:lpstr>Board responsibilities</vt:lpstr>
      <vt:lpstr>The Board needs to understand…</vt:lpstr>
      <vt:lpstr>Key stakeholders? </vt:lpstr>
      <vt:lpstr>Resourcing the Board and  the wider partnership agenda</vt:lpstr>
      <vt:lpstr>Discussion</vt:lpstr>
      <vt:lpstr>Immediate Board priorities   The Act and regulations </vt:lpstr>
      <vt:lpstr>Immediate Board priorities   The Act and regulations </vt:lpstr>
      <vt:lpstr>Immediate Board priorities Delivering Transformation Grant</vt:lpstr>
      <vt:lpstr>Local priorities and planning…</vt:lpstr>
      <vt:lpstr>Implementing the Act The role of partners</vt:lpstr>
      <vt:lpstr>The role of partners Local health board</vt:lpstr>
      <vt:lpstr>The role of partners People with care and support needs</vt:lpstr>
      <vt:lpstr>The role of partners Elected members</vt:lpstr>
      <vt:lpstr>The role of partners Directors of Social Services</vt:lpstr>
      <vt:lpstr>The role of partners Other strategic partners</vt:lpstr>
      <vt:lpstr>The role of partners Third sector</vt:lpstr>
      <vt:lpstr>The role of partners Care providers</vt:lpstr>
      <vt:lpstr>The role of partners Carers</vt:lpstr>
      <vt:lpstr>How can partners get involved?</vt:lpstr>
      <vt:lpstr>What promotes successful  collaboration and partnership?</vt:lpstr>
      <vt:lpstr>Discussion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dc:creator>
  <cp:lastModifiedBy>Bethan Price</cp:lastModifiedBy>
  <cp:revision>15</cp:revision>
  <dcterms:created xsi:type="dcterms:W3CDTF">2016-07-01T07:59:08Z</dcterms:created>
  <dcterms:modified xsi:type="dcterms:W3CDTF">2016-08-19T10:46:48Z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0x01010072FF2F1657680F48B2B4B8EEC27DAA28</vt:lpwstr>
  </property>
</Properties>
</file>