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350" r:id="rId2"/>
    <p:sldId id="256" r:id="rId3"/>
    <p:sldId id="294" r:id="rId4"/>
    <p:sldId id="328" r:id="rId5"/>
    <p:sldId id="351" r:id="rId6"/>
    <p:sldId id="374" r:id="rId7"/>
    <p:sldId id="319" r:id="rId8"/>
    <p:sldId id="321" r:id="rId9"/>
    <p:sldId id="347" r:id="rId10"/>
    <p:sldId id="334" r:id="rId11"/>
    <p:sldId id="336" r:id="rId12"/>
    <p:sldId id="335" r:id="rId13"/>
    <p:sldId id="339" r:id="rId14"/>
    <p:sldId id="367" r:id="rId15"/>
    <p:sldId id="338" r:id="rId16"/>
    <p:sldId id="341" r:id="rId17"/>
    <p:sldId id="317" r:id="rId18"/>
    <p:sldId id="258" r:id="rId19"/>
    <p:sldId id="316" r:id="rId20"/>
    <p:sldId id="359" r:id="rId21"/>
    <p:sldId id="360" r:id="rId22"/>
    <p:sldId id="315" r:id="rId23"/>
    <p:sldId id="330" r:id="rId24"/>
    <p:sldId id="295" r:id="rId25"/>
    <p:sldId id="364" r:id="rId26"/>
    <p:sldId id="296" r:id="rId27"/>
    <p:sldId id="352" r:id="rId28"/>
    <p:sldId id="361" r:id="rId29"/>
    <p:sldId id="362" r:id="rId30"/>
    <p:sldId id="301" r:id="rId31"/>
    <p:sldId id="345" r:id="rId32"/>
    <p:sldId id="368" r:id="rId33"/>
    <p:sldId id="370" r:id="rId34"/>
    <p:sldId id="371" r:id="rId35"/>
    <p:sldId id="372" r:id="rId36"/>
    <p:sldId id="373" r:id="rId37"/>
    <p:sldId id="304" r:id="rId38"/>
    <p:sldId id="343" r:id="rId39"/>
    <p:sldId id="344" r:id="rId40"/>
    <p:sldId id="349" r:id="rId41"/>
    <p:sldId id="332" r:id="rId42"/>
    <p:sldId id="313" r:id="rId43"/>
    <p:sldId id="314" r:id="rId44"/>
    <p:sldId id="366" r:id="rId4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talie Brimble" initials="NB" lastIdx="1" clrIdx="0">
    <p:extLst>
      <p:ext uri="{19B8F6BF-5375-455C-9EA6-DF929625EA0E}">
        <p15:presenceInfo xmlns:p15="http://schemas.microsoft.com/office/powerpoint/2012/main" userId="S-1-5-21-3189435597-2528285848-1785051816-12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4" autoAdjust="0"/>
    <p:restoredTop sz="82115" autoAdjust="0"/>
  </p:normalViewPr>
  <p:slideViewPr>
    <p:cSldViewPr snapToGrid="0">
      <p:cViewPr>
        <p:scale>
          <a:sx n="116" d="100"/>
          <a:sy n="116" d="100"/>
        </p:scale>
        <p:origin x="1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14T11:39:41.084" idx="1">
    <p:pos x="10" y="10"/>
    <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D7E6E88-6E64-470B-B3AF-7864F6419A7C}" type="datetimeFigureOut">
              <a:rPr lang="en-GB" smtClean="0"/>
              <a:t>14/01/2020</a:t>
            </a:fld>
            <a:endParaRPr lang="en-GB"/>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32B185C-19EC-42A3-BDEC-27F1FD63AB80}" type="slidenum">
              <a:rPr lang="en-GB" smtClean="0"/>
              <a:t>‹#›</a:t>
            </a:fld>
            <a:endParaRPr lang="en-GB"/>
          </a:p>
        </p:txBody>
      </p:sp>
    </p:spTree>
    <p:extLst>
      <p:ext uri="{BB962C8B-B14F-4D97-AF65-F5344CB8AC3E}">
        <p14:creationId xmlns:p14="http://schemas.microsoft.com/office/powerpoint/2010/main" val="7842332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730057F-1170-418A-9654-977543C0A0E0}" type="datetimeFigureOut">
              <a:rPr lang="en-GB" smtClean="0"/>
              <a:t>14/01/2020</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8512046-DBA8-4A6E-AD17-38B41A3FC65E}" type="slidenum">
              <a:rPr lang="en-GB" smtClean="0"/>
              <a:t>‹#›</a:t>
            </a:fld>
            <a:endParaRPr lang="en-GB"/>
          </a:p>
        </p:txBody>
      </p:sp>
    </p:spTree>
    <p:extLst>
      <p:ext uri="{BB962C8B-B14F-4D97-AF65-F5344CB8AC3E}">
        <p14:creationId xmlns:p14="http://schemas.microsoft.com/office/powerpoint/2010/main" val="737825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1</a:t>
            </a:fld>
            <a:endParaRPr lang="en-GB"/>
          </a:p>
        </p:txBody>
      </p:sp>
    </p:spTree>
    <p:extLst>
      <p:ext uri="{BB962C8B-B14F-4D97-AF65-F5344CB8AC3E}">
        <p14:creationId xmlns:p14="http://schemas.microsoft.com/office/powerpoint/2010/main" val="3175217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a:t>
            </a:r>
            <a:r>
              <a:rPr lang="en-GB" baseline="0" dirty="0"/>
              <a:t> example if we look at the well being statements. Any of these statements could be a “ reason” or an “issue” that a young person may  want/need advocacy. </a:t>
            </a:r>
          </a:p>
          <a:p>
            <a:r>
              <a:rPr lang="en-GB" baseline="0" dirty="0"/>
              <a:t>Advocacy is key in the new policy landscape to  ensure  people’s well-being outcomes are met, as is the aim of the Act.</a:t>
            </a:r>
          </a:p>
          <a:p>
            <a:endParaRPr lang="en-GB" baseline="0" dirty="0"/>
          </a:p>
          <a:p>
            <a:r>
              <a:rPr lang="en-GB" baseline="0" dirty="0"/>
              <a:t>TRAINER:	Under the Act, local authorities need to understand and support the well-being outcomes people wish to achieve. </a:t>
            </a:r>
          </a:p>
          <a:p>
            <a:r>
              <a:rPr lang="en-GB" baseline="0" dirty="0"/>
              <a:t>	The outcome statements set out in the Part 2 Code of Practice on General Functions specify the key areas where care and support can make a difference to improve well-being outcomes for people, these include:</a:t>
            </a:r>
          </a:p>
          <a:p>
            <a:endParaRPr lang="en-GB" baseline="0" dirty="0"/>
          </a:p>
          <a:p>
            <a:pPr marL="1106481" lvl="2" indent="-174708">
              <a:buFont typeface="Arial" panose="020B0604020202020204" pitchFamily="34" charset="0"/>
              <a:buChar char="•"/>
            </a:pPr>
            <a:r>
              <a:rPr lang="en-GB" dirty="0"/>
              <a:t>Well-being</a:t>
            </a:r>
            <a:r>
              <a:rPr lang="en-GB" baseline="0" dirty="0"/>
              <a:t> – I know and understand what care, support and opportunities are available to me, and I get the help I need, when I need it, in the way I want it</a:t>
            </a:r>
          </a:p>
          <a:p>
            <a:pPr marL="1106481" lvl="2" indent="-174708">
              <a:buFont typeface="Arial" panose="020B0604020202020204" pitchFamily="34" charset="0"/>
              <a:buChar char="•"/>
            </a:pPr>
            <a:r>
              <a:rPr lang="en-GB" baseline="0" dirty="0"/>
              <a:t>Securing rights and entitlements – My rights are respected, I have voice and control, I am involve in making decisions that affect my life, my individual circumstances are considered, I can speak for myself or have someone who can do it for me and I get care through the Welsh language if I need it</a:t>
            </a:r>
          </a:p>
          <a:p>
            <a:pPr marL="1106481" lvl="2" indent="-174708">
              <a:buFont typeface="Arial" panose="020B0604020202020204" pitchFamily="34" charset="0"/>
              <a:buChar char="•"/>
            </a:pPr>
            <a:endParaRPr lang="en-GB" baseline="0" dirty="0"/>
          </a:p>
          <a:p>
            <a:pPr marL="931774" lvl="2"/>
            <a:r>
              <a:rPr lang="en-GB" baseline="0" dirty="0"/>
              <a:t>Advocacy is fundamental to supporting people to engage actively and participate in the development of their own well-being outcomes.</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12</a:t>
            </a:fld>
            <a:endParaRPr lang="en-GB"/>
          </a:p>
        </p:txBody>
      </p:sp>
    </p:spTree>
    <p:extLst>
      <p:ext uri="{BB962C8B-B14F-4D97-AF65-F5344CB8AC3E}">
        <p14:creationId xmlns:p14="http://schemas.microsoft.com/office/powerpoint/2010/main" val="89946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AIM: 	To inform learners about</a:t>
            </a:r>
            <a:r>
              <a:rPr lang="en-GB" baseline="0" dirty="0"/>
              <a:t> the differing approaches to advocacy. The Active Offer Meeting is not just about assuring young people have an Independent Professional Advocate. The Active Offer Meeting is to ensure that CYP gain knowledge not only about their rights and entitlements but also about who they can go to get support from, as and when those times may arise.</a:t>
            </a:r>
          </a:p>
          <a:p>
            <a:r>
              <a:rPr lang="en-GB" baseline="0" dirty="0"/>
              <a:t>	</a:t>
            </a:r>
          </a:p>
          <a:p>
            <a:r>
              <a:rPr lang="en-GB" baseline="0" dirty="0"/>
              <a:t>TRAINER:	Present and explain each type of advocacy separately (see training briefing ‘Types of advocacy’).  </a:t>
            </a:r>
          </a:p>
          <a:p>
            <a:r>
              <a:rPr lang="en-GB" baseline="0" dirty="0"/>
              <a:t>	Encourage learner discussion with questions such as:</a:t>
            </a:r>
          </a:p>
          <a:p>
            <a:pPr marL="1085850" lvl="2" indent="-171450">
              <a:buFont typeface="Arial" panose="020B0604020202020204" pitchFamily="34" charset="0"/>
              <a:buChar char="•"/>
            </a:pPr>
            <a:r>
              <a:rPr lang="en-GB" baseline="0" dirty="0"/>
              <a:t>Who might provide this type of advocacy?  </a:t>
            </a:r>
          </a:p>
          <a:p>
            <a:pPr marL="1085850" lvl="2" indent="-171450">
              <a:buFont typeface="Arial" panose="020B0604020202020204" pitchFamily="34" charset="0"/>
              <a:buChar char="•"/>
            </a:pPr>
            <a:r>
              <a:rPr lang="en-GB" baseline="0" dirty="0"/>
              <a:t>Does anyone have an example of this kind of advocacy?</a:t>
            </a:r>
          </a:p>
        </p:txBody>
      </p:sp>
      <p:sp>
        <p:nvSpPr>
          <p:cNvPr id="4" name="Slide Number Placeholder 3"/>
          <p:cNvSpPr>
            <a:spLocks noGrp="1"/>
          </p:cNvSpPr>
          <p:nvPr>
            <p:ph type="sldNum" sz="quarter" idx="10"/>
          </p:nvPr>
        </p:nvSpPr>
        <p:spPr/>
        <p:txBody>
          <a:bodyPr/>
          <a:lstStyle/>
          <a:p>
            <a:fld id="{C39D6F3E-2A04-40F1-9BCF-6E1D56561353}" type="slidenum">
              <a:rPr lang="en-GB" smtClean="0"/>
              <a:pPr/>
              <a:t>13</a:t>
            </a:fld>
            <a:endParaRPr lang="en-GB"/>
          </a:p>
        </p:txBody>
      </p:sp>
    </p:spTree>
    <p:extLst>
      <p:ext uri="{BB962C8B-B14F-4D97-AF65-F5344CB8AC3E}">
        <p14:creationId xmlns:p14="http://schemas.microsoft.com/office/powerpoint/2010/main" val="1745824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14</a:t>
            </a:fld>
            <a:endParaRPr lang="en-GB"/>
          </a:p>
        </p:txBody>
      </p:sp>
    </p:spTree>
    <p:extLst>
      <p:ext uri="{BB962C8B-B14F-4D97-AF65-F5344CB8AC3E}">
        <p14:creationId xmlns:p14="http://schemas.microsoft.com/office/powerpoint/2010/main" val="2295016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AIM:	To consolidate</a:t>
            </a:r>
            <a:r>
              <a:rPr lang="en-GB" baseline="0" dirty="0"/>
              <a:t> previous exercise..</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15</a:t>
            </a:fld>
            <a:endParaRPr lang="en-GB"/>
          </a:p>
        </p:txBody>
      </p:sp>
    </p:spTree>
    <p:extLst>
      <p:ext uri="{BB962C8B-B14F-4D97-AF65-F5344CB8AC3E}">
        <p14:creationId xmlns:p14="http://schemas.microsoft.com/office/powerpoint/2010/main" val="2088607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Consolidating</a:t>
            </a:r>
            <a:r>
              <a:rPr lang="en-GB" baseline="0" dirty="0"/>
              <a:t> everything we have talked about so far.. Any questions/ queries before we go onto the National Approach Element?</a:t>
            </a:r>
          </a:p>
          <a:p>
            <a:r>
              <a:rPr lang="en-GB" baseline="0" dirty="0"/>
              <a:t>Advocacy is not a magic want and not about getting CYP everything that they want. Sometimes there are very good reasons why a CYP cant have their wishes met. Advocacy helps that </a:t>
            </a:r>
            <a:r>
              <a:rPr lang="en-GB" baseline="0" dirty="0" err="1"/>
              <a:t>yp</a:t>
            </a:r>
            <a:r>
              <a:rPr lang="en-GB" baseline="0" dirty="0"/>
              <a:t> understand the “why” behind the decision. </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16</a:t>
            </a:fld>
            <a:endParaRPr lang="en-GB"/>
          </a:p>
        </p:txBody>
      </p:sp>
    </p:spTree>
    <p:extLst>
      <p:ext uri="{BB962C8B-B14F-4D97-AF65-F5344CB8AC3E}">
        <p14:creationId xmlns:p14="http://schemas.microsoft.com/office/powerpoint/2010/main" val="1226989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17</a:t>
            </a:fld>
            <a:endParaRPr lang="en-GB"/>
          </a:p>
        </p:txBody>
      </p:sp>
    </p:spTree>
    <p:extLst>
      <p:ext uri="{BB962C8B-B14F-4D97-AF65-F5344CB8AC3E}">
        <p14:creationId xmlns:p14="http://schemas.microsoft.com/office/powerpoint/2010/main" val="8297384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National Approach</a:t>
            </a:r>
            <a:r>
              <a:rPr lang="en-GB" baseline="0" dirty="0"/>
              <a:t> to Statutory Advocacy or NASA came into being in June 2017. </a:t>
            </a:r>
          </a:p>
          <a:p>
            <a:r>
              <a:rPr lang="en-GB" baseline="0" dirty="0"/>
              <a:t>The Active Offer – Changing the way that CYP find out about advocacy</a:t>
            </a:r>
          </a:p>
          <a:p>
            <a:r>
              <a:rPr lang="en-GB" baseline="0" dirty="0"/>
              <a:t>NSOF -  Sets out the expectations of providers and commissioners and what CYP can expect. </a:t>
            </a:r>
          </a:p>
          <a:p>
            <a:r>
              <a:rPr lang="en-GB" baseline="0" dirty="0"/>
              <a:t>Performance monitoring – Aiming for standardisation throughout Wales.</a:t>
            </a:r>
          </a:p>
        </p:txBody>
      </p:sp>
      <p:sp>
        <p:nvSpPr>
          <p:cNvPr id="4" name="Slide Number Placeholder 3"/>
          <p:cNvSpPr>
            <a:spLocks noGrp="1"/>
          </p:cNvSpPr>
          <p:nvPr>
            <p:ph type="sldNum" sz="quarter" idx="10"/>
          </p:nvPr>
        </p:nvSpPr>
        <p:spPr/>
        <p:txBody>
          <a:bodyPr/>
          <a:lstStyle/>
          <a:p>
            <a:fld id="{08512046-DBA8-4A6E-AD17-38B41A3FC65E}" type="slidenum">
              <a:rPr lang="en-GB" smtClean="0"/>
              <a:t>18</a:t>
            </a:fld>
            <a:endParaRPr lang="en-GB"/>
          </a:p>
        </p:txBody>
      </p:sp>
    </p:spTree>
    <p:extLst>
      <p:ext uri="{BB962C8B-B14F-4D97-AF65-F5344CB8AC3E}">
        <p14:creationId xmlns:p14="http://schemas.microsoft.com/office/powerpoint/2010/main" val="4069713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most important principle</a:t>
            </a:r>
            <a:r>
              <a:rPr lang="en-GB" baseline="0" dirty="0"/>
              <a:t> or outcome for NASA is that there is standardisation in terms of advocacy provision throughout Wales. Including- How </a:t>
            </a:r>
            <a:r>
              <a:rPr lang="en-GB" baseline="0" dirty="0" err="1"/>
              <a:t>cyp</a:t>
            </a:r>
            <a:r>
              <a:rPr lang="en-GB" baseline="0" dirty="0"/>
              <a:t> access and find out about advocacy and what they can expect from providers.</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19</a:t>
            </a:fld>
            <a:endParaRPr lang="en-GB"/>
          </a:p>
        </p:txBody>
      </p:sp>
    </p:spTree>
    <p:extLst>
      <p:ext uri="{BB962C8B-B14F-4D97-AF65-F5344CB8AC3E}">
        <p14:creationId xmlns:p14="http://schemas.microsoft.com/office/powerpoint/2010/main" val="2840533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Link in the back of the notes</a:t>
            </a:r>
          </a:p>
        </p:txBody>
      </p:sp>
      <p:sp>
        <p:nvSpPr>
          <p:cNvPr id="4" name="Slide Number Placeholder 3"/>
          <p:cNvSpPr>
            <a:spLocks noGrp="1"/>
          </p:cNvSpPr>
          <p:nvPr>
            <p:ph type="sldNum" sz="quarter" idx="10"/>
          </p:nvPr>
        </p:nvSpPr>
        <p:spPr/>
        <p:txBody>
          <a:bodyPr/>
          <a:lstStyle/>
          <a:p>
            <a:fld id="{08512046-DBA8-4A6E-AD17-38B41A3FC65E}" type="slidenum">
              <a:rPr lang="en-GB" smtClean="0"/>
              <a:t>20</a:t>
            </a:fld>
            <a:endParaRPr lang="en-GB"/>
          </a:p>
        </p:txBody>
      </p:sp>
    </p:spTree>
    <p:extLst>
      <p:ext uri="{BB962C8B-B14F-4D97-AF65-F5344CB8AC3E}">
        <p14:creationId xmlns:p14="http://schemas.microsoft.com/office/powerpoint/2010/main" val="5951985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21</a:t>
            </a:fld>
            <a:endParaRPr lang="en-GB"/>
          </a:p>
        </p:txBody>
      </p:sp>
    </p:spTree>
    <p:extLst>
      <p:ext uri="{BB962C8B-B14F-4D97-AF65-F5344CB8AC3E}">
        <p14:creationId xmlns:p14="http://schemas.microsoft.com/office/powerpoint/2010/main" val="3523854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2</a:t>
            </a:fld>
            <a:endParaRPr lang="en-GB"/>
          </a:p>
        </p:txBody>
      </p:sp>
    </p:spTree>
    <p:extLst>
      <p:ext uri="{BB962C8B-B14F-4D97-AF65-F5344CB8AC3E}">
        <p14:creationId xmlns:p14="http://schemas.microsoft.com/office/powerpoint/2010/main" val="263313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a:t>
            </a:r>
            <a:r>
              <a:rPr lang="en-GB" baseline="0" dirty="0"/>
              <a:t> National Approach  really began as a response to the missing voices report by former Childrens Commissioner – Keith </a:t>
            </a:r>
            <a:r>
              <a:rPr lang="en-GB" baseline="0" dirty="0" err="1"/>
              <a:t>Towler</a:t>
            </a:r>
            <a:r>
              <a:rPr lang="en-GB" baseline="0" dirty="0"/>
              <a:t>. </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22</a:t>
            </a:fld>
            <a:endParaRPr lang="en-GB"/>
          </a:p>
        </p:txBody>
      </p:sp>
    </p:spTree>
    <p:extLst>
      <p:ext uri="{BB962C8B-B14F-4D97-AF65-F5344CB8AC3E}">
        <p14:creationId xmlns:p14="http://schemas.microsoft.com/office/powerpoint/2010/main" val="38336725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*Every LA had</a:t>
            </a:r>
            <a:r>
              <a:rPr lang="en-GB" baseline="0" dirty="0"/>
              <a:t> to provide a statutory advocacy provision. However, prior to NASA there were no guidelines of how to fund this. </a:t>
            </a:r>
          </a:p>
          <a:p>
            <a:endParaRPr lang="en-GB" baseline="0" dirty="0"/>
          </a:p>
          <a:p>
            <a:r>
              <a:rPr lang="en-GB" baseline="0" dirty="0"/>
              <a:t>*Prior to NASA, We did not have a picture of what advocacy looked like in Wales as every LA and provider reported different advocacy statistics.</a:t>
            </a:r>
          </a:p>
          <a:p>
            <a:endParaRPr lang="en-GB" baseline="0" dirty="0"/>
          </a:p>
          <a:p>
            <a:r>
              <a:rPr lang="en-GB" baseline="0" dirty="0"/>
              <a:t>*Prior to NASA there was no definite route of young people realising they had a right to advocacy and how to access it. </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23</a:t>
            </a:fld>
            <a:endParaRPr lang="en-GB"/>
          </a:p>
        </p:txBody>
      </p:sp>
    </p:spTree>
    <p:extLst>
      <p:ext uri="{BB962C8B-B14F-4D97-AF65-F5344CB8AC3E}">
        <p14:creationId xmlns:p14="http://schemas.microsoft.com/office/powerpoint/2010/main" val="39225082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was a time for change in advocacy.</a:t>
            </a:r>
            <a:r>
              <a:rPr lang="en-GB" baseline="0" dirty="0"/>
              <a:t> </a:t>
            </a:r>
          </a:p>
          <a:p>
            <a:r>
              <a:rPr lang="en-GB" dirty="0"/>
              <a:t>Prior</a:t>
            </a:r>
            <a:r>
              <a:rPr lang="en-GB" baseline="0" dirty="0"/>
              <a:t> to NASA, there was no framework for criteria for accessing advocacy, every LA was different. For Example, one LA might have universal advocacy for every YP, one LA may have criteria for CYP on the child protection register and youth offending. </a:t>
            </a:r>
          </a:p>
          <a:p>
            <a:r>
              <a:rPr lang="en-GB" baseline="0" dirty="0"/>
              <a:t>NASA has introduced </a:t>
            </a:r>
            <a:r>
              <a:rPr lang="en-GB" baseline="0" dirty="0" err="1"/>
              <a:t>standisation</a:t>
            </a:r>
            <a:r>
              <a:rPr lang="en-GB" baseline="0" dirty="0"/>
              <a:t>– Any CYP who has a social worker can access advocacy, including a care and support plan. </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24</a:t>
            </a:fld>
            <a:endParaRPr lang="en-GB"/>
          </a:p>
        </p:txBody>
      </p:sp>
    </p:spTree>
    <p:extLst>
      <p:ext uri="{BB962C8B-B14F-4D97-AF65-F5344CB8AC3E}">
        <p14:creationId xmlns:p14="http://schemas.microsoft.com/office/powerpoint/2010/main" val="34333635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25</a:t>
            </a:fld>
            <a:endParaRPr lang="en-GB"/>
          </a:p>
        </p:txBody>
      </p:sp>
    </p:spTree>
    <p:extLst>
      <p:ext uri="{BB962C8B-B14F-4D97-AF65-F5344CB8AC3E}">
        <p14:creationId xmlns:p14="http://schemas.microsoft.com/office/powerpoint/2010/main" val="23482286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26</a:t>
            </a:fld>
            <a:endParaRPr lang="en-GB"/>
          </a:p>
        </p:txBody>
      </p:sp>
    </p:spTree>
    <p:extLst>
      <p:ext uri="{BB962C8B-B14F-4D97-AF65-F5344CB8AC3E}">
        <p14:creationId xmlns:p14="http://schemas.microsoft.com/office/powerpoint/2010/main" val="1149623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27</a:t>
            </a:fld>
            <a:endParaRPr lang="en-GB"/>
          </a:p>
        </p:txBody>
      </p:sp>
    </p:spTree>
    <p:extLst>
      <p:ext uri="{BB962C8B-B14F-4D97-AF65-F5344CB8AC3E}">
        <p14:creationId xmlns:p14="http://schemas.microsoft.com/office/powerpoint/2010/main" val="8892154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a:t>
            </a:r>
            <a:r>
              <a:rPr lang="en-GB" baseline="0" dirty="0"/>
              <a:t> IPA’s now have to be working towards a level 3 qualification in advocacy. Thus, standardising and encouraging more professionalism in the field of advocacy. </a:t>
            </a:r>
          </a:p>
          <a:p>
            <a:r>
              <a:rPr lang="en-GB" baseline="0" dirty="0"/>
              <a:t>Advocacy is also now regulated in line with the new Regulation and Inspection for Social Care Act. </a:t>
            </a:r>
          </a:p>
          <a:p>
            <a:endParaRPr lang="en-GB" baseline="0" dirty="0"/>
          </a:p>
          <a:p>
            <a:r>
              <a:rPr lang="en-GB" baseline="0" dirty="0"/>
              <a:t>Advocacy is now funded and matched with need we are able to promote the service much more, not only to CYP but professionals also. We are now able to provide more in depth trainings on advocacy and NASA, provide quarterly advocacy updates and briefings on advocacy outcomes. </a:t>
            </a:r>
          </a:p>
          <a:p>
            <a:endParaRPr lang="en-GB" baseline="0" dirty="0"/>
          </a:p>
          <a:p>
            <a:r>
              <a:rPr lang="en-GB" baseline="0" dirty="0"/>
              <a:t>We are also in the process of making a film with our YPAG, Explaining advocacy by young people for young people. We are also developing an advocacy information app, helping </a:t>
            </a:r>
            <a:r>
              <a:rPr lang="en-GB" baseline="0" dirty="0" err="1"/>
              <a:t>yp</a:t>
            </a:r>
            <a:r>
              <a:rPr lang="en-GB" baseline="0" dirty="0"/>
              <a:t> find our more about advocacy and where their local project is and how to get in contact and access a service. </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28</a:t>
            </a:fld>
            <a:endParaRPr lang="en-GB"/>
          </a:p>
        </p:txBody>
      </p:sp>
    </p:spTree>
    <p:extLst>
      <p:ext uri="{BB962C8B-B14F-4D97-AF65-F5344CB8AC3E}">
        <p14:creationId xmlns:p14="http://schemas.microsoft.com/office/powerpoint/2010/main" val="5212497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29</a:t>
            </a:fld>
            <a:endParaRPr lang="en-GB"/>
          </a:p>
        </p:txBody>
      </p:sp>
    </p:spTree>
    <p:extLst>
      <p:ext uri="{BB962C8B-B14F-4D97-AF65-F5344CB8AC3E}">
        <p14:creationId xmlns:p14="http://schemas.microsoft.com/office/powerpoint/2010/main" val="26884122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Active offer is there to help Young</a:t>
            </a:r>
            <a:r>
              <a:rPr lang="en-GB" baseline="0" dirty="0"/>
              <a:t> People find out what support is available to them, not just IPA. </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30</a:t>
            </a:fld>
            <a:endParaRPr lang="en-GB"/>
          </a:p>
        </p:txBody>
      </p:sp>
    </p:spTree>
    <p:extLst>
      <p:ext uri="{BB962C8B-B14F-4D97-AF65-F5344CB8AC3E}">
        <p14:creationId xmlns:p14="http://schemas.microsoft.com/office/powerpoint/2010/main" val="15873360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31</a:t>
            </a:fld>
            <a:endParaRPr lang="en-GB"/>
          </a:p>
        </p:txBody>
      </p:sp>
    </p:spTree>
    <p:extLst>
      <p:ext uri="{BB962C8B-B14F-4D97-AF65-F5344CB8AC3E}">
        <p14:creationId xmlns:p14="http://schemas.microsoft.com/office/powerpoint/2010/main" val="3415750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webinar is in</a:t>
            </a:r>
            <a:r>
              <a:rPr lang="en-GB" baseline="0" dirty="0"/>
              <a:t> two parts.. </a:t>
            </a:r>
          </a:p>
          <a:p>
            <a:r>
              <a:rPr lang="en-GB" baseline="0" dirty="0"/>
              <a:t>The first part gives an overview and some context into Independent Professional Advocacy and the role of the advocate. </a:t>
            </a:r>
          </a:p>
          <a:p>
            <a:r>
              <a:rPr lang="en-GB" baseline="0" dirty="0"/>
              <a:t>The second part looks specifically at the National Approach to Statutory Advocacy, the principles and history.</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3</a:t>
            </a:fld>
            <a:endParaRPr lang="en-GB"/>
          </a:p>
        </p:txBody>
      </p:sp>
    </p:spTree>
    <p:extLst>
      <p:ext uri="{BB962C8B-B14F-4D97-AF65-F5344CB8AC3E}">
        <p14:creationId xmlns:p14="http://schemas.microsoft.com/office/powerpoint/2010/main" val="27756729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 rose</a:t>
            </a:r>
            <a:r>
              <a:rPr lang="en-GB" baseline="0" dirty="0"/>
              <a:t> tinted glasses/ good practice version of the Active Offer. Obviously we are aware that things do not always happen in this order </a:t>
            </a:r>
            <a:r>
              <a:rPr lang="en-GB" baseline="0" dirty="0" err="1"/>
              <a:t>neccesarily</a:t>
            </a:r>
            <a:r>
              <a:rPr lang="en-GB" baseline="0" dirty="0"/>
              <a:t>.</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32</a:t>
            </a:fld>
            <a:endParaRPr lang="en-GB"/>
          </a:p>
        </p:txBody>
      </p:sp>
    </p:spTree>
    <p:extLst>
      <p:ext uri="{BB962C8B-B14F-4D97-AF65-F5344CB8AC3E}">
        <p14:creationId xmlns:p14="http://schemas.microsoft.com/office/powerpoint/2010/main" val="16677470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33</a:t>
            </a:fld>
            <a:endParaRPr lang="en-GB"/>
          </a:p>
        </p:txBody>
      </p:sp>
    </p:spTree>
    <p:extLst>
      <p:ext uri="{BB962C8B-B14F-4D97-AF65-F5344CB8AC3E}">
        <p14:creationId xmlns:p14="http://schemas.microsoft.com/office/powerpoint/2010/main" val="4431416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34</a:t>
            </a:fld>
            <a:endParaRPr lang="en-GB"/>
          </a:p>
        </p:txBody>
      </p:sp>
    </p:spTree>
    <p:extLst>
      <p:ext uri="{BB962C8B-B14F-4D97-AF65-F5344CB8AC3E}">
        <p14:creationId xmlns:p14="http://schemas.microsoft.com/office/powerpoint/2010/main" val="7590703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35</a:t>
            </a:fld>
            <a:endParaRPr lang="en-GB"/>
          </a:p>
        </p:txBody>
      </p:sp>
    </p:spTree>
    <p:extLst>
      <p:ext uri="{BB962C8B-B14F-4D97-AF65-F5344CB8AC3E}">
        <p14:creationId xmlns:p14="http://schemas.microsoft.com/office/powerpoint/2010/main" val="34173581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36</a:t>
            </a:fld>
            <a:endParaRPr lang="en-GB"/>
          </a:p>
        </p:txBody>
      </p:sp>
    </p:spTree>
    <p:extLst>
      <p:ext uri="{BB962C8B-B14F-4D97-AF65-F5344CB8AC3E}">
        <p14:creationId xmlns:p14="http://schemas.microsoft.com/office/powerpoint/2010/main" val="17429198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meeting is held in an age appropriate</a:t>
            </a:r>
            <a:r>
              <a:rPr lang="en-GB" baseline="0" dirty="0"/>
              <a:t> way, with translators if needed. </a:t>
            </a:r>
          </a:p>
          <a:p>
            <a:r>
              <a:rPr lang="en-GB" dirty="0"/>
              <a:t>We go through lots of information</a:t>
            </a:r>
            <a:r>
              <a:rPr lang="en-GB" baseline="0" dirty="0"/>
              <a:t> in the Active Offer Meeting, right back to article 12 and their rights to advocacy. The meeting is not just about a </a:t>
            </a:r>
            <a:r>
              <a:rPr lang="en-GB" baseline="0" dirty="0" err="1"/>
              <a:t>yp</a:t>
            </a:r>
            <a:r>
              <a:rPr lang="en-GB" baseline="0" dirty="0"/>
              <a:t> receiving advocacy support. This meeting is information sharing about who can support them at ANY time. They may want advocacy support at another time, but at least they are aware of the information.</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37</a:t>
            </a:fld>
            <a:endParaRPr lang="en-GB"/>
          </a:p>
        </p:txBody>
      </p:sp>
    </p:spTree>
    <p:extLst>
      <p:ext uri="{BB962C8B-B14F-4D97-AF65-F5344CB8AC3E}">
        <p14:creationId xmlns:p14="http://schemas.microsoft.com/office/powerpoint/2010/main" val="17942325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always tell</a:t>
            </a:r>
            <a:r>
              <a:rPr lang="en-GB" baseline="0" dirty="0"/>
              <a:t> YP about </a:t>
            </a:r>
            <a:r>
              <a:rPr lang="en-GB" baseline="0" dirty="0" err="1"/>
              <a:t>Meic</a:t>
            </a:r>
            <a:r>
              <a:rPr lang="en-GB" baseline="0" dirty="0"/>
              <a:t>. </a:t>
            </a:r>
          </a:p>
          <a:p>
            <a:r>
              <a:rPr lang="en-GB" baseline="0" dirty="0"/>
              <a:t>Any YP can access </a:t>
            </a:r>
            <a:r>
              <a:rPr lang="en-GB" baseline="0" dirty="0" err="1"/>
              <a:t>Meic</a:t>
            </a:r>
            <a:r>
              <a:rPr lang="en-GB" baseline="0" dirty="0"/>
              <a:t> helpline who provide information and advice and online advocacy support.</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38</a:t>
            </a:fld>
            <a:endParaRPr lang="en-GB"/>
          </a:p>
        </p:txBody>
      </p:sp>
    </p:spTree>
    <p:extLst>
      <p:ext uri="{BB962C8B-B14F-4D97-AF65-F5344CB8AC3E}">
        <p14:creationId xmlns:p14="http://schemas.microsoft.com/office/powerpoint/2010/main" val="13329853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Make YP aware that Childrens Commissioner is there</a:t>
            </a:r>
            <a:r>
              <a:rPr lang="en-GB" baseline="0" dirty="0"/>
              <a:t> to champion their rights.</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39</a:t>
            </a:fld>
            <a:endParaRPr lang="en-GB"/>
          </a:p>
        </p:txBody>
      </p:sp>
    </p:spTree>
    <p:extLst>
      <p:ext uri="{BB962C8B-B14F-4D97-AF65-F5344CB8AC3E}">
        <p14:creationId xmlns:p14="http://schemas.microsoft.com/office/powerpoint/2010/main" val="14835620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now have over 2 years of statistics on advocacy.</a:t>
            </a:r>
            <a:r>
              <a:rPr lang="en-GB" baseline="0" dirty="0"/>
              <a:t> Due to our new All Wales reporting template. We are the only country in Europe to have National Figures on advocacy provision and  stats on advocacy. </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40</a:t>
            </a:fld>
            <a:endParaRPr lang="en-GB"/>
          </a:p>
        </p:txBody>
      </p:sp>
    </p:spTree>
    <p:extLst>
      <p:ext uri="{BB962C8B-B14F-4D97-AF65-F5344CB8AC3E}">
        <p14:creationId xmlns:p14="http://schemas.microsoft.com/office/powerpoint/2010/main" val="26964741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41</a:t>
            </a:fld>
            <a:endParaRPr lang="en-GB"/>
          </a:p>
        </p:txBody>
      </p:sp>
    </p:spTree>
    <p:extLst>
      <p:ext uri="{BB962C8B-B14F-4D97-AF65-F5344CB8AC3E}">
        <p14:creationId xmlns:p14="http://schemas.microsoft.com/office/powerpoint/2010/main" val="2048353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Most important part is that Advocacy does not work on Best</a:t>
            </a:r>
            <a:r>
              <a:rPr lang="en-GB" baseline="0" dirty="0"/>
              <a:t> Interests – There are plenty of professionals that deal with best interests. Advocacy is purely representing </a:t>
            </a:r>
            <a:r>
              <a:rPr lang="en-GB" baseline="0" dirty="0" err="1"/>
              <a:t>cyp</a:t>
            </a:r>
            <a:r>
              <a:rPr lang="en-GB" baseline="0" dirty="0"/>
              <a:t> wishes and feelings. </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4</a:t>
            </a:fld>
            <a:endParaRPr lang="en-GB"/>
          </a:p>
        </p:txBody>
      </p:sp>
    </p:spTree>
    <p:extLst>
      <p:ext uri="{BB962C8B-B14F-4D97-AF65-F5344CB8AC3E}">
        <p14:creationId xmlns:p14="http://schemas.microsoft.com/office/powerpoint/2010/main" val="9424927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42</a:t>
            </a:fld>
            <a:endParaRPr lang="en-GB"/>
          </a:p>
        </p:txBody>
      </p:sp>
    </p:spTree>
    <p:extLst>
      <p:ext uri="{BB962C8B-B14F-4D97-AF65-F5344CB8AC3E}">
        <p14:creationId xmlns:p14="http://schemas.microsoft.com/office/powerpoint/2010/main" val="28036940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43</a:t>
            </a:fld>
            <a:endParaRPr lang="en-GB"/>
          </a:p>
        </p:txBody>
      </p:sp>
    </p:spTree>
    <p:extLst>
      <p:ext uri="{BB962C8B-B14F-4D97-AF65-F5344CB8AC3E}">
        <p14:creationId xmlns:p14="http://schemas.microsoft.com/office/powerpoint/2010/main" val="6350510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512046-DBA8-4A6E-AD17-38B41A3FC65E}" type="slidenum">
              <a:rPr lang="en-GB" smtClean="0"/>
              <a:t>44</a:t>
            </a:fld>
            <a:endParaRPr lang="en-GB"/>
          </a:p>
        </p:txBody>
      </p:sp>
    </p:spTree>
    <p:extLst>
      <p:ext uri="{BB962C8B-B14F-4D97-AF65-F5344CB8AC3E}">
        <p14:creationId xmlns:p14="http://schemas.microsoft.com/office/powerpoint/2010/main" val="2730881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November 2019</a:t>
            </a:r>
            <a:r>
              <a:rPr lang="en-GB" baseline="0" dirty="0"/>
              <a:t> is the 30</a:t>
            </a:r>
            <a:r>
              <a:rPr lang="en-GB" baseline="30000" dirty="0"/>
              <a:t>th</a:t>
            </a:r>
            <a:r>
              <a:rPr lang="en-GB" baseline="0" dirty="0"/>
              <a:t> anniversary of UNCRC. </a:t>
            </a:r>
          </a:p>
          <a:p>
            <a:r>
              <a:rPr lang="en-GB" dirty="0"/>
              <a:t>194</a:t>
            </a:r>
            <a:r>
              <a:rPr lang="en-GB" baseline="0" dirty="0"/>
              <a:t> countries have signed up.. </a:t>
            </a:r>
          </a:p>
          <a:p>
            <a:r>
              <a:rPr lang="en-GB" baseline="0" dirty="0"/>
              <a:t>Somalia signed in 2015.. Still not America</a:t>
            </a:r>
            <a:endParaRPr lang="en-GB" dirty="0"/>
          </a:p>
        </p:txBody>
      </p:sp>
      <p:sp>
        <p:nvSpPr>
          <p:cNvPr id="4" name="Slide Number Placeholder 3"/>
          <p:cNvSpPr>
            <a:spLocks noGrp="1"/>
          </p:cNvSpPr>
          <p:nvPr>
            <p:ph type="sldNum" sz="quarter" idx="10"/>
          </p:nvPr>
        </p:nvSpPr>
        <p:spPr/>
        <p:txBody>
          <a:bodyPr/>
          <a:lstStyle/>
          <a:p>
            <a:fld id="{08512046-DBA8-4A6E-AD17-38B41A3FC65E}" type="slidenum">
              <a:rPr lang="en-GB" smtClean="0"/>
              <a:t>5</a:t>
            </a:fld>
            <a:endParaRPr lang="en-GB"/>
          </a:p>
        </p:txBody>
      </p:sp>
    </p:spTree>
    <p:extLst>
      <p:ext uri="{BB962C8B-B14F-4D97-AF65-F5344CB8AC3E}">
        <p14:creationId xmlns:p14="http://schemas.microsoft.com/office/powerpoint/2010/main" val="765596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A225847A-4252-4273-870A-2E6E45221EAF}" type="slidenum">
              <a:rPr lang="en-GB" smtClean="0">
                <a:latin typeface="Times New Roman" pitchFamily="18" charset="0"/>
              </a:rPr>
              <a:pPr/>
              <a:t>8</a:t>
            </a:fld>
            <a:endParaRPr lang="en-GB">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GB" dirty="0">
                <a:latin typeface="Times New Roman" pitchFamily="18" charset="0"/>
              </a:rPr>
              <a:t>Advocacy is about stopping</a:t>
            </a:r>
            <a:r>
              <a:rPr lang="en-GB" baseline="0" dirty="0">
                <a:latin typeface="Times New Roman" pitchFamily="18" charset="0"/>
              </a:rPr>
              <a:t> something, changing something or starting something. This can also be a </a:t>
            </a:r>
            <a:r>
              <a:rPr lang="en-GB" dirty="0">
                <a:latin typeface="Times New Roman" pitchFamily="18" charset="0"/>
              </a:rPr>
              <a:t>useful way of explaining it to a child or a young person, a way of identifying issues and clarifying what the child/young person wants. Most</a:t>
            </a:r>
            <a:r>
              <a:rPr lang="en-GB" baseline="0" dirty="0">
                <a:latin typeface="Times New Roman" pitchFamily="18" charset="0"/>
              </a:rPr>
              <a:t> important thing is that “at request of the young person” </a:t>
            </a:r>
            <a:endParaRPr lang="en-GB" dirty="0">
              <a:latin typeface="Times New Roman" pitchFamily="18" charset="0"/>
            </a:endParaRPr>
          </a:p>
          <a:p>
            <a:pPr eaLnBrk="1" hangingPunct="1"/>
            <a:endParaRPr lang="en-GB" dirty="0">
              <a:latin typeface="Times New Roman" pitchFamily="18" charset="0"/>
            </a:endParaRPr>
          </a:p>
          <a:p>
            <a:pPr eaLnBrk="1" hangingPunct="1"/>
            <a:endParaRPr lang="en-GB" dirty="0">
              <a:latin typeface="Times New Roman" pitchFamily="18" charset="0"/>
            </a:endParaRPr>
          </a:p>
          <a:p>
            <a:pPr eaLnBrk="1" hangingPunct="1"/>
            <a:endParaRPr lang="en-GB" dirty="0">
              <a:latin typeface="Times New Roman" pitchFamily="18" charset="0"/>
            </a:endParaRPr>
          </a:p>
          <a:p>
            <a:pPr eaLnBrk="1" hangingPunct="1"/>
            <a:endParaRPr lang="en-GB" dirty="0">
              <a:latin typeface="Times New Roman" pitchFamily="18" charset="0"/>
            </a:endParaRPr>
          </a:p>
        </p:txBody>
      </p:sp>
    </p:spTree>
    <p:extLst>
      <p:ext uri="{BB962C8B-B14F-4D97-AF65-F5344CB8AC3E}">
        <p14:creationId xmlns:p14="http://schemas.microsoft.com/office/powerpoint/2010/main" val="1082555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Currently</a:t>
            </a:r>
            <a:r>
              <a:rPr lang="en-GB" baseline="0" dirty="0"/>
              <a:t> there are two providers for Statutory Advocacy in Wales. TGP and NYAS.  </a:t>
            </a:r>
          </a:p>
          <a:p>
            <a:r>
              <a:rPr lang="en-GB" baseline="0" dirty="0"/>
              <a:t>This was correct at time of training – Nov 19. </a:t>
            </a:r>
          </a:p>
          <a:p>
            <a:endParaRPr lang="en-GB" baseline="0" dirty="0"/>
          </a:p>
        </p:txBody>
      </p:sp>
      <p:sp>
        <p:nvSpPr>
          <p:cNvPr id="4" name="Slide Number Placeholder 3"/>
          <p:cNvSpPr>
            <a:spLocks noGrp="1"/>
          </p:cNvSpPr>
          <p:nvPr>
            <p:ph type="sldNum" sz="quarter" idx="10"/>
          </p:nvPr>
        </p:nvSpPr>
        <p:spPr/>
        <p:txBody>
          <a:bodyPr/>
          <a:lstStyle/>
          <a:p>
            <a:fld id="{08512046-DBA8-4A6E-AD17-38B41A3FC65E}" type="slidenum">
              <a:rPr lang="en-GB" smtClean="0"/>
              <a:t>9</a:t>
            </a:fld>
            <a:endParaRPr lang="en-GB"/>
          </a:p>
        </p:txBody>
      </p:sp>
    </p:spTree>
    <p:extLst>
      <p:ext uri="{BB962C8B-B14F-4D97-AF65-F5344CB8AC3E}">
        <p14:creationId xmlns:p14="http://schemas.microsoft.com/office/powerpoint/2010/main" val="32857233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a:t>
            </a:r>
            <a:r>
              <a:rPr lang="en-GB" baseline="0" dirty="0"/>
              <a:t> part of the National Approach and the Standards and outcomes framework  a young persons Advisory and Participation group was developed. The group informed the work of the National Approach and provided feedback on the way it is making an impact for CYP. The group is made up of </a:t>
            </a:r>
            <a:r>
              <a:rPr lang="en-GB" baseline="0" dirty="0" err="1"/>
              <a:t>yp</a:t>
            </a:r>
            <a:r>
              <a:rPr lang="en-GB" baseline="0" dirty="0"/>
              <a:t> from all across Wales, who have all experienced advocacy. </a:t>
            </a:r>
          </a:p>
          <a:p>
            <a:r>
              <a:rPr lang="en-GB" baseline="0" dirty="0"/>
              <a:t>The group felt that an advocacy information app was needed, to give CYP information about advocacy and how to access it. </a:t>
            </a:r>
          </a:p>
          <a:p>
            <a:r>
              <a:rPr lang="en-GB" baseline="0" dirty="0"/>
              <a:t>The group also wanted to develop a film explaining what advocacy is to other young people. </a:t>
            </a:r>
            <a:endParaRPr lang="en-GB" dirty="0"/>
          </a:p>
          <a:p>
            <a:endParaRPr lang="en-GB" baseline="0"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10</a:t>
            </a:fld>
            <a:endParaRPr lang="en-GB"/>
          </a:p>
        </p:txBody>
      </p:sp>
    </p:spTree>
    <p:extLst>
      <p:ext uri="{BB962C8B-B14F-4D97-AF65-F5344CB8AC3E}">
        <p14:creationId xmlns:p14="http://schemas.microsoft.com/office/powerpoint/2010/main" val="2326103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TRAINER: 	There</a:t>
            </a:r>
            <a:r>
              <a:rPr lang="en-GB" baseline="0" dirty="0"/>
              <a:t> has been a c</a:t>
            </a:r>
            <a:r>
              <a:rPr lang="en-GB" dirty="0"/>
              <a:t>ultural</a:t>
            </a:r>
            <a:r>
              <a:rPr lang="en-GB" baseline="0" dirty="0"/>
              <a:t> change in terms of policy in WAG. We have had the Future Generations Act and the Social Services and Wellbeing Wales Act. All looking to enhance the way we engage with people including Children and young people. Working with them and not too them. Advocacy is often called the “Golden Thread” the thing that link all of it together.</a:t>
            </a:r>
          </a:p>
          <a:p>
            <a:r>
              <a:rPr lang="en-GB" baseline="0" dirty="0"/>
              <a:t>The principles of advocacy noted in the above slide underpin the policies.</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11</a:t>
            </a:fld>
            <a:endParaRPr lang="en-GB"/>
          </a:p>
        </p:txBody>
      </p:sp>
    </p:spTree>
    <p:extLst>
      <p:ext uri="{BB962C8B-B14F-4D97-AF65-F5344CB8AC3E}">
        <p14:creationId xmlns:p14="http://schemas.microsoft.com/office/powerpoint/2010/main" val="1896678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B0EAA8F-7CD2-4C1D-893C-97B14455D3BF}"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3A4361-9C9A-479C-BC22-C3CF736FF294}" type="slidenum">
              <a:rPr lang="en-GB" smtClean="0"/>
              <a:t>‹#›</a:t>
            </a:fld>
            <a:endParaRPr lang="en-GB"/>
          </a:p>
        </p:txBody>
      </p:sp>
    </p:spTree>
    <p:extLst>
      <p:ext uri="{BB962C8B-B14F-4D97-AF65-F5344CB8AC3E}">
        <p14:creationId xmlns:p14="http://schemas.microsoft.com/office/powerpoint/2010/main" val="2851265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0EAA8F-7CD2-4C1D-893C-97B14455D3BF}"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3A4361-9C9A-479C-BC22-C3CF736FF294}" type="slidenum">
              <a:rPr lang="en-GB" smtClean="0"/>
              <a:t>‹#›</a:t>
            </a:fld>
            <a:endParaRPr lang="en-GB"/>
          </a:p>
        </p:txBody>
      </p:sp>
    </p:spTree>
    <p:extLst>
      <p:ext uri="{BB962C8B-B14F-4D97-AF65-F5344CB8AC3E}">
        <p14:creationId xmlns:p14="http://schemas.microsoft.com/office/powerpoint/2010/main" val="2833891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0EAA8F-7CD2-4C1D-893C-97B14455D3BF}"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3A4361-9C9A-479C-BC22-C3CF736FF294}" type="slidenum">
              <a:rPr lang="en-GB" smtClean="0"/>
              <a:t>‹#›</a:t>
            </a:fld>
            <a:endParaRPr lang="en-GB"/>
          </a:p>
        </p:txBody>
      </p:sp>
    </p:spTree>
    <p:extLst>
      <p:ext uri="{BB962C8B-B14F-4D97-AF65-F5344CB8AC3E}">
        <p14:creationId xmlns:p14="http://schemas.microsoft.com/office/powerpoint/2010/main" val="407804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B0EAA8F-7CD2-4C1D-893C-97B14455D3BF}"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3A4361-9C9A-479C-BC22-C3CF736FF294}" type="slidenum">
              <a:rPr lang="en-GB" smtClean="0"/>
              <a:t>‹#›</a:t>
            </a:fld>
            <a:endParaRPr lang="en-GB"/>
          </a:p>
        </p:txBody>
      </p:sp>
    </p:spTree>
    <p:extLst>
      <p:ext uri="{BB962C8B-B14F-4D97-AF65-F5344CB8AC3E}">
        <p14:creationId xmlns:p14="http://schemas.microsoft.com/office/powerpoint/2010/main" val="2091674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0EAA8F-7CD2-4C1D-893C-97B14455D3BF}" type="datetimeFigureOut">
              <a:rPr lang="en-GB" smtClean="0"/>
              <a:t>14/01/2020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3A4361-9C9A-479C-BC22-C3CF736FF294}" type="slidenum">
              <a:rPr lang="en-GB" smtClean="0"/>
              <a:t>‹#›</a:t>
            </a:fld>
            <a:endParaRPr lang="en-GB"/>
          </a:p>
        </p:txBody>
      </p:sp>
    </p:spTree>
    <p:extLst>
      <p:ext uri="{BB962C8B-B14F-4D97-AF65-F5344CB8AC3E}">
        <p14:creationId xmlns:p14="http://schemas.microsoft.com/office/powerpoint/2010/main" val="2149631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B0EAA8F-7CD2-4C1D-893C-97B14455D3BF}" type="datetimeFigureOut">
              <a:rPr lang="en-GB" smtClean="0"/>
              <a:t>14/01/2020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3A4361-9C9A-479C-BC22-C3CF736FF294}" type="slidenum">
              <a:rPr lang="en-GB" smtClean="0"/>
              <a:t>‹#›</a:t>
            </a:fld>
            <a:endParaRPr lang="en-GB"/>
          </a:p>
        </p:txBody>
      </p:sp>
    </p:spTree>
    <p:extLst>
      <p:ext uri="{BB962C8B-B14F-4D97-AF65-F5344CB8AC3E}">
        <p14:creationId xmlns:p14="http://schemas.microsoft.com/office/powerpoint/2010/main" val="2299986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B0EAA8F-7CD2-4C1D-893C-97B14455D3BF}" type="datetimeFigureOut">
              <a:rPr lang="en-GB" smtClean="0"/>
              <a:t>14/01/2020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3A4361-9C9A-479C-BC22-C3CF736FF294}" type="slidenum">
              <a:rPr lang="en-GB" smtClean="0"/>
              <a:t>‹#›</a:t>
            </a:fld>
            <a:endParaRPr lang="en-GB"/>
          </a:p>
        </p:txBody>
      </p:sp>
    </p:spTree>
    <p:extLst>
      <p:ext uri="{BB962C8B-B14F-4D97-AF65-F5344CB8AC3E}">
        <p14:creationId xmlns:p14="http://schemas.microsoft.com/office/powerpoint/2010/main" val="1521930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B0EAA8F-7CD2-4C1D-893C-97B14455D3BF}" type="datetimeFigureOut">
              <a:rPr lang="en-GB" smtClean="0"/>
              <a:t>14/01/2020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3A4361-9C9A-479C-BC22-C3CF736FF294}" type="slidenum">
              <a:rPr lang="en-GB" smtClean="0"/>
              <a:t>‹#›</a:t>
            </a:fld>
            <a:endParaRPr lang="en-GB"/>
          </a:p>
        </p:txBody>
      </p:sp>
    </p:spTree>
    <p:extLst>
      <p:ext uri="{BB962C8B-B14F-4D97-AF65-F5344CB8AC3E}">
        <p14:creationId xmlns:p14="http://schemas.microsoft.com/office/powerpoint/2010/main" val="3786518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0EAA8F-7CD2-4C1D-893C-97B14455D3BF}" type="datetimeFigureOut">
              <a:rPr lang="en-GB" smtClean="0"/>
              <a:t>14/01/2020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3A4361-9C9A-479C-BC22-C3CF736FF294}" type="slidenum">
              <a:rPr lang="en-GB" smtClean="0"/>
              <a:t>‹#›</a:t>
            </a:fld>
            <a:endParaRPr lang="en-GB"/>
          </a:p>
        </p:txBody>
      </p:sp>
    </p:spTree>
    <p:extLst>
      <p:ext uri="{BB962C8B-B14F-4D97-AF65-F5344CB8AC3E}">
        <p14:creationId xmlns:p14="http://schemas.microsoft.com/office/powerpoint/2010/main" val="3488675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0EAA8F-7CD2-4C1D-893C-97B14455D3BF}" type="datetimeFigureOut">
              <a:rPr lang="en-GB" smtClean="0"/>
              <a:t>14/01/2020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3A4361-9C9A-479C-BC22-C3CF736FF294}" type="slidenum">
              <a:rPr lang="en-GB" smtClean="0"/>
              <a:t>‹#›</a:t>
            </a:fld>
            <a:endParaRPr lang="en-GB"/>
          </a:p>
        </p:txBody>
      </p:sp>
    </p:spTree>
    <p:extLst>
      <p:ext uri="{BB962C8B-B14F-4D97-AF65-F5344CB8AC3E}">
        <p14:creationId xmlns:p14="http://schemas.microsoft.com/office/powerpoint/2010/main" val="3346752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0EAA8F-7CD2-4C1D-893C-97B14455D3BF}" type="datetimeFigureOut">
              <a:rPr lang="en-GB" smtClean="0"/>
              <a:t>14/01/2020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3A4361-9C9A-479C-BC22-C3CF736FF294}" type="slidenum">
              <a:rPr lang="en-GB" smtClean="0"/>
              <a:t>‹#›</a:t>
            </a:fld>
            <a:endParaRPr lang="en-GB"/>
          </a:p>
        </p:txBody>
      </p:sp>
    </p:spTree>
    <p:extLst>
      <p:ext uri="{BB962C8B-B14F-4D97-AF65-F5344CB8AC3E}">
        <p14:creationId xmlns:p14="http://schemas.microsoft.com/office/powerpoint/2010/main" val="2361008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0EAA8F-7CD2-4C1D-893C-97B14455D3BF}" type="datetimeFigureOut">
              <a:rPr lang="en-GB" smtClean="0"/>
              <a:t>14/01/2020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A4361-9C9A-479C-BC22-C3CF736FF294}" type="slidenum">
              <a:rPr lang="en-GB" smtClean="0"/>
              <a:t>‹#›</a:t>
            </a:fld>
            <a:endParaRPr lang="en-GB"/>
          </a:p>
        </p:txBody>
      </p:sp>
      <p:pic>
        <p:nvPicPr>
          <p:cNvPr id="7" name="Picture 6"/>
          <p:cNvPicPr>
            <a:picLocks noChangeAspect="1"/>
          </p:cNvPicPr>
          <p:nvPr userDrawn="1"/>
        </p:nvPicPr>
        <p:blipFill>
          <a:blip r:embed="rId13"/>
          <a:stretch>
            <a:fillRect/>
          </a:stretch>
        </p:blipFill>
        <p:spPr>
          <a:xfrm>
            <a:off x="0" y="-1"/>
            <a:ext cx="12192000" cy="6858001"/>
          </a:xfrm>
          <a:prstGeom prst="rect">
            <a:avLst/>
          </a:prstGeom>
        </p:spPr>
      </p:pic>
    </p:spTree>
    <p:extLst>
      <p:ext uri="{BB962C8B-B14F-4D97-AF65-F5344CB8AC3E}">
        <p14:creationId xmlns:p14="http://schemas.microsoft.com/office/powerpoint/2010/main" val="32500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7.xml"/><Relationship Id="rId1" Type="http://schemas.openxmlformats.org/officeDocument/2006/relationships/slideLayout" Target="../slideLayouts/slideLayout6.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hyperlink" Target="https://www.tgpcymru.org.uk/"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hyperlink" Target="https://gov.wales/advocacy-standards-and-outcomes-framework-children-and-young-people" TargetMode="External"/><Relationship Id="rId5" Type="http://schemas.openxmlformats.org/officeDocument/2006/relationships/hyperlink" Target="https://www.meiccymru.org/" TargetMode="External"/><Relationship Id="rId4" Type="http://schemas.openxmlformats.org/officeDocument/2006/relationships/hyperlink" Target="https://www.nyas.net/"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2235" y="1099291"/>
            <a:ext cx="4663852" cy="3524664"/>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09854" y="2329345"/>
            <a:ext cx="4943411" cy="1660764"/>
          </a:xfrm>
          <a:prstGeom prst="rect">
            <a:avLst/>
          </a:prstGeom>
        </p:spPr>
      </p:pic>
      <p:sp>
        <p:nvSpPr>
          <p:cNvPr id="4" name="TextBox 3"/>
          <p:cNvSpPr txBox="1"/>
          <p:nvPr/>
        </p:nvSpPr>
        <p:spPr>
          <a:xfrm>
            <a:off x="10713027" y="0"/>
            <a:ext cx="1361209" cy="1327893"/>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3963036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584040" y="135083"/>
            <a:ext cx="10136808" cy="1325563"/>
          </a:xfrm>
        </p:spPr>
        <p:txBody>
          <a:bodyPr>
            <a:normAutofit/>
          </a:bodyPr>
          <a:lstStyle/>
          <a:p>
            <a:r>
              <a:rPr lang="en-GB" b="1" dirty="0">
                <a:latin typeface="Calibri" panose="020F0502020204030204" pitchFamily="34" charset="0"/>
                <a:cs typeface="Arial" panose="020B0604020202020204" pitchFamily="34" charset="0"/>
              </a:rPr>
              <a:t>The difference advocacy can make</a:t>
            </a:r>
          </a:p>
        </p:txBody>
      </p:sp>
      <p:sp>
        <p:nvSpPr>
          <p:cNvPr id="9" name="Rectangular Callout 8"/>
          <p:cNvSpPr/>
          <p:nvPr/>
        </p:nvSpPr>
        <p:spPr>
          <a:xfrm>
            <a:off x="584040" y="1690688"/>
            <a:ext cx="3657600" cy="2234198"/>
          </a:xfrm>
          <a:prstGeom prst="wedgeRectCallout">
            <a:avLst/>
          </a:prstGeom>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Callout 10"/>
          <p:cNvSpPr/>
          <p:nvPr/>
        </p:nvSpPr>
        <p:spPr>
          <a:xfrm>
            <a:off x="5485274" y="1413901"/>
            <a:ext cx="4319954" cy="2403010"/>
          </a:xfrm>
          <a:prstGeom prst="wedgeEllipseCallout">
            <a:avLst>
              <a:gd name="adj1" fmla="val 64812"/>
              <a:gd name="adj2" fmla="val 52548"/>
            </a:avLst>
          </a:prstGeom>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Cloud Callout 11"/>
          <p:cNvSpPr/>
          <p:nvPr/>
        </p:nvSpPr>
        <p:spPr>
          <a:xfrm>
            <a:off x="1852169" y="4149968"/>
            <a:ext cx="4276579" cy="2166425"/>
          </a:xfrm>
          <a:prstGeom prst="cloudCallout">
            <a:avLst>
              <a:gd name="adj1" fmla="val 45614"/>
              <a:gd name="adj2" fmla="val 56006"/>
            </a:avLst>
          </a:prstGeom>
          <a:solidFill>
            <a:srgbClr val="5CC9E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Calibri" panose="020F0502020204030204" pitchFamily="34" charset="0"/>
              </a:rPr>
              <a:t>My advocate helped me to say what I wanted to say at meetings. </a:t>
            </a:r>
          </a:p>
          <a:p>
            <a:pPr algn="ctr"/>
            <a:r>
              <a:rPr lang="en-GB" dirty="0">
                <a:latin typeface="Calibri" panose="020F0502020204030204" pitchFamily="34" charset="0"/>
              </a:rPr>
              <a:t>Zara, aged 8</a:t>
            </a:r>
          </a:p>
        </p:txBody>
      </p:sp>
      <p:sp>
        <p:nvSpPr>
          <p:cNvPr id="13" name="Rounded Rectangular Callout 12"/>
          <p:cNvSpPr/>
          <p:nvPr/>
        </p:nvSpPr>
        <p:spPr>
          <a:xfrm>
            <a:off x="6625883" y="4366888"/>
            <a:ext cx="5092505" cy="1871003"/>
          </a:xfrm>
          <a:prstGeom prst="wedgeRoundRectCallout">
            <a:avLst/>
          </a:prstGeom>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Calibri" panose="020F0502020204030204" pitchFamily="34" charset="0"/>
              </a:rPr>
              <a:t>I know what my rights are now and that I can complain if my rights are affected.</a:t>
            </a:r>
          </a:p>
          <a:p>
            <a:pPr algn="ctr"/>
            <a:r>
              <a:rPr lang="en-GB" dirty="0">
                <a:latin typeface="Calibri" panose="020F0502020204030204" pitchFamily="34" charset="0"/>
              </a:rPr>
              <a:t>Dan, aged 14.</a:t>
            </a:r>
          </a:p>
        </p:txBody>
      </p:sp>
      <p:sp>
        <p:nvSpPr>
          <p:cNvPr id="14" name="TextBox 13"/>
          <p:cNvSpPr txBox="1"/>
          <p:nvPr/>
        </p:nvSpPr>
        <p:spPr>
          <a:xfrm>
            <a:off x="675972" y="1690688"/>
            <a:ext cx="3480582" cy="2123658"/>
          </a:xfrm>
          <a:prstGeom prst="rect">
            <a:avLst/>
          </a:prstGeom>
          <a:noFill/>
        </p:spPr>
        <p:txBody>
          <a:bodyPr wrap="square" rtlCol="0">
            <a:spAutoFit/>
          </a:bodyPr>
          <a:lstStyle/>
          <a:p>
            <a:r>
              <a:rPr lang="en-GB" sz="2600" dirty="0">
                <a:latin typeface="Calibri" panose="020F0502020204030204" pitchFamily="34" charset="0"/>
                <a:cs typeface="Arial" panose="020B0604020202020204" pitchFamily="34" charset="0"/>
              </a:rPr>
              <a:t>I could be involved in a way I have never been able to before.</a:t>
            </a:r>
          </a:p>
          <a:p>
            <a:endParaRPr lang="en-GB" sz="2600" dirty="0">
              <a:latin typeface="Calibri" panose="020F0502020204030204" pitchFamily="34" charset="0"/>
              <a:cs typeface="Arial" panose="020B0604020202020204" pitchFamily="34" charset="0"/>
            </a:endParaRPr>
          </a:p>
          <a:p>
            <a:endParaRPr lang="en-GB" sz="800" dirty="0">
              <a:latin typeface="Calibri" panose="020F0502020204030204" pitchFamily="34" charset="0"/>
              <a:cs typeface="Arial" panose="020B0604020202020204" pitchFamily="34" charset="0"/>
            </a:endParaRPr>
          </a:p>
          <a:p>
            <a:pPr algn="r"/>
            <a:r>
              <a:rPr lang="en-GB" sz="2000" dirty="0">
                <a:latin typeface="Calibri" panose="020F0502020204030204" pitchFamily="34" charset="0"/>
                <a:cs typeface="Arial" panose="020B0604020202020204" pitchFamily="34" charset="0"/>
              </a:rPr>
              <a:t>Joe, 10</a:t>
            </a:r>
          </a:p>
        </p:txBody>
      </p:sp>
      <p:sp>
        <p:nvSpPr>
          <p:cNvPr id="15" name="TextBox 14"/>
          <p:cNvSpPr txBox="1"/>
          <p:nvPr/>
        </p:nvSpPr>
        <p:spPr>
          <a:xfrm>
            <a:off x="5907304" y="1877689"/>
            <a:ext cx="3545059" cy="1723549"/>
          </a:xfrm>
          <a:prstGeom prst="rect">
            <a:avLst/>
          </a:prstGeom>
          <a:noFill/>
        </p:spPr>
        <p:txBody>
          <a:bodyPr wrap="square" rtlCol="0">
            <a:spAutoFit/>
          </a:bodyPr>
          <a:lstStyle/>
          <a:p>
            <a:r>
              <a:rPr lang="en-GB" sz="2600" dirty="0">
                <a:latin typeface="Calibri" panose="020F0502020204030204" pitchFamily="34" charset="0"/>
                <a:cs typeface="Arial" panose="020B0604020202020204" pitchFamily="34" charset="0"/>
              </a:rPr>
              <a:t>People had to give me an answer instead of just ignoring me.</a:t>
            </a:r>
          </a:p>
          <a:p>
            <a:pPr algn="r"/>
            <a:endParaRPr lang="en-GB" sz="800" dirty="0">
              <a:latin typeface="Calibri" panose="020F0502020204030204" pitchFamily="34" charset="0"/>
              <a:cs typeface="Arial" panose="020B0604020202020204" pitchFamily="34" charset="0"/>
            </a:endParaRPr>
          </a:p>
          <a:p>
            <a:pPr algn="r"/>
            <a:r>
              <a:rPr lang="en-GB" sz="2000" dirty="0">
                <a:latin typeface="Calibri" panose="020F0502020204030204" pitchFamily="34" charset="0"/>
                <a:cs typeface="Arial" panose="020B0604020202020204" pitchFamily="34" charset="0"/>
              </a:rPr>
              <a:t>Ellie, 12</a:t>
            </a:r>
          </a:p>
        </p:txBody>
      </p:sp>
    </p:spTree>
    <p:extLst>
      <p:ext uri="{BB962C8B-B14F-4D97-AF65-F5344CB8AC3E}">
        <p14:creationId xmlns:p14="http://schemas.microsoft.com/office/powerpoint/2010/main" val="1067485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696190" y="447211"/>
            <a:ext cx="6900145" cy="750551"/>
          </a:xfrm>
        </p:spPr>
        <p:txBody>
          <a:bodyPr/>
          <a:lstStyle/>
          <a:p>
            <a:r>
              <a:rPr lang="en-GB" b="1" dirty="0">
                <a:latin typeface="Calibri" panose="020F0502020204030204" pitchFamily="34" charset="0"/>
              </a:rPr>
              <a:t>Principles of advocacy</a:t>
            </a:r>
          </a:p>
        </p:txBody>
      </p:sp>
      <p:sp>
        <p:nvSpPr>
          <p:cNvPr id="11" name="TextBox 10"/>
          <p:cNvSpPr txBox="1"/>
          <p:nvPr/>
        </p:nvSpPr>
        <p:spPr>
          <a:xfrm>
            <a:off x="613065" y="1701311"/>
            <a:ext cx="10197504" cy="437042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GB" sz="2800" dirty="0">
                <a:latin typeface="Calibri" panose="020F0502020204030204" pitchFamily="34" charset="0"/>
                <a:cs typeface="Arial" panose="020B0604020202020204" pitchFamily="34" charset="0"/>
              </a:rPr>
              <a:t>Person-led</a:t>
            </a:r>
          </a:p>
          <a:p>
            <a:pPr marL="285750" indent="-285750">
              <a:lnSpc>
                <a:spcPct val="150000"/>
              </a:lnSpc>
              <a:buFont typeface="Arial" panose="020B0604020202020204" pitchFamily="34" charset="0"/>
              <a:buChar char="•"/>
            </a:pPr>
            <a:r>
              <a:rPr lang="en-GB" sz="2800" dirty="0">
                <a:latin typeface="Calibri" panose="020F0502020204030204" pitchFamily="34" charset="0"/>
                <a:cs typeface="Arial" panose="020B0604020202020204" pitchFamily="34" charset="0"/>
              </a:rPr>
              <a:t>Independent</a:t>
            </a:r>
          </a:p>
          <a:p>
            <a:pPr marL="285750" indent="-285750">
              <a:lnSpc>
                <a:spcPct val="150000"/>
              </a:lnSpc>
              <a:buFont typeface="Arial" panose="020B0604020202020204" pitchFamily="34" charset="0"/>
              <a:buChar char="•"/>
            </a:pPr>
            <a:r>
              <a:rPr lang="en-GB" sz="2800" dirty="0">
                <a:latin typeface="Calibri" panose="020F0502020204030204" pitchFamily="34" charset="0"/>
                <a:cs typeface="Arial" panose="020B0604020202020204" pitchFamily="34" charset="0"/>
              </a:rPr>
              <a:t>Supporting the person to speak out</a:t>
            </a:r>
          </a:p>
          <a:p>
            <a:pPr marL="285750" indent="-285750">
              <a:lnSpc>
                <a:spcPct val="150000"/>
              </a:lnSpc>
              <a:buFont typeface="Arial" panose="020B0604020202020204" pitchFamily="34" charset="0"/>
              <a:buChar char="•"/>
            </a:pPr>
            <a:r>
              <a:rPr lang="en-GB" sz="2800" dirty="0">
                <a:latin typeface="Calibri" panose="020F0502020204030204" pitchFamily="34" charset="0"/>
                <a:cs typeface="Arial" panose="020B0604020202020204" pitchFamily="34" charset="0"/>
              </a:rPr>
              <a:t>Non-judgemental</a:t>
            </a:r>
          </a:p>
          <a:p>
            <a:pPr marL="285750" indent="-285750">
              <a:lnSpc>
                <a:spcPct val="150000"/>
              </a:lnSpc>
              <a:buFont typeface="Arial" panose="020B0604020202020204" pitchFamily="34" charset="0"/>
              <a:buChar char="•"/>
            </a:pPr>
            <a:r>
              <a:rPr lang="en-GB" sz="2800" dirty="0">
                <a:latin typeface="Calibri" panose="020F0502020204030204" pitchFamily="34" charset="0"/>
                <a:cs typeface="Arial" panose="020B0604020202020204" pitchFamily="34" charset="0"/>
              </a:rPr>
              <a:t>Empowering</a:t>
            </a:r>
          </a:p>
          <a:p>
            <a:pPr marL="285750" indent="-285750">
              <a:lnSpc>
                <a:spcPct val="150000"/>
              </a:lnSpc>
              <a:buFont typeface="Arial" panose="020B0604020202020204" pitchFamily="34" charset="0"/>
              <a:buChar char="•"/>
            </a:pPr>
            <a:r>
              <a:rPr lang="en-GB" sz="2800" dirty="0">
                <a:latin typeface="Calibri" panose="020F0502020204030204" pitchFamily="34" charset="0"/>
                <a:cs typeface="Arial" panose="020B0604020202020204" pitchFamily="34" charset="0"/>
              </a:rPr>
              <a:t>Confidential</a:t>
            </a:r>
          </a:p>
          <a:p>
            <a:pPr marL="285750" indent="-285750">
              <a:buFont typeface="Arial" panose="020B0604020202020204" pitchFamily="34" charset="0"/>
              <a:buChar char="•"/>
            </a:pP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1727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4236" y="1506682"/>
            <a:ext cx="10709564" cy="4670281"/>
          </a:xfrm>
        </p:spPr>
        <p:txBody>
          <a:bodyPr>
            <a:normAutofit/>
          </a:bodyPr>
          <a:lstStyle/>
          <a:p>
            <a:pPr>
              <a:lnSpc>
                <a:spcPct val="100000"/>
              </a:lnSpc>
            </a:pPr>
            <a:r>
              <a:rPr lang="en-GB" dirty="0">
                <a:latin typeface="Calibri" panose="020F0502020204030204" pitchFamily="34" charset="0"/>
                <a:cs typeface="Arial" panose="020B0604020202020204" pitchFamily="34" charset="0"/>
              </a:rPr>
              <a:t>Securing rights and entitlements</a:t>
            </a:r>
          </a:p>
          <a:p>
            <a:pPr>
              <a:lnSpc>
                <a:spcPct val="100000"/>
              </a:lnSpc>
            </a:pPr>
            <a:r>
              <a:rPr lang="en-GB" dirty="0">
                <a:latin typeface="Calibri" panose="020F0502020204030204" pitchFamily="34" charset="0"/>
                <a:cs typeface="Arial" panose="020B0604020202020204" pitchFamily="34" charset="0"/>
              </a:rPr>
              <a:t>Physical and mental health, and emotional well-being</a:t>
            </a:r>
          </a:p>
          <a:p>
            <a:pPr>
              <a:lnSpc>
                <a:spcPct val="100000"/>
              </a:lnSpc>
            </a:pPr>
            <a:r>
              <a:rPr lang="en-GB" dirty="0">
                <a:latin typeface="Calibri" panose="020F0502020204030204" pitchFamily="34" charset="0"/>
                <a:cs typeface="Arial" panose="020B0604020202020204" pitchFamily="34" charset="0"/>
              </a:rPr>
              <a:t>Protection from abuse and neglect</a:t>
            </a:r>
          </a:p>
          <a:p>
            <a:pPr>
              <a:lnSpc>
                <a:spcPct val="100000"/>
              </a:lnSpc>
            </a:pPr>
            <a:r>
              <a:rPr lang="en-GB" dirty="0">
                <a:latin typeface="Calibri" panose="020F0502020204030204" pitchFamily="34" charset="0"/>
                <a:cs typeface="Arial" panose="020B0604020202020204" pitchFamily="34" charset="0"/>
              </a:rPr>
              <a:t>Education, training and recreation</a:t>
            </a:r>
          </a:p>
          <a:p>
            <a:pPr>
              <a:lnSpc>
                <a:spcPct val="100000"/>
              </a:lnSpc>
            </a:pPr>
            <a:r>
              <a:rPr lang="en-GB" dirty="0">
                <a:latin typeface="Calibri" panose="020F0502020204030204" pitchFamily="34" charset="0"/>
                <a:cs typeface="Arial" panose="020B0604020202020204" pitchFamily="34" charset="0"/>
              </a:rPr>
              <a:t>Domestic, family and personal relationships</a:t>
            </a:r>
          </a:p>
          <a:p>
            <a:pPr>
              <a:lnSpc>
                <a:spcPct val="100000"/>
              </a:lnSpc>
            </a:pPr>
            <a:r>
              <a:rPr lang="en-GB" dirty="0">
                <a:latin typeface="Calibri" panose="020F0502020204030204" pitchFamily="34" charset="0"/>
                <a:cs typeface="Arial" panose="020B0604020202020204" pitchFamily="34" charset="0"/>
              </a:rPr>
              <a:t>Contribution made to society</a:t>
            </a:r>
          </a:p>
          <a:p>
            <a:pPr>
              <a:lnSpc>
                <a:spcPct val="100000"/>
              </a:lnSpc>
            </a:pPr>
            <a:r>
              <a:rPr lang="en-GB" dirty="0">
                <a:latin typeface="Calibri" panose="020F0502020204030204" pitchFamily="34" charset="0"/>
                <a:cs typeface="Arial" panose="020B0604020202020204" pitchFamily="34" charset="0"/>
              </a:rPr>
              <a:t>Social and economic well-being</a:t>
            </a:r>
          </a:p>
          <a:p>
            <a:pPr>
              <a:lnSpc>
                <a:spcPct val="100000"/>
              </a:lnSpc>
            </a:pPr>
            <a:r>
              <a:rPr lang="en-GB" dirty="0">
                <a:latin typeface="Calibri" panose="020F0502020204030204" pitchFamily="34" charset="0"/>
                <a:cs typeface="Arial" panose="020B0604020202020204" pitchFamily="34" charset="0"/>
              </a:rPr>
              <a:t>Suitability of living accommodation</a:t>
            </a:r>
          </a:p>
        </p:txBody>
      </p:sp>
      <p:sp>
        <p:nvSpPr>
          <p:cNvPr id="3" name="Title 2"/>
          <p:cNvSpPr>
            <a:spLocks noGrp="1"/>
          </p:cNvSpPr>
          <p:nvPr>
            <p:ph type="title"/>
          </p:nvPr>
        </p:nvSpPr>
        <p:spPr>
          <a:xfrm>
            <a:off x="716974" y="365126"/>
            <a:ext cx="9279082" cy="944130"/>
          </a:xfrm>
        </p:spPr>
        <p:txBody>
          <a:bodyPr/>
          <a:lstStyle/>
          <a:p>
            <a:r>
              <a:rPr lang="en-GB" b="1" dirty="0">
                <a:latin typeface="Calibri" panose="020F0502020204030204" pitchFamily="34" charset="0"/>
              </a:rPr>
              <a:t>Well-being statements</a:t>
            </a:r>
          </a:p>
        </p:txBody>
      </p:sp>
    </p:spTree>
    <p:extLst>
      <p:ext uri="{BB962C8B-B14F-4D97-AF65-F5344CB8AC3E}">
        <p14:creationId xmlns:p14="http://schemas.microsoft.com/office/powerpoint/2010/main" val="1082313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5072" y="157305"/>
            <a:ext cx="10778728" cy="1193513"/>
          </a:xfrm>
        </p:spPr>
        <p:txBody>
          <a:bodyPr/>
          <a:lstStyle/>
          <a:p>
            <a:r>
              <a:rPr lang="en-GB" b="1" dirty="0">
                <a:latin typeface="Calibri" panose="020F0502020204030204" pitchFamily="34" charset="0"/>
              </a:rPr>
              <a:t>Types of advocacy</a:t>
            </a:r>
          </a:p>
        </p:txBody>
      </p:sp>
      <p:sp>
        <p:nvSpPr>
          <p:cNvPr id="5" name="TextBox 4"/>
          <p:cNvSpPr txBox="1"/>
          <p:nvPr/>
        </p:nvSpPr>
        <p:spPr>
          <a:xfrm>
            <a:off x="575072" y="1569031"/>
            <a:ext cx="4863600" cy="1631216"/>
          </a:xfrm>
          <a:prstGeom prst="rect">
            <a:avLst/>
          </a:prstGeom>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p:spPr>
        <p:txBody>
          <a:bodyPr wrap="square" rtlCol="0">
            <a:spAutoFit/>
          </a:bodyPr>
          <a:lstStyle/>
          <a:p>
            <a:r>
              <a:rPr lang="en-GB" sz="2800" dirty="0">
                <a:latin typeface="Calibri" panose="020F0502020204030204" pitchFamily="34" charset="0"/>
                <a:cs typeface="Arial" panose="020B0604020202020204" pitchFamily="34" charset="0"/>
              </a:rPr>
              <a:t>1. Peer advocacy</a:t>
            </a:r>
          </a:p>
          <a:p>
            <a:r>
              <a:rPr lang="en-GB" dirty="0">
                <a:latin typeface="Calibri" panose="020F0502020204030204" pitchFamily="34" charset="0"/>
                <a:cs typeface="Arial" panose="020B0604020202020204" pitchFamily="34" charset="0"/>
              </a:rPr>
              <a:t>An individual might look for advocacy support </a:t>
            </a:r>
          </a:p>
          <a:p>
            <a:r>
              <a:rPr lang="en-GB" dirty="0">
                <a:latin typeface="Calibri" panose="020F0502020204030204" pitchFamily="34" charset="0"/>
                <a:cs typeface="Arial" panose="020B0604020202020204" pitchFamily="34" charset="0"/>
              </a:rPr>
              <a:t>from someone who understands their situation because they’ve been there or are </a:t>
            </a:r>
            <a:br>
              <a:rPr lang="en-GB" dirty="0">
                <a:latin typeface="Calibri" panose="020F0502020204030204" pitchFamily="34" charset="0"/>
                <a:cs typeface="Arial" panose="020B0604020202020204" pitchFamily="34" charset="0"/>
              </a:rPr>
            </a:br>
            <a:r>
              <a:rPr lang="en-GB" dirty="0">
                <a:latin typeface="Calibri" panose="020F0502020204030204" pitchFamily="34" charset="0"/>
                <a:cs typeface="Arial" panose="020B0604020202020204" pitchFamily="34" charset="0"/>
              </a:rPr>
              <a:t>in similar circumstances to themselves.</a:t>
            </a:r>
          </a:p>
        </p:txBody>
      </p:sp>
      <p:sp>
        <p:nvSpPr>
          <p:cNvPr id="6" name="TextBox 5"/>
          <p:cNvSpPr txBox="1"/>
          <p:nvPr/>
        </p:nvSpPr>
        <p:spPr>
          <a:xfrm>
            <a:off x="5862212" y="1548516"/>
            <a:ext cx="5803762" cy="1908215"/>
          </a:xfrm>
          <a:prstGeom prst="rect">
            <a:avLst/>
          </a:prstGeom>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p:spPr>
        <p:txBody>
          <a:bodyPr wrap="square" rtlCol="0">
            <a:spAutoFit/>
          </a:bodyPr>
          <a:lstStyle/>
          <a:p>
            <a:r>
              <a:rPr lang="en-GB" sz="2800" dirty="0">
                <a:latin typeface="Calibri" panose="020F0502020204030204" pitchFamily="34" charset="0"/>
                <a:cs typeface="Arial" panose="020B0604020202020204" pitchFamily="34" charset="0"/>
              </a:rPr>
              <a:t>2. Formal advocacy</a:t>
            </a:r>
          </a:p>
          <a:p>
            <a:r>
              <a:rPr lang="en-GB" dirty="0">
                <a:latin typeface="Calibri" panose="020F0502020204030204" pitchFamily="34" charset="0"/>
                <a:cs typeface="Arial" panose="020B0604020202020204" pitchFamily="34" charset="0"/>
              </a:rPr>
              <a:t>Some broader professional roles have an element of advocacy within them. The professional can support the individual to express their views and wishes while separately expressing their own professional views or judgements.</a:t>
            </a:r>
          </a:p>
        </p:txBody>
      </p:sp>
      <p:sp>
        <p:nvSpPr>
          <p:cNvPr id="7" name="TextBox 6"/>
          <p:cNvSpPr txBox="1"/>
          <p:nvPr/>
        </p:nvSpPr>
        <p:spPr>
          <a:xfrm>
            <a:off x="609067" y="4067764"/>
            <a:ext cx="4861918" cy="2185214"/>
          </a:xfrm>
          <a:prstGeom prst="rect">
            <a:avLst/>
          </a:prstGeom>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p:spPr>
        <p:txBody>
          <a:bodyPr wrap="square" rtlCol="0">
            <a:spAutoFit/>
          </a:bodyPr>
          <a:lstStyle/>
          <a:p>
            <a:r>
              <a:rPr lang="en-GB" sz="2800" dirty="0">
                <a:latin typeface="Calibri" panose="020F0502020204030204" pitchFamily="34" charset="0"/>
                <a:cs typeface="Arial" panose="020B0604020202020204" pitchFamily="34" charset="0"/>
              </a:rPr>
              <a:t>3. Informal advocacy</a:t>
            </a:r>
          </a:p>
          <a:p>
            <a:r>
              <a:rPr lang="en-GB" dirty="0">
                <a:latin typeface="Calibri" panose="020F0502020204030204" pitchFamily="34" charset="0"/>
                <a:cs typeface="Arial" panose="020B0604020202020204" pitchFamily="34" charset="0"/>
              </a:rPr>
              <a:t>An individual may seek advocacy support from someone they know on an informal basis. This type of advocacy forms part of a broader  emotional relationship where the advocate may have their own strong feelings about what’s best for the individual.</a:t>
            </a:r>
          </a:p>
        </p:txBody>
      </p:sp>
      <p:sp>
        <p:nvSpPr>
          <p:cNvPr id="8" name="TextBox 7"/>
          <p:cNvSpPr txBox="1"/>
          <p:nvPr/>
        </p:nvSpPr>
        <p:spPr>
          <a:xfrm>
            <a:off x="5880672" y="4067763"/>
            <a:ext cx="5996137" cy="1631216"/>
          </a:xfrm>
          <a:prstGeom prst="rect">
            <a:avLst/>
          </a:prstGeom>
          <a:gradFill flip="none" rotWithShape="1">
            <a:gsLst>
              <a:gs pos="0">
                <a:srgbClr val="5CC9E3">
                  <a:tint val="66000"/>
                  <a:satMod val="160000"/>
                </a:srgbClr>
              </a:gs>
              <a:gs pos="50000">
                <a:srgbClr val="5CC9E3">
                  <a:tint val="44500"/>
                  <a:satMod val="160000"/>
                </a:srgbClr>
              </a:gs>
              <a:gs pos="100000">
                <a:srgbClr val="5CC9E3">
                  <a:tint val="23500"/>
                  <a:satMod val="160000"/>
                </a:srgbClr>
              </a:gs>
            </a:gsLst>
            <a:lin ang="2700000" scaled="1"/>
            <a:tileRect/>
          </a:gradFill>
        </p:spPr>
        <p:txBody>
          <a:bodyPr wrap="square" rtlCol="0">
            <a:spAutoFit/>
          </a:bodyPr>
          <a:lstStyle/>
          <a:p>
            <a:r>
              <a:rPr lang="en-GB" sz="2800" dirty="0">
                <a:latin typeface="Calibri" panose="020F0502020204030204" pitchFamily="34" charset="0"/>
                <a:cs typeface="Arial" panose="020B0604020202020204" pitchFamily="34" charset="0"/>
              </a:rPr>
              <a:t>4. Independent Professional Advocacy</a:t>
            </a:r>
          </a:p>
          <a:p>
            <a:r>
              <a:rPr lang="en-GB" dirty="0">
                <a:latin typeface="Calibri" panose="020F0502020204030204" pitchFamily="34" charset="0"/>
                <a:cs typeface="Arial" panose="020B0604020202020204" pitchFamily="34" charset="0"/>
              </a:rPr>
              <a:t>An individual may be able to access an advocate whose job is to provide them with independent support to get their voice heard regardless of their own views or opinions of the situation.</a:t>
            </a:r>
          </a:p>
        </p:txBody>
      </p:sp>
    </p:spTree>
    <p:extLst>
      <p:ext uri="{BB962C8B-B14F-4D97-AF65-F5344CB8AC3E}">
        <p14:creationId xmlns:p14="http://schemas.microsoft.com/office/powerpoint/2010/main" val="370943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Yes No Maybe Cards Exercise</a:t>
            </a:r>
          </a:p>
        </p:txBody>
      </p:sp>
      <p:sp>
        <p:nvSpPr>
          <p:cNvPr id="3" name="Content Placeholder 2"/>
          <p:cNvSpPr>
            <a:spLocks noGrp="1"/>
          </p:cNvSpPr>
          <p:nvPr>
            <p:ph idx="1"/>
          </p:nvPr>
        </p:nvSpPr>
        <p:spPr/>
        <p:txBody>
          <a:bodyPr/>
          <a:lstStyle/>
          <a:p>
            <a:r>
              <a:rPr lang="en-GB" dirty="0"/>
              <a:t>Go through the different types of advocacy with learners. </a:t>
            </a:r>
          </a:p>
          <a:p>
            <a:r>
              <a:rPr lang="en-GB" dirty="0"/>
              <a:t>Read through the scenario sheet and ask learners if this description is advocacy or not. </a:t>
            </a:r>
          </a:p>
          <a:p>
            <a:endParaRPr lang="en-GB" dirty="0"/>
          </a:p>
          <a:p>
            <a:r>
              <a:rPr lang="en-GB" dirty="0"/>
              <a:t>The aim of this exercise is to help learners understand the different types of advocacy and that its not JUST Independent Professional Advocates that provide advocacy support.</a:t>
            </a:r>
          </a:p>
        </p:txBody>
      </p:sp>
    </p:spTree>
    <p:extLst>
      <p:ext uri="{BB962C8B-B14F-4D97-AF65-F5344CB8AC3E}">
        <p14:creationId xmlns:p14="http://schemas.microsoft.com/office/powerpoint/2010/main" val="4154588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162050" y="700446"/>
            <a:ext cx="10515600" cy="1271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600" dirty="0">
              <a:latin typeface="Arial" panose="020B0604020202020204" pitchFamily="34" charset="0"/>
              <a:cs typeface="Arial" panose="020B0604020202020204" pitchFamily="34" charset="0"/>
            </a:endParaRPr>
          </a:p>
        </p:txBody>
      </p:sp>
      <p:sp>
        <p:nvSpPr>
          <p:cNvPr id="10" name="Content Placeholder 2"/>
          <p:cNvSpPr txBox="1">
            <a:spLocks/>
          </p:cNvSpPr>
          <p:nvPr/>
        </p:nvSpPr>
        <p:spPr>
          <a:xfrm>
            <a:off x="814848" y="4102784"/>
            <a:ext cx="10515600" cy="1271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600" dirty="0">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243501" y="451963"/>
            <a:ext cx="2084063" cy="4317464"/>
          </a:xfrm>
        </p:spPr>
        <p:txBody>
          <a:bodyPr>
            <a:normAutofit/>
          </a:bodyPr>
          <a:lstStyle/>
          <a:p>
            <a:r>
              <a:rPr lang="en-GB" sz="3000" b="1" dirty="0">
                <a:latin typeface="Calibri" panose="020F0502020204030204" pitchFamily="34" charset="0"/>
              </a:rPr>
              <a:t>What is Advocacy?</a:t>
            </a:r>
          </a:p>
        </p:txBody>
      </p:sp>
      <p:graphicFrame>
        <p:nvGraphicFramePr>
          <p:cNvPr id="9" name="Table 8"/>
          <p:cNvGraphicFramePr>
            <a:graphicFrameLocks noGrp="1"/>
          </p:cNvGraphicFramePr>
          <p:nvPr>
            <p:extLst>
              <p:ext uri="{D42A27DB-BD31-4B8C-83A1-F6EECF244321}">
                <p14:modId xmlns:p14="http://schemas.microsoft.com/office/powerpoint/2010/main" val="1966125316"/>
              </p:ext>
            </p:extLst>
          </p:nvPr>
        </p:nvGraphicFramePr>
        <p:xfrm>
          <a:off x="2497595" y="445106"/>
          <a:ext cx="8104158" cy="5852160"/>
        </p:xfrm>
        <a:graphic>
          <a:graphicData uri="http://schemas.openxmlformats.org/drawingml/2006/table">
            <a:tbl>
              <a:tblPr firstRow="1" bandRow="1">
                <a:tableStyleId>{5C22544A-7EE6-4342-B048-85BDC9FD1C3A}</a:tableStyleId>
              </a:tblPr>
              <a:tblGrid>
                <a:gridCol w="2701386">
                  <a:extLst>
                    <a:ext uri="{9D8B030D-6E8A-4147-A177-3AD203B41FA5}">
                      <a16:colId xmlns:a16="http://schemas.microsoft.com/office/drawing/2014/main" val="20000"/>
                    </a:ext>
                  </a:extLst>
                </a:gridCol>
                <a:gridCol w="2701386">
                  <a:extLst>
                    <a:ext uri="{9D8B030D-6E8A-4147-A177-3AD203B41FA5}">
                      <a16:colId xmlns:a16="http://schemas.microsoft.com/office/drawing/2014/main" val="20001"/>
                    </a:ext>
                  </a:extLst>
                </a:gridCol>
                <a:gridCol w="2701386">
                  <a:extLst>
                    <a:ext uri="{9D8B030D-6E8A-4147-A177-3AD203B41FA5}">
                      <a16:colId xmlns:a16="http://schemas.microsoft.com/office/drawing/2014/main" val="20002"/>
                    </a:ext>
                  </a:extLst>
                </a:gridCol>
              </a:tblGrid>
              <a:tr h="350711">
                <a:tc>
                  <a:txBody>
                    <a:bodyPr/>
                    <a:lstStyle/>
                    <a:p>
                      <a:pPr algn="ctr"/>
                      <a:r>
                        <a:rPr lang="en-GB" dirty="0"/>
                        <a:t>Advocacy</a:t>
                      </a:r>
                      <a:r>
                        <a:rPr lang="en-GB" baseline="0" dirty="0"/>
                        <a:t> is</a:t>
                      </a:r>
                      <a:endParaRPr lang="en-GB" dirty="0"/>
                    </a:p>
                  </a:txBody>
                  <a:tcPr>
                    <a:solidFill>
                      <a:srgbClr val="5CC9E3"/>
                    </a:solidFill>
                  </a:tcPr>
                </a:tc>
                <a:tc>
                  <a:txBody>
                    <a:bodyPr/>
                    <a:lstStyle/>
                    <a:p>
                      <a:pPr algn="ctr"/>
                      <a:r>
                        <a:rPr lang="en-GB" dirty="0"/>
                        <a:t>Advocacy is not</a:t>
                      </a:r>
                    </a:p>
                  </a:txBody>
                  <a:tcPr>
                    <a:solidFill>
                      <a:srgbClr val="5CC9E3"/>
                    </a:solidFill>
                  </a:tcPr>
                </a:tc>
                <a:tc>
                  <a:txBody>
                    <a:bodyPr/>
                    <a:lstStyle/>
                    <a:p>
                      <a:pPr algn="ctr"/>
                      <a:r>
                        <a:rPr lang="en-GB" dirty="0"/>
                        <a:t>An advocate must</a:t>
                      </a:r>
                    </a:p>
                  </a:txBody>
                  <a:tcPr>
                    <a:solidFill>
                      <a:srgbClr val="5CC9E3"/>
                    </a:solidFill>
                  </a:tcPr>
                </a:tc>
                <a:extLst>
                  <a:ext uri="{0D108BD9-81ED-4DB2-BD59-A6C34878D82A}">
                    <a16:rowId xmlns:a16="http://schemas.microsoft.com/office/drawing/2014/main" val="10000"/>
                  </a:ext>
                </a:extLst>
              </a:tr>
              <a:tr h="613744">
                <a:tc>
                  <a:txBody>
                    <a:bodyPr/>
                    <a:lstStyle/>
                    <a:p>
                      <a:r>
                        <a:rPr lang="en-GB" dirty="0"/>
                        <a:t>Representing a person’s wishes and feelings.</a:t>
                      </a:r>
                    </a:p>
                  </a:txBody>
                  <a:tcPr/>
                </a:tc>
                <a:tc>
                  <a:txBody>
                    <a:bodyPr/>
                    <a:lstStyle/>
                    <a:p>
                      <a:r>
                        <a:rPr lang="en-GB" dirty="0"/>
                        <a:t>Counselling.</a:t>
                      </a:r>
                    </a:p>
                  </a:txBody>
                  <a:tcPr/>
                </a:tc>
                <a:tc>
                  <a:txBody>
                    <a:bodyPr/>
                    <a:lstStyle/>
                    <a:p>
                      <a:r>
                        <a:rPr lang="en-GB" dirty="0"/>
                        <a:t>Be led by the person – only doing what they request.</a:t>
                      </a:r>
                    </a:p>
                  </a:txBody>
                  <a:tcPr/>
                </a:tc>
                <a:extLst>
                  <a:ext uri="{0D108BD9-81ED-4DB2-BD59-A6C34878D82A}">
                    <a16:rowId xmlns:a16="http://schemas.microsoft.com/office/drawing/2014/main" val="10001"/>
                  </a:ext>
                </a:extLst>
              </a:tr>
              <a:tr h="876777">
                <a:tc>
                  <a:txBody>
                    <a:bodyPr/>
                    <a:lstStyle/>
                    <a:p>
                      <a:r>
                        <a:rPr lang="en-GB" dirty="0"/>
                        <a:t>Ensuring a person’s rights and entitlements are being met.</a:t>
                      </a:r>
                    </a:p>
                  </a:txBody>
                  <a:tcPr/>
                </a:tc>
                <a:tc>
                  <a:txBody>
                    <a:bodyPr/>
                    <a:lstStyle/>
                    <a:p>
                      <a:r>
                        <a:rPr lang="en-GB" dirty="0"/>
                        <a:t>Support work.</a:t>
                      </a:r>
                    </a:p>
                  </a:txBody>
                  <a:tcPr/>
                </a:tc>
                <a:tc>
                  <a:txBody>
                    <a:bodyPr/>
                    <a:lstStyle/>
                    <a:p>
                      <a:r>
                        <a:rPr lang="en-GB" dirty="0"/>
                        <a:t>Represent what</a:t>
                      </a:r>
                      <a:r>
                        <a:rPr lang="en-GB" baseline="0" dirty="0"/>
                        <a:t> the person wants, </a:t>
                      </a:r>
                      <a:r>
                        <a:rPr lang="en-GB" dirty="0"/>
                        <a:t>regardless</a:t>
                      </a:r>
                      <a:r>
                        <a:rPr lang="en-GB" baseline="0" dirty="0"/>
                        <a:t> of their own opinions.</a:t>
                      </a:r>
                      <a:endParaRPr lang="en-GB" dirty="0"/>
                    </a:p>
                  </a:txBody>
                  <a:tcPr/>
                </a:tc>
                <a:extLst>
                  <a:ext uri="{0D108BD9-81ED-4DB2-BD59-A6C34878D82A}">
                    <a16:rowId xmlns:a16="http://schemas.microsoft.com/office/drawing/2014/main" val="10002"/>
                  </a:ext>
                </a:extLst>
              </a:tr>
              <a:tr h="876777">
                <a:tc>
                  <a:txBody>
                    <a:bodyPr/>
                    <a:lstStyle/>
                    <a:p>
                      <a:r>
                        <a:rPr lang="en-GB" dirty="0"/>
                        <a:t>Accessing information to ensure the person understands the process.</a:t>
                      </a:r>
                    </a:p>
                  </a:txBody>
                  <a:tcPr/>
                </a:tc>
                <a:tc>
                  <a:txBody>
                    <a:bodyPr/>
                    <a:lstStyle/>
                    <a:p>
                      <a:r>
                        <a:rPr lang="en-GB" dirty="0"/>
                        <a:t>Befriending / mentoring.</a:t>
                      </a:r>
                    </a:p>
                  </a:txBody>
                  <a:tcPr/>
                </a:tc>
                <a:tc>
                  <a:txBody>
                    <a:bodyPr/>
                    <a:lstStyle/>
                    <a:p>
                      <a:r>
                        <a:rPr lang="en-GB" dirty="0"/>
                        <a:t>Consult with the person throughout.</a:t>
                      </a:r>
                    </a:p>
                  </a:txBody>
                  <a:tcPr/>
                </a:tc>
                <a:extLst>
                  <a:ext uri="{0D108BD9-81ED-4DB2-BD59-A6C34878D82A}">
                    <a16:rowId xmlns:a16="http://schemas.microsoft.com/office/drawing/2014/main" val="10003"/>
                  </a:ext>
                </a:extLst>
              </a:tr>
              <a:tr h="876777">
                <a:tc>
                  <a:txBody>
                    <a:bodyPr/>
                    <a:lstStyle/>
                    <a:p>
                      <a:r>
                        <a:rPr lang="en-GB" dirty="0"/>
                        <a:t>Helping a person consider their options.</a:t>
                      </a:r>
                    </a:p>
                    <a:p>
                      <a:endParaRPr lang="en-GB" dirty="0"/>
                    </a:p>
                  </a:txBody>
                  <a:tcPr/>
                </a:tc>
                <a:tc>
                  <a:txBody>
                    <a:bodyPr/>
                    <a:lstStyle/>
                    <a:p>
                      <a:r>
                        <a:rPr lang="en-GB" dirty="0"/>
                        <a:t>Advising a</a:t>
                      </a:r>
                      <a:r>
                        <a:rPr lang="en-GB" baseline="0" dirty="0"/>
                        <a:t> person on what you think is best for them.</a:t>
                      </a:r>
                      <a:endParaRPr lang="en-GB" dirty="0"/>
                    </a:p>
                  </a:txBody>
                  <a:tcPr/>
                </a:tc>
                <a:tc>
                  <a:txBody>
                    <a:bodyPr/>
                    <a:lstStyle/>
                    <a:p>
                      <a:r>
                        <a:rPr lang="en-GB" dirty="0"/>
                        <a:t>Help the person consider all their options.</a:t>
                      </a:r>
                    </a:p>
                  </a:txBody>
                  <a:tcPr/>
                </a:tc>
                <a:extLst>
                  <a:ext uri="{0D108BD9-81ED-4DB2-BD59-A6C34878D82A}">
                    <a16:rowId xmlns:a16="http://schemas.microsoft.com/office/drawing/2014/main" val="10004"/>
                  </a:ext>
                </a:extLst>
              </a:tr>
              <a:tr h="876777">
                <a:tc>
                  <a:txBody>
                    <a:bodyPr/>
                    <a:lstStyle/>
                    <a:p>
                      <a:r>
                        <a:rPr lang="en-GB" dirty="0"/>
                        <a:t>Attending</a:t>
                      </a:r>
                      <a:r>
                        <a:rPr lang="en-GB" baseline="0" dirty="0"/>
                        <a:t> a meeting with someone to give them more confidence. </a:t>
                      </a:r>
                      <a:endParaRPr lang="en-GB" dirty="0"/>
                    </a:p>
                  </a:txBody>
                  <a:tcPr/>
                </a:tc>
                <a:tc>
                  <a:txBody>
                    <a:bodyPr/>
                    <a:lstStyle/>
                    <a:p>
                      <a:r>
                        <a:rPr lang="en-GB" dirty="0"/>
                        <a:t>Representing a person against their wishes.</a:t>
                      </a:r>
                    </a:p>
                  </a:txBody>
                  <a:tcPr/>
                </a:tc>
                <a:tc>
                  <a:txBody>
                    <a:bodyPr/>
                    <a:lstStyle/>
                    <a:p>
                      <a:r>
                        <a:rPr lang="en-GB" dirty="0"/>
                        <a:t>Have the time to participate</a:t>
                      </a:r>
                      <a:r>
                        <a:rPr lang="en-GB" baseline="0" dirty="0"/>
                        <a:t> as much as requested by the person.</a:t>
                      </a:r>
                      <a:endParaRPr lang="en-GB" dirty="0"/>
                    </a:p>
                  </a:txBody>
                  <a:tcPr/>
                </a:tc>
                <a:extLst>
                  <a:ext uri="{0D108BD9-81ED-4DB2-BD59-A6C34878D82A}">
                    <a16:rowId xmlns:a16="http://schemas.microsoft.com/office/drawing/2014/main" val="10005"/>
                  </a:ext>
                </a:extLst>
              </a:tr>
              <a:tr h="876777">
                <a:tc>
                  <a:txBody>
                    <a:bodyPr/>
                    <a:lstStyle/>
                    <a:p>
                      <a:r>
                        <a:rPr lang="en-GB" dirty="0"/>
                        <a:t>Listening to a person and acting on their direction.</a:t>
                      </a:r>
                    </a:p>
                  </a:txBody>
                  <a:tcPr/>
                </a:tc>
                <a:tc>
                  <a:txBody>
                    <a:bodyPr/>
                    <a:lstStyle/>
                    <a:p>
                      <a:r>
                        <a:rPr lang="en-GB" dirty="0"/>
                        <a:t>Talking about someone behind their back and knowing things they don’t.</a:t>
                      </a:r>
                    </a:p>
                  </a:txBody>
                  <a:tcPr/>
                </a:tc>
                <a:tc>
                  <a:txBody>
                    <a:bodyPr/>
                    <a:lstStyle/>
                    <a:p>
                      <a:r>
                        <a:rPr lang="en-GB" dirty="0"/>
                        <a:t>Be</a:t>
                      </a:r>
                      <a:r>
                        <a:rPr lang="en-GB" baseline="0" dirty="0"/>
                        <a:t> friendly whilst still maintaining boundaries.</a:t>
                      </a:r>
                      <a:endParaRPr lang="en-GB"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099598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477982" y="426027"/>
            <a:ext cx="10242866" cy="847581"/>
          </a:xfrm>
        </p:spPr>
        <p:txBody>
          <a:bodyPr>
            <a:normAutofit/>
          </a:bodyPr>
          <a:lstStyle/>
          <a:p>
            <a:r>
              <a:rPr lang="en-GB" b="1" dirty="0">
                <a:latin typeface="Calibri" panose="020F0502020204030204" pitchFamily="34" charset="0"/>
              </a:rPr>
              <a:t>Advocacy is…. recap</a:t>
            </a:r>
          </a:p>
        </p:txBody>
      </p:sp>
      <p:sp>
        <p:nvSpPr>
          <p:cNvPr id="6" name="Text Box 5"/>
          <p:cNvSpPr txBox="1">
            <a:spLocks noChangeArrowheads="1"/>
          </p:cNvSpPr>
          <p:nvPr/>
        </p:nvSpPr>
        <p:spPr bwMode="auto">
          <a:xfrm>
            <a:off x="4751930" y="1382933"/>
            <a:ext cx="2555628" cy="1687890"/>
          </a:xfrm>
          <a:prstGeom prst="ellipse">
            <a:avLst/>
          </a:prstGeom>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a:ln w="9525">
            <a:noFill/>
            <a:miter lim="800000"/>
            <a:headEnd/>
            <a:tailEnd/>
          </a:ln>
        </p:spPr>
        <p:txBody>
          <a:bodyPr wrap="square">
            <a:spAutoFit/>
          </a:bodyPr>
          <a:lstStyle/>
          <a:p>
            <a:pPr algn="ctr"/>
            <a:r>
              <a:rPr lang="en-GB" dirty="0">
                <a:latin typeface="Calibri" panose="020F0502020204030204" pitchFamily="34" charset="0"/>
              </a:rPr>
              <a:t>Helping them access </a:t>
            </a:r>
          </a:p>
          <a:p>
            <a:pPr algn="ctr"/>
            <a:r>
              <a:rPr lang="en-GB" dirty="0">
                <a:latin typeface="Calibri" panose="020F0502020204030204" pitchFamily="34" charset="0"/>
              </a:rPr>
              <a:t>accurate information</a:t>
            </a:r>
          </a:p>
        </p:txBody>
      </p:sp>
      <p:sp>
        <p:nvSpPr>
          <p:cNvPr id="8" name="Text Box 8"/>
          <p:cNvSpPr txBox="1">
            <a:spLocks noChangeArrowheads="1"/>
          </p:cNvSpPr>
          <p:nvPr/>
        </p:nvSpPr>
        <p:spPr bwMode="auto">
          <a:xfrm>
            <a:off x="367818" y="1551833"/>
            <a:ext cx="4121055" cy="908864"/>
          </a:xfrm>
          <a:prstGeom prst="ellipse">
            <a:avLst/>
          </a:prstGeom>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a:ln w="9525">
            <a:noFill/>
            <a:miter lim="800000"/>
            <a:headEnd/>
            <a:tailEnd/>
          </a:ln>
        </p:spPr>
        <p:txBody>
          <a:bodyPr wrap="square">
            <a:spAutoFit/>
          </a:bodyPr>
          <a:lstStyle/>
          <a:p>
            <a:pPr algn="ctr"/>
            <a:r>
              <a:rPr lang="en-GB" dirty="0">
                <a:latin typeface="Calibri" panose="020F0502020204030204" pitchFamily="34" charset="0"/>
              </a:rPr>
              <a:t>Helping them express their views, wishes and feelings</a:t>
            </a:r>
          </a:p>
        </p:txBody>
      </p:sp>
      <p:sp>
        <p:nvSpPr>
          <p:cNvPr id="11" name="Text Box 5"/>
          <p:cNvSpPr txBox="1">
            <a:spLocks noChangeArrowheads="1"/>
          </p:cNvSpPr>
          <p:nvPr/>
        </p:nvSpPr>
        <p:spPr bwMode="auto">
          <a:xfrm>
            <a:off x="7684245" y="1526674"/>
            <a:ext cx="2941320" cy="1298377"/>
          </a:xfrm>
          <a:prstGeom prst="ellipse">
            <a:avLst/>
          </a:prstGeom>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a:ln w="9525">
            <a:noFill/>
            <a:miter lim="800000"/>
            <a:headEnd/>
            <a:tailEnd/>
          </a:ln>
        </p:spPr>
        <p:txBody>
          <a:bodyPr wrap="square">
            <a:spAutoFit/>
          </a:bodyPr>
          <a:lstStyle/>
          <a:p>
            <a:pPr algn="ctr"/>
            <a:r>
              <a:rPr lang="en-GB" dirty="0">
                <a:latin typeface="Calibri" panose="020F0502020204030204" pitchFamily="34" charset="0"/>
              </a:rPr>
              <a:t>Hearing their story and </a:t>
            </a:r>
          </a:p>
          <a:p>
            <a:pPr algn="ctr"/>
            <a:r>
              <a:rPr lang="en-GB" dirty="0">
                <a:latin typeface="Calibri" panose="020F0502020204030204" pitchFamily="34" charset="0"/>
              </a:rPr>
              <a:t>clarifying the issue</a:t>
            </a:r>
          </a:p>
        </p:txBody>
      </p:sp>
      <p:sp>
        <p:nvSpPr>
          <p:cNvPr id="5" name="Text Box 3"/>
          <p:cNvSpPr txBox="1">
            <a:spLocks noChangeArrowheads="1"/>
          </p:cNvSpPr>
          <p:nvPr/>
        </p:nvSpPr>
        <p:spPr bwMode="auto">
          <a:xfrm>
            <a:off x="2013035" y="3234697"/>
            <a:ext cx="3906359" cy="1687890"/>
          </a:xfrm>
          <a:prstGeom prst="ellipse">
            <a:avLst/>
          </a:prstGeom>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a:ln w="9525">
            <a:noFill/>
            <a:miter lim="800000"/>
            <a:headEnd/>
            <a:tailEnd/>
          </a:ln>
        </p:spPr>
        <p:txBody>
          <a:bodyPr wrap="square">
            <a:spAutoFit/>
          </a:bodyPr>
          <a:lstStyle/>
          <a:p>
            <a:pPr algn="ctr"/>
            <a:r>
              <a:rPr lang="en-GB" dirty="0">
                <a:latin typeface="Calibri" panose="020F0502020204030204" pitchFamily="34" charset="0"/>
              </a:rPr>
              <a:t>Helping them to decide what they</a:t>
            </a:r>
          </a:p>
          <a:p>
            <a:pPr algn="ctr"/>
            <a:r>
              <a:rPr lang="en-GB" dirty="0">
                <a:latin typeface="Calibri" panose="020F0502020204030204" pitchFamily="34" charset="0"/>
              </a:rPr>
              <a:t> want including all potential outcomes</a:t>
            </a:r>
          </a:p>
        </p:txBody>
      </p:sp>
      <p:sp>
        <p:nvSpPr>
          <p:cNvPr id="13" name="Text Box 5"/>
          <p:cNvSpPr txBox="1">
            <a:spLocks noChangeArrowheads="1"/>
          </p:cNvSpPr>
          <p:nvPr/>
        </p:nvSpPr>
        <p:spPr bwMode="auto">
          <a:xfrm>
            <a:off x="31169" y="4736133"/>
            <a:ext cx="3669760" cy="1687890"/>
          </a:xfrm>
          <a:prstGeom prst="ellipse">
            <a:avLst/>
          </a:prstGeom>
          <a:gradFill flip="none" rotWithShape="1">
            <a:gsLst>
              <a:gs pos="0">
                <a:srgbClr val="D47C30">
                  <a:tint val="66000"/>
                  <a:satMod val="160000"/>
                </a:srgbClr>
              </a:gs>
              <a:gs pos="50000">
                <a:srgbClr val="D47C30">
                  <a:tint val="44500"/>
                  <a:satMod val="160000"/>
                </a:srgbClr>
              </a:gs>
              <a:gs pos="100000">
                <a:srgbClr val="D47C30">
                  <a:tint val="23500"/>
                  <a:satMod val="160000"/>
                </a:srgbClr>
              </a:gs>
            </a:gsLst>
            <a:lin ang="2700000" scaled="1"/>
            <a:tileRect/>
          </a:gradFill>
          <a:ln w="9525">
            <a:noFill/>
            <a:miter lim="800000"/>
            <a:headEnd/>
            <a:tailEnd/>
          </a:ln>
        </p:spPr>
        <p:txBody>
          <a:bodyPr wrap="square">
            <a:spAutoFit/>
          </a:bodyPr>
          <a:lstStyle/>
          <a:p>
            <a:pPr algn="ctr"/>
            <a:r>
              <a:rPr lang="en-GB" dirty="0">
                <a:latin typeface="Calibri" panose="020F0502020204030204" pitchFamily="34" charset="0"/>
              </a:rPr>
              <a:t>Making positive endings when </a:t>
            </a:r>
          </a:p>
          <a:p>
            <a:pPr algn="ctr"/>
            <a:r>
              <a:rPr lang="en-GB" dirty="0">
                <a:latin typeface="Calibri" panose="020F0502020204030204" pitchFamily="34" charset="0"/>
              </a:rPr>
              <a:t>the advocacy relationship ends</a:t>
            </a:r>
          </a:p>
        </p:txBody>
      </p:sp>
      <p:sp>
        <p:nvSpPr>
          <p:cNvPr id="7" name="Text Box 6"/>
          <p:cNvSpPr txBox="1">
            <a:spLocks noChangeArrowheads="1"/>
          </p:cNvSpPr>
          <p:nvPr/>
        </p:nvSpPr>
        <p:spPr bwMode="auto">
          <a:xfrm>
            <a:off x="5168652" y="4739735"/>
            <a:ext cx="2611122" cy="1298377"/>
          </a:xfrm>
          <a:prstGeom prst="ellipse">
            <a:avLst/>
          </a:prstGeom>
          <a:gradFill flip="none" rotWithShape="1">
            <a:gsLst>
              <a:gs pos="0">
                <a:srgbClr val="5CC9E3">
                  <a:tint val="66000"/>
                  <a:satMod val="160000"/>
                </a:srgbClr>
              </a:gs>
              <a:gs pos="50000">
                <a:srgbClr val="5CC9E3">
                  <a:tint val="44500"/>
                  <a:satMod val="160000"/>
                </a:srgbClr>
              </a:gs>
              <a:gs pos="100000">
                <a:srgbClr val="5CC9E3">
                  <a:tint val="23500"/>
                  <a:satMod val="160000"/>
                </a:srgbClr>
              </a:gs>
            </a:gsLst>
            <a:lin ang="2700000" scaled="1"/>
            <a:tileRect/>
          </a:gradFill>
          <a:ln w="9525">
            <a:noFill/>
            <a:miter lim="800000"/>
            <a:headEnd/>
            <a:tailEnd/>
          </a:ln>
        </p:spPr>
        <p:txBody>
          <a:bodyPr wrap="square">
            <a:spAutoFit/>
          </a:bodyPr>
          <a:lstStyle/>
          <a:p>
            <a:pPr algn="ctr"/>
            <a:r>
              <a:rPr lang="en-GB" dirty="0">
                <a:latin typeface="Calibri" panose="020F0502020204030204" pitchFamily="34" charset="0"/>
              </a:rPr>
              <a:t>Helping them to </a:t>
            </a:r>
          </a:p>
          <a:p>
            <a:pPr algn="ctr"/>
            <a:r>
              <a:rPr lang="en-GB" dirty="0">
                <a:latin typeface="Calibri" panose="020F0502020204030204" pitchFamily="34" charset="0"/>
              </a:rPr>
              <a:t>understand outcomes</a:t>
            </a:r>
          </a:p>
        </p:txBody>
      </p:sp>
      <p:sp>
        <p:nvSpPr>
          <p:cNvPr id="12" name="Text Box 5"/>
          <p:cNvSpPr txBox="1">
            <a:spLocks noChangeArrowheads="1"/>
          </p:cNvSpPr>
          <p:nvPr/>
        </p:nvSpPr>
        <p:spPr bwMode="auto">
          <a:xfrm>
            <a:off x="8291946" y="4918116"/>
            <a:ext cx="3096490" cy="1298377"/>
          </a:xfrm>
          <a:prstGeom prst="ellipse">
            <a:avLst/>
          </a:prstGeom>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a:ln w="9525">
            <a:noFill/>
            <a:miter lim="800000"/>
            <a:headEnd/>
            <a:tailEnd/>
          </a:ln>
        </p:spPr>
        <p:txBody>
          <a:bodyPr wrap="square">
            <a:spAutoFit/>
          </a:bodyPr>
          <a:lstStyle/>
          <a:p>
            <a:pPr algn="ctr"/>
            <a:r>
              <a:rPr lang="en-GB" dirty="0">
                <a:latin typeface="Calibri" panose="020F0502020204030204" pitchFamily="34" charset="0"/>
              </a:rPr>
              <a:t>Establishing what their </a:t>
            </a:r>
          </a:p>
          <a:p>
            <a:pPr algn="ctr"/>
            <a:r>
              <a:rPr lang="en-GB" dirty="0">
                <a:latin typeface="Calibri" panose="020F0502020204030204" pitchFamily="34" charset="0"/>
              </a:rPr>
              <a:t>preferred outcome is</a:t>
            </a:r>
          </a:p>
        </p:txBody>
      </p:sp>
      <p:sp>
        <p:nvSpPr>
          <p:cNvPr id="9" name="Text Box 4"/>
          <p:cNvSpPr txBox="1">
            <a:spLocks noChangeArrowheads="1"/>
          </p:cNvSpPr>
          <p:nvPr/>
        </p:nvSpPr>
        <p:spPr bwMode="auto">
          <a:xfrm>
            <a:off x="6679732" y="3316596"/>
            <a:ext cx="3274639" cy="1298377"/>
          </a:xfrm>
          <a:prstGeom prst="ellipse">
            <a:avLst/>
          </a:prstGeom>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a:ln w="9525">
            <a:noFill/>
            <a:miter lim="800000"/>
            <a:headEnd/>
            <a:tailEnd/>
          </a:ln>
        </p:spPr>
        <p:txBody>
          <a:bodyPr wrap="square">
            <a:spAutoFit/>
          </a:bodyPr>
          <a:lstStyle/>
          <a:p>
            <a:pPr algn="ctr"/>
            <a:r>
              <a:rPr lang="en-GB" dirty="0">
                <a:latin typeface="Calibri" panose="020F0502020204030204" pitchFamily="34" charset="0"/>
              </a:rPr>
              <a:t>Helping them to tell others </a:t>
            </a:r>
          </a:p>
          <a:p>
            <a:pPr algn="ctr"/>
            <a:r>
              <a:rPr lang="en-GB" dirty="0">
                <a:latin typeface="Calibri" panose="020F0502020204030204" pitchFamily="34" charset="0"/>
              </a:rPr>
              <a:t>what they want</a:t>
            </a:r>
          </a:p>
        </p:txBody>
      </p:sp>
    </p:spTree>
    <p:extLst>
      <p:ext uri="{BB962C8B-B14F-4D97-AF65-F5344CB8AC3E}">
        <p14:creationId xmlns:p14="http://schemas.microsoft.com/office/powerpoint/2010/main" val="3058102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1" grpId="0" animBg="1"/>
      <p:bldP spid="5" grpId="0" animBg="1"/>
      <p:bldP spid="13" grpId="0" animBg="1"/>
      <p:bldP spid="7" grpId="0" animBg="1"/>
      <p:bldP spid="12"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2673" y="1558785"/>
            <a:ext cx="10536382" cy="1807870"/>
          </a:xfrm>
        </p:spPr>
        <p:txBody>
          <a:bodyPr>
            <a:normAutofit/>
          </a:bodyPr>
          <a:lstStyle/>
          <a:p>
            <a:r>
              <a:rPr lang="en-GB" sz="4400" b="1" dirty="0">
                <a:latin typeface="Calibri" panose="020F0502020204030204" pitchFamily="34" charset="0"/>
              </a:rPr>
              <a:t>The National Approach to Statutory Advocacy. </a:t>
            </a:r>
          </a:p>
        </p:txBody>
      </p:sp>
      <p:sp>
        <p:nvSpPr>
          <p:cNvPr id="5" name="Subtitle 4"/>
          <p:cNvSpPr>
            <a:spLocks noGrp="1"/>
          </p:cNvSpPr>
          <p:nvPr>
            <p:ph type="subTitle" idx="1"/>
          </p:nvPr>
        </p:nvSpPr>
        <p:spPr>
          <a:xfrm>
            <a:off x="602673" y="3938150"/>
            <a:ext cx="10796153" cy="1236522"/>
          </a:xfrm>
        </p:spPr>
        <p:txBody>
          <a:bodyPr>
            <a:normAutofit/>
          </a:bodyPr>
          <a:lstStyle/>
          <a:p>
            <a:r>
              <a:rPr lang="en-GB" sz="3200" b="1" dirty="0">
                <a:latin typeface="Calibri" panose="020F0502020204030204" pitchFamily="34" charset="0"/>
              </a:rPr>
              <a:t>What do you already know? Have you already heard of NASA?</a:t>
            </a:r>
          </a:p>
        </p:txBody>
      </p:sp>
    </p:spTree>
    <p:extLst>
      <p:ext uri="{BB962C8B-B14F-4D97-AF65-F5344CB8AC3E}">
        <p14:creationId xmlns:p14="http://schemas.microsoft.com/office/powerpoint/2010/main" val="118178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7228" y="373968"/>
            <a:ext cx="10456572" cy="1174278"/>
          </a:xfrm>
        </p:spPr>
        <p:txBody>
          <a:bodyPr/>
          <a:lstStyle/>
          <a:p>
            <a:r>
              <a:rPr lang="en-GB" b="1" dirty="0">
                <a:latin typeface="Calibri" panose="020F0502020204030204" pitchFamily="34" charset="0"/>
              </a:rPr>
              <a:t>What does that mean for us?</a:t>
            </a:r>
          </a:p>
        </p:txBody>
      </p:sp>
      <p:sp>
        <p:nvSpPr>
          <p:cNvPr id="3" name="Content Placeholder 2"/>
          <p:cNvSpPr>
            <a:spLocks noGrp="1"/>
          </p:cNvSpPr>
          <p:nvPr>
            <p:ph idx="1"/>
          </p:nvPr>
        </p:nvSpPr>
        <p:spPr>
          <a:xfrm>
            <a:off x="897228" y="1699530"/>
            <a:ext cx="9566417" cy="4351338"/>
          </a:xfrm>
        </p:spPr>
        <p:txBody>
          <a:bodyPr/>
          <a:lstStyle/>
          <a:p>
            <a:pPr marL="0" indent="0" algn="just">
              <a:buNone/>
            </a:pPr>
            <a:r>
              <a:rPr lang="en-GB" dirty="0">
                <a:latin typeface="Calibri" panose="020F0502020204030204" pitchFamily="34" charset="0"/>
              </a:rPr>
              <a:t>As Local Authorities and commissioners with responsibility for implementing the Approach, several changes are required which we will explore as part of this training.</a:t>
            </a:r>
          </a:p>
          <a:p>
            <a:pPr marL="0" indent="0" algn="just">
              <a:buNone/>
            </a:pPr>
            <a:r>
              <a:rPr lang="en-GB" b="1" i="1" dirty="0">
                <a:latin typeface="Calibri" panose="020F0502020204030204" pitchFamily="34" charset="0"/>
              </a:rPr>
              <a:t>Including </a:t>
            </a:r>
          </a:p>
          <a:p>
            <a:pPr algn="just"/>
            <a:r>
              <a:rPr lang="en-GB" dirty="0">
                <a:latin typeface="Calibri" panose="020F0502020204030204" pitchFamily="34" charset="0"/>
              </a:rPr>
              <a:t>The active offer</a:t>
            </a:r>
          </a:p>
          <a:p>
            <a:pPr algn="just"/>
            <a:r>
              <a:rPr lang="en-GB" dirty="0">
                <a:latin typeface="Calibri" panose="020F0502020204030204" pitchFamily="34" charset="0"/>
              </a:rPr>
              <a:t>The National Standards and Outcomes Framework</a:t>
            </a:r>
          </a:p>
          <a:p>
            <a:pPr algn="just"/>
            <a:r>
              <a:rPr lang="en-GB" dirty="0">
                <a:latin typeface="Calibri" panose="020F0502020204030204" pitchFamily="34" charset="0"/>
              </a:rPr>
              <a:t>Local, national and regional performance monitoring and recording templates</a:t>
            </a:r>
          </a:p>
          <a:p>
            <a:pPr marL="0" indent="0" algn="just">
              <a:buNone/>
            </a:pPr>
            <a:endParaRPr lang="en-GB" dirty="0"/>
          </a:p>
        </p:txBody>
      </p:sp>
    </p:spTree>
    <p:extLst>
      <p:ext uri="{BB962C8B-B14F-4D97-AF65-F5344CB8AC3E}">
        <p14:creationId xmlns:p14="http://schemas.microsoft.com/office/powerpoint/2010/main" val="1006435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9155"/>
            <a:ext cx="9708573" cy="5715000"/>
          </a:xfrm>
        </p:spPr>
        <p:txBody>
          <a:bodyPr>
            <a:normAutofit lnSpcReduction="10000"/>
          </a:bodyPr>
          <a:lstStyle/>
          <a:p>
            <a:pPr marL="0" indent="0">
              <a:buNone/>
            </a:pPr>
            <a:r>
              <a:rPr lang="en-GB" b="1" dirty="0">
                <a:latin typeface="Calibri" panose="020F0502020204030204" pitchFamily="34" charset="0"/>
              </a:rPr>
              <a:t>The National Approach to Statutory Advocacy (NASA) has several </a:t>
            </a:r>
            <a:r>
              <a:rPr lang="en-GB" b="1" i="1" dirty="0">
                <a:latin typeface="Calibri" panose="020F0502020204030204" pitchFamily="34" charset="0"/>
              </a:rPr>
              <a:t>overarching principles</a:t>
            </a:r>
            <a:r>
              <a:rPr lang="en-GB" b="1" dirty="0">
                <a:latin typeface="Calibri" panose="020F0502020204030204" pitchFamily="34" charset="0"/>
              </a:rPr>
              <a:t>:</a:t>
            </a:r>
          </a:p>
          <a:p>
            <a:r>
              <a:rPr lang="en-GB" dirty="0">
                <a:latin typeface="Calibri" panose="020F0502020204030204" pitchFamily="34" charset="0"/>
              </a:rPr>
              <a:t>Standardisation</a:t>
            </a:r>
          </a:p>
          <a:p>
            <a:r>
              <a:rPr lang="en-GB" dirty="0">
                <a:latin typeface="Calibri" panose="020F0502020204030204" pitchFamily="34" charset="0"/>
              </a:rPr>
              <a:t>Accessibility for children and young people</a:t>
            </a:r>
          </a:p>
          <a:p>
            <a:r>
              <a:rPr lang="en-GB" dirty="0">
                <a:latin typeface="Calibri" panose="020F0502020204030204" pitchFamily="34" charset="0"/>
              </a:rPr>
              <a:t>Issue based </a:t>
            </a:r>
          </a:p>
          <a:p>
            <a:r>
              <a:rPr lang="en-GB" dirty="0">
                <a:latin typeface="Calibri" panose="020F0502020204030204" pitchFamily="34" charset="0"/>
              </a:rPr>
              <a:t>Positive outcomes</a:t>
            </a:r>
          </a:p>
          <a:p>
            <a:pPr marL="0" indent="0">
              <a:buNone/>
            </a:pPr>
            <a:r>
              <a:rPr lang="en-GB" b="1" dirty="0">
                <a:latin typeface="Calibri" panose="020F0502020204030204" pitchFamily="34" charset="0"/>
              </a:rPr>
              <a:t>and </a:t>
            </a:r>
            <a:r>
              <a:rPr lang="en-GB" b="1" i="1" dirty="0">
                <a:latin typeface="Calibri" panose="020F0502020204030204" pitchFamily="34" charset="0"/>
              </a:rPr>
              <a:t>key elements:</a:t>
            </a:r>
          </a:p>
          <a:p>
            <a:r>
              <a:rPr lang="en-GB" dirty="0">
                <a:latin typeface="Calibri" panose="020F0502020204030204" pitchFamily="34" charset="0"/>
              </a:rPr>
              <a:t>The National Standards and Outcomes Framework</a:t>
            </a:r>
          </a:p>
          <a:p>
            <a:r>
              <a:rPr lang="en-GB" dirty="0">
                <a:latin typeface="Calibri" panose="020F0502020204030204" pitchFamily="34" charset="0"/>
              </a:rPr>
              <a:t>The Active Offer</a:t>
            </a:r>
          </a:p>
          <a:p>
            <a:r>
              <a:rPr lang="en-GB" dirty="0">
                <a:latin typeface="Calibri" panose="020F0502020204030204" pitchFamily="34" charset="0"/>
              </a:rPr>
              <a:t>Local, national and regional performance monitoring and recording templates</a:t>
            </a:r>
          </a:p>
          <a:p>
            <a:r>
              <a:rPr lang="en-GB" dirty="0">
                <a:latin typeface="Calibri" panose="020F0502020204030204" pitchFamily="34" charset="0"/>
              </a:rPr>
              <a:t>Wellbeing Statements</a:t>
            </a:r>
          </a:p>
          <a:p>
            <a:endParaRPr lang="en-GB" dirty="0"/>
          </a:p>
        </p:txBody>
      </p:sp>
    </p:spTree>
    <p:extLst>
      <p:ext uri="{BB962C8B-B14F-4D97-AF65-F5344CB8AC3E}">
        <p14:creationId xmlns:p14="http://schemas.microsoft.com/office/powerpoint/2010/main" val="139595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7918" y="1773411"/>
            <a:ext cx="9775992" cy="2387600"/>
          </a:xfrm>
        </p:spPr>
        <p:txBody>
          <a:bodyPr>
            <a:normAutofit fontScale="90000"/>
          </a:bodyPr>
          <a:lstStyle/>
          <a:p>
            <a:r>
              <a:rPr lang="en-GB" b="1" dirty="0">
                <a:latin typeface="Calibri" panose="020F0502020204030204" pitchFamily="34" charset="0"/>
              </a:rPr>
              <a:t>National Approach to Statutory Advocacy for </a:t>
            </a:r>
            <a:br>
              <a:rPr lang="en-GB" b="1" dirty="0">
                <a:latin typeface="Calibri" panose="020F0502020204030204" pitchFamily="34" charset="0"/>
              </a:rPr>
            </a:br>
            <a:r>
              <a:rPr lang="en-GB" b="1" dirty="0">
                <a:latin typeface="Calibri" panose="020F0502020204030204" pitchFamily="34" charset="0"/>
              </a:rPr>
              <a:t>Children and Young People</a:t>
            </a:r>
          </a:p>
        </p:txBody>
      </p:sp>
      <p:sp>
        <p:nvSpPr>
          <p:cNvPr id="3" name="Subtitle 2"/>
          <p:cNvSpPr>
            <a:spLocks noGrp="1"/>
          </p:cNvSpPr>
          <p:nvPr>
            <p:ph type="subTitle" idx="1"/>
          </p:nvPr>
        </p:nvSpPr>
        <p:spPr>
          <a:xfrm>
            <a:off x="737755" y="3674775"/>
            <a:ext cx="10318172" cy="1655762"/>
          </a:xfrm>
        </p:spPr>
        <p:txBody>
          <a:bodyPr>
            <a:normAutofit/>
          </a:bodyPr>
          <a:lstStyle/>
          <a:p>
            <a:endParaRPr lang="en-GB" dirty="0"/>
          </a:p>
          <a:p>
            <a:endParaRPr lang="en-GB" dirty="0"/>
          </a:p>
          <a:p>
            <a:r>
              <a:rPr lang="en-GB" sz="2800" b="1" dirty="0">
                <a:latin typeface="Calibri" panose="020F0502020204030204" pitchFamily="34" charset="0"/>
              </a:rPr>
              <a:t>What does that mean for Local Authorities and Commissioners?</a:t>
            </a:r>
          </a:p>
        </p:txBody>
      </p:sp>
    </p:spTree>
    <p:extLst>
      <p:ext uri="{BB962C8B-B14F-4D97-AF65-F5344CB8AC3E}">
        <p14:creationId xmlns:p14="http://schemas.microsoft.com/office/powerpoint/2010/main" val="1621066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701"/>
            <a:ext cx="9799749" cy="1020987"/>
          </a:xfrm>
        </p:spPr>
        <p:txBody>
          <a:bodyPr>
            <a:normAutofit fontScale="90000"/>
          </a:bodyPr>
          <a:lstStyle/>
          <a:p>
            <a:r>
              <a:rPr lang="en-GB" dirty="0"/>
              <a:t>National Standards and Outcomes Framework</a:t>
            </a:r>
          </a:p>
        </p:txBody>
      </p:sp>
      <p:sp>
        <p:nvSpPr>
          <p:cNvPr id="3" name="Content Placeholder 2"/>
          <p:cNvSpPr>
            <a:spLocks noGrp="1"/>
          </p:cNvSpPr>
          <p:nvPr>
            <p:ph idx="1"/>
          </p:nvPr>
        </p:nvSpPr>
        <p:spPr/>
        <p:txBody>
          <a:bodyPr/>
          <a:lstStyle/>
          <a:p>
            <a:r>
              <a:rPr lang="en-GB" dirty="0"/>
              <a:t>The National Standards and Outcomes framework sets out the underpinning standards and outcomes in relation to advocacy and the  outcomes children and young people can expect.  </a:t>
            </a:r>
          </a:p>
          <a:p>
            <a:endParaRPr lang="en-GB" dirty="0"/>
          </a:p>
          <a:p>
            <a:r>
              <a:rPr lang="en-GB" dirty="0"/>
              <a:t>It sets out a framework against which advocacy service providers and those commissioning services can ensure those standards are being achieved. Enabling us to evidence they are making positive changes to the lives of children and young people.</a:t>
            </a:r>
          </a:p>
          <a:p>
            <a:endParaRPr lang="en-GB" dirty="0"/>
          </a:p>
          <a:p>
            <a:endParaRPr lang="en-GB" dirty="0"/>
          </a:p>
        </p:txBody>
      </p:sp>
    </p:spTree>
    <p:extLst>
      <p:ext uri="{BB962C8B-B14F-4D97-AF65-F5344CB8AC3E}">
        <p14:creationId xmlns:p14="http://schemas.microsoft.com/office/powerpoint/2010/main" val="30665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marL="0" indent="0">
              <a:buNone/>
            </a:pPr>
            <a:r>
              <a:rPr lang="en-GB" u="sng" dirty="0">
                <a:latin typeface="Calibri" panose="020F0502020204030204" pitchFamily="34" charset="0"/>
              </a:rPr>
              <a:t>Children and young people who access Independent Advocacy services can expect – </a:t>
            </a:r>
            <a:r>
              <a:rPr lang="en-GB" dirty="0">
                <a:latin typeface="Calibri" panose="020F0502020204030204" pitchFamily="34" charset="0"/>
              </a:rPr>
              <a:t>.</a:t>
            </a:r>
          </a:p>
          <a:p>
            <a:r>
              <a:rPr lang="en-GB" dirty="0">
                <a:latin typeface="Calibri" panose="020F0502020204030204" pitchFamily="34" charset="0"/>
              </a:rPr>
              <a:t>Good quality advocacy that is easy to find and use.</a:t>
            </a:r>
          </a:p>
          <a:p>
            <a:r>
              <a:rPr lang="en-GB" dirty="0">
                <a:latin typeface="Calibri" panose="020F0502020204030204" pitchFamily="34" charset="0"/>
              </a:rPr>
              <a:t>Children and young people are kept safe and their privacy respected</a:t>
            </a:r>
          </a:p>
          <a:p>
            <a:r>
              <a:rPr lang="en-GB" dirty="0">
                <a:latin typeface="Calibri" panose="020F0502020204030204" pitchFamily="34" charset="0"/>
              </a:rPr>
              <a:t>Children and young people are treated with respect and valued for their differences.</a:t>
            </a:r>
          </a:p>
          <a:p>
            <a:r>
              <a:rPr lang="en-GB" dirty="0">
                <a:latin typeface="Calibri" panose="020F0502020204030204" pitchFamily="34" charset="0"/>
              </a:rPr>
              <a:t>Children and young people get support and have their opinions listened to.</a:t>
            </a:r>
          </a:p>
          <a:p>
            <a:r>
              <a:rPr lang="en-GB" dirty="0">
                <a:latin typeface="Calibri" panose="020F0502020204030204" pitchFamily="34" charset="0"/>
              </a:rPr>
              <a:t>Children and young people can take part in the design, planning and rating of advocacy</a:t>
            </a:r>
            <a:endParaRPr lang="en-GB" dirty="0"/>
          </a:p>
        </p:txBody>
      </p:sp>
    </p:spTree>
    <p:extLst>
      <p:ext uri="{BB962C8B-B14F-4D97-AF65-F5344CB8AC3E}">
        <p14:creationId xmlns:p14="http://schemas.microsoft.com/office/powerpoint/2010/main" val="1937507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6417"/>
            <a:ext cx="10515600" cy="1080655"/>
          </a:xfrm>
        </p:spPr>
        <p:txBody>
          <a:bodyPr>
            <a:noAutofit/>
          </a:bodyPr>
          <a:lstStyle/>
          <a:p>
            <a:r>
              <a:rPr lang="en-GB" sz="3800" b="1" dirty="0">
                <a:latin typeface="Calibri" panose="020F0502020204030204" pitchFamily="34" charset="0"/>
              </a:rPr>
              <a:t>National Approach to Statutory Advocacy</a:t>
            </a:r>
            <a:br>
              <a:rPr lang="en-GB" sz="3800" b="1" dirty="0">
                <a:latin typeface="Calibri" panose="020F0502020204030204" pitchFamily="34" charset="0"/>
              </a:rPr>
            </a:br>
            <a:r>
              <a:rPr lang="en-GB" sz="3800" b="1" dirty="0">
                <a:latin typeface="Calibri" panose="020F0502020204030204" pitchFamily="34" charset="0"/>
              </a:rPr>
              <a:t>- a history</a:t>
            </a:r>
          </a:p>
        </p:txBody>
      </p:sp>
      <p:sp>
        <p:nvSpPr>
          <p:cNvPr id="3" name="Content Placeholder 2"/>
          <p:cNvSpPr>
            <a:spLocks noGrp="1"/>
          </p:cNvSpPr>
          <p:nvPr>
            <p:ph idx="1"/>
          </p:nvPr>
        </p:nvSpPr>
        <p:spPr>
          <a:xfrm>
            <a:off x="838199" y="1714500"/>
            <a:ext cx="10515600" cy="4618182"/>
          </a:xfrm>
        </p:spPr>
        <p:txBody>
          <a:bodyPr>
            <a:normAutofit fontScale="92500" lnSpcReduction="20000"/>
          </a:bodyPr>
          <a:lstStyle/>
          <a:p>
            <a:pPr marL="0" indent="0" algn="just">
              <a:buNone/>
            </a:pPr>
            <a:r>
              <a:rPr lang="en-GB" sz="2600" b="1" dirty="0">
                <a:latin typeface="Calibri" panose="020F0502020204030204" pitchFamily="34" charset="0"/>
              </a:rPr>
              <a:t>Missing Voices 2012 </a:t>
            </a:r>
            <a:r>
              <a:rPr lang="en-GB" sz="2600" dirty="0">
                <a:latin typeface="Calibri" panose="020F0502020204030204" pitchFamily="34" charset="0"/>
              </a:rPr>
              <a:t>-“Many children and young people did not know that advocacy services existed or that they had an entitlement to receive advocacy if they were being looked after by a local authority, were leaving care or were a child in need.”</a:t>
            </a:r>
          </a:p>
          <a:p>
            <a:pPr marL="0" indent="0">
              <a:buNone/>
            </a:pPr>
            <a:r>
              <a:rPr lang="en-GB" sz="2600" i="1" dirty="0">
                <a:latin typeface="Calibri" panose="020F0502020204030204" pitchFamily="34" charset="0"/>
              </a:rPr>
              <a:t>Quote from Keith </a:t>
            </a:r>
            <a:r>
              <a:rPr lang="en-GB" sz="2600" i="1" dirty="0" err="1">
                <a:latin typeface="Calibri" panose="020F0502020204030204" pitchFamily="34" charset="0"/>
              </a:rPr>
              <a:t>Towler</a:t>
            </a:r>
            <a:r>
              <a:rPr lang="en-GB" sz="2600" i="1" dirty="0">
                <a:latin typeface="Calibri" panose="020F0502020204030204" pitchFamily="34" charset="0"/>
              </a:rPr>
              <a:t>, Former Children’s Commissioner, cited in Missing Voices</a:t>
            </a:r>
            <a:endParaRPr lang="en-GB" sz="2600" dirty="0">
              <a:latin typeface="Calibri" panose="020F0502020204030204" pitchFamily="34" charset="0"/>
            </a:endParaRPr>
          </a:p>
          <a:p>
            <a:endParaRPr lang="en-GB" sz="2600" dirty="0">
              <a:latin typeface="Calibri" panose="020F0502020204030204" pitchFamily="34" charset="0"/>
            </a:endParaRPr>
          </a:p>
          <a:p>
            <a:r>
              <a:rPr lang="en-GB" sz="2600" dirty="0">
                <a:latin typeface="Calibri" panose="020F0502020204030204" pitchFamily="34" charset="0"/>
              </a:rPr>
              <a:t>A strategic review on relation to Independent Statutory Advocacy was undertaken on behalf of Welsh Government in 2014</a:t>
            </a:r>
          </a:p>
          <a:p>
            <a:r>
              <a:rPr lang="en-GB" sz="2600" dirty="0">
                <a:latin typeface="Calibri" panose="020F0502020204030204" pitchFamily="34" charset="0"/>
              </a:rPr>
              <a:t>MEGA Group</a:t>
            </a:r>
          </a:p>
          <a:p>
            <a:r>
              <a:rPr lang="en-GB" sz="2600" dirty="0">
                <a:latin typeface="Calibri" panose="020F0502020204030204" pitchFamily="34" charset="0"/>
              </a:rPr>
              <a:t>WG appointed advocacy professional to lead on development of NASA</a:t>
            </a:r>
          </a:p>
          <a:p>
            <a:r>
              <a:rPr lang="en-GB" sz="2600" dirty="0">
                <a:latin typeface="Calibri" panose="020F0502020204030204" pitchFamily="34" charset="0"/>
              </a:rPr>
              <a:t>A Task and Finish Group was set up and chaired by ADSS </a:t>
            </a:r>
            <a:r>
              <a:rPr lang="en-GB" sz="2600" dirty="0" err="1">
                <a:latin typeface="Calibri" panose="020F0502020204030204" pitchFamily="34" charset="0"/>
              </a:rPr>
              <a:t>Cymru</a:t>
            </a:r>
            <a:endParaRPr lang="en-GB" sz="2600" dirty="0">
              <a:latin typeface="Calibri" panose="020F0502020204030204" pitchFamily="34" charset="0"/>
            </a:endParaRPr>
          </a:p>
          <a:p>
            <a:r>
              <a:rPr lang="en-GB" sz="2600" dirty="0">
                <a:latin typeface="Calibri" panose="020F0502020204030204" pitchFamily="34" charset="0"/>
              </a:rPr>
              <a:t>Business case to the Minister of Health and Social Services</a:t>
            </a:r>
          </a:p>
          <a:p>
            <a:r>
              <a:rPr lang="en-GB" sz="2600" dirty="0">
                <a:latin typeface="Calibri" panose="020F0502020204030204" pitchFamily="34" charset="0"/>
              </a:rPr>
              <a:t>ADSS took over lead; appointed Implementation Manager</a:t>
            </a:r>
          </a:p>
          <a:p>
            <a:endParaRPr lang="en-GB" dirty="0"/>
          </a:p>
        </p:txBody>
      </p:sp>
    </p:spTree>
    <p:extLst>
      <p:ext uri="{BB962C8B-B14F-4D97-AF65-F5344CB8AC3E}">
        <p14:creationId xmlns:p14="http://schemas.microsoft.com/office/powerpoint/2010/main" val="1541723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273" y="365126"/>
            <a:ext cx="10522527" cy="1037648"/>
          </a:xfrm>
        </p:spPr>
        <p:txBody>
          <a:bodyPr/>
          <a:lstStyle/>
          <a:p>
            <a:r>
              <a:rPr lang="en-GB" b="1" dirty="0">
                <a:latin typeface="Calibri" panose="020F0502020204030204" pitchFamily="34" charset="0"/>
              </a:rPr>
              <a:t>Findings of Missing Voices 2012</a:t>
            </a:r>
          </a:p>
        </p:txBody>
      </p:sp>
      <p:sp>
        <p:nvSpPr>
          <p:cNvPr id="3" name="Content Placeholder 2"/>
          <p:cNvSpPr>
            <a:spLocks noGrp="1"/>
          </p:cNvSpPr>
          <p:nvPr>
            <p:ph idx="1"/>
          </p:nvPr>
        </p:nvSpPr>
        <p:spPr>
          <a:xfrm>
            <a:off x="831273" y="1620982"/>
            <a:ext cx="10775372" cy="3304310"/>
          </a:xfrm>
        </p:spPr>
        <p:txBody>
          <a:bodyPr>
            <a:normAutofit/>
          </a:bodyPr>
          <a:lstStyle/>
          <a:p>
            <a:pPr>
              <a:spcBef>
                <a:spcPts val="800"/>
              </a:spcBef>
            </a:pPr>
            <a:r>
              <a:rPr lang="en-GB" dirty="0">
                <a:latin typeface="Calibri" panose="020F0502020204030204" pitchFamily="34" charset="0"/>
              </a:rPr>
              <a:t>Inequality of funding</a:t>
            </a:r>
          </a:p>
          <a:p>
            <a:pPr>
              <a:spcBef>
                <a:spcPts val="800"/>
              </a:spcBef>
            </a:pPr>
            <a:r>
              <a:rPr lang="en-GB" dirty="0">
                <a:latin typeface="Calibri" panose="020F0502020204030204" pitchFamily="34" charset="0"/>
              </a:rPr>
              <a:t>Reporting difference </a:t>
            </a:r>
          </a:p>
          <a:p>
            <a:pPr>
              <a:spcBef>
                <a:spcPts val="800"/>
              </a:spcBef>
            </a:pPr>
            <a:r>
              <a:rPr lang="en-GB" dirty="0">
                <a:latin typeface="Calibri" panose="020F0502020204030204" pitchFamily="34" charset="0"/>
              </a:rPr>
              <a:t>Criteria for access </a:t>
            </a:r>
          </a:p>
          <a:p>
            <a:pPr>
              <a:spcBef>
                <a:spcPts val="800"/>
              </a:spcBef>
            </a:pPr>
            <a:r>
              <a:rPr lang="en-GB" dirty="0">
                <a:latin typeface="Calibri" panose="020F0502020204030204" pitchFamily="34" charset="0"/>
              </a:rPr>
              <a:t>Major issues that children and young people didn’t know about it their rights to advocacy</a:t>
            </a:r>
          </a:p>
          <a:p>
            <a:pPr>
              <a:spcBef>
                <a:spcPts val="800"/>
              </a:spcBef>
            </a:pPr>
            <a:r>
              <a:rPr lang="en-GB" dirty="0">
                <a:latin typeface="Calibri" panose="020F0502020204030204" pitchFamily="34" charset="0"/>
              </a:rPr>
              <a:t>Level of independence </a:t>
            </a:r>
          </a:p>
        </p:txBody>
      </p:sp>
    </p:spTree>
    <p:extLst>
      <p:ext uri="{BB962C8B-B14F-4D97-AF65-F5344CB8AC3E}">
        <p14:creationId xmlns:p14="http://schemas.microsoft.com/office/powerpoint/2010/main" val="3795073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335" y="602590"/>
            <a:ext cx="10515600" cy="840096"/>
          </a:xfrm>
        </p:spPr>
        <p:txBody>
          <a:bodyPr>
            <a:normAutofit fontScale="90000"/>
          </a:bodyPr>
          <a:lstStyle/>
          <a:p>
            <a:r>
              <a:rPr lang="en-GB" sz="4900" b="1" dirty="0">
                <a:latin typeface="Calibri" panose="020F0502020204030204" pitchFamily="34" charset="0"/>
              </a:rPr>
              <a:t>Why a National Approach?</a:t>
            </a:r>
            <a:br>
              <a:rPr lang="en-GB" dirty="0"/>
            </a:br>
            <a:endParaRPr lang="en-GB" dirty="0"/>
          </a:p>
        </p:txBody>
      </p:sp>
      <p:sp>
        <p:nvSpPr>
          <p:cNvPr id="3" name="Content Placeholder 2"/>
          <p:cNvSpPr>
            <a:spLocks noGrp="1"/>
          </p:cNvSpPr>
          <p:nvPr>
            <p:ph idx="1"/>
          </p:nvPr>
        </p:nvSpPr>
        <p:spPr>
          <a:xfrm>
            <a:off x="682335" y="1442686"/>
            <a:ext cx="10020301" cy="4729514"/>
          </a:xfrm>
        </p:spPr>
        <p:txBody>
          <a:bodyPr>
            <a:noAutofit/>
          </a:bodyPr>
          <a:lstStyle/>
          <a:p>
            <a:pPr marL="0" indent="0">
              <a:buNone/>
            </a:pPr>
            <a:r>
              <a:rPr lang="en-GB" sz="2600" b="1" dirty="0">
                <a:latin typeface="Calibri" panose="020F0502020204030204" pitchFamily="34" charset="0"/>
              </a:rPr>
              <a:t>Missing Voices identified a number of challenges/ issues regarding the provision of independent professional advocacy across Wales:</a:t>
            </a:r>
          </a:p>
          <a:p>
            <a:pPr marL="0" indent="0">
              <a:buNone/>
            </a:pPr>
            <a:endParaRPr lang="en-GB" b="1" u="sng" dirty="0">
              <a:latin typeface="Calibri" panose="020F0502020204030204" pitchFamily="34" charset="0"/>
            </a:endParaRPr>
          </a:p>
          <a:p>
            <a:pPr marL="0" indent="0">
              <a:buNone/>
            </a:pPr>
            <a:r>
              <a:rPr lang="en-GB" b="1" u="sng" dirty="0">
                <a:latin typeface="Calibri" panose="020F0502020204030204" pitchFamily="34" charset="0"/>
              </a:rPr>
              <a:t>Inconsistency and Criteria</a:t>
            </a:r>
          </a:p>
          <a:p>
            <a:pPr marL="0" indent="0">
              <a:buNone/>
            </a:pPr>
            <a:r>
              <a:rPr lang="en-GB" sz="2400" dirty="0">
                <a:latin typeface="Calibri" panose="020F0502020204030204" pitchFamily="34" charset="0"/>
              </a:rPr>
              <a:t>Prior to NASA, the  criteria for Independent Professional Advocacy was different throughout Wales</a:t>
            </a:r>
            <a:r>
              <a:rPr lang="en-GB" sz="2400" b="1" u="sng" dirty="0">
                <a:latin typeface="Calibri" panose="020F0502020204030204" pitchFamily="34" charset="0"/>
              </a:rPr>
              <a:t>.</a:t>
            </a:r>
          </a:p>
          <a:p>
            <a:pPr marL="0" indent="0">
              <a:buNone/>
            </a:pPr>
            <a:r>
              <a:rPr lang="en-GB" sz="2400" dirty="0">
                <a:latin typeface="Calibri" panose="020F0502020204030204" pitchFamily="34" charset="0"/>
              </a:rPr>
              <a:t>If a child or young person has a social worker, they can now access Independent Professional Advocacy. This includes children and young people who have a care and support plan as well as those entering child protection or becoming looked after. </a:t>
            </a:r>
          </a:p>
        </p:txBody>
      </p:sp>
    </p:spTree>
    <p:extLst>
      <p:ext uri="{BB962C8B-B14F-4D97-AF65-F5344CB8AC3E}">
        <p14:creationId xmlns:p14="http://schemas.microsoft.com/office/powerpoint/2010/main" val="3042736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7257" y="1511726"/>
            <a:ext cx="10515600" cy="4351338"/>
          </a:xfrm>
        </p:spPr>
        <p:txBody>
          <a:bodyPr/>
          <a:lstStyle/>
          <a:p>
            <a:pPr marL="0" indent="0">
              <a:buNone/>
            </a:pPr>
            <a:r>
              <a:rPr lang="en-GB" sz="3200" b="1" dirty="0">
                <a:latin typeface="Calibri" panose="020F0502020204030204" pitchFamily="34" charset="0"/>
              </a:rPr>
              <a:t>Post Code Lottery</a:t>
            </a:r>
          </a:p>
          <a:p>
            <a:pPr marL="0" indent="0" algn="just">
              <a:buNone/>
            </a:pPr>
            <a:r>
              <a:rPr lang="en-GB" dirty="0">
                <a:latin typeface="Calibri" panose="020F0502020204030204" pitchFamily="34" charset="0"/>
              </a:rPr>
              <a:t>Inconsistency lead to a postcode lottery for children and young people. The National Approach will ensure a standardised advocacy provision, regardless of where a young person lives in Wales.</a:t>
            </a:r>
          </a:p>
          <a:p>
            <a:endParaRPr lang="en-GB" dirty="0"/>
          </a:p>
        </p:txBody>
      </p:sp>
    </p:spTree>
    <p:extLst>
      <p:ext uri="{BB962C8B-B14F-4D97-AF65-F5344CB8AC3E}">
        <p14:creationId xmlns:p14="http://schemas.microsoft.com/office/powerpoint/2010/main" val="30804970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891" y="987135"/>
            <a:ext cx="10515600" cy="4989105"/>
          </a:xfrm>
        </p:spPr>
        <p:txBody>
          <a:bodyPr>
            <a:normAutofit/>
          </a:bodyPr>
          <a:lstStyle/>
          <a:p>
            <a:pPr marL="0" indent="0">
              <a:buNone/>
            </a:pPr>
            <a:r>
              <a:rPr lang="en-GB" sz="3600" b="1" dirty="0">
                <a:latin typeface="Calibri" panose="020F0502020204030204" pitchFamily="34" charset="0"/>
              </a:rPr>
              <a:t>Funding Levels</a:t>
            </a:r>
          </a:p>
          <a:p>
            <a:r>
              <a:rPr lang="en-GB" sz="2400" dirty="0">
                <a:latin typeface="Calibri" panose="020F0502020204030204" pitchFamily="34" charset="0"/>
              </a:rPr>
              <a:t>Lack of set funding mechanisms. Each Local Authority decides the funding level for its advocacy service.</a:t>
            </a:r>
          </a:p>
          <a:p>
            <a:pPr marL="0" indent="0">
              <a:buNone/>
            </a:pPr>
            <a:r>
              <a:rPr lang="en-GB" b="1" dirty="0">
                <a:latin typeface="Calibri" panose="020F0502020204030204" pitchFamily="34" charset="0"/>
              </a:rPr>
              <a:t>Range and Level Tool - </a:t>
            </a:r>
          </a:p>
          <a:p>
            <a:pPr algn="just"/>
            <a:r>
              <a:rPr lang="en-GB" sz="2400" dirty="0">
                <a:latin typeface="Calibri" panose="020F0502020204030204" pitchFamily="34" charset="0"/>
              </a:rPr>
              <a:t>Good quality and independent services that are easily accessible demand funding to match this. The National Approach has developed a “range and level tool” which can accurately calculate the funding levels required per Local Authority. </a:t>
            </a:r>
          </a:p>
          <a:p>
            <a:pPr algn="just"/>
            <a:r>
              <a:rPr lang="en-GB" sz="2400" dirty="0">
                <a:latin typeface="Calibri" panose="020F0502020204030204" pitchFamily="34" charset="0"/>
              </a:rPr>
              <a:t>It is based on an advocacy hour which takes into consideration salaries, management, administration needs, running costs, eligible populations, geography. </a:t>
            </a:r>
          </a:p>
          <a:p>
            <a:pPr algn="just"/>
            <a:r>
              <a:rPr lang="en-GB" sz="2400" dirty="0">
                <a:latin typeface="Calibri" panose="020F0502020204030204" pitchFamily="34" charset="0"/>
              </a:rPr>
              <a:t>It should ensure that all services are sufficiently funded and accessible to children and young people.</a:t>
            </a:r>
          </a:p>
          <a:p>
            <a:endParaRPr lang="en-GB" sz="2400" dirty="0">
              <a:latin typeface="Calibri" panose="020F0502020204030204" pitchFamily="34" charset="0"/>
            </a:endParaRPr>
          </a:p>
          <a:p>
            <a:endParaRPr lang="en-GB" sz="2400" b="1" u="sng" dirty="0">
              <a:latin typeface="Calibri" panose="020F0502020204030204" pitchFamily="34" charset="0"/>
            </a:endParaRPr>
          </a:p>
        </p:txBody>
      </p:sp>
    </p:spTree>
    <p:extLst>
      <p:ext uri="{BB962C8B-B14F-4D97-AF65-F5344CB8AC3E}">
        <p14:creationId xmlns:p14="http://schemas.microsoft.com/office/powerpoint/2010/main" val="121050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In addition to the range and level tool and in order to support the National Approach to Advocacy, the Welsh Government has provided funding of  £550k to support local authorities to deliver an “Active Offer.</a:t>
            </a:r>
          </a:p>
        </p:txBody>
      </p:sp>
    </p:spTree>
    <p:extLst>
      <p:ext uri="{BB962C8B-B14F-4D97-AF65-F5344CB8AC3E}">
        <p14:creationId xmlns:p14="http://schemas.microsoft.com/office/powerpoint/2010/main" val="31558486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9961" y="1525374"/>
            <a:ext cx="10515600" cy="4351338"/>
          </a:xfrm>
        </p:spPr>
        <p:txBody>
          <a:bodyPr/>
          <a:lstStyle/>
          <a:p>
            <a:pPr marL="0" indent="0">
              <a:buNone/>
            </a:pPr>
            <a:r>
              <a:rPr lang="en-GB" sz="3200" b="1" dirty="0">
                <a:latin typeface="Calibri" panose="020F0502020204030204" pitchFamily="34" charset="0"/>
              </a:rPr>
              <a:t>Variable Practice</a:t>
            </a:r>
          </a:p>
          <a:p>
            <a:r>
              <a:rPr lang="en-GB" dirty="0">
                <a:latin typeface="Calibri" panose="020F0502020204030204" pitchFamily="34" charset="0"/>
              </a:rPr>
              <a:t>No standardised training/ qualification required to become an advocate (to date) </a:t>
            </a:r>
          </a:p>
          <a:p>
            <a:r>
              <a:rPr lang="en-GB" dirty="0">
                <a:latin typeface="Calibri" panose="020F0502020204030204" pitchFamily="34" charset="0"/>
              </a:rPr>
              <a:t>Not all advocates / providers undertake Issue Based Advocacy</a:t>
            </a:r>
          </a:p>
          <a:p>
            <a:pPr marL="0" indent="0">
              <a:buNone/>
            </a:pPr>
            <a:endParaRPr lang="en-GB" dirty="0">
              <a:latin typeface="Calibri" panose="020F0502020204030204" pitchFamily="34" charset="0"/>
            </a:endParaRPr>
          </a:p>
          <a:p>
            <a:pPr marL="0" indent="0">
              <a:buNone/>
            </a:pPr>
            <a:r>
              <a:rPr lang="en-GB" sz="3200" b="1" dirty="0">
                <a:latin typeface="Calibri" panose="020F0502020204030204" pitchFamily="34" charset="0"/>
              </a:rPr>
              <a:t>Service not known or used</a:t>
            </a:r>
          </a:p>
          <a:p>
            <a:r>
              <a:rPr lang="en-GB" dirty="0">
                <a:latin typeface="Calibri" panose="020F0502020204030204" pitchFamily="34" charset="0"/>
              </a:rPr>
              <a:t>Advocacy is often only explained to children and young people by social workers, or via a leaflet given to an individual upon entering the care system</a:t>
            </a:r>
          </a:p>
          <a:p>
            <a:endParaRPr lang="en-GB" dirty="0"/>
          </a:p>
        </p:txBody>
      </p:sp>
    </p:spTree>
    <p:extLst>
      <p:ext uri="{BB962C8B-B14F-4D97-AF65-F5344CB8AC3E}">
        <p14:creationId xmlns:p14="http://schemas.microsoft.com/office/powerpoint/2010/main" val="1333800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Referring to Advocacy.</a:t>
            </a:r>
            <a:br>
              <a:rPr lang="en-GB" dirty="0"/>
            </a:br>
            <a:endParaRPr lang="en-GB" dirty="0"/>
          </a:p>
        </p:txBody>
      </p:sp>
      <p:sp>
        <p:nvSpPr>
          <p:cNvPr id="3" name="Content Placeholder 2"/>
          <p:cNvSpPr>
            <a:spLocks noGrp="1"/>
          </p:cNvSpPr>
          <p:nvPr>
            <p:ph idx="1"/>
          </p:nvPr>
        </p:nvSpPr>
        <p:spPr/>
        <p:txBody>
          <a:bodyPr/>
          <a:lstStyle/>
          <a:p>
            <a:r>
              <a:rPr lang="en-GB" dirty="0"/>
              <a:t>Anyone is able to make a referral to advocacy, a young person is also able to self refer. However, the child or young person MUST give their consent to an advocacy referral being made. </a:t>
            </a:r>
          </a:p>
          <a:p>
            <a:r>
              <a:rPr lang="en-GB" dirty="0"/>
              <a:t>The child or young person must </a:t>
            </a:r>
            <a:r>
              <a:rPr lang="en-GB" i="1" dirty="0"/>
              <a:t>want </a:t>
            </a:r>
            <a:r>
              <a:rPr lang="en-GB" dirty="0"/>
              <a:t>to have an advocacy service. They may </a:t>
            </a:r>
            <a:r>
              <a:rPr lang="en-GB" i="1" dirty="0"/>
              <a:t>have</a:t>
            </a:r>
            <a:r>
              <a:rPr lang="en-GB" dirty="0"/>
              <a:t> to have many other professional services, but advocacy is always a </a:t>
            </a:r>
            <a:r>
              <a:rPr lang="en-GB" i="1" dirty="0"/>
              <a:t>choice.</a:t>
            </a:r>
          </a:p>
          <a:p>
            <a:endParaRPr lang="en-GB" i="1" dirty="0"/>
          </a:p>
          <a:p>
            <a:r>
              <a:rPr lang="en-GB" i="1" dirty="0"/>
              <a:t>Once a referral has been made a young person can expect to be contacted within 2 days and seen within 5 working days.</a:t>
            </a:r>
          </a:p>
        </p:txBody>
      </p:sp>
    </p:spTree>
    <p:extLst>
      <p:ext uri="{BB962C8B-B14F-4D97-AF65-F5344CB8AC3E}">
        <p14:creationId xmlns:p14="http://schemas.microsoft.com/office/powerpoint/2010/main" val="1235811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3394"/>
            <a:ext cx="10515600" cy="1079379"/>
          </a:xfrm>
        </p:spPr>
        <p:txBody>
          <a:bodyPr/>
          <a:lstStyle/>
          <a:p>
            <a:r>
              <a:rPr lang="en-GB" b="1" dirty="0">
                <a:latin typeface="Calibri" panose="020F0502020204030204" pitchFamily="34" charset="0"/>
              </a:rPr>
              <a:t>Learning Outcomes</a:t>
            </a:r>
          </a:p>
        </p:txBody>
      </p:sp>
      <p:sp>
        <p:nvSpPr>
          <p:cNvPr id="3" name="Content Placeholder 2"/>
          <p:cNvSpPr>
            <a:spLocks noGrp="1"/>
          </p:cNvSpPr>
          <p:nvPr>
            <p:ph idx="1"/>
          </p:nvPr>
        </p:nvSpPr>
        <p:spPr>
          <a:xfrm>
            <a:off x="838200" y="1682186"/>
            <a:ext cx="10332027" cy="4351338"/>
          </a:xfrm>
        </p:spPr>
        <p:txBody>
          <a:bodyPr>
            <a:normAutofit/>
          </a:bodyPr>
          <a:lstStyle/>
          <a:p>
            <a:pPr marL="0" indent="0" algn="just">
              <a:buNone/>
            </a:pPr>
            <a:r>
              <a:rPr lang="en-GB" sz="2700" dirty="0">
                <a:latin typeface="Calibri" panose="020F0502020204030204" pitchFamily="34" charset="0"/>
              </a:rPr>
              <a:t>By the end of the session you should be able to </a:t>
            </a:r>
          </a:p>
          <a:p>
            <a:pPr marL="0" indent="0" algn="just">
              <a:buNone/>
            </a:pPr>
            <a:endParaRPr lang="en-GB" sz="2700" dirty="0">
              <a:latin typeface="Calibri" panose="020F0502020204030204" pitchFamily="34" charset="0"/>
            </a:endParaRPr>
          </a:p>
          <a:p>
            <a:pPr algn="just"/>
            <a:r>
              <a:rPr lang="en-GB" sz="2700" dirty="0">
                <a:latin typeface="Calibri" panose="020F0502020204030204" pitchFamily="34" charset="0"/>
              </a:rPr>
              <a:t>Understand the role of an advocate, and different types of advocacy</a:t>
            </a:r>
          </a:p>
          <a:p>
            <a:pPr algn="just"/>
            <a:r>
              <a:rPr lang="en-GB" sz="2700" dirty="0">
                <a:latin typeface="Calibri" panose="020F0502020204030204" pitchFamily="34" charset="0"/>
              </a:rPr>
              <a:t>Understand the history and where the National Approach has come from</a:t>
            </a:r>
          </a:p>
          <a:p>
            <a:pPr algn="just"/>
            <a:r>
              <a:rPr lang="en-GB" sz="2700" dirty="0">
                <a:latin typeface="Calibri" panose="020F0502020204030204" pitchFamily="34" charset="0"/>
              </a:rPr>
              <a:t>Understand the over arching principles of the National Approach</a:t>
            </a:r>
          </a:p>
          <a:p>
            <a:pPr algn="just"/>
            <a:r>
              <a:rPr lang="en-GB" sz="2700" dirty="0">
                <a:latin typeface="Calibri" panose="020F0502020204030204" pitchFamily="34" charset="0"/>
              </a:rPr>
              <a:t>Be aware of each element of the National Approach and how they all link</a:t>
            </a:r>
          </a:p>
        </p:txBody>
      </p:sp>
    </p:spTree>
    <p:extLst>
      <p:ext uri="{BB962C8B-B14F-4D97-AF65-F5344CB8AC3E}">
        <p14:creationId xmlns:p14="http://schemas.microsoft.com/office/powerpoint/2010/main" val="6560129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6475"/>
          </a:xfrm>
        </p:spPr>
        <p:txBody>
          <a:bodyPr/>
          <a:lstStyle/>
          <a:p>
            <a:r>
              <a:rPr lang="en-GB" b="1" dirty="0">
                <a:latin typeface="Calibri" panose="020F0502020204030204" pitchFamily="34" charset="0"/>
              </a:rPr>
              <a:t>Active Offer</a:t>
            </a:r>
          </a:p>
        </p:txBody>
      </p:sp>
      <p:sp>
        <p:nvSpPr>
          <p:cNvPr id="3" name="Content Placeholder 2"/>
          <p:cNvSpPr>
            <a:spLocks noGrp="1"/>
          </p:cNvSpPr>
          <p:nvPr>
            <p:ph idx="1"/>
          </p:nvPr>
        </p:nvSpPr>
        <p:spPr>
          <a:xfrm>
            <a:off x="838200" y="1371600"/>
            <a:ext cx="10515600" cy="4805363"/>
          </a:xfrm>
        </p:spPr>
        <p:txBody>
          <a:bodyPr>
            <a:normAutofit fontScale="70000" lnSpcReduction="20000"/>
          </a:bodyPr>
          <a:lstStyle/>
          <a:p>
            <a:pPr marL="0" indent="0">
              <a:buNone/>
            </a:pPr>
            <a:r>
              <a:rPr lang="en-GB" b="1" dirty="0">
                <a:latin typeface="Calibri" panose="020F0502020204030204" pitchFamily="34" charset="0"/>
              </a:rPr>
              <a:t>The Active Offer is a new element to statutory advocacy provision</a:t>
            </a:r>
            <a:r>
              <a:rPr lang="en-GB" dirty="0">
                <a:latin typeface="Calibri" panose="020F0502020204030204" pitchFamily="34" charset="0"/>
              </a:rPr>
              <a:t>. </a:t>
            </a:r>
          </a:p>
          <a:p>
            <a:pPr marL="0" indent="0">
              <a:buNone/>
            </a:pPr>
            <a:endParaRPr lang="en-GB" dirty="0">
              <a:latin typeface="Calibri" panose="020F0502020204030204" pitchFamily="34" charset="0"/>
            </a:endParaRPr>
          </a:p>
          <a:p>
            <a:pPr marL="0" indent="0">
              <a:buNone/>
            </a:pPr>
            <a:r>
              <a:rPr lang="en-GB" dirty="0">
                <a:latin typeface="Calibri" panose="020F0502020204030204" pitchFamily="34" charset="0"/>
              </a:rPr>
              <a:t> Missing voices reported that “ Advocacy services were not known or used.” Just having advocacy services available isn’t enough. We need to meet with children and young people to explain what these services are. Missing voices reported that. </a:t>
            </a:r>
          </a:p>
          <a:p>
            <a:pPr marL="0" indent="0">
              <a:buNone/>
            </a:pPr>
            <a:r>
              <a:rPr lang="en-GB" dirty="0">
                <a:latin typeface="Calibri" panose="020F0502020204030204" pitchFamily="34" charset="0"/>
              </a:rPr>
              <a:t>Having an Active Offer Meeting with children and young people ensures that young people know which services are available to them and what their right and  entitlements are, this including Independent Professional Advocacy. </a:t>
            </a:r>
          </a:p>
          <a:p>
            <a:pPr marL="0" indent="0">
              <a:buNone/>
            </a:pPr>
            <a:endParaRPr lang="en-GB" dirty="0">
              <a:latin typeface="Calibri" panose="020F0502020204030204" pitchFamily="34" charset="0"/>
            </a:endParaRPr>
          </a:p>
          <a:p>
            <a:pPr marL="0" indent="0">
              <a:buNone/>
            </a:pPr>
            <a:r>
              <a:rPr lang="en-GB" dirty="0">
                <a:latin typeface="Calibri" panose="020F0502020204030204" pitchFamily="34" charset="0"/>
              </a:rPr>
              <a:t>The Active Offer Meeting involves a </a:t>
            </a:r>
            <a:r>
              <a:rPr lang="en-GB" b="1" i="1" dirty="0">
                <a:latin typeface="Calibri" panose="020F0502020204030204" pitchFamily="34" charset="0"/>
              </a:rPr>
              <a:t>designated meeting between a child or young person and an advocate. This can happen BEFORE  initial LAC review or initial CP conference.</a:t>
            </a:r>
          </a:p>
          <a:p>
            <a:pPr marL="0" indent="0">
              <a:buNone/>
            </a:pPr>
            <a:endParaRPr lang="en-GB" b="1" i="1" dirty="0">
              <a:latin typeface="Calibri" panose="020F0502020204030204" pitchFamily="34" charset="0"/>
            </a:endParaRPr>
          </a:p>
          <a:p>
            <a:pPr marL="0" indent="0">
              <a:buNone/>
            </a:pPr>
            <a:r>
              <a:rPr lang="en-GB" dirty="0">
                <a:latin typeface="Calibri" panose="020F0502020204030204" pitchFamily="34" charset="0"/>
              </a:rPr>
              <a:t>Below is the eligibility criteria:</a:t>
            </a:r>
            <a:endParaRPr lang="en-GB" i="1" dirty="0">
              <a:latin typeface="Calibri" panose="020F0502020204030204" pitchFamily="34" charset="0"/>
            </a:endParaRPr>
          </a:p>
          <a:p>
            <a:r>
              <a:rPr lang="en-GB" b="1" i="1" dirty="0">
                <a:latin typeface="Calibri" panose="020F0502020204030204" pitchFamily="34" charset="0"/>
              </a:rPr>
              <a:t>A child or young person entering the care system</a:t>
            </a:r>
          </a:p>
          <a:p>
            <a:r>
              <a:rPr lang="en-GB" b="1" i="1" dirty="0">
                <a:latin typeface="Calibri" panose="020F0502020204030204" pitchFamily="34" charset="0"/>
              </a:rPr>
              <a:t>A child or young person entering the Child Protection arena (initial conference to take place)</a:t>
            </a:r>
          </a:p>
          <a:p>
            <a:r>
              <a:rPr lang="en-GB" b="1" i="1" dirty="0">
                <a:latin typeface="Calibri" panose="020F0502020204030204" pitchFamily="34" charset="0"/>
              </a:rPr>
              <a:t>The young person has given consent for the meeting to take place.</a:t>
            </a:r>
          </a:p>
        </p:txBody>
      </p:sp>
    </p:spTree>
    <p:extLst>
      <p:ext uri="{BB962C8B-B14F-4D97-AF65-F5344CB8AC3E}">
        <p14:creationId xmlns:p14="http://schemas.microsoft.com/office/powerpoint/2010/main" val="3586722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81995"/>
            <a:ext cx="9895609" cy="5314518"/>
          </a:xfrm>
        </p:spPr>
        <p:txBody>
          <a:bodyPr/>
          <a:lstStyle/>
          <a:p>
            <a:r>
              <a:rPr lang="en-GB" dirty="0">
                <a:latin typeface="Calibri" panose="020F0502020204030204" pitchFamily="34" charset="0"/>
              </a:rPr>
              <a:t>The young persons social worker explains advocacy to them, and asks if they would like a meeting with an advocate for more information</a:t>
            </a:r>
          </a:p>
          <a:p>
            <a:endParaRPr lang="en-GB" dirty="0">
              <a:latin typeface="Calibri" panose="020F0502020204030204" pitchFamily="34" charset="0"/>
            </a:endParaRPr>
          </a:p>
          <a:p>
            <a:endParaRPr lang="en-GB" dirty="0">
              <a:latin typeface="Calibri" panose="020F0502020204030204" pitchFamily="34" charset="0"/>
            </a:endParaRPr>
          </a:p>
          <a:p>
            <a:r>
              <a:rPr lang="en-GB" dirty="0">
                <a:latin typeface="Calibri" panose="020F0502020204030204" pitchFamily="34" charset="0"/>
              </a:rPr>
              <a:t>The young person consents – the social worker refers to advocacy</a:t>
            </a:r>
          </a:p>
          <a:p>
            <a:pPr marL="0" indent="0">
              <a:buNone/>
            </a:pPr>
            <a:endParaRPr lang="en-GB" dirty="0">
              <a:latin typeface="Calibri" panose="020F0502020204030204" pitchFamily="34" charset="0"/>
            </a:endParaRPr>
          </a:p>
          <a:p>
            <a:pPr marL="0" indent="0">
              <a:buNone/>
            </a:pPr>
            <a:endParaRPr lang="en-GB" dirty="0">
              <a:latin typeface="Calibri" panose="020F0502020204030204" pitchFamily="34" charset="0"/>
            </a:endParaRPr>
          </a:p>
          <a:p>
            <a:r>
              <a:rPr lang="en-GB" dirty="0">
                <a:latin typeface="Calibri" panose="020F0502020204030204" pitchFamily="34" charset="0"/>
              </a:rPr>
              <a:t>The advocate then completes the “Active Offer Meeting”</a:t>
            </a:r>
          </a:p>
        </p:txBody>
      </p:sp>
      <p:sp>
        <p:nvSpPr>
          <p:cNvPr id="5" name="Down Arrow 4"/>
          <p:cNvSpPr/>
          <p:nvPr/>
        </p:nvSpPr>
        <p:spPr>
          <a:xfrm>
            <a:off x="5473521" y="251753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Down Arrow 5"/>
          <p:cNvSpPr/>
          <p:nvPr/>
        </p:nvSpPr>
        <p:spPr>
          <a:xfrm>
            <a:off x="5507392" y="4161929"/>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97345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Active Offer Process – Exercise </a:t>
            </a:r>
          </a:p>
        </p:txBody>
      </p:sp>
      <p:sp>
        <p:nvSpPr>
          <p:cNvPr id="3" name="Content Placeholder 2"/>
          <p:cNvSpPr>
            <a:spLocks noGrp="1"/>
          </p:cNvSpPr>
          <p:nvPr>
            <p:ph idx="1"/>
          </p:nvPr>
        </p:nvSpPr>
        <p:spPr/>
        <p:txBody>
          <a:bodyPr/>
          <a:lstStyle/>
          <a:p>
            <a:r>
              <a:rPr lang="en-GB" dirty="0"/>
              <a:t>Please place these cards in the right order to complete the Active Offer Process. </a:t>
            </a:r>
          </a:p>
        </p:txBody>
      </p:sp>
    </p:spTree>
    <p:extLst>
      <p:ext uri="{BB962C8B-B14F-4D97-AF65-F5344CB8AC3E}">
        <p14:creationId xmlns:p14="http://schemas.microsoft.com/office/powerpoint/2010/main" val="10471755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906" y="4146997"/>
            <a:ext cx="10515600" cy="1053217"/>
          </a:xfrm>
        </p:spPr>
        <p:txBody>
          <a:bodyPr>
            <a:normAutofit fontScale="25000" lnSpcReduction="20000"/>
          </a:bodyPr>
          <a:lstStyle/>
          <a:p>
            <a:pPr marL="0" lvl="0" indent="0">
              <a:buNone/>
            </a:pPr>
            <a:r>
              <a:rPr lang="en-GB" sz="12800" dirty="0">
                <a:latin typeface="Calibri" panose="020F0502020204030204" pitchFamily="34" charset="0"/>
              </a:rPr>
              <a:t>3 - If the child/young person would like to meet with an advocate, the social worker should make a referral to the Local Advocacy project , requesting an active offer meeting to take place with the child/young person. The child/young person</a:t>
            </a:r>
            <a:r>
              <a:rPr lang="en-GB" sz="12800" b="1" dirty="0">
                <a:latin typeface="Calibri" panose="020F0502020204030204" pitchFamily="34" charset="0"/>
              </a:rPr>
              <a:t> must consent </a:t>
            </a:r>
            <a:r>
              <a:rPr lang="en-GB" sz="12800" dirty="0">
                <a:latin typeface="Calibri" panose="020F0502020204030204" pitchFamily="34" charset="0"/>
              </a:rPr>
              <a:t>to the referral being made. </a:t>
            </a:r>
          </a:p>
          <a:p>
            <a:pPr lvl="0"/>
            <a:endParaRPr lang="en-GB" dirty="0"/>
          </a:p>
          <a:p>
            <a:endParaRPr lang="en-GB" dirty="0"/>
          </a:p>
        </p:txBody>
      </p:sp>
      <p:sp>
        <p:nvSpPr>
          <p:cNvPr id="4" name="Title 1"/>
          <p:cNvSpPr>
            <a:spLocks noGrp="1"/>
          </p:cNvSpPr>
          <p:nvPr>
            <p:ph type="title"/>
          </p:nvPr>
        </p:nvSpPr>
        <p:spPr>
          <a:xfrm>
            <a:off x="633845" y="656073"/>
            <a:ext cx="10719955" cy="1325563"/>
          </a:xfrm>
        </p:spPr>
        <p:txBody>
          <a:bodyPr>
            <a:noAutofit/>
          </a:bodyPr>
          <a:lstStyle/>
          <a:p>
            <a:br>
              <a:rPr lang="en-GB" sz="3200" b="1" dirty="0">
                <a:latin typeface="Calibri" panose="020F0502020204030204" pitchFamily="34" charset="0"/>
              </a:rPr>
            </a:br>
            <a:br>
              <a:rPr lang="en-GB" sz="3200" b="1" dirty="0">
                <a:latin typeface="Calibri" panose="020F0502020204030204" pitchFamily="34" charset="0"/>
              </a:rPr>
            </a:br>
            <a:br>
              <a:rPr lang="en-GB" sz="3200" b="1" dirty="0">
                <a:latin typeface="Calibri" panose="020F0502020204030204" pitchFamily="34" charset="0"/>
              </a:rPr>
            </a:br>
            <a:br>
              <a:rPr lang="en-GB" sz="3200" b="1" dirty="0">
                <a:latin typeface="Calibri" panose="020F0502020204030204" pitchFamily="34" charset="0"/>
              </a:rPr>
            </a:br>
            <a:r>
              <a:rPr lang="en-GB" sz="3200" b="1" dirty="0">
                <a:latin typeface="Calibri" panose="020F0502020204030204" pitchFamily="34" charset="0"/>
              </a:rPr>
              <a:t> </a:t>
            </a:r>
            <a:r>
              <a:rPr lang="en-GB" sz="3200" dirty="0">
                <a:latin typeface="Calibri" panose="020F0502020204030204" pitchFamily="34" charset="0"/>
              </a:rPr>
              <a:t>1</a:t>
            </a:r>
            <a:r>
              <a:rPr lang="en-GB" sz="3200" b="1" dirty="0">
                <a:latin typeface="Calibri" panose="020F0502020204030204" pitchFamily="34" charset="0"/>
              </a:rPr>
              <a:t> -</a:t>
            </a:r>
            <a:r>
              <a:rPr lang="en-GB" sz="3200" dirty="0">
                <a:latin typeface="Calibri" panose="020F0502020204030204" pitchFamily="34" charset="0"/>
              </a:rPr>
              <a:t>A child/young person enters the care system, either by becoming accommodated or being placed onto  the Child Protection Register</a:t>
            </a:r>
            <a:br>
              <a:rPr lang="en-GB" sz="3200" dirty="0">
                <a:latin typeface="Calibri" panose="020F0502020204030204" pitchFamily="34" charset="0"/>
              </a:rPr>
            </a:br>
            <a:br>
              <a:rPr lang="en-GB" sz="3200" dirty="0">
                <a:latin typeface="Calibri" panose="020F0502020204030204" pitchFamily="34" charset="0"/>
              </a:rPr>
            </a:br>
            <a:r>
              <a:rPr lang="en-GB" sz="3200" dirty="0">
                <a:latin typeface="Calibri" panose="020F0502020204030204" pitchFamily="34" charset="0"/>
              </a:rPr>
              <a:t>2 -The social worker informs the child or young person about advocacy and offers them a meeting ( Active Offer) with their local project.</a:t>
            </a:r>
            <a:br>
              <a:rPr lang="en-GB" sz="3200" b="1" dirty="0">
                <a:latin typeface="Calibri" panose="020F0502020204030204" pitchFamily="34" charset="0"/>
              </a:rPr>
            </a:br>
            <a:r>
              <a:rPr lang="en-GB" sz="3200" b="1" dirty="0">
                <a:latin typeface="Calibri" panose="020F0502020204030204" pitchFamily="34" charset="0"/>
              </a:rPr>
              <a:t> </a:t>
            </a:r>
          </a:p>
        </p:txBody>
      </p:sp>
    </p:spTree>
    <p:extLst>
      <p:ext uri="{BB962C8B-B14F-4D97-AF65-F5344CB8AC3E}">
        <p14:creationId xmlns:p14="http://schemas.microsoft.com/office/powerpoint/2010/main" val="32561150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52055"/>
            <a:ext cx="10515600" cy="5324908"/>
          </a:xfrm>
        </p:spPr>
        <p:txBody>
          <a:bodyPr>
            <a:normAutofit/>
          </a:bodyPr>
          <a:lstStyle/>
          <a:p>
            <a:pPr marL="0" lvl="0" indent="0">
              <a:buNone/>
            </a:pPr>
            <a:r>
              <a:rPr lang="en-GB" dirty="0"/>
              <a:t>4 - The service will:</a:t>
            </a:r>
          </a:p>
          <a:p>
            <a:r>
              <a:rPr lang="en-GB" dirty="0"/>
              <a:t>Allocate the referral to an advocate</a:t>
            </a:r>
          </a:p>
          <a:p>
            <a:pPr lvl="0"/>
            <a:r>
              <a:rPr lang="en-GB" dirty="0"/>
              <a:t>Contact the child/young person and confirm consent</a:t>
            </a:r>
          </a:p>
          <a:p>
            <a:pPr lvl="0"/>
            <a:r>
              <a:rPr lang="en-GB" dirty="0"/>
              <a:t>Agree a visit date, time and venue</a:t>
            </a:r>
          </a:p>
          <a:p>
            <a:pPr lvl="0"/>
            <a:r>
              <a:rPr lang="en-GB" dirty="0"/>
              <a:t>Inform the referrer of arrangements</a:t>
            </a:r>
          </a:p>
          <a:p>
            <a:pPr lvl="0"/>
            <a:r>
              <a:rPr lang="en-GB" dirty="0"/>
              <a:t>Proceed to visit</a:t>
            </a:r>
          </a:p>
          <a:p>
            <a:pPr lvl="0"/>
            <a:endParaRPr lang="en-GB" dirty="0"/>
          </a:p>
          <a:p>
            <a:pPr marL="0" lvl="0" indent="0">
              <a:buNone/>
            </a:pPr>
            <a:r>
              <a:rPr lang="en-GB" sz="3600" dirty="0"/>
              <a:t>Active Offer can take place </a:t>
            </a:r>
            <a:r>
              <a:rPr lang="en-GB" sz="3600" b="1" dirty="0"/>
              <a:t>before</a:t>
            </a:r>
            <a:r>
              <a:rPr lang="en-GB" sz="3600" dirty="0"/>
              <a:t> Initial LAC Review or </a:t>
            </a:r>
            <a:r>
              <a:rPr lang="en-GB" sz="3600" b="1" dirty="0"/>
              <a:t>before </a:t>
            </a:r>
            <a:r>
              <a:rPr lang="en-GB" sz="3600" dirty="0"/>
              <a:t>Initial CP Conference.</a:t>
            </a:r>
          </a:p>
          <a:p>
            <a:endParaRPr lang="en-GB" dirty="0"/>
          </a:p>
        </p:txBody>
      </p:sp>
    </p:spTree>
    <p:extLst>
      <p:ext uri="{BB962C8B-B14F-4D97-AF65-F5344CB8AC3E}">
        <p14:creationId xmlns:p14="http://schemas.microsoft.com/office/powerpoint/2010/main" val="18873961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3806" y="914400"/>
            <a:ext cx="9833264" cy="6207910"/>
          </a:xfrm>
        </p:spPr>
        <p:txBody>
          <a:bodyPr>
            <a:normAutofit/>
          </a:bodyPr>
          <a:lstStyle/>
          <a:p>
            <a:pPr marL="0" indent="0" algn="just">
              <a:buNone/>
            </a:pPr>
            <a:r>
              <a:rPr lang="en-GB" dirty="0">
                <a:latin typeface="Calibri" panose="020F0502020204030204" pitchFamily="34" charset="0"/>
              </a:rPr>
              <a:t>5 -The Active Offer Meeting takes place.</a:t>
            </a:r>
          </a:p>
          <a:p>
            <a:pPr marL="0" indent="0" algn="just">
              <a:buNone/>
            </a:pPr>
            <a:endParaRPr lang="en-GB" dirty="0">
              <a:latin typeface="Calibri" panose="020F0502020204030204" pitchFamily="34" charset="0"/>
            </a:endParaRPr>
          </a:p>
          <a:p>
            <a:pPr marL="0" indent="0" algn="just">
              <a:buNone/>
            </a:pPr>
            <a:r>
              <a:rPr lang="en-GB" dirty="0">
                <a:latin typeface="Calibri" panose="020F0502020204030204" pitchFamily="34" charset="0"/>
              </a:rPr>
              <a:t>6 - Inform (with the consent of child/young person) the referrer of the type of advocacy support required and where applicable the named Independent Professional Advocate </a:t>
            </a:r>
          </a:p>
          <a:p>
            <a:pPr algn="just"/>
            <a:r>
              <a:rPr lang="en-GB" dirty="0">
                <a:latin typeface="Calibri" panose="020F0502020204030204" pitchFamily="34" charset="0"/>
              </a:rPr>
              <a:t>Allocate the issue within contractual time frames </a:t>
            </a:r>
          </a:p>
          <a:p>
            <a:pPr algn="just"/>
            <a:r>
              <a:rPr lang="en-GB" dirty="0">
                <a:latin typeface="Calibri" panose="020F0502020204030204" pitchFamily="34" charset="0"/>
              </a:rPr>
              <a:t>Proceed to provide advocacy support to child/young person until their issue has been resolved/reaches a satisfactory conclusion</a:t>
            </a:r>
          </a:p>
          <a:p>
            <a:endParaRPr lang="en-GB" dirty="0"/>
          </a:p>
        </p:txBody>
      </p:sp>
    </p:spTree>
    <p:extLst>
      <p:ext uri="{BB962C8B-B14F-4D97-AF65-F5344CB8AC3E}">
        <p14:creationId xmlns:p14="http://schemas.microsoft.com/office/powerpoint/2010/main" val="15327341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71597"/>
            <a:ext cx="10515600" cy="1662546"/>
          </a:xfrm>
        </p:spPr>
        <p:txBody>
          <a:bodyPr>
            <a:normAutofit/>
          </a:bodyPr>
          <a:lstStyle/>
          <a:p>
            <a:r>
              <a:rPr lang="en-GB" sz="3100" dirty="0">
                <a:latin typeface="Calibri" panose="020F0502020204030204" pitchFamily="34" charset="0"/>
              </a:rPr>
              <a:t>7 -If the child/young person </a:t>
            </a:r>
            <a:r>
              <a:rPr lang="en-GB" sz="3100" i="1" dirty="0">
                <a:latin typeface="Calibri" panose="020F0502020204030204" pitchFamily="34" charset="0"/>
              </a:rPr>
              <a:t>does not </a:t>
            </a:r>
            <a:r>
              <a:rPr lang="en-GB" sz="3100" dirty="0">
                <a:latin typeface="Calibri" panose="020F0502020204030204" pitchFamily="34" charset="0"/>
              </a:rPr>
              <a:t>require advocacy support</a:t>
            </a:r>
            <a:br>
              <a:rPr lang="en-GB" dirty="0"/>
            </a:br>
            <a:endParaRPr lang="en-GB" dirty="0"/>
          </a:p>
        </p:txBody>
      </p:sp>
      <p:sp>
        <p:nvSpPr>
          <p:cNvPr id="3" name="Content Placeholder 2"/>
          <p:cNvSpPr>
            <a:spLocks noGrp="1"/>
          </p:cNvSpPr>
          <p:nvPr>
            <p:ph idx="1"/>
          </p:nvPr>
        </p:nvSpPr>
        <p:spPr>
          <a:xfrm>
            <a:off x="838200" y="2719245"/>
            <a:ext cx="10515600" cy="1094220"/>
          </a:xfrm>
        </p:spPr>
        <p:txBody>
          <a:bodyPr/>
          <a:lstStyle/>
          <a:p>
            <a:r>
              <a:rPr lang="en-GB" dirty="0"/>
              <a:t>Inform (with the consent of child/young person) the referrer of the outcome. </a:t>
            </a:r>
          </a:p>
          <a:p>
            <a:endParaRPr lang="en-GB" dirty="0"/>
          </a:p>
        </p:txBody>
      </p:sp>
    </p:spTree>
    <p:extLst>
      <p:ext uri="{BB962C8B-B14F-4D97-AF65-F5344CB8AC3E}">
        <p14:creationId xmlns:p14="http://schemas.microsoft.com/office/powerpoint/2010/main" val="15903214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364" y="157305"/>
            <a:ext cx="10626436" cy="1325563"/>
          </a:xfrm>
        </p:spPr>
        <p:txBody>
          <a:bodyPr/>
          <a:lstStyle/>
          <a:p>
            <a:r>
              <a:rPr lang="en-GB" b="1" dirty="0">
                <a:latin typeface="Calibri" panose="020F0502020204030204" pitchFamily="34" charset="0"/>
              </a:rPr>
              <a:t>The Active Offer Meeting</a:t>
            </a:r>
          </a:p>
        </p:txBody>
      </p:sp>
      <p:sp>
        <p:nvSpPr>
          <p:cNvPr id="3" name="Content Placeholder 2"/>
          <p:cNvSpPr>
            <a:spLocks noGrp="1"/>
          </p:cNvSpPr>
          <p:nvPr>
            <p:ph idx="1"/>
          </p:nvPr>
        </p:nvSpPr>
        <p:spPr>
          <a:xfrm>
            <a:off x="727364" y="1449755"/>
            <a:ext cx="10626436" cy="4712053"/>
          </a:xfrm>
        </p:spPr>
        <p:txBody>
          <a:bodyPr>
            <a:noAutofit/>
          </a:bodyPr>
          <a:lstStyle/>
          <a:p>
            <a:pPr marL="0" indent="0">
              <a:buNone/>
            </a:pPr>
            <a:r>
              <a:rPr lang="en-GB" sz="2600" u="sng" dirty="0">
                <a:latin typeface="Calibri" panose="020F0502020204030204" pitchFamily="34" charset="0"/>
              </a:rPr>
              <a:t>Included in an Active Offer meeting should be</a:t>
            </a:r>
            <a:r>
              <a:rPr lang="en-GB" sz="2600" dirty="0">
                <a:latin typeface="Calibri" panose="020F0502020204030204" pitchFamily="34" charset="0"/>
              </a:rPr>
              <a:t>:</a:t>
            </a:r>
          </a:p>
          <a:p>
            <a:r>
              <a:rPr lang="en-GB" sz="2600" dirty="0">
                <a:latin typeface="Calibri" panose="020F0502020204030204" pitchFamily="34" charset="0"/>
              </a:rPr>
              <a:t>Explanation of Children’s rights – UNCRC and Article 12</a:t>
            </a:r>
          </a:p>
          <a:p>
            <a:r>
              <a:rPr lang="en-GB" sz="2600" dirty="0">
                <a:latin typeface="Calibri" panose="020F0502020204030204" pitchFamily="34" charset="0"/>
              </a:rPr>
              <a:t>Explanation of advocacy and the different types of advocacy (not just IPA)</a:t>
            </a:r>
          </a:p>
          <a:p>
            <a:r>
              <a:rPr lang="en-GB" sz="2600" dirty="0">
                <a:latin typeface="Calibri" panose="020F0502020204030204" pitchFamily="34" charset="0"/>
              </a:rPr>
              <a:t>Information about the local Independent Professional Advocacy Service</a:t>
            </a:r>
          </a:p>
          <a:p>
            <a:r>
              <a:rPr lang="en-GB" sz="2600" dirty="0">
                <a:latin typeface="Calibri" panose="020F0502020204030204" pitchFamily="34" charset="0"/>
              </a:rPr>
              <a:t>Information about the Children’s Commissioner</a:t>
            </a:r>
          </a:p>
          <a:p>
            <a:r>
              <a:rPr lang="en-GB" sz="2600" dirty="0">
                <a:latin typeface="Calibri" panose="020F0502020204030204" pitchFamily="34" charset="0"/>
              </a:rPr>
              <a:t>Information about the </a:t>
            </a:r>
            <a:r>
              <a:rPr lang="en-GB" sz="2600" dirty="0" err="1">
                <a:latin typeface="Calibri" panose="020F0502020204030204" pitchFamily="34" charset="0"/>
              </a:rPr>
              <a:t>Meic</a:t>
            </a:r>
            <a:r>
              <a:rPr lang="en-GB" sz="2600" dirty="0">
                <a:latin typeface="Calibri" panose="020F0502020204030204" pitchFamily="34" charset="0"/>
              </a:rPr>
              <a:t> Helpline</a:t>
            </a:r>
          </a:p>
          <a:p>
            <a:r>
              <a:rPr lang="en-GB" sz="2600" dirty="0">
                <a:latin typeface="Calibri" panose="020F0502020204030204" pitchFamily="34" charset="0"/>
              </a:rPr>
              <a:t>Information about the right to complain</a:t>
            </a:r>
          </a:p>
          <a:p>
            <a:r>
              <a:rPr lang="en-GB" sz="2600" dirty="0">
                <a:latin typeface="Calibri" panose="020F0502020204030204" pitchFamily="34" charset="0"/>
              </a:rPr>
              <a:t>An explanation that the advocate will record that this meeting has taken place, the outcome of the meeting (advocacy wanted/ not/ who/ how) and that this detail will be reported back to the Local Authority</a:t>
            </a:r>
          </a:p>
        </p:txBody>
      </p:sp>
    </p:spTree>
    <p:extLst>
      <p:ext uri="{BB962C8B-B14F-4D97-AF65-F5344CB8AC3E}">
        <p14:creationId xmlns:p14="http://schemas.microsoft.com/office/powerpoint/2010/main" val="18266565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8657"/>
          </a:xfrm>
        </p:spPr>
        <p:txBody>
          <a:bodyPr/>
          <a:lstStyle/>
          <a:p>
            <a:r>
              <a:rPr lang="en-GB" b="1" dirty="0" err="1">
                <a:latin typeface="Calibri" panose="020F0502020204030204" pitchFamily="34" charset="0"/>
              </a:rPr>
              <a:t>Meic</a:t>
            </a:r>
            <a:r>
              <a:rPr lang="en-GB" b="1" dirty="0">
                <a:latin typeface="Calibri" panose="020F0502020204030204" pitchFamily="34" charset="0"/>
              </a:rPr>
              <a:t> Helpline</a:t>
            </a:r>
          </a:p>
        </p:txBody>
      </p:sp>
      <p:sp>
        <p:nvSpPr>
          <p:cNvPr id="3" name="Rectangle 2"/>
          <p:cNvSpPr/>
          <p:nvPr/>
        </p:nvSpPr>
        <p:spPr>
          <a:xfrm>
            <a:off x="838201" y="1287698"/>
            <a:ext cx="9937172" cy="2893100"/>
          </a:xfrm>
          <a:prstGeom prst="rect">
            <a:avLst/>
          </a:prstGeom>
        </p:spPr>
        <p:txBody>
          <a:bodyPr wrap="square">
            <a:spAutoFit/>
          </a:bodyPr>
          <a:lstStyle/>
          <a:p>
            <a:pPr algn="just"/>
            <a:r>
              <a:rPr lang="en-GB" sz="2600" dirty="0" err="1">
                <a:latin typeface="Calibri" panose="020F0502020204030204" pitchFamily="34" charset="0"/>
              </a:rPr>
              <a:t>ProMo-Cymru</a:t>
            </a:r>
            <a:r>
              <a:rPr lang="en-GB" sz="2600" dirty="0">
                <a:latin typeface="Calibri" panose="020F0502020204030204" pitchFamily="34" charset="0"/>
              </a:rPr>
              <a:t> successfully introduced a universal advocacy helpline – the first of its kind in the UK – with funding from the Welsh Government. Established in 2010, </a:t>
            </a:r>
            <a:r>
              <a:rPr lang="en-GB" sz="2600" dirty="0" err="1">
                <a:latin typeface="Calibri" panose="020F0502020204030204" pitchFamily="34" charset="0"/>
              </a:rPr>
              <a:t>Meic</a:t>
            </a:r>
            <a:r>
              <a:rPr lang="en-GB" sz="2600" dirty="0">
                <a:latin typeface="Calibri" panose="020F0502020204030204" pitchFamily="34" charset="0"/>
              </a:rPr>
              <a:t> is there to be “someone on your side” and is Wales’ leading one-stop information, advice and advocacy resource for children and young people up to the age of 25. </a:t>
            </a:r>
          </a:p>
          <a:p>
            <a:pPr algn="just"/>
            <a:r>
              <a:rPr lang="en-GB" sz="2600" dirty="0">
                <a:latin typeface="Calibri" panose="020F0502020204030204" pitchFamily="34" charset="0"/>
              </a:rPr>
              <a:t>A free and confidential helpline service accessible by phone, text, instant messaging and email from 8.00am to midnight, 7 days a week.</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018" y="4333778"/>
            <a:ext cx="3572948" cy="194313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06873" y="4232464"/>
            <a:ext cx="3567448" cy="2044453"/>
          </a:xfrm>
          <a:prstGeom prst="rect">
            <a:avLst/>
          </a:prstGeom>
        </p:spPr>
      </p:pic>
    </p:spTree>
    <p:extLst>
      <p:ext uri="{BB962C8B-B14F-4D97-AF65-F5344CB8AC3E}">
        <p14:creationId xmlns:p14="http://schemas.microsoft.com/office/powerpoint/2010/main" val="6591608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718" y="302780"/>
            <a:ext cx="10803082" cy="944130"/>
          </a:xfrm>
        </p:spPr>
        <p:txBody>
          <a:bodyPr/>
          <a:lstStyle/>
          <a:p>
            <a:r>
              <a:rPr lang="en-GB" b="1" dirty="0">
                <a:latin typeface="Calibri" panose="020F0502020204030204" pitchFamily="34" charset="0"/>
              </a:rPr>
              <a:t>Children’s commissioner for Wales</a:t>
            </a:r>
          </a:p>
        </p:txBody>
      </p:sp>
      <p:sp>
        <p:nvSpPr>
          <p:cNvPr id="3" name="Rectangle 2"/>
          <p:cNvSpPr/>
          <p:nvPr/>
        </p:nvSpPr>
        <p:spPr>
          <a:xfrm>
            <a:off x="550718" y="1190901"/>
            <a:ext cx="7678882" cy="5047536"/>
          </a:xfrm>
          <a:prstGeom prst="rect">
            <a:avLst/>
          </a:prstGeom>
        </p:spPr>
        <p:txBody>
          <a:bodyPr wrap="square">
            <a:spAutoFit/>
          </a:bodyPr>
          <a:lstStyle/>
          <a:p>
            <a:pPr algn="just"/>
            <a:r>
              <a:rPr lang="en-GB" sz="2300" b="1" dirty="0">
                <a:latin typeface="Calibri" panose="020F0502020204030204" pitchFamily="34" charset="0"/>
              </a:rPr>
              <a:t>What do we do?</a:t>
            </a:r>
          </a:p>
          <a:p>
            <a:pPr marL="342900" indent="-342900" algn="just">
              <a:buFont typeface="Arial" panose="020B0604020202020204" pitchFamily="34" charset="0"/>
              <a:buChar char="•"/>
            </a:pPr>
            <a:r>
              <a:rPr lang="en-GB" sz="2300" b="1" dirty="0">
                <a:latin typeface="Calibri" panose="020F0502020204030204" pitchFamily="34" charset="0"/>
              </a:rPr>
              <a:t>Support children and young people</a:t>
            </a:r>
            <a:r>
              <a:rPr lang="en-GB" sz="2300" dirty="0">
                <a:latin typeface="Calibri" panose="020F0502020204030204" pitchFamily="34" charset="0"/>
              </a:rPr>
              <a:t> to find out about children’s rights</a:t>
            </a:r>
          </a:p>
          <a:p>
            <a:pPr marL="342900" indent="-342900" algn="just">
              <a:buFont typeface="Arial" panose="020B0604020202020204" pitchFamily="34" charset="0"/>
              <a:buChar char="•"/>
            </a:pPr>
            <a:r>
              <a:rPr lang="en-GB" sz="2300" b="1" dirty="0">
                <a:latin typeface="Calibri" panose="020F0502020204030204" pitchFamily="34" charset="0"/>
              </a:rPr>
              <a:t>Listen to children and young people</a:t>
            </a:r>
            <a:r>
              <a:rPr lang="en-GB" sz="2300" dirty="0">
                <a:latin typeface="Calibri" panose="020F0502020204030204" pitchFamily="34" charset="0"/>
              </a:rPr>
              <a:t> to find out what’s important to them</a:t>
            </a:r>
          </a:p>
          <a:p>
            <a:pPr marL="342900" indent="-342900" algn="just">
              <a:buFont typeface="Arial" panose="020B0604020202020204" pitchFamily="34" charset="0"/>
              <a:buChar char="•"/>
            </a:pPr>
            <a:r>
              <a:rPr lang="en-GB" sz="2300" b="1" dirty="0">
                <a:latin typeface="Calibri" panose="020F0502020204030204" pitchFamily="34" charset="0"/>
              </a:rPr>
              <a:t>Advise children, young people and those who care for them</a:t>
            </a:r>
            <a:r>
              <a:rPr lang="en-GB" sz="2300" dirty="0">
                <a:latin typeface="Calibri" panose="020F0502020204030204" pitchFamily="34" charset="0"/>
              </a:rPr>
              <a:t> if they feel they’ve got nowhere else to go with their problems</a:t>
            </a:r>
          </a:p>
          <a:p>
            <a:pPr marL="342900" indent="-342900" algn="just">
              <a:buFont typeface="Arial" panose="020B0604020202020204" pitchFamily="34" charset="0"/>
              <a:buChar char="•"/>
            </a:pPr>
            <a:r>
              <a:rPr lang="en-GB" sz="2300" b="1" dirty="0">
                <a:latin typeface="Calibri" panose="020F0502020204030204" pitchFamily="34" charset="0"/>
              </a:rPr>
              <a:t>Influence government and other organisations</a:t>
            </a:r>
            <a:r>
              <a:rPr lang="en-GB" sz="2300" dirty="0">
                <a:latin typeface="Calibri" panose="020F0502020204030204" pitchFamily="34" charset="0"/>
              </a:rPr>
              <a:t> who say they’re going to make a difference to children’s lives, making sure they keep their promises to children and young people</a:t>
            </a:r>
          </a:p>
          <a:p>
            <a:pPr marL="342900" indent="-342900" algn="just">
              <a:buFont typeface="Arial" panose="020B0604020202020204" pitchFamily="34" charset="0"/>
              <a:buChar char="•"/>
            </a:pPr>
            <a:r>
              <a:rPr lang="en-GB" sz="2300" b="1" dirty="0">
                <a:latin typeface="Calibri" panose="020F0502020204030204" pitchFamily="34" charset="0"/>
              </a:rPr>
              <a:t>Speak up for children and young people</a:t>
            </a:r>
            <a:r>
              <a:rPr lang="en-GB" sz="2300" dirty="0">
                <a:latin typeface="Calibri" panose="020F0502020204030204" pitchFamily="34" charset="0"/>
              </a:rPr>
              <a:t> nationally on important issues – being the children’s champion in Wales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25625" y="1184563"/>
            <a:ext cx="2133568" cy="210935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14270" y="3583696"/>
            <a:ext cx="3541569" cy="2526164"/>
          </a:xfrm>
          <a:prstGeom prst="rect">
            <a:avLst/>
          </a:prstGeom>
        </p:spPr>
      </p:pic>
    </p:spTree>
    <p:extLst>
      <p:ext uri="{BB962C8B-B14F-4D97-AF65-F5344CB8AC3E}">
        <p14:creationId xmlns:p14="http://schemas.microsoft.com/office/powerpoint/2010/main" val="1448916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744"/>
            <a:ext cx="10515600" cy="975302"/>
          </a:xfrm>
        </p:spPr>
        <p:txBody>
          <a:bodyPr>
            <a:normAutofit fontScale="90000"/>
          </a:bodyPr>
          <a:lstStyle/>
          <a:p>
            <a:br>
              <a:rPr lang="en-GB" b="1" dirty="0"/>
            </a:br>
            <a:r>
              <a:rPr lang="en-GB" sz="4900" b="1" dirty="0">
                <a:latin typeface="Calibri" panose="020F0502020204030204" pitchFamily="34" charset="0"/>
              </a:rPr>
              <a:t>What is Advocacy ?</a:t>
            </a:r>
          </a:p>
        </p:txBody>
      </p:sp>
      <p:sp>
        <p:nvSpPr>
          <p:cNvPr id="3" name="Content Placeholder 2"/>
          <p:cNvSpPr>
            <a:spLocks noGrp="1"/>
          </p:cNvSpPr>
          <p:nvPr>
            <p:ph idx="1"/>
          </p:nvPr>
        </p:nvSpPr>
        <p:spPr>
          <a:xfrm>
            <a:off x="838200" y="1704110"/>
            <a:ext cx="10515600" cy="3377046"/>
          </a:xfrm>
        </p:spPr>
        <p:txBody>
          <a:bodyPr/>
          <a:lstStyle/>
          <a:p>
            <a:r>
              <a:rPr lang="en-GB" dirty="0">
                <a:latin typeface="Calibri" panose="020F0502020204030204" pitchFamily="34" charset="0"/>
              </a:rPr>
              <a:t>Advocacy is promoting the views, wishes and feelings to ensure they are taken into account and acted upon during the decision making process that affect a child's life.</a:t>
            </a:r>
          </a:p>
          <a:p>
            <a:r>
              <a:rPr lang="en-GB" dirty="0">
                <a:latin typeface="Calibri" panose="020F0502020204030204" pitchFamily="34" charset="0"/>
              </a:rPr>
              <a:t>It is enshrined in the United Nations Convention on the Rights of the Child.</a:t>
            </a:r>
          </a:p>
          <a:p>
            <a:r>
              <a:rPr lang="en-GB" dirty="0">
                <a:latin typeface="Calibri" panose="020F0502020204030204" pitchFamily="34" charset="0"/>
              </a:rPr>
              <a:t>It’s not working from a best interest perspective but representing  their voice and being on their side.</a:t>
            </a:r>
          </a:p>
          <a:p>
            <a:endParaRPr lang="en-GB" dirty="0">
              <a:latin typeface="Calibri" panose="020F0502020204030204" pitchFamily="34" charset="0"/>
            </a:endParaRPr>
          </a:p>
          <a:p>
            <a:endParaRPr lang="en-GB" dirty="0"/>
          </a:p>
        </p:txBody>
      </p:sp>
    </p:spTree>
    <p:extLst>
      <p:ext uri="{BB962C8B-B14F-4D97-AF65-F5344CB8AC3E}">
        <p14:creationId xmlns:p14="http://schemas.microsoft.com/office/powerpoint/2010/main" val="28186264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841" y="114302"/>
            <a:ext cx="9810861" cy="1261640"/>
          </a:xfrm>
        </p:spPr>
        <p:txBody>
          <a:bodyPr>
            <a:noAutofit/>
          </a:bodyPr>
          <a:lstStyle/>
          <a:p>
            <a:r>
              <a:rPr lang="en-GB" sz="3800" b="1" dirty="0">
                <a:latin typeface="Calibri" panose="020F0502020204030204" pitchFamily="34" charset="0"/>
              </a:rPr>
              <a:t>How is the NASA &amp; Active Offer working so far?  </a:t>
            </a:r>
          </a:p>
        </p:txBody>
      </p:sp>
      <p:sp>
        <p:nvSpPr>
          <p:cNvPr id="3" name="Content Placeholder 2"/>
          <p:cNvSpPr>
            <a:spLocks noGrp="1"/>
          </p:cNvSpPr>
          <p:nvPr>
            <p:ph idx="1"/>
          </p:nvPr>
        </p:nvSpPr>
        <p:spPr>
          <a:xfrm>
            <a:off x="301336" y="1527464"/>
            <a:ext cx="10577946" cy="4187536"/>
          </a:xfrm>
        </p:spPr>
        <p:txBody>
          <a:bodyPr>
            <a:normAutofit/>
          </a:bodyPr>
          <a:lstStyle/>
          <a:p>
            <a:r>
              <a:rPr lang="en-GB" sz="2600" b="1" dirty="0">
                <a:latin typeface="Calibri" panose="020F0502020204030204" pitchFamily="34" charset="0"/>
              </a:rPr>
              <a:t>Staggered start - </a:t>
            </a:r>
            <a:r>
              <a:rPr lang="en-GB" sz="2600" dirty="0">
                <a:latin typeface="Calibri" panose="020F0502020204030204" pitchFamily="34" charset="0"/>
              </a:rPr>
              <a:t>official start date June 2017 last contract awarded in April 2019</a:t>
            </a:r>
          </a:p>
          <a:p>
            <a:r>
              <a:rPr lang="en-GB" sz="2600" b="1" dirty="0">
                <a:latin typeface="Calibri" panose="020F0502020204030204" pitchFamily="34" charset="0"/>
              </a:rPr>
              <a:t>WG NASA Implementation Task and Finish Group </a:t>
            </a:r>
            <a:r>
              <a:rPr lang="en-GB" sz="2600" dirty="0">
                <a:latin typeface="Calibri" panose="020F0502020204030204" pitchFamily="34" charset="0"/>
              </a:rPr>
              <a:t>set up February 2018  to monitor and review the  implementation processes</a:t>
            </a:r>
          </a:p>
          <a:p>
            <a:r>
              <a:rPr lang="en-GB" sz="2600" b="1" dirty="0">
                <a:latin typeface="Calibri" panose="020F0502020204030204" pitchFamily="34" charset="0"/>
              </a:rPr>
              <a:t>National Reporting Template -</a:t>
            </a:r>
            <a:r>
              <a:rPr lang="en-GB" sz="2600" dirty="0">
                <a:latin typeface="Calibri" panose="020F0502020204030204" pitchFamily="34" charset="0"/>
              </a:rPr>
              <a:t> being refined so we can collect statistics for future planning</a:t>
            </a:r>
          </a:p>
          <a:p>
            <a:r>
              <a:rPr lang="en-GB" sz="2600" b="1" dirty="0">
                <a:latin typeface="Calibri" panose="020F0502020204030204" pitchFamily="34" charset="0"/>
              </a:rPr>
              <a:t>Eligibility Definition Active Offer – </a:t>
            </a:r>
            <a:r>
              <a:rPr lang="en-GB" sz="2600" dirty="0">
                <a:latin typeface="Calibri" panose="020F0502020204030204" pitchFamily="34" charset="0"/>
              </a:rPr>
              <a:t>has been discussed, amended and a final definition agreed.  </a:t>
            </a:r>
          </a:p>
          <a:p>
            <a:r>
              <a:rPr lang="en-GB" sz="2600" b="1" dirty="0">
                <a:latin typeface="Calibri" panose="020F0502020204030204" pitchFamily="34" charset="0"/>
              </a:rPr>
              <a:t>Training &amp; Awareness Raising Sessions - </a:t>
            </a:r>
            <a:r>
              <a:rPr lang="en-GB" sz="2600" dirty="0">
                <a:latin typeface="Calibri" panose="020F0502020204030204" pitchFamily="34" charset="0"/>
              </a:rPr>
              <a:t>Social Workers, Corporate Parents etc.</a:t>
            </a:r>
          </a:p>
          <a:p>
            <a:endParaRPr lang="en-GB" dirty="0"/>
          </a:p>
          <a:p>
            <a:endParaRPr lang="en-GB" dirty="0"/>
          </a:p>
        </p:txBody>
      </p:sp>
    </p:spTree>
    <p:extLst>
      <p:ext uri="{BB962C8B-B14F-4D97-AF65-F5344CB8AC3E}">
        <p14:creationId xmlns:p14="http://schemas.microsoft.com/office/powerpoint/2010/main" val="30229859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064" y="230042"/>
            <a:ext cx="10740736" cy="1141557"/>
          </a:xfrm>
        </p:spPr>
        <p:txBody>
          <a:bodyPr>
            <a:normAutofit/>
          </a:bodyPr>
          <a:lstStyle/>
          <a:p>
            <a:r>
              <a:rPr lang="en-GB" b="1" dirty="0">
                <a:latin typeface="Calibri" panose="020F0502020204030204" pitchFamily="34" charset="0"/>
              </a:rPr>
              <a:t>Outcomes and Impact of Advocacy</a:t>
            </a:r>
          </a:p>
        </p:txBody>
      </p:sp>
      <p:sp>
        <p:nvSpPr>
          <p:cNvPr id="3" name="Content Placeholder 2"/>
          <p:cNvSpPr>
            <a:spLocks noGrp="1"/>
          </p:cNvSpPr>
          <p:nvPr>
            <p:ph idx="1"/>
          </p:nvPr>
        </p:nvSpPr>
        <p:spPr>
          <a:xfrm>
            <a:off x="685800" y="1506682"/>
            <a:ext cx="10048009" cy="4670281"/>
          </a:xfrm>
        </p:spPr>
        <p:txBody>
          <a:bodyPr>
            <a:normAutofit lnSpcReduction="10000"/>
          </a:bodyPr>
          <a:lstStyle/>
          <a:p>
            <a:pPr algn="just"/>
            <a:r>
              <a:rPr lang="en-GB" dirty="0">
                <a:latin typeface="Calibri" panose="020F0502020204030204" pitchFamily="34" charset="0"/>
              </a:rPr>
              <a:t>Young people have much more of an understanding of their rights and entitlements and how to get help and they know what's in their care plan. </a:t>
            </a:r>
          </a:p>
          <a:p>
            <a:pPr algn="just"/>
            <a:r>
              <a:rPr lang="en-GB" dirty="0">
                <a:latin typeface="Calibri" panose="020F0502020204030204" pitchFamily="34" charset="0"/>
              </a:rPr>
              <a:t>The opportunity to express wishes and feelings and to be part of discussions that influences changes in their lives.</a:t>
            </a:r>
          </a:p>
          <a:p>
            <a:pPr algn="just"/>
            <a:r>
              <a:rPr lang="en-GB" dirty="0">
                <a:latin typeface="Calibri" panose="020F0502020204030204" pitchFamily="34" charset="0"/>
              </a:rPr>
              <a:t>Understand what is happening and how to influence decisions based on their care plan.</a:t>
            </a:r>
          </a:p>
          <a:p>
            <a:pPr algn="just"/>
            <a:r>
              <a:rPr lang="en-GB" dirty="0">
                <a:latin typeface="Calibri" panose="020F0502020204030204" pitchFamily="34" charset="0"/>
              </a:rPr>
              <a:t>Feel more confident and able to express their feelings and be more engaged with the people who care for them </a:t>
            </a:r>
          </a:p>
          <a:p>
            <a:pPr algn="just"/>
            <a:r>
              <a:rPr lang="en-GB" dirty="0">
                <a:latin typeface="Calibri" panose="020F0502020204030204" pitchFamily="34" charset="0"/>
              </a:rPr>
              <a:t>Changes their lives – stability of placement, contact arrangements, education  etc.</a:t>
            </a:r>
          </a:p>
        </p:txBody>
      </p:sp>
    </p:spTree>
    <p:extLst>
      <p:ext uri="{BB962C8B-B14F-4D97-AF65-F5344CB8AC3E}">
        <p14:creationId xmlns:p14="http://schemas.microsoft.com/office/powerpoint/2010/main" val="34374717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245" y="229896"/>
            <a:ext cx="10515600" cy="1089749"/>
          </a:xfrm>
        </p:spPr>
        <p:txBody>
          <a:bodyPr/>
          <a:lstStyle/>
          <a:p>
            <a:r>
              <a:rPr lang="en-GB" b="1" dirty="0">
                <a:latin typeface="Calibri" panose="020F0502020204030204" pitchFamily="34" charset="0"/>
              </a:rPr>
              <a:t>Revisit of Learning Outcomes </a:t>
            </a:r>
          </a:p>
        </p:txBody>
      </p:sp>
      <p:sp>
        <p:nvSpPr>
          <p:cNvPr id="3" name="Content Placeholder 2"/>
          <p:cNvSpPr>
            <a:spLocks noGrp="1"/>
          </p:cNvSpPr>
          <p:nvPr>
            <p:ph idx="1"/>
          </p:nvPr>
        </p:nvSpPr>
        <p:spPr>
          <a:xfrm>
            <a:off x="838200" y="1430767"/>
            <a:ext cx="10238509" cy="4201106"/>
          </a:xfrm>
        </p:spPr>
        <p:txBody>
          <a:bodyPr>
            <a:noAutofit/>
          </a:bodyPr>
          <a:lstStyle/>
          <a:p>
            <a:pPr marL="0" indent="0" algn="just">
              <a:buNone/>
            </a:pPr>
            <a:r>
              <a:rPr lang="en-GB" dirty="0">
                <a:latin typeface="Calibri" panose="020F0502020204030204" pitchFamily="34" charset="0"/>
              </a:rPr>
              <a:t>By the end of the session you should be able to </a:t>
            </a:r>
          </a:p>
          <a:p>
            <a:pPr algn="just"/>
            <a:r>
              <a:rPr lang="en-GB" dirty="0">
                <a:latin typeface="Calibri" panose="020F0502020204030204" pitchFamily="34" charset="0"/>
              </a:rPr>
              <a:t>Understand the role of an advocate, and different types of advocacy</a:t>
            </a:r>
          </a:p>
          <a:p>
            <a:pPr algn="just"/>
            <a:r>
              <a:rPr lang="en-GB" dirty="0">
                <a:latin typeface="Calibri" panose="020F0502020204030204" pitchFamily="34" charset="0"/>
              </a:rPr>
              <a:t>Understand the history and where the National Approach has come from</a:t>
            </a:r>
          </a:p>
          <a:p>
            <a:pPr algn="just"/>
            <a:r>
              <a:rPr lang="en-GB" dirty="0">
                <a:latin typeface="Calibri" panose="020F0502020204030204" pitchFamily="34" charset="0"/>
              </a:rPr>
              <a:t>Understand the over arching principles of the National Approach</a:t>
            </a:r>
          </a:p>
          <a:p>
            <a:pPr algn="just"/>
            <a:r>
              <a:rPr lang="en-GB" dirty="0">
                <a:latin typeface="Calibri" panose="020F0502020204030204" pitchFamily="34" charset="0"/>
              </a:rPr>
              <a:t>Be aware of each element of the National Approach and how they all link</a:t>
            </a:r>
          </a:p>
          <a:p>
            <a:pPr algn="just"/>
            <a:r>
              <a:rPr lang="en-GB" dirty="0">
                <a:latin typeface="Calibri" panose="020F0502020204030204" pitchFamily="34" charset="0"/>
              </a:rPr>
              <a:t>Understand the implications of the National Approach for your area of responsibilities</a:t>
            </a:r>
          </a:p>
        </p:txBody>
      </p:sp>
    </p:spTree>
    <p:extLst>
      <p:ext uri="{BB962C8B-B14F-4D97-AF65-F5344CB8AC3E}">
        <p14:creationId xmlns:p14="http://schemas.microsoft.com/office/powerpoint/2010/main" val="28214177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445" y="365125"/>
            <a:ext cx="10465158" cy="6112948"/>
          </a:xfrm>
        </p:spPr>
        <p:txBody>
          <a:bodyPr>
            <a:normAutofit fontScale="90000"/>
          </a:bodyPr>
          <a:lstStyle/>
          <a:p>
            <a:br>
              <a:rPr lang="en-GB" dirty="0"/>
            </a:br>
            <a:br>
              <a:rPr lang="en-GB" dirty="0"/>
            </a:br>
            <a:br>
              <a:rPr lang="en-GB" dirty="0"/>
            </a:br>
            <a:r>
              <a:rPr lang="en-GB" dirty="0">
                <a:latin typeface="Calibri" panose="020F0502020204030204" pitchFamily="34" charset="0"/>
              </a:rPr>
              <a:t>“A person’s a person, </a:t>
            </a:r>
            <a:br>
              <a:rPr lang="en-GB" dirty="0">
                <a:latin typeface="Calibri" panose="020F0502020204030204" pitchFamily="34" charset="0"/>
              </a:rPr>
            </a:br>
            <a:r>
              <a:rPr lang="en-GB" dirty="0">
                <a:latin typeface="Calibri" panose="020F0502020204030204" pitchFamily="34" charset="0"/>
              </a:rPr>
              <a:t>	no matter how small”</a:t>
            </a:r>
            <a:br>
              <a:rPr lang="en-GB" dirty="0">
                <a:latin typeface="Calibri" panose="020F0502020204030204" pitchFamily="34" charset="0"/>
              </a:rPr>
            </a:br>
            <a:r>
              <a:rPr lang="en-GB" dirty="0">
                <a:latin typeface="Calibri" panose="020F0502020204030204" pitchFamily="34" charset="0"/>
              </a:rPr>
              <a:t>		Dr Seuss - Horton Hears a Who</a:t>
            </a:r>
            <a:br>
              <a:rPr lang="en-GB" dirty="0">
                <a:latin typeface="Calibri" panose="020F0502020204030204" pitchFamily="34" charset="0"/>
              </a:rPr>
            </a:br>
            <a:br>
              <a:rPr lang="en-GB" dirty="0">
                <a:latin typeface="Calibri" panose="020F0502020204030204" pitchFamily="34" charset="0"/>
              </a:rPr>
            </a:br>
            <a:r>
              <a:rPr lang="en-GB" dirty="0">
                <a:latin typeface="Calibri" panose="020F0502020204030204" pitchFamily="34" charset="0"/>
              </a:rPr>
              <a:t>“</a:t>
            </a:r>
            <a:r>
              <a:rPr lang="en-GB" sz="4000" dirty="0">
                <a:latin typeface="Calibri" panose="020F0502020204030204" pitchFamily="34" charset="0"/>
              </a:rPr>
              <a:t>Every child has the right to say what they </a:t>
            </a:r>
            <a:br>
              <a:rPr lang="en-GB" sz="4000" dirty="0">
                <a:latin typeface="Calibri" panose="020F0502020204030204" pitchFamily="34" charset="0"/>
              </a:rPr>
            </a:br>
            <a:r>
              <a:rPr lang="en-GB" sz="4000" dirty="0">
                <a:latin typeface="Calibri" panose="020F0502020204030204" pitchFamily="34" charset="0"/>
              </a:rPr>
              <a:t>think in all matters affecting them, and have </a:t>
            </a:r>
            <a:br>
              <a:rPr lang="en-GB" sz="4000" dirty="0">
                <a:latin typeface="Calibri" panose="020F0502020204030204" pitchFamily="34" charset="0"/>
              </a:rPr>
            </a:br>
            <a:r>
              <a:rPr lang="en-GB" sz="4000" dirty="0">
                <a:latin typeface="Calibri" panose="020F0502020204030204" pitchFamily="34" charset="0"/>
              </a:rPr>
              <a:t>their views taken seriously</a:t>
            </a:r>
            <a:r>
              <a:rPr lang="en-GB" sz="1300" dirty="0">
                <a:latin typeface="Calibri" panose="020F0502020204030204" pitchFamily="34" charset="0"/>
              </a:rPr>
              <a:t>’”</a:t>
            </a:r>
            <a:br>
              <a:rPr lang="en-GB" sz="7200" dirty="0"/>
            </a:br>
            <a:br>
              <a:rPr lang="en-GB" dirty="0"/>
            </a:br>
            <a:r>
              <a:rPr lang="en-GB" sz="1800" i="1" dirty="0">
                <a:latin typeface="Calibri" panose="020F0502020204030204" pitchFamily="34" charset="0"/>
              </a:rPr>
              <a:t>(Article 12 - A summary of the United Nations Convention on the Rights of the Child – </a:t>
            </a:r>
            <a:br>
              <a:rPr lang="en-GB" sz="1800" i="1" dirty="0">
                <a:latin typeface="Calibri" panose="020F0502020204030204" pitchFamily="34" charset="0"/>
              </a:rPr>
            </a:br>
            <a:r>
              <a:rPr lang="en-GB" sz="1800" i="1" dirty="0">
                <a:latin typeface="Calibri" panose="020F0502020204030204" pitchFamily="34" charset="0"/>
              </a:rPr>
              <a:t>http://www.unicef.org.uk/Documents/Publication-pdfs/UNCRC_summary.pdf ) </a:t>
            </a:r>
            <a:br>
              <a:rPr lang="en-GB" sz="1300" dirty="0"/>
            </a:br>
            <a:r>
              <a:rPr lang="en-GB" dirty="0"/>
              <a:t> </a:t>
            </a:r>
            <a:br>
              <a:rPr lang="en-GB" dirty="0"/>
            </a:br>
            <a:br>
              <a:rPr lang="en-GB" dirty="0"/>
            </a:br>
            <a:endParaRPr lang="en-GB" dirty="0"/>
          </a:p>
        </p:txBody>
      </p:sp>
      <p:pic>
        <p:nvPicPr>
          <p:cNvPr id="3" name="Picture 2" descr="Horton Hears a Who!"/>
          <p:cNvPicPr>
            <a:picLocks noChangeAspect="1" noChangeArrowheads="1"/>
          </p:cNvPicPr>
          <p:nvPr/>
        </p:nvPicPr>
        <p:blipFill>
          <a:blip r:embed="rId3" cstate="print"/>
          <a:srcRect/>
          <a:stretch>
            <a:fillRect/>
          </a:stretch>
        </p:blipFill>
        <p:spPr bwMode="auto">
          <a:xfrm rot="1110493">
            <a:off x="8816440" y="445828"/>
            <a:ext cx="1656184" cy="2286367"/>
          </a:xfrm>
          <a:prstGeom prst="rect">
            <a:avLst/>
          </a:prstGeom>
          <a:noFill/>
        </p:spPr>
      </p:pic>
    </p:spTree>
    <p:extLst>
      <p:ext uri="{BB962C8B-B14F-4D97-AF65-F5344CB8AC3E}">
        <p14:creationId xmlns:p14="http://schemas.microsoft.com/office/powerpoint/2010/main" val="29634307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Contacts and Information </a:t>
            </a:r>
          </a:p>
        </p:txBody>
      </p:sp>
      <p:sp>
        <p:nvSpPr>
          <p:cNvPr id="3" name="Content Placeholder 2"/>
          <p:cNvSpPr>
            <a:spLocks noGrp="1"/>
          </p:cNvSpPr>
          <p:nvPr>
            <p:ph idx="1"/>
          </p:nvPr>
        </p:nvSpPr>
        <p:spPr/>
        <p:txBody>
          <a:bodyPr>
            <a:normAutofit lnSpcReduction="10000"/>
          </a:bodyPr>
          <a:lstStyle/>
          <a:p>
            <a:r>
              <a:rPr lang="en-GB" dirty="0"/>
              <a:t>TGP </a:t>
            </a:r>
            <a:r>
              <a:rPr lang="en-GB" dirty="0" err="1"/>
              <a:t>Cymru</a:t>
            </a:r>
            <a:r>
              <a:rPr lang="en-GB" dirty="0"/>
              <a:t> - </a:t>
            </a:r>
            <a:r>
              <a:rPr lang="en-GB" dirty="0">
                <a:hlinkClick r:id="rId3"/>
              </a:rPr>
              <a:t>https://www.tgpcymru.org.uk/</a:t>
            </a:r>
            <a:endParaRPr lang="en-GB" dirty="0"/>
          </a:p>
          <a:p>
            <a:endParaRPr lang="en-GB" dirty="0"/>
          </a:p>
          <a:p>
            <a:r>
              <a:rPr lang="en-GB" dirty="0"/>
              <a:t>NYAS - </a:t>
            </a:r>
            <a:r>
              <a:rPr lang="en-GB" dirty="0">
                <a:hlinkClick r:id="rId4"/>
              </a:rPr>
              <a:t>https://www.nyas.net/</a:t>
            </a:r>
            <a:endParaRPr lang="en-GB" dirty="0"/>
          </a:p>
          <a:p>
            <a:endParaRPr lang="en-GB" dirty="0"/>
          </a:p>
          <a:p>
            <a:r>
              <a:rPr lang="en-GB" dirty="0" err="1"/>
              <a:t>Meic</a:t>
            </a:r>
            <a:r>
              <a:rPr lang="en-GB" dirty="0"/>
              <a:t> Helpline - </a:t>
            </a:r>
            <a:r>
              <a:rPr lang="en-GB" dirty="0">
                <a:hlinkClick r:id="rId5"/>
              </a:rPr>
              <a:t>https://www.meiccymru.org/</a:t>
            </a:r>
            <a:endParaRPr lang="en-GB" dirty="0"/>
          </a:p>
          <a:p>
            <a:endParaRPr lang="en-GB" dirty="0"/>
          </a:p>
          <a:p>
            <a:r>
              <a:rPr lang="en-GB" dirty="0"/>
              <a:t>National Standards and Outcomes Framework – </a:t>
            </a:r>
          </a:p>
          <a:p>
            <a:r>
              <a:rPr lang="en-GB" dirty="0">
                <a:hlinkClick r:id="rId6"/>
              </a:rPr>
              <a:t>https://gov.wales/advocacy-standards-and-outcomes-framework-children-and-young-people</a:t>
            </a:r>
            <a:endParaRPr lang="en-GB" dirty="0"/>
          </a:p>
          <a:p>
            <a:endParaRPr lang="en-GB" dirty="0"/>
          </a:p>
        </p:txBody>
      </p:sp>
    </p:spTree>
    <p:extLst>
      <p:ext uri="{BB962C8B-B14F-4D97-AF65-F5344CB8AC3E}">
        <p14:creationId xmlns:p14="http://schemas.microsoft.com/office/powerpoint/2010/main" val="164782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UNCRC – Article 12 – Advocacy </a:t>
            </a:r>
          </a:p>
        </p:txBody>
      </p:sp>
      <p:sp>
        <p:nvSpPr>
          <p:cNvPr id="3" name="Content Placeholder 2"/>
          <p:cNvSpPr>
            <a:spLocks noGrp="1"/>
          </p:cNvSpPr>
          <p:nvPr>
            <p:ph idx="1"/>
          </p:nvPr>
        </p:nvSpPr>
        <p:spPr/>
        <p:txBody>
          <a:bodyPr>
            <a:normAutofit lnSpcReduction="10000"/>
          </a:bodyPr>
          <a:lstStyle/>
          <a:p>
            <a:r>
              <a:rPr lang="en-GB" dirty="0"/>
              <a:t>The Convention on the Rights of the Child sets out the rights that must be realized for children to develop their full potential, free from hunger and want, neglect and abuse. It reflects a new vision of the child. Children are neither the property of their parents, they are human beings and are the subject of their own rights. </a:t>
            </a:r>
          </a:p>
          <a:p>
            <a:r>
              <a:rPr lang="en-GB" dirty="0"/>
              <a:t>The Convention offers a vision of the child as an individual and as a member of a family and community, with rights and responsibilities appropriate to his or her age and stage of development. By recognizing children's rights in this way, the Convention firmly sets the focus on the whole child. </a:t>
            </a:r>
          </a:p>
          <a:p>
            <a:r>
              <a:rPr lang="en-GB" dirty="0"/>
              <a:t>Can you name the 2 countries that did not sign up to the UNCRC?</a:t>
            </a:r>
          </a:p>
          <a:p>
            <a:endParaRPr lang="en-GB" dirty="0"/>
          </a:p>
        </p:txBody>
      </p:sp>
    </p:spTree>
    <p:extLst>
      <p:ext uri="{BB962C8B-B14F-4D97-AF65-F5344CB8AC3E}">
        <p14:creationId xmlns:p14="http://schemas.microsoft.com/office/powerpoint/2010/main" val="1458663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advocacy?</a:t>
            </a:r>
          </a:p>
        </p:txBody>
      </p:sp>
      <p:sp>
        <p:nvSpPr>
          <p:cNvPr id="3" name="Content Placeholder 2"/>
          <p:cNvSpPr>
            <a:spLocks noGrp="1"/>
          </p:cNvSpPr>
          <p:nvPr>
            <p:ph idx="1"/>
          </p:nvPr>
        </p:nvSpPr>
        <p:spPr/>
        <p:txBody>
          <a:bodyPr/>
          <a:lstStyle/>
          <a:p>
            <a:r>
              <a:rPr lang="en-GB" dirty="0"/>
              <a:t>Give out the advocacy cards.. </a:t>
            </a:r>
          </a:p>
          <a:p>
            <a:r>
              <a:rPr lang="en-GB" dirty="0"/>
              <a:t>Ask learners to complete the sentence with three different endings.</a:t>
            </a:r>
          </a:p>
        </p:txBody>
      </p:sp>
    </p:spTree>
    <p:extLst>
      <p:ext uri="{BB962C8B-B14F-4D97-AF65-F5344CB8AC3E}">
        <p14:creationId xmlns:p14="http://schemas.microsoft.com/office/powerpoint/2010/main" val="2362428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20904-FCAD-4E94-BC4D-072E24BEC27D}"/>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19E5E895-9D8A-44EE-A746-921893FD8B83}"/>
              </a:ext>
            </a:extLst>
          </p:cNvPr>
          <p:cNvSpPr>
            <a:spLocks noGrp="1"/>
          </p:cNvSpPr>
          <p:nvPr>
            <p:ph type="subTitle" idx="1"/>
          </p:nvPr>
        </p:nvSpPr>
        <p:spPr/>
        <p:txBody>
          <a:bodyPr/>
          <a:lstStyle/>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791" y="665018"/>
            <a:ext cx="9629361" cy="1290052"/>
          </a:xfrm>
          <a:solidFill>
            <a:srgbClr val="FFFFFF"/>
          </a:solidFill>
          <a:ln>
            <a:miter lim="800000"/>
            <a:headEnd/>
            <a:tailEnd/>
          </a:ln>
        </p:spPr>
        <p:txBody>
          <a:bodyPr vert="horz" wrap="square" lIns="91440" tIns="45720" rIns="91440" bIns="45720" numCol="1" rtlCol="0" anchor="t" anchorCtr="0" compatLnSpc="1">
            <a:prstTxWarp prst="textNoShape">
              <a:avLst/>
            </a:prstTxWarp>
            <a:normAutofit/>
          </a:bodyPr>
          <a:lstStyle/>
          <a:p>
            <a:pPr algn="l" eaLnBrk="1" hangingPunct="1"/>
            <a:r>
              <a:rPr lang="en-GB" sz="2800" b="1" dirty="0">
                <a:solidFill>
                  <a:srgbClr val="CC0000"/>
                </a:solidFill>
                <a:latin typeface="Calibri" panose="020F0502020204030204" pitchFamily="34" charset="0"/>
              </a:rPr>
              <a:t>The Advocate’s role is, at the request of the child/young person, to support them to express their wish to:</a:t>
            </a:r>
            <a:endParaRPr lang="en-US" sz="2800" b="1" dirty="0">
              <a:solidFill>
                <a:srgbClr val="CC0000"/>
              </a:solidFill>
              <a:latin typeface="Calibri" panose="020F0502020204030204" pitchFamily="34" charset="0"/>
            </a:endParaRPr>
          </a:p>
        </p:txBody>
      </p:sp>
      <p:sp>
        <p:nvSpPr>
          <p:cNvPr id="28675" name="Rectangle 3"/>
          <p:cNvSpPr>
            <a:spLocks noGrp="1" noChangeArrowheads="1"/>
          </p:cNvSpPr>
          <p:nvPr>
            <p:ph idx="1"/>
          </p:nvPr>
        </p:nvSpPr>
        <p:spPr bwMode="auto">
          <a:xfrm>
            <a:off x="3216276" y="2276475"/>
            <a:ext cx="3413125" cy="604838"/>
          </a:xfrm>
          <a:solidFill>
            <a:srgbClr val="FFFFFF"/>
          </a:solidFill>
          <a:ln>
            <a:miter lim="800000"/>
            <a:headEnd/>
            <a:tailEnd/>
          </a:ln>
        </p:spPr>
        <p:txBody>
          <a:bodyPr vert="horz" wrap="square" lIns="91440" tIns="45720" rIns="91440" bIns="45720" numCol="1" rtlCol="0" anchor="t" anchorCtr="0" compatLnSpc="1">
            <a:prstTxWarp prst="textNoShape">
              <a:avLst/>
            </a:prstTxWarp>
            <a:normAutofit/>
          </a:bodyPr>
          <a:lstStyle/>
          <a:p>
            <a:pPr eaLnBrk="1" hangingPunct="1">
              <a:buFontTx/>
              <a:buNone/>
            </a:pPr>
            <a:r>
              <a:rPr lang="en-GB" dirty="0">
                <a:solidFill>
                  <a:srgbClr val="FF0000"/>
                </a:solidFill>
                <a:latin typeface="Arial" charset="0"/>
              </a:rPr>
              <a:t>STOP</a:t>
            </a:r>
            <a:r>
              <a:rPr lang="en-GB" dirty="0">
                <a:latin typeface="Arial" charset="0"/>
              </a:rPr>
              <a:t> something</a:t>
            </a:r>
            <a:endParaRPr lang="en-US" dirty="0">
              <a:latin typeface="Arial" charset="0"/>
            </a:endParaRPr>
          </a:p>
        </p:txBody>
      </p:sp>
      <p:sp>
        <p:nvSpPr>
          <p:cNvPr id="28676" name="Rectangle 4"/>
          <p:cNvSpPr>
            <a:spLocks noChangeArrowheads="1"/>
          </p:cNvSpPr>
          <p:nvPr/>
        </p:nvSpPr>
        <p:spPr bwMode="auto">
          <a:xfrm>
            <a:off x="3216275" y="3500439"/>
            <a:ext cx="8229600" cy="604837"/>
          </a:xfrm>
          <a:prstGeom prst="rect">
            <a:avLst/>
          </a:prstGeom>
          <a:noFill/>
          <a:ln w="9525">
            <a:noFill/>
            <a:miter lim="800000"/>
            <a:headEnd/>
            <a:tailEnd/>
          </a:ln>
        </p:spPr>
        <p:txBody>
          <a:bodyPr/>
          <a:lstStyle/>
          <a:p>
            <a:pPr marL="342900" indent="-342900">
              <a:spcBef>
                <a:spcPct val="20000"/>
              </a:spcBef>
            </a:pPr>
            <a:r>
              <a:rPr lang="en-GB" sz="3200">
                <a:solidFill>
                  <a:srgbClr val="FF9900"/>
                </a:solidFill>
                <a:latin typeface="Arial" charset="0"/>
              </a:rPr>
              <a:t>CHANGE</a:t>
            </a:r>
            <a:r>
              <a:rPr lang="en-GB" sz="3200">
                <a:latin typeface="Arial" charset="0"/>
              </a:rPr>
              <a:t> something</a:t>
            </a:r>
          </a:p>
          <a:p>
            <a:pPr marL="342900" indent="-342900">
              <a:spcBef>
                <a:spcPct val="20000"/>
              </a:spcBef>
            </a:pPr>
            <a:endParaRPr lang="en-US" sz="3200"/>
          </a:p>
        </p:txBody>
      </p:sp>
      <p:sp>
        <p:nvSpPr>
          <p:cNvPr id="28677" name="Rectangle 5"/>
          <p:cNvSpPr>
            <a:spLocks noChangeArrowheads="1"/>
          </p:cNvSpPr>
          <p:nvPr/>
        </p:nvSpPr>
        <p:spPr bwMode="auto">
          <a:xfrm>
            <a:off x="3267076" y="4725989"/>
            <a:ext cx="3743325" cy="604837"/>
          </a:xfrm>
          <a:prstGeom prst="rect">
            <a:avLst/>
          </a:prstGeom>
          <a:noFill/>
          <a:ln w="9525">
            <a:noFill/>
            <a:miter lim="800000"/>
            <a:headEnd/>
            <a:tailEnd/>
          </a:ln>
        </p:spPr>
        <p:txBody>
          <a:bodyPr/>
          <a:lstStyle/>
          <a:p>
            <a:pPr marL="342900" indent="-342900">
              <a:spcBef>
                <a:spcPct val="20000"/>
              </a:spcBef>
            </a:pPr>
            <a:r>
              <a:rPr lang="en-GB" sz="3200">
                <a:solidFill>
                  <a:srgbClr val="33CC33"/>
                </a:solidFill>
                <a:latin typeface="Arial" charset="0"/>
              </a:rPr>
              <a:t>START</a:t>
            </a:r>
            <a:r>
              <a:rPr lang="en-GB" sz="3200">
                <a:latin typeface="Arial" charset="0"/>
              </a:rPr>
              <a:t> something</a:t>
            </a:r>
          </a:p>
          <a:p>
            <a:pPr marL="342900" indent="-342900">
              <a:spcBef>
                <a:spcPct val="20000"/>
              </a:spcBef>
            </a:pPr>
            <a:endParaRPr lang="en-US" sz="3200">
              <a:latin typeface="Arial" charset="0"/>
            </a:endParaRPr>
          </a:p>
        </p:txBody>
      </p:sp>
      <p:grpSp>
        <p:nvGrpSpPr>
          <p:cNvPr id="25606" name="Group 6"/>
          <p:cNvGrpSpPr>
            <a:grpSpLocks/>
          </p:cNvGrpSpPr>
          <p:nvPr/>
        </p:nvGrpSpPr>
        <p:grpSpPr bwMode="auto">
          <a:xfrm>
            <a:off x="1992313" y="2133600"/>
            <a:ext cx="1008062" cy="3455988"/>
            <a:chOff x="295" y="1344"/>
            <a:chExt cx="635" cy="2177"/>
          </a:xfrm>
        </p:grpSpPr>
        <p:sp>
          <p:nvSpPr>
            <p:cNvPr id="25607" name="Rectangle 7"/>
            <p:cNvSpPr>
              <a:spLocks noChangeArrowheads="1"/>
            </p:cNvSpPr>
            <p:nvPr/>
          </p:nvSpPr>
          <p:spPr bwMode="auto">
            <a:xfrm>
              <a:off x="295" y="1344"/>
              <a:ext cx="635" cy="2177"/>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5608" name="Oval 8"/>
            <p:cNvSpPr>
              <a:spLocks noChangeArrowheads="1"/>
            </p:cNvSpPr>
            <p:nvPr/>
          </p:nvSpPr>
          <p:spPr bwMode="auto">
            <a:xfrm>
              <a:off x="385" y="1434"/>
              <a:ext cx="454" cy="454"/>
            </a:xfrm>
            <a:prstGeom prst="ellipse">
              <a:avLst/>
            </a:prstGeom>
            <a:solidFill>
              <a:srgbClr val="FF0000"/>
            </a:solidFill>
            <a:ln w="9525">
              <a:noFill/>
              <a:round/>
              <a:headEnd/>
              <a:tailEnd/>
            </a:ln>
          </p:spPr>
          <p:txBody>
            <a:bodyPr wrap="none" anchor="ctr"/>
            <a:lstStyle/>
            <a:p>
              <a:endParaRPr lang="en-US"/>
            </a:p>
          </p:txBody>
        </p:sp>
        <p:sp>
          <p:nvSpPr>
            <p:cNvPr id="25609" name="Oval 9"/>
            <p:cNvSpPr>
              <a:spLocks noChangeArrowheads="1"/>
            </p:cNvSpPr>
            <p:nvPr/>
          </p:nvSpPr>
          <p:spPr bwMode="auto">
            <a:xfrm>
              <a:off x="385" y="2205"/>
              <a:ext cx="454" cy="454"/>
            </a:xfrm>
            <a:prstGeom prst="ellipse">
              <a:avLst/>
            </a:prstGeom>
            <a:solidFill>
              <a:srgbClr val="FF9900"/>
            </a:solidFill>
            <a:ln w="9525">
              <a:noFill/>
              <a:round/>
              <a:headEnd/>
              <a:tailEnd/>
            </a:ln>
          </p:spPr>
          <p:txBody>
            <a:bodyPr wrap="none" anchor="ctr"/>
            <a:lstStyle/>
            <a:p>
              <a:endParaRPr lang="en-US"/>
            </a:p>
          </p:txBody>
        </p:sp>
        <p:sp>
          <p:nvSpPr>
            <p:cNvPr id="25610" name="Oval 10"/>
            <p:cNvSpPr>
              <a:spLocks noChangeArrowheads="1"/>
            </p:cNvSpPr>
            <p:nvPr/>
          </p:nvSpPr>
          <p:spPr bwMode="auto">
            <a:xfrm>
              <a:off x="385" y="2976"/>
              <a:ext cx="454" cy="454"/>
            </a:xfrm>
            <a:prstGeom prst="ellipse">
              <a:avLst/>
            </a:prstGeom>
            <a:solidFill>
              <a:srgbClr val="33CC33"/>
            </a:solidFill>
            <a:ln w="9525">
              <a:noFill/>
              <a:round/>
              <a:headEnd/>
              <a:tailEnd/>
            </a:ln>
          </p:spPr>
          <p:txBody>
            <a:bodyPr wrap="none" anchor="ctr"/>
            <a:lstStyle/>
            <a:p>
              <a:endParaRPr lang="en-US"/>
            </a:p>
          </p:txBody>
        </p:sp>
      </p:grpSp>
    </p:spTree>
    <p:extLst>
      <p:ext uri="{BB962C8B-B14F-4D97-AF65-F5344CB8AC3E}">
        <p14:creationId xmlns:p14="http://schemas.microsoft.com/office/powerpoint/2010/main" val="2287256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9194"/>
          </a:xfrm>
        </p:spPr>
        <p:txBody>
          <a:bodyPr/>
          <a:lstStyle/>
          <a:p>
            <a:r>
              <a:rPr lang="en-GB" dirty="0">
                <a:solidFill>
                  <a:srgbClr val="FF0000"/>
                </a:solidFill>
              </a:rPr>
              <a:t>  </a:t>
            </a:r>
          </a:p>
        </p:txBody>
      </p:sp>
      <p:sp>
        <p:nvSpPr>
          <p:cNvPr id="5" name="TextBox 4"/>
          <p:cNvSpPr txBox="1"/>
          <p:nvPr/>
        </p:nvSpPr>
        <p:spPr>
          <a:xfrm>
            <a:off x="138896" y="914400"/>
            <a:ext cx="4815069" cy="1446550"/>
          </a:xfrm>
          <a:prstGeom prst="rect">
            <a:avLst/>
          </a:prstGeom>
          <a:noFill/>
        </p:spPr>
        <p:txBody>
          <a:bodyPr wrap="square" rtlCol="0">
            <a:spAutoFit/>
          </a:bodyPr>
          <a:lstStyle/>
          <a:p>
            <a:r>
              <a:rPr lang="en-GB" sz="4400" b="1" dirty="0">
                <a:latin typeface="Calibri" panose="020F0502020204030204" pitchFamily="34" charset="0"/>
              </a:rPr>
              <a:t>What that looks like on the ground</a:t>
            </a:r>
          </a:p>
        </p:txBody>
      </p:sp>
      <p:pic>
        <p:nvPicPr>
          <p:cNvPr id="6" name="Picture 2" descr="cid:image006.jpg@01D30B9F.7FE0F07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113" y="3555489"/>
            <a:ext cx="2165042" cy="543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3462759" y="3707889"/>
            <a:ext cx="497712" cy="438780"/>
          </a:xfrm>
          <a:prstGeom prst="rect">
            <a:avLst/>
          </a:prstGeom>
          <a:noFill/>
        </p:spPr>
        <p:txBody>
          <a:bodyPr wrap="square" rtlCol="0">
            <a:spAutoFit/>
          </a:bodyPr>
          <a:lstStyle/>
          <a:p>
            <a:endParaRPr lang="en-GB" dirty="0"/>
          </a:p>
        </p:txBody>
      </p:sp>
      <p:sp>
        <p:nvSpPr>
          <p:cNvPr id="10" name="TextBox 9"/>
          <p:cNvSpPr txBox="1"/>
          <p:nvPr/>
        </p:nvSpPr>
        <p:spPr>
          <a:xfrm>
            <a:off x="3339296" y="3659833"/>
            <a:ext cx="497712" cy="438780"/>
          </a:xfrm>
          <a:prstGeom prst="rect">
            <a:avLst/>
          </a:prstGeom>
          <a:solidFill>
            <a:srgbClr val="00B0F0"/>
          </a:solidFill>
        </p:spPr>
        <p:txBody>
          <a:bodyPr wrap="square" rtlCol="0">
            <a:spAutoFit/>
          </a:bodyPr>
          <a:lstStyle/>
          <a:p>
            <a:endParaRPr lang="en-GB" dirty="0"/>
          </a:p>
        </p:txBody>
      </p:sp>
      <p:sp>
        <p:nvSpPr>
          <p:cNvPr id="11" name="TextBox 10"/>
          <p:cNvSpPr txBox="1"/>
          <p:nvPr/>
        </p:nvSpPr>
        <p:spPr>
          <a:xfrm>
            <a:off x="3350871" y="4733447"/>
            <a:ext cx="497712" cy="438780"/>
          </a:xfrm>
          <a:prstGeom prst="rect">
            <a:avLst/>
          </a:prstGeom>
          <a:solidFill>
            <a:srgbClr val="92D050"/>
          </a:solidFill>
        </p:spPr>
        <p:txBody>
          <a:bodyPr wrap="square" rtlCol="0">
            <a:spAutoFit/>
          </a:bodyPr>
          <a:lstStyle/>
          <a:p>
            <a:endParaRPr lang="en-GB" dirty="0"/>
          </a:p>
        </p:txBody>
      </p:sp>
      <p:pic>
        <p:nvPicPr>
          <p:cNvPr id="12" name="Picture 1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4659" y="4367686"/>
            <a:ext cx="1395922" cy="969858"/>
          </a:xfrm>
          <a:prstGeom prst="rect">
            <a:avLst/>
          </a:prstGeom>
          <a:noFill/>
          <a:ln>
            <a:noFill/>
          </a:ln>
        </p:spPr>
      </p:pic>
      <p:sp>
        <p:nvSpPr>
          <p:cNvPr id="30" name="Rectangle 44"/>
          <p:cNvSpPr>
            <a:spLocks noChangeArrowheads="1"/>
          </p:cNvSpPr>
          <p:nvPr/>
        </p:nvSpPr>
        <p:spPr bwMode="auto">
          <a:xfrm>
            <a:off x="0" y="128230"/>
            <a:ext cx="10309223" cy="328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pSp>
        <p:nvGrpSpPr>
          <p:cNvPr id="66" name="Group 65"/>
          <p:cNvGrpSpPr/>
          <p:nvPr/>
        </p:nvGrpSpPr>
        <p:grpSpPr>
          <a:xfrm>
            <a:off x="4953965" y="292714"/>
            <a:ext cx="5667241" cy="6203335"/>
            <a:chOff x="0" y="0"/>
            <a:chExt cx="7001510" cy="8477885"/>
          </a:xfrm>
        </p:grpSpPr>
        <p:pic>
          <p:nvPicPr>
            <p:cNvPr id="67" name="Picture 66" descr="\\tros-dc\folderredirection\michelle gough\Desktop\Map NYAS.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7001510" cy="8477885"/>
            </a:xfrm>
            <a:prstGeom prst="rect">
              <a:avLst/>
            </a:prstGeom>
            <a:noFill/>
            <a:ln>
              <a:noFill/>
            </a:ln>
          </p:spPr>
        </p:pic>
        <p:sp>
          <p:nvSpPr>
            <p:cNvPr id="68" name="Text Box 49"/>
            <p:cNvSpPr txBox="1"/>
            <p:nvPr/>
          </p:nvSpPr>
          <p:spPr>
            <a:xfrm>
              <a:off x="3763925" y="978195"/>
              <a:ext cx="697865" cy="35306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50" b="1" dirty="0">
                  <a:effectLst/>
                  <a:ea typeface="Calibri" panose="020F0502020204030204" pitchFamily="34" charset="0"/>
                  <a:cs typeface="Times New Roman" panose="02020603050405020304" pitchFamily="18" charset="0"/>
                </a:rPr>
                <a:t>Conwy</a:t>
              </a:r>
              <a:endParaRPr lang="en-GB" sz="1100" dirty="0">
                <a:effectLst/>
                <a:ea typeface="Calibri" panose="020F0502020204030204" pitchFamily="34" charset="0"/>
                <a:cs typeface="Times New Roman" panose="02020603050405020304" pitchFamily="18" charset="0"/>
              </a:endParaRPr>
            </a:p>
          </p:txBody>
        </p:sp>
        <p:sp>
          <p:nvSpPr>
            <p:cNvPr id="69" name="Text Box 48"/>
            <p:cNvSpPr txBox="1"/>
            <p:nvPr/>
          </p:nvSpPr>
          <p:spPr>
            <a:xfrm>
              <a:off x="4746994" y="1002736"/>
              <a:ext cx="886636" cy="52794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50" b="1" dirty="0">
                  <a:effectLst/>
                  <a:ea typeface="Calibri" panose="020F0502020204030204" pitchFamily="34" charset="0"/>
                  <a:cs typeface="Times New Roman" panose="02020603050405020304" pitchFamily="18" charset="0"/>
                </a:rPr>
                <a:t>Denbighshire</a:t>
              </a:r>
              <a:endParaRPr lang="en-GB"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750" b="1" dirty="0">
                  <a:effectLst/>
                  <a:ea typeface="Calibri" panose="020F0502020204030204" pitchFamily="34" charset="0"/>
                  <a:cs typeface="Times New Roman" panose="02020603050405020304" pitchFamily="18" charset="0"/>
                </a:rPr>
                <a:t>Sir </a:t>
              </a:r>
              <a:r>
                <a:rPr lang="en-GB" sz="750" b="1" dirty="0" err="1">
                  <a:effectLst/>
                  <a:ea typeface="Calibri" panose="020F0502020204030204" pitchFamily="34" charset="0"/>
                  <a:cs typeface="Times New Roman" panose="02020603050405020304" pitchFamily="18" charset="0"/>
                </a:rPr>
                <a:t>Ddinbych</a:t>
              </a:r>
              <a:endParaRPr lang="en-GB" sz="1100" dirty="0">
                <a:effectLst/>
                <a:ea typeface="Calibri" panose="020F0502020204030204" pitchFamily="34" charset="0"/>
                <a:cs typeface="Times New Roman" panose="02020603050405020304" pitchFamily="18" charset="0"/>
              </a:endParaRPr>
            </a:p>
          </p:txBody>
        </p:sp>
        <p:sp>
          <p:nvSpPr>
            <p:cNvPr id="70" name="Text Box 47"/>
            <p:cNvSpPr txBox="1"/>
            <p:nvPr/>
          </p:nvSpPr>
          <p:spPr>
            <a:xfrm>
              <a:off x="5352165" y="693301"/>
              <a:ext cx="756340" cy="37909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50" b="1" dirty="0">
                  <a:effectLst/>
                  <a:ea typeface="Calibri" panose="020F0502020204030204" pitchFamily="34" charset="0"/>
                  <a:cs typeface="Times New Roman" panose="02020603050405020304" pitchFamily="18" charset="0"/>
                </a:rPr>
                <a:t>Flintshire</a:t>
              </a:r>
              <a:endParaRPr lang="en-GB"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750" b="1" dirty="0">
                  <a:effectLst/>
                  <a:ea typeface="Calibri" panose="020F0502020204030204" pitchFamily="34" charset="0"/>
                  <a:cs typeface="Times New Roman" panose="02020603050405020304" pitchFamily="18" charset="0"/>
                </a:rPr>
                <a:t>Sir y </a:t>
              </a:r>
              <a:r>
                <a:rPr lang="en-GB" sz="750" b="1" dirty="0" err="1">
                  <a:effectLst/>
                  <a:ea typeface="Calibri" panose="020F0502020204030204" pitchFamily="34" charset="0"/>
                  <a:cs typeface="Times New Roman" panose="02020603050405020304" pitchFamily="18" charset="0"/>
                </a:rPr>
                <a:t>Fflint</a:t>
              </a:r>
              <a:endParaRPr lang="en-GB" sz="1100" dirty="0">
                <a:effectLst/>
                <a:ea typeface="Calibri" panose="020F0502020204030204" pitchFamily="34" charset="0"/>
                <a:cs typeface="Times New Roman" panose="02020603050405020304" pitchFamily="18" charset="0"/>
              </a:endParaRPr>
            </a:p>
          </p:txBody>
        </p:sp>
        <p:sp>
          <p:nvSpPr>
            <p:cNvPr id="71" name="Text Box 46"/>
            <p:cNvSpPr txBox="1"/>
            <p:nvPr/>
          </p:nvSpPr>
          <p:spPr>
            <a:xfrm>
              <a:off x="3391786" y="2232837"/>
              <a:ext cx="809625" cy="44831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50" b="1">
                  <a:effectLst/>
                  <a:ea typeface="Calibri" panose="020F0502020204030204" pitchFamily="34" charset="0"/>
                  <a:cs typeface="Times New Roman" panose="02020603050405020304" pitchFamily="18" charset="0"/>
                </a:rPr>
                <a:t>Gwynedd</a:t>
              </a:r>
              <a:endParaRPr lang="en-GB" sz="1100">
                <a:effectLst/>
                <a:ea typeface="Calibri" panose="020F0502020204030204" pitchFamily="34" charset="0"/>
                <a:cs typeface="Times New Roman" panose="02020603050405020304" pitchFamily="18" charset="0"/>
              </a:endParaRPr>
            </a:p>
          </p:txBody>
        </p:sp>
        <p:sp>
          <p:nvSpPr>
            <p:cNvPr id="72" name="Text Box 45"/>
            <p:cNvSpPr txBox="1"/>
            <p:nvPr/>
          </p:nvSpPr>
          <p:spPr>
            <a:xfrm>
              <a:off x="3211032" y="4306186"/>
              <a:ext cx="809625" cy="44831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50" b="1">
                  <a:effectLst/>
                  <a:ea typeface="Calibri" panose="020F0502020204030204" pitchFamily="34" charset="0"/>
                  <a:cs typeface="Times New Roman" panose="02020603050405020304" pitchFamily="18" charset="0"/>
                </a:rPr>
                <a:t>Ceredigion</a:t>
              </a:r>
              <a:endParaRPr lang="en-GB" sz="1100">
                <a:effectLst/>
                <a:ea typeface="Calibri" panose="020F0502020204030204" pitchFamily="34" charset="0"/>
                <a:cs typeface="Times New Roman" panose="02020603050405020304" pitchFamily="18" charset="0"/>
              </a:endParaRPr>
            </a:p>
          </p:txBody>
        </p:sp>
        <p:sp>
          <p:nvSpPr>
            <p:cNvPr id="73" name="Text Box 44"/>
            <p:cNvSpPr txBox="1"/>
            <p:nvPr/>
          </p:nvSpPr>
          <p:spPr>
            <a:xfrm>
              <a:off x="691116" y="5773478"/>
              <a:ext cx="992801" cy="48020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50" b="1" dirty="0">
                  <a:effectLst/>
                  <a:ea typeface="Calibri" panose="020F0502020204030204" pitchFamily="34" charset="0"/>
                  <a:cs typeface="Times New Roman" panose="02020603050405020304" pitchFamily="18" charset="0"/>
                </a:rPr>
                <a:t>Pembrokeshire</a:t>
              </a:r>
              <a:endParaRPr lang="en-GB"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750" b="1" dirty="0">
                  <a:effectLst/>
                  <a:ea typeface="Calibri" panose="020F0502020204030204" pitchFamily="34" charset="0"/>
                  <a:cs typeface="Times New Roman" panose="02020603050405020304" pitchFamily="18" charset="0"/>
                </a:rPr>
                <a:t>Sir </a:t>
              </a:r>
              <a:r>
                <a:rPr lang="en-GB" sz="750" b="1" dirty="0" err="1">
                  <a:effectLst/>
                  <a:ea typeface="Calibri" panose="020F0502020204030204" pitchFamily="34" charset="0"/>
                  <a:cs typeface="Times New Roman" panose="02020603050405020304" pitchFamily="18" charset="0"/>
                </a:rPr>
                <a:t>Benfro</a:t>
              </a:r>
              <a:endParaRPr lang="en-GB" sz="1100" dirty="0">
                <a:effectLst/>
                <a:ea typeface="Calibri" panose="020F0502020204030204" pitchFamily="34" charset="0"/>
                <a:cs typeface="Times New Roman" panose="02020603050405020304" pitchFamily="18" charset="0"/>
              </a:endParaRPr>
            </a:p>
          </p:txBody>
        </p:sp>
        <p:sp>
          <p:nvSpPr>
            <p:cNvPr id="74" name="Text Box 43"/>
            <p:cNvSpPr txBox="1"/>
            <p:nvPr/>
          </p:nvSpPr>
          <p:spPr>
            <a:xfrm>
              <a:off x="2456120" y="5805376"/>
              <a:ext cx="1397000" cy="44831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50" b="1">
                  <a:effectLst/>
                  <a:ea typeface="Calibri" panose="020F0502020204030204" pitchFamily="34" charset="0"/>
                  <a:cs typeface="Times New Roman" panose="02020603050405020304" pitchFamily="18" charset="0"/>
                </a:rPr>
                <a:t>Carmarthenshire</a:t>
              </a:r>
              <a:endParaRPr lang="en-GB" sz="1100">
                <a:effectLst/>
                <a:ea typeface="Calibri" panose="020F0502020204030204" pitchFamily="34" charset="0"/>
                <a:cs typeface="Times New Roman" panose="02020603050405020304" pitchFamily="18" charset="0"/>
              </a:endParaRPr>
            </a:p>
            <a:p>
              <a:pPr algn="ctr">
                <a:lnSpc>
                  <a:spcPct val="107000"/>
                </a:lnSpc>
                <a:spcAft>
                  <a:spcPts val="0"/>
                </a:spcAft>
              </a:pPr>
              <a:r>
                <a:rPr lang="en-GB" sz="750" b="1">
                  <a:effectLst/>
                  <a:ea typeface="Calibri" panose="020F0502020204030204" pitchFamily="34" charset="0"/>
                  <a:cs typeface="Times New Roman" panose="02020603050405020304" pitchFamily="18" charset="0"/>
                </a:rPr>
                <a:t>Sir Gaerfyrddin</a:t>
              </a:r>
              <a:endParaRPr lang="en-GB" sz="1100">
                <a:effectLst/>
                <a:ea typeface="Calibri" panose="020F0502020204030204" pitchFamily="34" charset="0"/>
                <a:cs typeface="Times New Roman" panose="02020603050405020304" pitchFamily="18" charset="0"/>
              </a:endParaRPr>
            </a:p>
          </p:txBody>
        </p:sp>
        <p:sp>
          <p:nvSpPr>
            <p:cNvPr id="75" name="Text Box 42"/>
            <p:cNvSpPr txBox="1"/>
            <p:nvPr/>
          </p:nvSpPr>
          <p:spPr>
            <a:xfrm>
              <a:off x="4274288" y="4433776"/>
              <a:ext cx="1397000" cy="44831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50" b="1">
                  <a:effectLst/>
                  <a:ea typeface="Calibri" panose="020F0502020204030204" pitchFamily="34" charset="0"/>
                  <a:cs typeface="Times New Roman" panose="02020603050405020304" pitchFamily="18" charset="0"/>
                </a:rPr>
                <a:t>Powys</a:t>
              </a:r>
              <a:endParaRPr lang="en-GB" sz="1100">
                <a:effectLst/>
                <a:ea typeface="Calibri" panose="020F0502020204030204" pitchFamily="34" charset="0"/>
                <a:cs typeface="Times New Roman" panose="02020603050405020304" pitchFamily="18" charset="0"/>
              </a:endParaRPr>
            </a:p>
          </p:txBody>
        </p:sp>
        <p:sp>
          <p:nvSpPr>
            <p:cNvPr id="76" name="Text Box 41"/>
            <p:cNvSpPr txBox="1"/>
            <p:nvPr/>
          </p:nvSpPr>
          <p:spPr>
            <a:xfrm>
              <a:off x="2541181" y="7008167"/>
              <a:ext cx="1396999" cy="44831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50" b="1" dirty="0">
                  <a:effectLst/>
                  <a:ea typeface="Calibri" panose="020F0502020204030204" pitchFamily="34" charset="0"/>
                  <a:cs typeface="Times New Roman" panose="02020603050405020304" pitchFamily="18" charset="0"/>
                </a:rPr>
                <a:t>Swansea</a:t>
              </a:r>
              <a:endParaRPr lang="en-GB"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750" b="1" dirty="0" err="1">
                  <a:effectLst/>
                  <a:ea typeface="Calibri" panose="020F0502020204030204" pitchFamily="34" charset="0"/>
                  <a:cs typeface="Times New Roman" panose="02020603050405020304" pitchFamily="18" charset="0"/>
                </a:rPr>
                <a:t>Abertawe</a:t>
              </a:r>
              <a:endParaRPr lang="en-GB" sz="1100" dirty="0">
                <a:effectLst/>
                <a:ea typeface="Calibri" panose="020F0502020204030204" pitchFamily="34" charset="0"/>
                <a:cs typeface="Times New Roman" panose="02020603050405020304" pitchFamily="18" charset="0"/>
              </a:endParaRPr>
            </a:p>
          </p:txBody>
        </p:sp>
        <p:sp>
          <p:nvSpPr>
            <p:cNvPr id="77" name="Text Box 38"/>
            <p:cNvSpPr txBox="1"/>
            <p:nvPr/>
          </p:nvSpPr>
          <p:spPr>
            <a:xfrm>
              <a:off x="3737962" y="6572015"/>
              <a:ext cx="863945" cy="44656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00" b="1" dirty="0">
                  <a:effectLst/>
                  <a:ea typeface="Calibri" panose="020F0502020204030204" pitchFamily="34" charset="0"/>
                  <a:cs typeface="Times New Roman" panose="02020603050405020304" pitchFamily="18" charset="0"/>
                </a:rPr>
                <a:t>Neath</a:t>
              </a:r>
              <a:endParaRPr lang="en-GB" sz="7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700" b="1" dirty="0">
                  <a:effectLst/>
                  <a:ea typeface="Calibri" panose="020F0502020204030204" pitchFamily="34" charset="0"/>
                  <a:cs typeface="Times New Roman" panose="02020603050405020304" pitchFamily="18" charset="0"/>
                </a:rPr>
                <a:t>Port Talbot</a:t>
              </a:r>
              <a:endParaRPr lang="en-GB" sz="7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700" b="1" dirty="0">
                  <a:effectLst/>
                  <a:ea typeface="Calibri" panose="020F0502020204030204" pitchFamily="34" charset="0"/>
                  <a:cs typeface="Times New Roman" panose="02020603050405020304" pitchFamily="18" charset="0"/>
                </a:rPr>
                <a:t>Castell-</a:t>
              </a:r>
              <a:r>
                <a:rPr lang="en-GB" sz="700" b="1" dirty="0" err="1">
                  <a:effectLst/>
                  <a:ea typeface="Calibri" panose="020F0502020204030204" pitchFamily="34" charset="0"/>
                  <a:cs typeface="Times New Roman" panose="02020603050405020304" pitchFamily="18" charset="0"/>
                </a:rPr>
                <a:t>Nedd</a:t>
              </a:r>
              <a:endParaRPr lang="en-GB" sz="7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700" b="1" dirty="0">
                  <a:effectLst/>
                  <a:ea typeface="Calibri" panose="020F0502020204030204" pitchFamily="34" charset="0"/>
                  <a:cs typeface="Times New Roman" panose="02020603050405020304" pitchFamily="18" charset="0"/>
                </a:rPr>
                <a:t>Port Talbot</a:t>
              </a:r>
              <a:endParaRPr lang="en-GB" sz="700" dirty="0">
                <a:effectLst/>
                <a:ea typeface="Calibri" panose="020F0502020204030204" pitchFamily="34" charset="0"/>
                <a:cs typeface="Times New Roman" panose="02020603050405020304" pitchFamily="18" charset="0"/>
              </a:endParaRPr>
            </a:p>
          </p:txBody>
        </p:sp>
        <p:sp>
          <p:nvSpPr>
            <p:cNvPr id="78" name="Text Box 40"/>
            <p:cNvSpPr txBox="1"/>
            <p:nvPr/>
          </p:nvSpPr>
          <p:spPr>
            <a:xfrm>
              <a:off x="4229654" y="7198240"/>
              <a:ext cx="724076" cy="60518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650" b="1" dirty="0">
                  <a:effectLst/>
                  <a:ea typeface="Calibri" panose="020F0502020204030204" pitchFamily="34" charset="0"/>
                  <a:cs typeface="Times New Roman" panose="02020603050405020304" pitchFamily="18" charset="0"/>
                </a:rPr>
                <a:t>Bridgend</a:t>
              </a:r>
              <a:endParaRPr lang="en-GB" sz="650"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650" b="1" dirty="0">
                  <a:effectLst/>
                  <a:ea typeface="Calibri" panose="020F0502020204030204" pitchFamily="34" charset="0"/>
                  <a:cs typeface="Times New Roman" panose="02020603050405020304" pitchFamily="18" charset="0"/>
                </a:rPr>
                <a:t>Pen-y-</a:t>
              </a:r>
              <a:r>
                <a:rPr lang="en-GB" sz="650" b="1" dirty="0" err="1">
                  <a:effectLst/>
                  <a:ea typeface="Calibri" panose="020F0502020204030204" pitchFamily="34" charset="0"/>
                  <a:cs typeface="Times New Roman" panose="02020603050405020304" pitchFamily="18" charset="0"/>
                </a:rPr>
                <a:t>bont</a:t>
              </a:r>
              <a:r>
                <a:rPr lang="en-GB" sz="650" b="1" dirty="0">
                  <a:effectLst/>
                  <a:ea typeface="Calibri" panose="020F0502020204030204" pitchFamily="34" charset="0"/>
                  <a:cs typeface="Times New Roman" panose="02020603050405020304" pitchFamily="18" charset="0"/>
                </a:rPr>
                <a:t> </a:t>
              </a:r>
              <a:endParaRPr lang="en-GB" sz="650"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650" b="1" dirty="0" err="1">
                  <a:effectLst/>
                  <a:ea typeface="Calibri" panose="020F0502020204030204" pitchFamily="34" charset="0"/>
                  <a:cs typeface="Times New Roman" panose="02020603050405020304" pitchFamily="18" charset="0"/>
                </a:rPr>
                <a:t>ar</a:t>
              </a:r>
              <a:r>
                <a:rPr lang="en-GB" sz="650" b="1" dirty="0">
                  <a:effectLst/>
                  <a:ea typeface="Calibri" panose="020F0502020204030204" pitchFamily="34" charset="0"/>
                  <a:cs typeface="Times New Roman" panose="02020603050405020304" pitchFamily="18" charset="0"/>
                </a:rPr>
                <a:t> </a:t>
              </a:r>
              <a:r>
                <a:rPr lang="en-GB" sz="650" b="1" dirty="0" err="1">
                  <a:effectLst/>
                  <a:ea typeface="Calibri" panose="020F0502020204030204" pitchFamily="34" charset="0"/>
                  <a:cs typeface="Times New Roman" panose="02020603050405020304" pitchFamily="18" charset="0"/>
                </a:rPr>
                <a:t>Ogwr</a:t>
              </a:r>
              <a:endParaRPr lang="en-GB" sz="650" dirty="0">
                <a:effectLst/>
                <a:ea typeface="Calibri" panose="020F0502020204030204" pitchFamily="34" charset="0"/>
                <a:cs typeface="Times New Roman" panose="02020603050405020304" pitchFamily="18" charset="0"/>
              </a:endParaRPr>
            </a:p>
          </p:txBody>
        </p:sp>
        <p:sp>
          <p:nvSpPr>
            <p:cNvPr id="79" name="Text Box 39"/>
            <p:cNvSpPr txBox="1"/>
            <p:nvPr/>
          </p:nvSpPr>
          <p:spPr>
            <a:xfrm>
              <a:off x="4497572" y="6868632"/>
              <a:ext cx="672465" cy="30988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50" b="1">
                  <a:effectLst/>
                  <a:ea typeface="Calibri" panose="020F0502020204030204" pitchFamily="34" charset="0"/>
                  <a:cs typeface="Times New Roman" panose="02020603050405020304" pitchFamily="18" charset="0"/>
                </a:rPr>
                <a:t>Bro Taf</a:t>
              </a:r>
              <a:endParaRPr lang="en-GB" sz="1100">
                <a:effectLst/>
                <a:ea typeface="Calibri" panose="020F0502020204030204" pitchFamily="34" charset="0"/>
                <a:cs typeface="Times New Roman" panose="02020603050405020304" pitchFamily="18" charset="0"/>
              </a:endParaRPr>
            </a:p>
          </p:txBody>
        </p:sp>
        <p:sp>
          <p:nvSpPr>
            <p:cNvPr id="80" name="Text Box 37"/>
            <p:cNvSpPr txBox="1"/>
            <p:nvPr/>
          </p:nvSpPr>
          <p:spPr>
            <a:xfrm>
              <a:off x="4242390" y="7761767"/>
              <a:ext cx="1397000" cy="36518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50" b="1">
                  <a:effectLst/>
                  <a:ea typeface="Calibri" panose="020F0502020204030204" pitchFamily="34" charset="0"/>
                  <a:cs typeface="Times New Roman" panose="02020603050405020304" pitchFamily="18" charset="0"/>
                </a:rPr>
                <a:t>Cardiff &amp; Vale</a:t>
              </a:r>
              <a:endParaRPr lang="en-GB" sz="1100">
                <a:effectLst/>
                <a:ea typeface="Calibri" panose="020F0502020204030204" pitchFamily="34" charset="0"/>
                <a:cs typeface="Times New Roman" panose="02020603050405020304" pitchFamily="18" charset="0"/>
              </a:endParaRPr>
            </a:p>
          </p:txBody>
        </p:sp>
        <p:sp>
          <p:nvSpPr>
            <p:cNvPr id="81" name="Text Box 36"/>
            <p:cNvSpPr txBox="1"/>
            <p:nvPr/>
          </p:nvSpPr>
          <p:spPr>
            <a:xfrm>
              <a:off x="5369441" y="6655981"/>
              <a:ext cx="1397000" cy="36518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50" b="1">
                  <a:effectLst/>
                  <a:ea typeface="Calibri" panose="020F0502020204030204" pitchFamily="34" charset="0"/>
                  <a:cs typeface="Times New Roman" panose="02020603050405020304" pitchFamily="18" charset="0"/>
                </a:rPr>
                <a:t>Gwent</a:t>
              </a:r>
              <a:endParaRPr lang="en-GB" sz="1100">
                <a:effectLst/>
                <a:ea typeface="Calibri" panose="020F0502020204030204" pitchFamily="34" charset="0"/>
                <a:cs typeface="Times New Roman" panose="02020603050405020304" pitchFamily="18" charset="0"/>
              </a:endParaRPr>
            </a:p>
          </p:txBody>
        </p:sp>
      </p:grpSp>
      <p:sp>
        <p:nvSpPr>
          <p:cNvPr id="82" name="Text Box 49"/>
          <p:cNvSpPr txBox="1"/>
          <p:nvPr/>
        </p:nvSpPr>
        <p:spPr>
          <a:xfrm>
            <a:off x="6827124" y="529612"/>
            <a:ext cx="564874" cy="25833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GB" sz="750" b="1" dirty="0" err="1">
                <a:effectLst/>
                <a:ea typeface="Calibri" panose="020F0502020204030204" pitchFamily="34" charset="0"/>
                <a:cs typeface="Times New Roman" panose="02020603050405020304" pitchFamily="18" charset="0"/>
              </a:rPr>
              <a:t>Angelsey</a:t>
            </a:r>
            <a:endParaRPr lang="en-GB" sz="750" b="1" dirty="0">
              <a:effectLst/>
              <a:ea typeface="Calibri" panose="020F0502020204030204" pitchFamily="34" charset="0"/>
              <a:cs typeface="Times New Roman" panose="02020603050405020304" pitchFamily="18" charset="0"/>
            </a:endParaRPr>
          </a:p>
          <a:p>
            <a:pPr algn="ctr">
              <a:lnSpc>
                <a:spcPct val="107000"/>
              </a:lnSpc>
              <a:spcAft>
                <a:spcPts val="0"/>
              </a:spcAft>
            </a:pPr>
            <a:r>
              <a:rPr lang="en-GB" sz="750" b="1" dirty="0" err="1">
                <a:ea typeface="Calibri" panose="020F0502020204030204" pitchFamily="34" charset="0"/>
                <a:cs typeface="Times New Roman" panose="02020603050405020304" pitchFamily="18" charset="0"/>
              </a:rPr>
              <a:t>Yns</a:t>
            </a:r>
            <a:r>
              <a:rPr lang="en-GB" sz="750" b="1" dirty="0">
                <a:ea typeface="Calibri" panose="020F0502020204030204" pitchFamily="34" charset="0"/>
                <a:cs typeface="Times New Roman" panose="02020603050405020304" pitchFamily="18" charset="0"/>
              </a:rPr>
              <a:t> Mon</a:t>
            </a:r>
            <a:endParaRPr lang="en-GB" sz="1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0772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3356</TotalTime>
  <Words>3948</Words>
  <Application>Microsoft Office PowerPoint</Application>
  <PresentationFormat>Widescreen</PresentationFormat>
  <Paragraphs>398</Paragraphs>
  <Slides>44</Slides>
  <Notes>42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Times New Roman</vt:lpstr>
      <vt:lpstr>Office Theme</vt:lpstr>
      <vt:lpstr>PowerPoint Presentation</vt:lpstr>
      <vt:lpstr>National Approach to Statutory Advocacy for  Children and Young People</vt:lpstr>
      <vt:lpstr>Learning Outcomes</vt:lpstr>
      <vt:lpstr> What is Advocacy ?</vt:lpstr>
      <vt:lpstr>The UNCRC – Article 12 – Advocacy </vt:lpstr>
      <vt:lpstr>What is advocacy?</vt:lpstr>
      <vt:lpstr>PowerPoint Presentation</vt:lpstr>
      <vt:lpstr>The Advocate’s role is, at the request of the child/young person, to support them to express their wish to:</vt:lpstr>
      <vt:lpstr>  </vt:lpstr>
      <vt:lpstr>The difference advocacy can make</vt:lpstr>
      <vt:lpstr>Principles of advocacy</vt:lpstr>
      <vt:lpstr>Well-being statements</vt:lpstr>
      <vt:lpstr>Types of advocacy</vt:lpstr>
      <vt:lpstr>Yes No Maybe Cards Exercise</vt:lpstr>
      <vt:lpstr>What is Advocacy?</vt:lpstr>
      <vt:lpstr>Advocacy is…. recap</vt:lpstr>
      <vt:lpstr>The National Approach to Statutory Advocacy. </vt:lpstr>
      <vt:lpstr>What does that mean for us?</vt:lpstr>
      <vt:lpstr>PowerPoint Presentation</vt:lpstr>
      <vt:lpstr>National Standards and Outcomes Framework</vt:lpstr>
      <vt:lpstr>PowerPoint Presentation</vt:lpstr>
      <vt:lpstr>National Approach to Statutory Advocacy - a history</vt:lpstr>
      <vt:lpstr>Findings of Missing Voices 2012</vt:lpstr>
      <vt:lpstr>Why a National Approach? </vt:lpstr>
      <vt:lpstr>PowerPoint Presentation</vt:lpstr>
      <vt:lpstr>PowerPoint Presentation</vt:lpstr>
      <vt:lpstr>PowerPoint Presentation</vt:lpstr>
      <vt:lpstr>PowerPoint Presentation</vt:lpstr>
      <vt:lpstr>            Referring to Advocacy. </vt:lpstr>
      <vt:lpstr>Active Offer</vt:lpstr>
      <vt:lpstr>PowerPoint Presentation</vt:lpstr>
      <vt:lpstr>Active Offer Process – Exercise </vt:lpstr>
      <vt:lpstr>     1 -A child/young person enters the care system, either by becoming accommodated or being placed onto  the Child Protection Register  2 -The social worker informs the child or young person about advocacy and offers them a meeting ( Active Offer) with their local project.  </vt:lpstr>
      <vt:lpstr>PowerPoint Presentation</vt:lpstr>
      <vt:lpstr>PowerPoint Presentation</vt:lpstr>
      <vt:lpstr>7 -If the child/young person does not require advocacy support </vt:lpstr>
      <vt:lpstr>The Active Offer Meeting</vt:lpstr>
      <vt:lpstr>Meic Helpline</vt:lpstr>
      <vt:lpstr>Children’s commissioner for Wales</vt:lpstr>
      <vt:lpstr>How is the NASA &amp; Active Offer working so far?  </vt:lpstr>
      <vt:lpstr>Outcomes and Impact of Advocacy</vt:lpstr>
      <vt:lpstr>Revisit of Learning Outcomes </vt:lpstr>
      <vt:lpstr>   “A person’s a person,   no matter how small”   Dr Seuss - Horton Hears a Who  “Every child has the right to say what they  think in all matters affecting them, and have  their views taken seriously’”  (Article 12 - A summary of the United Nations Convention on the Rights of the Child –  http://www.unicef.org.uk/Documents/Publication-pdfs/UNCRC_summary.pdf )     </vt:lpstr>
      <vt:lpstr>Other Contacts and Information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Approach to Statutory Advocacy for Children and Young People</dc:title>
  <dc:creator>Natalie Brimble</dc:creator>
  <cp:lastModifiedBy>James Lewis</cp:lastModifiedBy>
  <cp:revision>248</cp:revision>
  <cp:lastPrinted>2019-11-26T10:51:57Z</cp:lastPrinted>
  <dcterms:created xsi:type="dcterms:W3CDTF">2016-06-27T09:33:00Z</dcterms:created>
  <dcterms:modified xsi:type="dcterms:W3CDTF">2020-01-14T09:19:54Z</dcterms:modified>
</cp:coreProperties>
</file>