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3"/>
  </p:notesMasterIdLst>
  <p:sldIdLst>
    <p:sldId id="256" r:id="rId2"/>
    <p:sldId id="258" r:id="rId3"/>
    <p:sldId id="257" r:id="rId4"/>
    <p:sldId id="269" r:id="rId5"/>
    <p:sldId id="270" r:id="rId6"/>
    <p:sldId id="272" r:id="rId7"/>
    <p:sldId id="303" r:id="rId8"/>
    <p:sldId id="274" r:id="rId9"/>
    <p:sldId id="297" r:id="rId10"/>
    <p:sldId id="296" r:id="rId11"/>
    <p:sldId id="266" r:id="rId12"/>
    <p:sldId id="275" r:id="rId13"/>
    <p:sldId id="278" r:id="rId14"/>
    <p:sldId id="276" r:id="rId15"/>
    <p:sldId id="277" r:id="rId16"/>
    <p:sldId id="299" r:id="rId17"/>
    <p:sldId id="300" r:id="rId18"/>
    <p:sldId id="301" r:id="rId19"/>
    <p:sldId id="279" r:id="rId20"/>
    <p:sldId id="285" r:id="rId21"/>
    <p:sldId id="289" r:id="rId22"/>
    <p:sldId id="304" r:id="rId23"/>
    <p:sldId id="286" r:id="rId24"/>
    <p:sldId id="294" r:id="rId25"/>
    <p:sldId id="305" r:id="rId26"/>
    <p:sldId id="280" r:id="rId27"/>
    <p:sldId id="268" r:id="rId28"/>
    <p:sldId id="281" r:id="rId29"/>
    <p:sldId id="283" r:id="rId30"/>
    <p:sldId id="302" r:id="rId31"/>
    <p:sldId id="284" r:id="rId32"/>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526"/>
    <a:srgbClr val="5CC9E3"/>
    <a:srgbClr val="85C441"/>
    <a:srgbClr val="ED1E87"/>
    <a:srgbClr val="C8E4AA"/>
    <a:srgbClr val="85C405"/>
    <a:srgbClr val="34B555"/>
    <a:srgbClr val="FF00A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01" autoAdjust="0"/>
  </p:normalViewPr>
  <p:slideViewPr>
    <p:cSldViewPr>
      <p:cViewPr>
        <p:scale>
          <a:sx n="60" d="100"/>
          <a:sy n="60" d="100"/>
        </p:scale>
        <p:origin x="-1056" y="-204"/>
      </p:cViewPr>
      <p:guideLst>
        <p:guide orient="horz" pos="2160"/>
        <p:guide pos="2880"/>
      </p:guideLst>
    </p:cSldViewPr>
  </p:slideViewPr>
  <p:notesTextViewPr>
    <p:cViewPr>
      <p:scale>
        <a:sx n="1" d="1"/>
        <a:sy n="1" d="1"/>
      </p:scale>
      <p:origin x="0" y="0"/>
    </p:cViewPr>
  </p:notesTextViewPr>
  <p:notesViewPr>
    <p:cSldViewPr>
      <p:cViewPr varScale="1">
        <p:scale>
          <a:sx n="74" d="100"/>
          <a:sy n="74" d="100"/>
        </p:scale>
        <p:origin x="-2172"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5.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B3F19-0587-4874-970F-0CEB44E0455C}"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GB"/>
        </a:p>
      </dgm:t>
    </dgm:pt>
    <dgm:pt modelId="{03276124-9EFE-483C-903E-C30DB5FDA3DA}">
      <dgm:prSet phldrT="[Text]"/>
      <dgm:spPr>
        <a:solidFill>
          <a:srgbClr val="85C441"/>
        </a:solidFill>
      </dgm:spPr>
      <dgm:t>
        <a:bodyPr/>
        <a:lstStyle/>
        <a:p>
          <a:r>
            <a:rPr lang="en-GB" dirty="0" smtClean="0">
              <a:solidFill>
                <a:schemeClr val="bg1"/>
              </a:solidFill>
              <a:latin typeface="Arial" panose="020B0604020202020204" pitchFamily="34" charset="0"/>
              <a:cs typeface="Arial" panose="020B0604020202020204" pitchFamily="34" charset="0"/>
            </a:rPr>
            <a:t>1. Introduction</a:t>
          </a:r>
          <a:endParaRPr lang="en-GB" dirty="0">
            <a:solidFill>
              <a:schemeClr val="bg1"/>
            </a:solidFill>
            <a:latin typeface="Arial" panose="020B0604020202020204" pitchFamily="34" charset="0"/>
            <a:cs typeface="Arial" panose="020B0604020202020204" pitchFamily="34" charset="0"/>
          </a:endParaRPr>
        </a:p>
      </dgm:t>
    </dgm:pt>
    <dgm:pt modelId="{10BC3C2A-6A08-41E8-9E79-7D93D567AA6E}" type="parTrans" cxnId="{A28AF0BF-A965-4BBD-B4F8-82F83B4548D1}">
      <dgm:prSet/>
      <dgm:spPr/>
      <dgm:t>
        <a:bodyPr/>
        <a:lstStyle/>
        <a:p>
          <a:endParaRPr lang="en-GB"/>
        </a:p>
      </dgm:t>
    </dgm:pt>
    <dgm:pt modelId="{54E0158C-ED9A-44F7-BCA6-A04B881A03AF}" type="sibTrans" cxnId="{A28AF0BF-A965-4BBD-B4F8-82F83B4548D1}">
      <dgm:prSet/>
      <dgm:spPr/>
      <dgm:t>
        <a:bodyPr/>
        <a:lstStyle/>
        <a:p>
          <a:endParaRPr lang="en-GB"/>
        </a:p>
      </dgm:t>
    </dgm:pt>
    <dgm:pt modelId="{9896BB57-DEB9-4B9D-AE91-2D5DB4645A76}">
      <dgm:prSet phldrT="[Text]"/>
      <dgm:spPr>
        <a:solidFill>
          <a:srgbClr val="85C441"/>
        </a:solidFill>
      </dgm:spPr>
      <dgm:t>
        <a:bodyPr/>
        <a:lstStyle/>
        <a:p>
          <a:r>
            <a:rPr lang="en-GB" dirty="0" smtClean="0">
              <a:solidFill>
                <a:schemeClr val="bg1"/>
              </a:solidFill>
              <a:latin typeface="Arial" panose="020B0604020202020204" pitchFamily="34" charset="0"/>
              <a:cs typeface="Arial" panose="020B0604020202020204" pitchFamily="34" charset="0"/>
            </a:rPr>
            <a:t>2. General </a:t>
          </a:r>
          <a:r>
            <a:rPr lang="en-GB" dirty="0" smtClean="0">
              <a:solidFill>
                <a:schemeClr val="bg1"/>
              </a:solidFill>
              <a:latin typeface="Arial" panose="020B0604020202020204" pitchFamily="34" charset="0"/>
              <a:cs typeface="Arial" panose="020B0604020202020204" pitchFamily="34" charset="0"/>
            </a:rPr>
            <a:t>Functions</a:t>
          </a:r>
          <a:endParaRPr lang="en-GB" dirty="0">
            <a:solidFill>
              <a:schemeClr val="bg1"/>
            </a:solidFill>
            <a:latin typeface="Arial" panose="020B0604020202020204" pitchFamily="34" charset="0"/>
            <a:cs typeface="Arial" panose="020B0604020202020204" pitchFamily="34" charset="0"/>
          </a:endParaRPr>
        </a:p>
      </dgm:t>
    </dgm:pt>
    <dgm:pt modelId="{063B7A06-1D83-432E-9DBF-8E9701F2AEF2}" type="parTrans" cxnId="{6381ACFE-8324-4C4B-B470-19D76B60BF14}">
      <dgm:prSet/>
      <dgm:spPr/>
      <dgm:t>
        <a:bodyPr/>
        <a:lstStyle/>
        <a:p>
          <a:endParaRPr lang="en-GB"/>
        </a:p>
      </dgm:t>
    </dgm:pt>
    <dgm:pt modelId="{4B071273-5769-4CF9-9205-9AF0CEAE28A3}" type="sibTrans" cxnId="{6381ACFE-8324-4C4B-B470-19D76B60BF14}">
      <dgm:prSet/>
      <dgm:spPr/>
      <dgm:t>
        <a:bodyPr/>
        <a:lstStyle/>
        <a:p>
          <a:endParaRPr lang="en-GB"/>
        </a:p>
      </dgm:t>
    </dgm:pt>
    <dgm:pt modelId="{61495EE5-7F5D-4AEE-93D6-21D394246097}">
      <dgm:prSet phldrT="[Text]"/>
      <dgm:spPr>
        <a:solidFill>
          <a:srgbClr val="85C441"/>
        </a:solidFill>
      </dgm:spPr>
      <dgm:t>
        <a:bodyPr/>
        <a:lstStyle/>
        <a:p>
          <a:r>
            <a:rPr lang="en-GB" dirty="0" smtClean="0">
              <a:solidFill>
                <a:schemeClr val="bg1"/>
              </a:solidFill>
              <a:latin typeface="Arial" panose="020B0604020202020204" pitchFamily="34" charset="0"/>
              <a:cs typeface="Arial" panose="020B0604020202020204" pitchFamily="34" charset="0"/>
            </a:rPr>
            <a:t>3. Assessing the </a:t>
          </a:r>
          <a:r>
            <a:rPr lang="en-GB" dirty="0" smtClean="0">
              <a:solidFill>
                <a:schemeClr val="bg1"/>
              </a:solidFill>
              <a:latin typeface="Arial" panose="020B0604020202020204" pitchFamily="34" charset="0"/>
              <a:cs typeface="Arial" panose="020B0604020202020204" pitchFamily="34" charset="0"/>
            </a:rPr>
            <a:t>Needs </a:t>
          </a:r>
          <a:r>
            <a:rPr lang="en-GB" dirty="0" smtClean="0">
              <a:solidFill>
                <a:schemeClr val="bg1"/>
              </a:solidFill>
              <a:latin typeface="Arial" panose="020B0604020202020204" pitchFamily="34" charset="0"/>
              <a:cs typeface="Arial" panose="020B0604020202020204" pitchFamily="34" charset="0"/>
            </a:rPr>
            <a:t>of </a:t>
          </a:r>
          <a:r>
            <a:rPr lang="en-GB" dirty="0" smtClean="0">
              <a:solidFill>
                <a:schemeClr val="bg1"/>
              </a:solidFill>
              <a:latin typeface="Arial" panose="020B0604020202020204" pitchFamily="34" charset="0"/>
              <a:cs typeface="Arial" panose="020B0604020202020204" pitchFamily="34" charset="0"/>
            </a:rPr>
            <a:t>Individuals</a:t>
          </a:r>
          <a:endParaRPr lang="en-GB" dirty="0">
            <a:solidFill>
              <a:schemeClr val="bg1"/>
            </a:solidFill>
            <a:latin typeface="Arial" panose="020B0604020202020204" pitchFamily="34" charset="0"/>
            <a:cs typeface="Arial" panose="020B0604020202020204" pitchFamily="34" charset="0"/>
          </a:endParaRPr>
        </a:p>
      </dgm:t>
    </dgm:pt>
    <dgm:pt modelId="{29BDA626-57A7-4310-A00B-933689C6DD27}" type="parTrans" cxnId="{64CAD8A4-82BC-4800-95E2-649458EFC269}">
      <dgm:prSet/>
      <dgm:spPr/>
      <dgm:t>
        <a:bodyPr/>
        <a:lstStyle/>
        <a:p>
          <a:endParaRPr lang="en-GB"/>
        </a:p>
      </dgm:t>
    </dgm:pt>
    <dgm:pt modelId="{20948665-1591-48E6-A530-FF500762D1A5}" type="sibTrans" cxnId="{64CAD8A4-82BC-4800-95E2-649458EFC269}">
      <dgm:prSet/>
      <dgm:spPr/>
      <dgm:t>
        <a:bodyPr/>
        <a:lstStyle/>
        <a:p>
          <a:endParaRPr lang="en-GB"/>
        </a:p>
      </dgm:t>
    </dgm:pt>
    <dgm:pt modelId="{4F38AEA4-6D98-40F9-A924-F4DCB57F9412}">
      <dgm:prSet phldrT="[Text]"/>
      <dgm:spPr>
        <a:solidFill>
          <a:srgbClr val="85C441"/>
        </a:solidFill>
      </dgm:spPr>
      <dgm:t>
        <a:bodyPr/>
        <a:lstStyle/>
        <a:p>
          <a:r>
            <a:rPr lang="en-GB" dirty="0" smtClean="0">
              <a:solidFill>
                <a:schemeClr val="bg1"/>
              </a:solidFill>
              <a:latin typeface="Arial" panose="020B0604020202020204" pitchFamily="34" charset="0"/>
              <a:cs typeface="Arial" panose="020B0604020202020204" pitchFamily="34" charset="0"/>
            </a:rPr>
            <a:t>4. Meeting </a:t>
          </a:r>
          <a:r>
            <a:rPr lang="en-GB" dirty="0" smtClean="0">
              <a:solidFill>
                <a:schemeClr val="bg1"/>
              </a:solidFill>
              <a:latin typeface="Arial" panose="020B0604020202020204" pitchFamily="34" charset="0"/>
              <a:cs typeface="Arial" panose="020B0604020202020204" pitchFamily="34" charset="0"/>
            </a:rPr>
            <a:t>Needs</a:t>
          </a:r>
          <a:endParaRPr lang="en-GB" dirty="0">
            <a:solidFill>
              <a:schemeClr val="bg1"/>
            </a:solidFill>
            <a:latin typeface="Arial" panose="020B0604020202020204" pitchFamily="34" charset="0"/>
            <a:cs typeface="Arial" panose="020B0604020202020204" pitchFamily="34" charset="0"/>
          </a:endParaRPr>
        </a:p>
      </dgm:t>
    </dgm:pt>
    <dgm:pt modelId="{5C9AE1E4-AF3E-4D76-8AD9-B074783E1F59}" type="parTrans" cxnId="{FB0B10A7-77E2-4FED-AE86-8362ABB51DAD}">
      <dgm:prSet/>
      <dgm:spPr/>
      <dgm:t>
        <a:bodyPr/>
        <a:lstStyle/>
        <a:p>
          <a:endParaRPr lang="en-GB"/>
        </a:p>
      </dgm:t>
    </dgm:pt>
    <dgm:pt modelId="{6EDC90CD-57B5-45C4-8C5B-58FB39AE4E37}" type="sibTrans" cxnId="{FB0B10A7-77E2-4FED-AE86-8362ABB51DAD}">
      <dgm:prSet/>
      <dgm:spPr/>
      <dgm:t>
        <a:bodyPr/>
        <a:lstStyle/>
        <a:p>
          <a:endParaRPr lang="en-GB"/>
        </a:p>
      </dgm:t>
    </dgm:pt>
    <dgm:pt modelId="{7D821CA3-D3E3-48F1-82B9-01DE661ACD43}">
      <dgm:prSet phldrT="[Text]"/>
      <dgm:spPr>
        <a:solidFill>
          <a:srgbClr val="85C441"/>
        </a:solidFill>
      </dgm:spPr>
      <dgm:t>
        <a:bodyPr/>
        <a:lstStyle/>
        <a:p>
          <a:r>
            <a:rPr lang="en-GB" dirty="0" smtClean="0">
              <a:solidFill>
                <a:schemeClr val="bg1"/>
              </a:solidFill>
              <a:latin typeface="Arial" panose="020B0604020202020204" pitchFamily="34" charset="0"/>
              <a:cs typeface="Arial" panose="020B0604020202020204" pitchFamily="34" charset="0"/>
            </a:rPr>
            <a:t>5. Charging and </a:t>
          </a:r>
          <a:r>
            <a:rPr lang="en-GB" dirty="0" smtClean="0">
              <a:solidFill>
                <a:schemeClr val="bg1"/>
              </a:solidFill>
              <a:latin typeface="Arial" panose="020B0604020202020204" pitchFamily="34" charset="0"/>
              <a:cs typeface="Arial" panose="020B0604020202020204" pitchFamily="34" charset="0"/>
            </a:rPr>
            <a:t>Financial Assessment</a:t>
          </a:r>
          <a:endParaRPr lang="en-GB" dirty="0">
            <a:solidFill>
              <a:schemeClr val="bg1"/>
            </a:solidFill>
            <a:latin typeface="Arial" panose="020B0604020202020204" pitchFamily="34" charset="0"/>
            <a:cs typeface="Arial" panose="020B0604020202020204" pitchFamily="34" charset="0"/>
          </a:endParaRPr>
        </a:p>
      </dgm:t>
    </dgm:pt>
    <dgm:pt modelId="{970793B0-5D11-4FA2-98F4-CBA80AF1C47C}" type="parTrans" cxnId="{EAAE2A83-ED48-4FDB-9D94-EC4C67EF8186}">
      <dgm:prSet/>
      <dgm:spPr/>
      <dgm:t>
        <a:bodyPr/>
        <a:lstStyle/>
        <a:p>
          <a:endParaRPr lang="en-GB"/>
        </a:p>
      </dgm:t>
    </dgm:pt>
    <dgm:pt modelId="{91AE2D4D-9D28-4034-AB3B-9FA98EA79C20}" type="sibTrans" cxnId="{EAAE2A83-ED48-4FDB-9D94-EC4C67EF8186}">
      <dgm:prSet/>
      <dgm:spPr/>
      <dgm:t>
        <a:bodyPr/>
        <a:lstStyle/>
        <a:p>
          <a:endParaRPr lang="en-GB"/>
        </a:p>
      </dgm:t>
    </dgm:pt>
    <dgm:pt modelId="{E71EDD43-8776-4725-8DC7-D4AE3465C91E}">
      <dgm:prSet phldrT="[Text]"/>
      <dgm:spPr>
        <a:solidFill>
          <a:srgbClr val="85C441"/>
        </a:solidFill>
      </dgm:spPr>
      <dgm:t>
        <a:bodyPr/>
        <a:lstStyle/>
        <a:p>
          <a:r>
            <a:rPr lang="en-GB" dirty="0" smtClean="0">
              <a:solidFill>
                <a:schemeClr val="bg1"/>
              </a:solidFill>
              <a:latin typeface="Arial" panose="020B0604020202020204" pitchFamily="34" charset="0"/>
              <a:cs typeface="Arial" panose="020B0604020202020204" pitchFamily="34" charset="0"/>
            </a:rPr>
            <a:t>6. Looked </a:t>
          </a:r>
          <a:r>
            <a:rPr lang="en-GB" dirty="0" smtClean="0">
              <a:solidFill>
                <a:schemeClr val="bg1"/>
              </a:solidFill>
              <a:latin typeface="Arial" panose="020B0604020202020204" pitchFamily="34" charset="0"/>
              <a:cs typeface="Arial" panose="020B0604020202020204" pitchFamily="34" charset="0"/>
            </a:rPr>
            <a:t>After </a:t>
          </a:r>
          <a:r>
            <a:rPr lang="en-GB" dirty="0" smtClean="0">
              <a:solidFill>
                <a:schemeClr val="bg1"/>
              </a:solidFill>
              <a:latin typeface="Arial" panose="020B0604020202020204" pitchFamily="34" charset="0"/>
              <a:cs typeface="Arial" panose="020B0604020202020204" pitchFamily="34" charset="0"/>
            </a:rPr>
            <a:t>and </a:t>
          </a:r>
          <a:r>
            <a:rPr lang="en-GB" dirty="0" smtClean="0">
              <a:solidFill>
                <a:schemeClr val="bg1"/>
              </a:solidFill>
              <a:latin typeface="Arial" panose="020B0604020202020204" pitchFamily="34" charset="0"/>
              <a:cs typeface="Arial" panose="020B0604020202020204" pitchFamily="34" charset="0"/>
            </a:rPr>
            <a:t>Accommodated Children</a:t>
          </a:r>
          <a:endParaRPr lang="en-GB" dirty="0">
            <a:solidFill>
              <a:schemeClr val="bg1"/>
            </a:solidFill>
            <a:latin typeface="Arial" panose="020B0604020202020204" pitchFamily="34" charset="0"/>
            <a:cs typeface="Arial" panose="020B0604020202020204" pitchFamily="34" charset="0"/>
          </a:endParaRPr>
        </a:p>
      </dgm:t>
    </dgm:pt>
    <dgm:pt modelId="{E2FB1909-95A0-4D89-9C79-9AE3243DD1B3}" type="parTrans" cxnId="{3B5A7270-C7B2-4384-BE70-07BC29D47E71}">
      <dgm:prSet/>
      <dgm:spPr/>
      <dgm:t>
        <a:bodyPr/>
        <a:lstStyle/>
        <a:p>
          <a:endParaRPr lang="en-GB"/>
        </a:p>
      </dgm:t>
    </dgm:pt>
    <dgm:pt modelId="{99760CF1-FE16-4077-B535-84E76C3EECC6}" type="sibTrans" cxnId="{3B5A7270-C7B2-4384-BE70-07BC29D47E71}">
      <dgm:prSet/>
      <dgm:spPr/>
      <dgm:t>
        <a:bodyPr/>
        <a:lstStyle/>
        <a:p>
          <a:endParaRPr lang="en-GB"/>
        </a:p>
      </dgm:t>
    </dgm:pt>
    <dgm:pt modelId="{17D4B281-B72A-4C6C-9824-6DF9D528F4C4}">
      <dgm:prSet phldrT="[Text]"/>
      <dgm:spPr>
        <a:solidFill>
          <a:srgbClr val="85C441"/>
        </a:solidFill>
      </dgm:spPr>
      <dgm:t>
        <a:bodyPr/>
        <a:lstStyle/>
        <a:p>
          <a:r>
            <a:rPr lang="en-GB" dirty="0" smtClean="0">
              <a:solidFill>
                <a:schemeClr val="bg1"/>
              </a:solidFill>
              <a:latin typeface="Arial" panose="020B0604020202020204" pitchFamily="34" charset="0"/>
              <a:cs typeface="Arial" panose="020B0604020202020204" pitchFamily="34" charset="0"/>
            </a:rPr>
            <a:t>7. Safeguarding</a:t>
          </a:r>
          <a:endParaRPr lang="en-GB" dirty="0">
            <a:solidFill>
              <a:schemeClr val="bg1"/>
            </a:solidFill>
            <a:latin typeface="Arial" panose="020B0604020202020204" pitchFamily="34" charset="0"/>
            <a:cs typeface="Arial" panose="020B0604020202020204" pitchFamily="34" charset="0"/>
          </a:endParaRPr>
        </a:p>
      </dgm:t>
    </dgm:pt>
    <dgm:pt modelId="{8E2BFE76-90BC-44CB-A7B5-E03F8B7BDA8A}" type="parTrans" cxnId="{6FCE7E39-CCDC-4043-BF04-5DFEA926AABB}">
      <dgm:prSet/>
      <dgm:spPr/>
      <dgm:t>
        <a:bodyPr/>
        <a:lstStyle/>
        <a:p>
          <a:endParaRPr lang="en-GB"/>
        </a:p>
      </dgm:t>
    </dgm:pt>
    <dgm:pt modelId="{0D753CAB-A7ED-462E-BD93-DFEEA0CB272B}" type="sibTrans" cxnId="{6FCE7E39-CCDC-4043-BF04-5DFEA926AABB}">
      <dgm:prSet/>
      <dgm:spPr/>
      <dgm:t>
        <a:bodyPr/>
        <a:lstStyle/>
        <a:p>
          <a:endParaRPr lang="en-GB"/>
        </a:p>
      </dgm:t>
    </dgm:pt>
    <dgm:pt modelId="{8C706B17-2C8F-42B6-B343-9610D8C3E049}">
      <dgm:prSet phldrT="[Text]"/>
      <dgm:spPr>
        <a:solidFill>
          <a:srgbClr val="85C441"/>
        </a:solidFill>
      </dgm:spPr>
      <dgm:t>
        <a:bodyPr/>
        <a:lstStyle/>
        <a:p>
          <a:r>
            <a:rPr lang="en-GB" dirty="0" smtClean="0">
              <a:solidFill>
                <a:schemeClr val="bg1"/>
              </a:solidFill>
              <a:latin typeface="Arial" panose="020B0604020202020204" pitchFamily="34" charset="0"/>
              <a:cs typeface="Arial" panose="020B0604020202020204" pitchFamily="34" charset="0"/>
            </a:rPr>
            <a:t>8. Social </a:t>
          </a:r>
          <a:r>
            <a:rPr lang="en-GB" dirty="0" smtClean="0">
              <a:solidFill>
                <a:schemeClr val="bg1"/>
              </a:solidFill>
              <a:latin typeface="Arial" panose="020B0604020202020204" pitchFamily="34" charset="0"/>
              <a:cs typeface="Arial" panose="020B0604020202020204" pitchFamily="34" charset="0"/>
            </a:rPr>
            <a:t>Services Functions</a:t>
          </a:r>
          <a:endParaRPr lang="en-GB" dirty="0">
            <a:solidFill>
              <a:schemeClr val="bg1"/>
            </a:solidFill>
            <a:latin typeface="Arial" panose="020B0604020202020204" pitchFamily="34" charset="0"/>
            <a:cs typeface="Arial" panose="020B0604020202020204" pitchFamily="34" charset="0"/>
          </a:endParaRPr>
        </a:p>
      </dgm:t>
    </dgm:pt>
    <dgm:pt modelId="{2EB19A27-D37B-4A77-9E4D-2103F49B7F27}" type="parTrans" cxnId="{94BABD27-73E8-4676-A2CF-BAD3ED122F16}">
      <dgm:prSet/>
      <dgm:spPr/>
      <dgm:t>
        <a:bodyPr/>
        <a:lstStyle/>
        <a:p>
          <a:endParaRPr lang="en-GB"/>
        </a:p>
      </dgm:t>
    </dgm:pt>
    <dgm:pt modelId="{4134812D-B327-4A97-A9AF-AC5193E2B63A}" type="sibTrans" cxnId="{94BABD27-73E8-4676-A2CF-BAD3ED122F16}">
      <dgm:prSet/>
      <dgm:spPr/>
      <dgm:t>
        <a:bodyPr/>
        <a:lstStyle/>
        <a:p>
          <a:endParaRPr lang="en-GB"/>
        </a:p>
      </dgm:t>
    </dgm:pt>
    <dgm:pt modelId="{85DD9F60-FB30-4B6F-A0D1-2927360DCE9F}">
      <dgm:prSet phldrT="[Text]"/>
      <dgm:spPr>
        <a:solidFill>
          <a:srgbClr val="85C441"/>
        </a:solidFill>
      </dgm:spPr>
      <dgm:t>
        <a:bodyPr/>
        <a:lstStyle/>
        <a:p>
          <a:r>
            <a:rPr lang="en-GB" dirty="0" smtClean="0">
              <a:solidFill>
                <a:schemeClr val="bg1"/>
              </a:solidFill>
              <a:latin typeface="Arial" panose="020B0604020202020204" pitchFamily="34" charset="0"/>
              <a:cs typeface="Arial" panose="020B0604020202020204" pitchFamily="34" charset="0"/>
            </a:rPr>
            <a:t>9. Co-operation and </a:t>
          </a:r>
          <a:r>
            <a:rPr lang="en-GB" dirty="0" smtClean="0">
              <a:solidFill>
                <a:schemeClr val="bg1"/>
              </a:solidFill>
              <a:latin typeface="Arial" panose="020B0604020202020204" pitchFamily="34" charset="0"/>
              <a:cs typeface="Arial" panose="020B0604020202020204" pitchFamily="34" charset="0"/>
            </a:rPr>
            <a:t>Partnership</a:t>
          </a:r>
          <a:endParaRPr lang="en-GB" dirty="0">
            <a:solidFill>
              <a:schemeClr val="bg1"/>
            </a:solidFill>
            <a:latin typeface="Arial" panose="020B0604020202020204" pitchFamily="34" charset="0"/>
            <a:cs typeface="Arial" panose="020B0604020202020204" pitchFamily="34" charset="0"/>
          </a:endParaRPr>
        </a:p>
      </dgm:t>
    </dgm:pt>
    <dgm:pt modelId="{0D99BB0F-ED0D-4634-A5E9-83F4859EEFC9}" type="parTrans" cxnId="{EC674F56-3762-4BE7-A57D-C15E94010736}">
      <dgm:prSet/>
      <dgm:spPr/>
      <dgm:t>
        <a:bodyPr/>
        <a:lstStyle/>
        <a:p>
          <a:endParaRPr lang="en-GB"/>
        </a:p>
      </dgm:t>
    </dgm:pt>
    <dgm:pt modelId="{0E3CA167-FA3F-4051-8FAF-697A4EE88365}" type="sibTrans" cxnId="{EC674F56-3762-4BE7-A57D-C15E94010736}">
      <dgm:prSet/>
      <dgm:spPr/>
      <dgm:t>
        <a:bodyPr/>
        <a:lstStyle/>
        <a:p>
          <a:endParaRPr lang="en-GB"/>
        </a:p>
      </dgm:t>
    </dgm:pt>
    <dgm:pt modelId="{68F66413-C26D-49D4-98C0-DDB2B232309D}">
      <dgm:prSet phldrT="[Text]"/>
      <dgm:spPr>
        <a:solidFill>
          <a:srgbClr val="85C441"/>
        </a:solidFill>
      </dgm:spPr>
      <dgm:t>
        <a:bodyPr/>
        <a:lstStyle/>
        <a:p>
          <a:r>
            <a:rPr lang="en-GB" dirty="0" smtClean="0">
              <a:solidFill>
                <a:schemeClr val="bg1"/>
              </a:solidFill>
              <a:latin typeface="Arial" panose="020B0604020202020204" pitchFamily="34" charset="0"/>
              <a:cs typeface="Arial" panose="020B0604020202020204" pitchFamily="34" charset="0"/>
            </a:rPr>
            <a:t>10. Complaints and </a:t>
          </a:r>
          <a:r>
            <a:rPr lang="en-GB" dirty="0" smtClean="0">
              <a:solidFill>
                <a:schemeClr val="bg1"/>
              </a:solidFill>
              <a:latin typeface="Arial" panose="020B0604020202020204" pitchFamily="34" charset="0"/>
              <a:cs typeface="Arial" panose="020B0604020202020204" pitchFamily="34" charset="0"/>
            </a:rPr>
            <a:t>Advocacy</a:t>
          </a:r>
          <a:endParaRPr lang="en-GB" dirty="0">
            <a:solidFill>
              <a:schemeClr val="bg1"/>
            </a:solidFill>
            <a:latin typeface="Arial" panose="020B0604020202020204" pitchFamily="34" charset="0"/>
            <a:cs typeface="Arial" panose="020B0604020202020204" pitchFamily="34" charset="0"/>
          </a:endParaRPr>
        </a:p>
      </dgm:t>
    </dgm:pt>
    <dgm:pt modelId="{BB47030A-F61C-46BB-A570-87E9CB40E98A}" type="parTrans" cxnId="{78106BC2-A27F-4E98-BCEB-9CBC1AA7A3F8}">
      <dgm:prSet/>
      <dgm:spPr/>
      <dgm:t>
        <a:bodyPr/>
        <a:lstStyle/>
        <a:p>
          <a:endParaRPr lang="en-GB"/>
        </a:p>
      </dgm:t>
    </dgm:pt>
    <dgm:pt modelId="{CEF85D61-D9F4-4B83-B297-9373B176238D}" type="sibTrans" cxnId="{78106BC2-A27F-4E98-BCEB-9CBC1AA7A3F8}">
      <dgm:prSet/>
      <dgm:spPr/>
      <dgm:t>
        <a:bodyPr/>
        <a:lstStyle/>
        <a:p>
          <a:endParaRPr lang="en-GB"/>
        </a:p>
      </dgm:t>
    </dgm:pt>
    <dgm:pt modelId="{CDECA827-B4C9-459A-AFD4-FF57DB214825}">
      <dgm:prSet phldrT="[Text]"/>
      <dgm:spPr>
        <a:solidFill>
          <a:srgbClr val="85C441"/>
        </a:solidFill>
      </dgm:spPr>
      <dgm:t>
        <a:bodyPr/>
        <a:lstStyle/>
        <a:p>
          <a:r>
            <a:rPr lang="en-GB" dirty="0" smtClean="0">
              <a:solidFill>
                <a:schemeClr val="bg1"/>
              </a:solidFill>
              <a:latin typeface="Arial" panose="020B0604020202020204" pitchFamily="34" charset="0"/>
              <a:cs typeface="Arial" panose="020B0604020202020204" pitchFamily="34" charset="0"/>
            </a:rPr>
            <a:t>11. Miscellaneous and </a:t>
          </a:r>
          <a:r>
            <a:rPr lang="en-GB" dirty="0" smtClean="0">
              <a:solidFill>
                <a:schemeClr val="bg1"/>
              </a:solidFill>
              <a:latin typeface="Arial" panose="020B0604020202020204" pitchFamily="34" charset="0"/>
              <a:cs typeface="Arial" panose="020B0604020202020204" pitchFamily="34" charset="0"/>
            </a:rPr>
            <a:t>General</a:t>
          </a:r>
          <a:endParaRPr lang="en-GB" dirty="0">
            <a:solidFill>
              <a:schemeClr val="bg1"/>
            </a:solidFill>
            <a:latin typeface="Arial" panose="020B0604020202020204" pitchFamily="34" charset="0"/>
            <a:cs typeface="Arial" panose="020B0604020202020204" pitchFamily="34" charset="0"/>
          </a:endParaRPr>
        </a:p>
      </dgm:t>
    </dgm:pt>
    <dgm:pt modelId="{C6230FAE-55C1-47E9-95CF-B3D6D32C564E}" type="parTrans" cxnId="{F3E5D14D-BAB6-4B88-B316-2E27B0B7DB24}">
      <dgm:prSet/>
      <dgm:spPr/>
      <dgm:t>
        <a:bodyPr/>
        <a:lstStyle/>
        <a:p>
          <a:endParaRPr lang="en-GB"/>
        </a:p>
      </dgm:t>
    </dgm:pt>
    <dgm:pt modelId="{2827BE26-17E5-406B-B47A-51A79A47391D}" type="sibTrans" cxnId="{F3E5D14D-BAB6-4B88-B316-2E27B0B7DB24}">
      <dgm:prSet/>
      <dgm:spPr/>
      <dgm:t>
        <a:bodyPr/>
        <a:lstStyle/>
        <a:p>
          <a:endParaRPr lang="en-GB"/>
        </a:p>
      </dgm:t>
    </dgm:pt>
    <dgm:pt modelId="{4C30386A-C1DF-4036-AC58-1EDAEE4359F9}" type="pres">
      <dgm:prSet presAssocID="{41DB3F19-0587-4874-970F-0CEB44E0455C}" presName="diagram" presStyleCnt="0">
        <dgm:presLayoutVars>
          <dgm:dir/>
          <dgm:resizeHandles val="exact"/>
        </dgm:presLayoutVars>
      </dgm:prSet>
      <dgm:spPr/>
      <dgm:t>
        <a:bodyPr/>
        <a:lstStyle/>
        <a:p>
          <a:endParaRPr lang="en-GB"/>
        </a:p>
      </dgm:t>
    </dgm:pt>
    <dgm:pt modelId="{FB85EEE4-3CA6-4DE2-A00F-3EFFE5804BD8}" type="pres">
      <dgm:prSet presAssocID="{03276124-9EFE-483C-903E-C30DB5FDA3DA}" presName="node" presStyleLbl="node1" presStyleIdx="0" presStyleCnt="11">
        <dgm:presLayoutVars>
          <dgm:bulletEnabled val="1"/>
        </dgm:presLayoutVars>
      </dgm:prSet>
      <dgm:spPr/>
      <dgm:t>
        <a:bodyPr/>
        <a:lstStyle/>
        <a:p>
          <a:endParaRPr lang="en-GB"/>
        </a:p>
      </dgm:t>
    </dgm:pt>
    <dgm:pt modelId="{757907AF-1E2D-40EE-AFE2-CEBF6114308D}" type="pres">
      <dgm:prSet presAssocID="{54E0158C-ED9A-44F7-BCA6-A04B881A03AF}" presName="sibTrans" presStyleCnt="0"/>
      <dgm:spPr/>
    </dgm:pt>
    <dgm:pt modelId="{BF16F7C4-B9C8-4033-8D82-AEE574D4B027}" type="pres">
      <dgm:prSet presAssocID="{9896BB57-DEB9-4B9D-AE91-2D5DB4645A76}" presName="node" presStyleLbl="node1" presStyleIdx="1" presStyleCnt="11">
        <dgm:presLayoutVars>
          <dgm:bulletEnabled val="1"/>
        </dgm:presLayoutVars>
      </dgm:prSet>
      <dgm:spPr/>
      <dgm:t>
        <a:bodyPr/>
        <a:lstStyle/>
        <a:p>
          <a:endParaRPr lang="en-GB"/>
        </a:p>
      </dgm:t>
    </dgm:pt>
    <dgm:pt modelId="{3E3EFB09-5652-4C70-9C37-750C178BA97F}" type="pres">
      <dgm:prSet presAssocID="{4B071273-5769-4CF9-9205-9AF0CEAE28A3}" presName="sibTrans" presStyleCnt="0"/>
      <dgm:spPr/>
    </dgm:pt>
    <dgm:pt modelId="{89886420-9E56-452D-96F3-6BFED2CC43AF}" type="pres">
      <dgm:prSet presAssocID="{61495EE5-7F5D-4AEE-93D6-21D394246097}" presName="node" presStyleLbl="node1" presStyleIdx="2" presStyleCnt="11">
        <dgm:presLayoutVars>
          <dgm:bulletEnabled val="1"/>
        </dgm:presLayoutVars>
      </dgm:prSet>
      <dgm:spPr/>
      <dgm:t>
        <a:bodyPr/>
        <a:lstStyle/>
        <a:p>
          <a:endParaRPr lang="en-GB"/>
        </a:p>
      </dgm:t>
    </dgm:pt>
    <dgm:pt modelId="{E53A5F71-D01E-4DCC-9042-A85FDAB091E9}" type="pres">
      <dgm:prSet presAssocID="{20948665-1591-48E6-A530-FF500762D1A5}" presName="sibTrans" presStyleCnt="0"/>
      <dgm:spPr/>
    </dgm:pt>
    <dgm:pt modelId="{BC11C9D1-9083-454A-8D3E-1C751AF28283}" type="pres">
      <dgm:prSet presAssocID="{4F38AEA4-6D98-40F9-A924-F4DCB57F9412}" presName="node" presStyleLbl="node1" presStyleIdx="3" presStyleCnt="11">
        <dgm:presLayoutVars>
          <dgm:bulletEnabled val="1"/>
        </dgm:presLayoutVars>
      </dgm:prSet>
      <dgm:spPr/>
      <dgm:t>
        <a:bodyPr/>
        <a:lstStyle/>
        <a:p>
          <a:endParaRPr lang="en-GB"/>
        </a:p>
      </dgm:t>
    </dgm:pt>
    <dgm:pt modelId="{B7CD1BA5-FF06-4D70-A29C-3D5380962FC2}" type="pres">
      <dgm:prSet presAssocID="{6EDC90CD-57B5-45C4-8C5B-58FB39AE4E37}" presName="sibTrans" presStyleCnt="0"/>
      <dgm:spPr/>
    </dgm:pt>
    <dgm:pt modelId="{7D25DB41-927D-4D31-9142-D1292E8C6ED7}" type="pres">
      <dgm:prSet presAssocID="{7D821CA3-D3E3-48F1-82B9-01DE661ACD43}" presName="node" presStyleLbl="node1" presStyleIdx="4" presStyleCnt="11">
        <dgm:presLayoutVars>
          <dgm:bulletEnabled val="1"/>
        </dgm:presLayoutVars>
      </dgm:prSet>
      <dgm:spPr/>
      <dgm:t>
        <a:bodyPr/>
        <a:lstStyle/>
        <a:p>
          <a:endParaRPr lang="en-GB"/>
        </a:p>
      </dgm:t>
    </dgm:pt>
    <dgm:pt modelId="{28B08B30-1A5B-43CE-985F-9196E265D1CA}" type="pres">
      <dgm:prSet presAssocID="{91AE2D4D-9D28-4034-AB3B-9FA98EA79C20}" presName="sibTrans" presStyleCnt="0"/>
      <dgm:spPr/>
    </dgm:pt>
    <dgm:pt modelId="{2715E223-CD1D-49B3-ABE8-8AF703C2F468}" type="pres">
      <dgm:prSet presAssocID="{E71EDD43-8776-4725-8DC7-D4AE3465C91E}" presName="node" presStyleLbl="node1" presStyleIdx="5" presStyleCnt="11">
        <dgm:presLayoutVars>
          <dgm:bulletEnabled val="1"/>
        </dgm:presLayoutVars>
      </dgm:prSet>
      <dgm:spPr/>
      <dgm:t>
        <a:bodyPr/>
        <a:lstStyle/>
        <a:p>
          <a:endParaRPr lang="en-GB"/>
        </a:p>
      </dgm:t>
    </dgm:pt>
    <dgm:pt modelId="{86E68327-F973-4B75-9C9B-183802165E31}" type="pres">
      <dgm:prSet presAssocID="{99760CF1-FE16-4077-B535-84E76C3EECC6}" presName="sibTrans" presStyleCnt="0"/>
      <dgm:spPr/>
    </dgm:pt>
    <dgm:pt modelId="{C7E8F0AD-8372-4C02-9315-7D9F00BFE8A5}" type="pres">
      <dgm:prSet presAssocID="{17D4B281-B72A-4C6C-9824-6DF9D528F4C4}" presName="node" presStyleLbl="node1" presStyleIdx="6" presStyleCnt="11">
        <dgm:presLayoutVars>
          <dgm:bulletEnabled val="1"/>
        </dgm:presLayoutVars>
      </dgm:prSet>
      <dgm:spPr/>
      <dgm:t>
        <a:bodyPr/>
        <a:lstStyle/>
        <a:p>
          <a:endParaRPr lang="en-GB"/>
        </a:p>
      </dgm:t>
    </dgm:pt>
    <dgm:pt modelId="{A6233E14-71EE-4BE4-9928-B4089EF9635F}" type="pres">
      <dgm:prSet presAssocID="{0D753CAB-A7ED-462E-BD93-DFEEA0CB272B}" presName="sibTrans" presStyleCnt="0"/>
      <dgm:spPr/>
    </dgm:pt>
    <dgm:pt modelId="{68768930-9A2C-453E-A7A1-07D275A0D155}" type="pres">
      <dgm:prSet presAssocID="{8C706B17-2C8F-42B6-B343-9610D8C3E049}" presName="node" presStyleLbl="node1" presStyleIdx="7" presStyleCnt="11">
        <dgm:presLayoutVars>
          <dgm:bulletEnabled val="1"/>
        </dgm:presLayoutVars>
      </dgm:prSet>
      <dgm:spPr/>
      <dgm:t>
        <a:bodyPr/>
        <a:lstStyle/>
        <a:p>
          <a:endParaRPr lang="en-GB"/>
        </a:p>
      </dgm:t>
    </dgm:pt>
    <dgm:pt modelId="{CFEE263D-2F3E-4452-9EE9-0AEDF715B2F3}" type="pres">
      <dgm:prSet presAssocID="{4134812D-B327-4A97-A9AF-AC5193E2B63A}" presName="sibTrans" presStyleCnt="0"/>
      <dgm:spPr/>
    </dgm:pt>
    <dgm:pt modelId="{37D5E634-48C8-4E5B-926D-BE5828A259A0}" type="pres">
      <dgm:prSet presAssocID="{85DD9F60-FB30-4B6F-A0D1-2927360DCE9F}" presName="node" presStyleLbl="node1" presStyleIdx="8" presStyleCnt="11">
        <dgm:presLayoutVars>
          <dgm:bulletEnabled val="1"/>
        </dgm:presLayoutVars>
      </dgm:prSet>
      <dgm:spPr/>
      <dgm:t>
        <a:bodyPr/>
        <a:lstStyle/>
        <a:p>
          <a:endParaRPr lang="en-GB"/>
        </a:p>
      </dgm:t>
    </dgm:pt>
    <dgm:pt modelId="{09B88825-3D33-4028-8F9C-3113A645317E}" type="pres">
      <dgm:prSet presAssocID="{0E3CA167-FA3F-4051-8FAF-697A4EE88365}" presName="sibTrans" presStyleCnt="0"/>
      <dgm:spPr/>
    </dgm:pt>
    <dgm:pt modelId="{EF5FD781-3F0C-420C-A1B3-24B74D2E1BF2}" type="pres">
      <dgm:prSet presAssocID="{68F66413-C26D-49D4-98C0-DDB2B232309D}" presName="node" presStyleLbl="node1" presStyleIdx="9" presStyleCnt="11">
        <dgm:presLayoutVars>
          <dgm:bulletEnabled val="1"/>
        </dgm:presLayoutVars>
      </dgm:prSet>
      <dgm:spPr/>
      <dgm:t>
        <a:bodyPr/>
        <a:lstStyle/>
        <a:p>
          <a:endParaRPr lang="en-GB"/>
        </a:p>
      </dgm:t>
    </dgm:pt>
    <dgm:pt modelId="{6BCB4D3A-10F6-466E-A862-3F28ABC3FF8B}" type="pres">
      <dgm:prSet presAssocID="{CEF85D61-D9F4-4B83-B297-9373B176238D}" presName="sibTrans" presStyleCnt="0"/>
      <dgm:spPr/>
    </dgm:pt>
    <dgm:pt modelId="{43D1F320-6068-435F-A513-70C057340FD9}" type="pres">
      <dgm:prSet presAssocID="{CDECA827-B4C9-459A-AFD4-FF57DB214825}" presName="node" presStyleLbl="node1" presStyleIdx="10" presStyleCnt="11">
        <dgm:presLayoutVars>
          <dgm:bulletEnabled val="1"/>
        </dgm:presLayoutVars>
      </dgm:prSet>
      <dgm:spPr/>
      <dgm:t>
        <a:bodyPr/>
        <a:lstStyle/>
        <a:p>
          <a:endParaRPr lang="en-GB"/>
        </a:p>
      </dgm:t>
    </dgm:pt>
  </dgm:ptLst>
  <dgm:cxnLst>
    <dgm:cxn modelId="{9158A588-49AF-44BE-BC18-F55B11061ED4}" type="presOf" srcId="{9896BB57-DEB9-4B9D-AE91-2D5DB4645A76}" destId="{BF16F7C4-B9C8-4033-8D82-AEE574D4B027}" srcOrd="0" destOrd="0" presId="urn:microsoft.com/office/officeart/2005/8/layout/default"/>
    <dgm:cxn modelId="{6381ACFE-8324-4C4B-B470-19D76B60BF14}" srcId="{41DB3F19-0587-4874-970F-0CEB44E0455C}" destId="{9896BB57-DEB9-4B9D-AE91-2D5DB4645A76}" srcOrd="1" destOrd="0" parTransId="{063B7A06-1D83-432E-9DBF-8E9701F2AEF2}" sibTransId="{4B071273-5769-4CF9-9205-9AF0CEAE28A3}"/>
    <dgm:cxn modelId="{EF08FFDD-5618-4D9E-8914-037F2C4A8981}" type="presOf" srcId="{CDECA827-B4C9-459A-AFD4-FF57DB214825}" destId="{43D1F320-6068-435F-A513-70C057340FD9}" srcOrd="0" destOrd="0" presId="urn:microsoft.com/office/officeart/2005/8/layout/default"/>
    <dgm:cxn modelId="{B8F908F8-480E-4C92-BB2E-C4040DDAF6F8}" type="presOf" srcId="{03276124-9EFE-483C-903E-C30DB5FDA3DA}" destId="{FB85EEE4-3CA6-4DE2-A00F-3EFFE5804BD8}" srcOrd="0" destOrd="0" presId="urn:microsoft.com/office/officeart/2005/8/layout/default"/>
    <dgm:cxn modelId="{33AC576F-8352-4D97-949D-C4CFEAAEB226}" type="presOf" srcId="{7D821CA3-D3E3-48F1-82B9-01DE661ACD43}" destId="{7D25DB41-927D-4D31-9142-D1292E8C6ED7}" srcOrd="0" destOrd="0" presId="urn:microsoft.com/office/officeart/2005/8/layout/default"/>
    <dgm:cxn modelId="{EC674F56-3762-4BE7-A57D-C15E94010736}" srcId="{41DB3F19-0587-4874-970F-0CEB44E0455C}" destId="{85DD9F60-FB30-4B6F-A0D1-2927360DCE9F}" srcOrd="8" destOrd="0" parTransId="{0D99BB0F-ED0D-4634-A5E9-83F4859EEFC9}" sibTransId="{0E3CA167-FA3F-4051-8FAF-697A4EE88365}"/>
    <dgm:cxn modelId="{DD750A76-A4BF-4ACB-B3FC-8F81AE643CD7}" type="presOf" srcId="{8C706B17-2C8F-42B6-B343-9610D8C3E049}" destId="{68768930-9A2C-453E-A7A1-07D275A0D155}" srcOrd="0" destOrd="0" presId="urn:microsoft.com/office/officeart/2005/8/layout/default"/>
    <dgm:cxn modelId="{A28AF0BF-A965-4BBD-B4F8-82F83B4548D1}" srcId="{41DB3F19-0587-4874-970F-0CEB44E0455C}" destId="{03276124-9EFE-483C-903E-C30DB5FDA3DA}" srcOrd="0" destOrd="0" parTransId="{10BC3C2A-6A08-41E8-9E79-7D93D567AA6E}" sibTransId="{54E0158C-ED9A-44F7-BCA6-A04B881A03AF}"/>
    <dgm:cxn modelId="{E873B43B-CDC9-4FF4-B5E1-FDA058FE8A7D}" type="presOf" srcId="{61495EE5-7F5D-4AEE-93D6-21D394246097}" destId="{89886420-9E56-452D-96F3-6BFED2CC43AF}" srcOrd="0" destOrd="0" presId="urn:microsoft.com/office/officeart/2005/8/layout/default"/>
    <dgm:cxn modelId="{78106BC2-A27F-4E98-BCEB-9CBC1AA7A3F8}" srcId="{41DB3F19-0587-4874-970F-0CEB44E0455C}" destId="{68F66413-C26D-49D4-98C0-DDB2B232309D}" srcOrd="9" destOrd="0" parTransId="{BB47030A-F61C-46BB-A570-87E9CB40E98A}" sibTransId="{CEF85D61-D9F4-4B83-B297-9373B176238D}"/>
    <dgm:cxn modelId="{4AC44960-D53B-4EF8-8FE6-EC4E367E122A}" type="presOf" srcId="{E71EDD43-8776-4725-8DC7-D4AE3465C91E}" destId="{2715E223-CD1D-49B3-ABE8-8AF703C2F468}" srcOrd="0" destOrd="0" presId="urn:microsoft.com/office/officeart/2005/8/layout/default"/>
    <dgm:cxn modelId="{64CAD8A4-82BC-4800-95E2-649458EFC269}" srcId="{41DB3F19-0587-4874-970F-0CEB44E0455C}" destId="{61495EE5-7F5D-4AEE-93D6-21D394246097}" srcOrd="2" destOrd="0" parTransId="{29BDA626-57A7-4310-A00B-933689C6DD27}" sibTransId="{20948665-1591-48E6-A530-FF500762D1A5}"/>
    <dgm:cxn modelId="{9CCD18C3-8D96-4750-88C5-8E294E7223D8}" type="presOf" srcId="{85DD9F60-FB30-4B6F-A0D1-2927360DCE9F}" destId="{37D5E634-48C8-4E5B-926D-BE5828A259A0}" srcOrd="0" destOrd="0" presId="urn:microsoft.com/office/officeart/2005/8/layout/default"/>
    <dgm:cxn modelId="{6FCE7E39-CCDC-4043-BF04-5DFEA926AABB}" srcId="{41DB3F19-0587-4874-970F-0CEB44E0455C}" destId="{17D4B281-B72A-4C6C-9824-6DF9D528F4C4}" srcOrd="6" destOrd="0" parTransId="{8E2BFE76-90BC-44CB-A7B5-E03F8B7BDA8A}" sibTransId="{0D753CAB-A7ED-462E-BD93-DFEEA0CB272B}"/>
    <dgm:cxn modelId="{FB0B10A7-77E2-4FED-AE86-8362ABB51DAD}" srcId="{41DB3F19-0587-4874-970F-0CEB44E0455C}" destId="{4F38AEA4-6D98-40F9-A924-F4DCB57F9412}" srcOrd="3" destOrd="0" parTransId="{5C9AE1E4-AF3E-4D76-8AD9-B074783E1F59}" sibTransId="{6EDC90CD-57B5-45C4-8C5B-58FB39AE4E37}"/>
    <dgm:cxn modelId="{3B5A7270-C7B2-4384-BE70-07BC29D47E71}" srcId="{41DB3F19-0587-4874-970F-0CEB44E0455C}" destId="{E71EDD43-8776-4725-8DC7-D4AE3465C91E}" srcOrd="5" destOrd="0" parTransId="{E2FB1909-95A0-4D89-9C79-9AE3243DD1B3}" sibTransId="{99760CF1-FE16-4077-B535-84E76C3EECC6}"/>
    <dgm:cxn modelId="{3845603C-E7A9-4C3F-AE36-8A9AD0C4F360}" type="presOf" srcId="{17D4B281-B72A-4C6C-9824-6DF9D528F4C4}" destId="{C7E8F0AD-8372-4C02-9315-7D9F00BFE8A5}" srcOrd="0" destOrd="0" presId="urn:microsoft.com/office/officeart/2005/8/layout/default"/>
    <dgm:cxn modelId="{B013DD9F-A7EA-4B56-B4AA-1E696EDA0598}" type="presOf" srcId="{41DB3F19-0587-4874-970F-0CEB44E0455C}" destId="{4C30386A-C1DF-4036-AC58-1EDAEE4359F9}" srcOrd="0" destOrd="0" presId="urn:microsoft.com/office/officeart/2005/8/layout/default"/>
    <dgm:cxn modelId="{E3337B2A-98C4-41EF-9BEB-519FD7730CBE}" type="presOf" srcId="{68F66413-C26D-49D4-98C0-DDB2B232309D}" destId="{EF5FD781-3F0C-420C-A1B3-24B74D2E1BF2}" srcOrd="0" destOrd="0" presId="urn:microsoft.com/office/officeart/2005/8/layout/default"/>
    <dgm:cxn modelId="{94BABD27-73E8-4676-A2CF-BAD3ED122F16}" srcId="{41DB3F19-0587-4874-970F-0CEB44E0455C}" destId="{8C706B17-2C8F-42B6-B343-9610D8C3E049}" srcOrd="7" destOrd="0" parTransId="{2EB19A27-D37B-4A77-9E4D-2103F49B7F27}" sibTransId="{4134812D-B327-4A97-A9AF-AC5193E2B63A}"/>
    <dgm:cxn modelId="{EAAE2A83-ED48-4FDB-9D94-EC4C67EF8186}" srcId="{41DB3F19-0587-4874-970F-0CEB44E0455C}" destId="{7D821CA3-D3E3-48F1-82B9-01DE661ACD43}" srcOrd="4" destOrd="0" parTransId="{970793B0-5D11-4FA2-98F4-CBA80AF1C47C}" sibTransId="{91AE2D4D-9D28-4034-AB3B-9FA98EA79C20}"/>
    <dgm:cxn modelId="{D5BDB59C-239D-487B-B66E-2A30019228ED}" type="presOf" srcId="{4F38AEA4-6D98-40F9-A924-F4DCB57F9412}" destId="{BC11C9D1-9083-454A-8D3E-1C751AF28283}" srcOrd="0" destOrd="0" presId="urn:microsoft.com/office/officeart/2005/8/layout/default"/>
    <dgm:cxn modelId="{F3E5D14D-BAB6-4B88-B316-2E27B0B7DB24}" srcId="{41DB3F19-0587-4874-970F-0CEB44E0455C}" destId="{CDECA827-B4C9-459A-AFD4-FF57DB214825}" srcOrd="10" destOrd="0" parTransId="{C6230FAE-55C1-47E9-95CF-B3D6D32C564E}" sibTransId="{2827BE26-17E5-406B-B47A-51A79A47391D}"/>
    <dgm:cxn modelId="{2D2789A6-6CD4-4BB5-B626-CC4778E6865B}" type="presParOf" srcId="{4C30386A-C1DF-4036-AC58-1EDAEE4359F9}" destId="{FB85EEE4-3CA6-4DE2-A00F-3EFFE5804BD8}" srcOrd="0" destOrd="0" presId="urn:microsoft.com/office/officeart/2005/8/layout/default"/>
    <dgm:cxn modelId="{BB1ADF6F-7808-4620-89B0-7E9D92763FAE}" type="presParOf" srcId="{4C30386A-C1DF-4036-AC58-1EDAEE4359F9}" destId="{757907AF-1E2D-40EE-AFE2-CEBF6114308D}" srcOrd="1" destOrd="0" presId="urn:microsoft.com/office/officeart/2005/8/layout/default"/>
    <dgm:cxn modelId="{B867DC83-A398-4843-B3B0-F0DF8018033A}" type="presParOf" srcId="{4C30386A-C1DF-4036-AC58-1EDAEE4359F9}" destId="{BF16F7C4-B9C8-4033-8D82-AEE574D4B027}" srcOrd="2" destOrd="0" presId="urn:microsoft.com/office/officeart/2005/8/layout/default"/>
    <dgm:cxn modelId="{B2A8415E-40BD-4D95-8CC5-13DC5D186933}" type="presParOf" srcId="{4C30386A-C1DF-4036-AC58-1EDAEE4359F9}" destId="{3E3EFB09-5652-4C70-9C37-750C178BA97F}" srcOrd="3" destOrd="0" presId="urn:microsoft.com/office/officeart/2005/8/layout/default"/>
    <dgm:cxn modelId="{A4DFF8D0-74CC-4BC1-A8C2-06E1F78B2DE0}" type="presParOf" srcId="{4C30386A-C1DF-4036-AC58-1EDAEE4359F9}" destId="{89886420-9E56-452D-96F3-6BFED2CC43AF}" srcOrd="4" destOrd="0" presId="urn:microsoft.com/office/officeart/2005/8/layout/default"/>
    <dgm:cxn modelId="{E88D79D5-461B-4A12-800F-728A84E0EC16}" type="presParOf" srcId="{4C30386A-C1DF-4036-AC58-1EDAEE4359F9}" destId="{E53A5F71-D01E-4DCC-9042-A85FDAB091E9}" srcOrd="5" destOrd="0" presId="urn:microsoft.com/office/officeart/2005/8/layout/default"/>
    <dgm:cxn modelId="{08521EB2-59A1-49D6-B8D5-94BF92D47AE3}" type="presParOf" srcId="{4C30386A-C1DF-4036-AC58-1EDAEE4359F9}" destId="{BC11C9D1-9083-454A-8D3E-1C751AF28283}" srcOrd="6" destOrd="0" presId="urn:microsoft.com/office/officeart/2005/8/layout/default"/>
    <dgm:cxn modelId="{75795209-7A86-462D-A48A-D1B6B3FA7876}" type="presParOf" srcId="{4C30386A-C1DF-4036-AC58-1EDAEE4359F9}" destId="{B7CD1BA5-FF06-4D70-A29C-3D5380962FC2}" srcOrd="7" destOrd="0" presId="urn:microsoft.com/office/officeart/2005/8/layout/default"/>
    <dgm:cxn modelId="{663A937F-F239-41F8-9F38-EA823FBF804A}" type="presParOf" srcId="{4C30386A-C1DF-4036-AC58-1EDAEE4359F9}" destId="{7D25DB41-927D-4D31-9142-D1292E8C6ED7}" srcOrd="8" destOrd="0" presId="urn:microsoft.com/office/officeart/2005/8/layout/default"/>
    <dgm:cxn modelId="{AF58F58E-CF5E-40F5-BE84-B7A32F301B81}" type="presParOf" srcId="{4C30386A-C1DF-4036-AC58-1EDAEE4359F9}" destId="{28B08B30-1A5B-43CE-985F-9196E265D1CA}" srcOrd="9" destOrd="0" presId="urn:microsoft.com/office/officeart/2005/8/layout/default"/>
    <dgm:cxn modelId="{94CCCC8F-CF01-47D8-89A6-31D1B840A0D5}" type="presParOf" srcId="{4C30386A-C1DF-4036-AC58-1EDAEE4359F9}" destId="{2715E223-CD1D-49B3-ABE8-8AF703C2F468}" srcOrd="10" destOrd="0" presId="urn:microsoft.com/office/officeart/2005/8/layout/default"/>
    <dgm:cxn modelId="{94E19C56-957A-4706-90B1-A3A86F3471B6}" type="presParOf" srcId="{4C30386A-C1DF-4036-AC58-1EDAEE4359F9}" destId="{86E68327-F973-4B75-9C9B-183802165E31}" srcOrd="11" destOrd="0" presId="urn:microsoft.com/office/officeart/2005/8/layout/default"/>
    <dgm:cxn modelId="{6D9A40E6-B821-4726-A800-F4AEB72D1374}" type="presParOf" srcId="{4C30386A-C1DF-4036-AC58-1EDAEE4359F9}" destId="{C7E8F0AD-8372-4C02-9315-7D9F00BFE8A5}" srcOrd="12" destOrd="0" presId="urn:microsoft.com/office/officeart/2005/8/layout/default"/>
    <dgm:cxn modelId="{97B12A33-4198-46F3-A59C-A456853EC6B5}" type="presParOf" srcId="{4C30386A-C1DF-4036-AC58-1EDAEE4359F9}" destId="{A6233E14-71EE-4BE4-9928-B4089EF9635F}" srcOrd="13" destOrd="0" presId="urn:microsoft.com/office/officeart/2005/8/layout/default"/>
    <dgm:cxn modelId="{D32894DE-4971-4F45-B6D2-68C706FBF47C}" type="presParOf" srcId="{4C30386A-C1DF-4036-AC58-1EDAEE4359F9}" destId="{68768930-9A2C-453E-A7A1-07D275A0D155}" srcOrd="14" destOrd="0" presId="urn:microsoft.com/office/officeart/2005/8/layout/default"/>
    <dgm:cxn modelId="{5B57EA7D-F4E5-4F92-8CA1-4C991234909C}" type="presParOf" srcId="{4C30386A-C1DF-4036-AC58-1EDAEE4359F9}" destId="{CFEE263D-2F3E-4452-9EE9-0AEDF715B2F3}" srcOrd="15" destOrd="0" presId="urn:microsoft.com/office/officeart/2005/8/layout/default"/>
    <dgm:cxn modelId="{B5DA297E-A6BC-4EB2-AD05-79E8E72A7756}" type="presParOf" srcId="{4C30386A-C1DF-4036-AC58-1EDAEE4359F9}" destId="{37D5E634-48C8-4E5B-926D-BE5828A259A0}" srcOrd="16" destOrd="0" presId="urn:microsoft.com/office/officeart/2005/8/layout/default"/>
    <dgm:cxn modelId="{F8DAE8E0-7597-49C7-844B-42829047FA1B}" type="presParOf" srcId="{4C30386A-C1DF-4036-AC58-1EDAEE4359F9}" destId="{09B88825-3D33-4028-8F9C-3113A645317E}" srcOrd="17" destOrd="0" presId="urn:microsoft.com/office/officeart/2005/8/layout/default"/>
    <dgm:cxn modelId="{E6D16FF1-2896-44C3-9B81-CA197452F7A9}" type="presParOf" srcId="{4C30386A-C1DF-4036-AC58-1EDAEE4359F9}" destId="{EF5FD781-3F0C-420C-A1B3-24B74D2E1BF2}" srcOrd="18" destOrd="0" presId="urn:microsoft.com/office/officeart/2005/8/layout/default"/>
    <dgm:cxn modelId="{CFAFE139-D67D-43E4-8D28-7B4288298842}" type="presParOf" srcId="{4C30386A-C1DF-4036-AC58-1EDAEE4359F9}" destId="{6BCB4D3A-10F6-466E-A862-3F28ABC3FF8B}" srcOrd="19" destOrd="0" presId="urn:microsoft.com/office/officeart/2005/8/layout/default"/>
    <dgm:cxn modelId="{9FCEB073-3DF4-440C-B935-042DB1770023}" type="presParOf" srcId="{4C30386A-C1DF-4036-AC58-1EDAEE4359F9}" destId="{43D1F320-6068-435F-A513-70C057340FD9}"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AF85F9B-A06C-4AEC-BE89-C9430716B248}"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GB"/>
        </a:p>
      </dgm:t>
    </dgm:pt>
    <dgm:pt modelId="{17C7B829-F42A-4ABB-9683-3B2B22ED84FF}">
      <dgm:prSet phldrT="[Text]" custT="1"/>
      <dgm:spPr>
        <a:solidFill>
          <a:srgbClr val="85C441"/>
        </a:solidFill>
      </dgm:spPr>
      <dgm:t>
        <a:bodyPr/>
        <a:lstStyle/>
        <a:p>
          <a:r>
            <a:rPr lang="en-GB" sz="2400" dirty="0" smtClean="0">
              <a:latin typeface="Arial" panose="020B0604020202020204" pitchFamily="34" charset="0"/>
              <a:cs typeface="Arial" panose="020B0604020202020204" pitchFamily="34" charset="0"/>
            </a:rPr>
            <a:t>Views, wishes and feelings of the individual</a:t>
          </a:r>
          <a:endParaRPr lang="en-GB" sz="2400" dirty="0">
            <a:latin typeface="Arial" panose="020B0604020202020204" pitchFamily="34" charset="0"/>
            <a:cs typeface="Arial" panose="020B0604020202020204" pitchFamily="34" charset="0"/>
          </a:endParaRPr>
        </a:p>
      </dgm:t>
    </dgm:pt>
    <dgm:pt modelId="{6A132845-144F-4B30-9DF8-BE68E59D0A0A}" type="parTrans" cxnId="{B077CC2E-32F7-4C47-B4D1-FAB0D0393628}">
      <dgm:prSet/>
      <dgm:spPr/>
      <dgm:t>
        <a:bodyPr/>
        <a:lstStyle/>
        <a:p>
          <a:endParaRPr lang="en-GB"/>
        </a:p>
      </dgm:t>
    </dgm:pt>
    <dgm:pt modelId="{038BF9E7-7D62-427B-A041-61782EEBAE4E}" type="sibTrans" cxnId="{B077CC2E-32F7-4C47-B4D1-FAB0D0393628}">
      <dgm:prSet/>
      <dgm:spPr/>
      <dgm:t>
        <a:bodyPr/>
        <a:lstStyle/>
        <a:p>
          <a:endParaRPr lang="en-GB"/>
        </a:p>
      </dgm:t>
    </dgm:pt>
    <dgm:pt modelId="{DFB4EF92-4734-4647-9BAF-92123655B859}">
      <dgm:prSet phldrT="[Text]" custT="1"/>
      <dgm:spPr>
        <a:solidFill>
          <a:srgbClr val="85C441"/>
        </a:solidFill>
      </dgm:spPr>
      <dgm:t>
        <a:bodyPr/>
        <a:lstStyle/>
        <a:p>
          <a:r>
            <a:rPr lang="en-GB" sz="2400" dirty="0" smtClean="0">
              <a:latin typeface="Arial" panose="020B0604020202020204" pitchFamily="34" charset="0"/>
              <a:cs typeface="Arial" panose="020B0604020202020204" pitchFamily="34" charset="0"/>
            </a:rPr>
            <a:t>Promote and respect the dignity of the individual</a:t>
          </a:r>
          <a:endParaRPr lang="en-GB" sz="2400" dirty="0">
            <a:latin typeface="Arial" panose="020B0604020202020204" pitchFamily="34" charset="0"/>
            <a:cs typeface="Arial" panose="020B0604020202020204" pitchFamily="34" charset="0"/>
          </a:endParaRPr>
        </a:p>
      </dgm:t>
    </dgm:pt>
    <dgm:pt modelId="{0AE867BC-F90E-43F7-BB93-4C97B6B1EC2E}" type="parTrans" cxnId="{5C87E3B6-F6AD-47DA-B7C3-87F3876FCD4A}">
      <dgm:prSet/>
      <dgm:spPr/>
      <dgm:t>
        <a:bodyPr/>
        <a:lstStyle/>
        <a:p>
          <a:endParaRPr lang="en-GB"/>
        </a:p>
      </dgm:t>
    </dgm:pt>
    <dgm:pt modelId="{4AA34E75-E8EE-4692-A77C-E13CB667175B}" type="sibTrans" cxnId="{5C87E3B6-F6AD-47DA-B7C3-87F3876FCD4A}">
      <dgm:prSet/>
      <dgm:spPr/>
      <dgm:t>
        <a:bodyPr/>
        <a:lstStyle/>
        <a:p>
          <a:endParaRPr lang="en-GB"/>
        </a:p>
      </dgm:t>
    </dgm:pt>
    <dgm:pt modelId="{86745858-EAE3-4502-BFDC-FEAC1DBC19DA}">
      <dgm:prSet phldrT="[Text]" custT="1"/>
      <dgm:spPr>
        <a:solidFill>
          <a:srgbClr val="85C441"/>
        </a:solidFill>
      </dgm:spPr>
      <dgm:t>
        <a:bodyPr/>
        <a:lstStyle/>
        <a:p>
          <a:r>
            <a:rPr lang="en-GB" sz="2400" dirty="0" smtClean="0">
              <a:latin typeface="Arial" panose="020B0604020202020204" pitchFamily="34" charset="0"/>
              <a:cs typeface="Arial" panose="020B0604020202020204" pitchFamily="34" charset="0"/>
            </a:rPr>
            <a:t>Provide support to enable them to participate</a:t>
          </a:r>
          <a:endParaRPr lang="en-GB" sz="2400" dirty="0">
            <a:latin typeface="Arial" panose="020B0604020202020204" pitchFamily="34" charset="0"/>
            <a:cs typeface="Arial" panose="020B0604020202020204" pitchFamily="34" charset="0"/>
          </a:endParaRPr>
        </a:p>
      </dgm:t>
    </dgm:pt>
    <dgm:pt modelId="{C4622AC8-C6E9-4BE4-9E2E-DB875A2DC398}" type="parTrans" cxnId="{0CBB7FBF-3E48-4FFF-BCB9-658000D976EC}">
      <dgm:prSet/>
      <dgm:spPr/>
      <dgm:t>
        <a:bodyPr/>
        <a:lstStyle/>
        <a:p>
          <a:endParaRPr lang="en-GB"/>
        </a:p>
      </dgm:t>
    </dgm:pt>
    <dgm:pt modelId="{B0B575D5-3A48-4A91-A6DC-E78BDA4F8207}" type="sibTrans" cxnId="{0CBB7FBF-3E48-4FFF-BCB9-658000D976EC}">
      <dgm:prSet/>
      <dgm:spPr/>
      <dgm:t>
        <a:bodyPr/>
        <a:lstStyle/>
        <a:p>
          <a:endParaRPr lang="en-GB"/>
        </a:p>
      </dgm:t>
    </dgm:pt>
    <dgm:pt modelId="{EBCBC80F-D513-48FD-8096-1CB68E7BB28C}">
      <dgm:prSet phldrT="[Text]" custT="1"/>
      <dgm:spPr>
        <a:solidFill>
          <a:srgbClr val="85C441"/>
        </a:solidFill>
      </dgm:spPr>
      <dgm:t>
        <a:bodyPr/>
        <a:lstStyle/>
        <a:p>
          <a:r>
            <a:rPr lang="en-GB" sz="2400" dirty="0" smtClean="0">
              <a:latin typeface="Arial" panose="020B0604020202020204" pitchFamily="34" charset="0"/>
              <a:cs typeface="Arial" panose="020B0604020202020204" pitchFamily="34" charset="0"/>
            </a:rPr>
            <a:t>Characteristics, culture and beliefs</a:t>
          </a:r>
          <a:endParaRPr lang="en-GB" sz="2400" dirty="0">
            <a:latin typeface="Arial" panose="020B0604020202020204" pitchFamily="34" charset="0"/>
            <a:cs typeface="Arial" panose="020B0604020202020204" pitchFamily="34" charset="0"/>
          </a:endParaRPr>
        </a:p>
      </dgm:t>
    </dgm:pt>
    <dgm:pt modelId="{CFD2088D-C887-4B9B-906B-A573F1ABB1F5}" type="parTrans" cxnId="{78AE1642-1040-4D07-8318-39D3D04F113A}">
      <dgm:prSet/>
      <dgm:spPr/>
      <dgm:t>
        <a:bodyPr/>
        <a:lstStyle/>
        <a:p>
          <a:endParaRPr lang="en-GB"/>
        </a:p>
      </dgm:t>
    </dgm:pt>
    <dgm:pt modelId="{09CE6D76-AEFF-4C9B-BC89-720B2B200FA5}" type="sibTrans" cxnId="{78AE1642-1040-4D07-8318-39D3D04F113A}">
      <dgm:prSet/>
      <dgm:spPr/>
      <dgm:t>
        <a:bodyPr/>
        <a:lstStyle/>
        <a:p>
          <a:endParaRPr lang="en-GB"/>
        </a:p>
      </dgm:t>
    </dgm:pt>
    <dgm:pt modelId="{7FB0D93C-8230-47BE-AF5E-891306091C7E}">
      <dgm:prSet phldrT="[Text]" custT="1"/>
      <dgm:spPr>
        <a:solidFill>
          <a:srgbClr val="85C441"/>
        </a:solidFill>
      </dgm:spPr>
      <dgm:t>
        <a:bodyPr/>
        <a:lstStyle/>
        <a:p>
          <a:r>
            <a:rPr lang="en-GB" sz="2400" dirty="0" smtClean="0">
              <a:latin typeface="Arial" panose="020B0604020202020204" pitchFamily="34" charset="0"/>
              <a:cs typeface="Arial" panose="020B0604020202020204" pitchFamily="34" charset="0"/>
            </a:rPr>
            <a:t>Best placed to judge their own well-being</a:t>
          </a:r>
        </a:p>
      </dgm:t>
    </dgm:pt>
    <dgm:pt modelId="{4F932397-6C73-45B8-8AB2-79A751235004}" type="parTrans" cxnId="{991F52A0-1410-4087-A746-3A8075A1AE14}">
      <dgm:prSet/>
      <dgm:spPr/>
      <dgm:t>
        <a:bodyPr/>
        <a:lstStyle/>
        <a:p>
          <a:endParaRPr lang="en-GB"/>
        </a:p>
      </dgm:t>
    </dgm:pt>
    <dgm:pt modelId="{9E01581F-8DD5-4502-A5BA-2DBB8031B284}" type="sibTrans" cxnId="{991F52A0-1410-4087-A746-3A8075A1AE14}">
      <dgm:prSet/>
      <dgm:spPr/>
      <dgm:t>
        <a:bodyPr/>
        <a:lstStyle/>
        <a:p>
          <a:endParaRPr lang="en-GB"/>
        </a:p>
      </dgm:t>
    </dgm:pt>
    <dgm:pt modelId="{80F2F06B-F347-437E-A5D3-65C85256553B}">
      <dgm:prSet phldrT="[Text]" custT="1"/>
      <dgm:spPr>
        <a:solidFill>
          <a:srgbClr val="85C441"/>
        </a:solidFill>
      </dgm:spPr>
      <dgm:t>
        <a:bodyPr/>
        <a:lstStyle/>
        <a:p>
          <a:r>
            <a:rPr lang="en-GB" sz="2400" dirty="0" smtClean="0">
              <a:latin typeface="Arial" panose="020B0604020202020204" pitchFamily="34" charset="0"/>
              <a:cs typeface="Arial" panose="020B0604020202020204" pitchFamily="34" charset="0"/>
            </a:rPr>
            <a:t>Promote the adult’s independence where possible</a:t>
          </a:r>
        </a:p>
      </dgm:t>
    </dgm:pt>
    <dgm:pt modelId="{FF1CAE19-800C-48F9-90BF-A45078F4513E}" type="parTrans" cxnId="{34DB0BB6-4A19-4E9E-A771-46FB2783CEBE}">
      <dgm:prSet/>
      <dgm:spPr/>
      <dgm:t>
        <a:bodyPr/>
        <a:lstStyle/>
        <a:p>
          <a:endParaRPr lang="en-GB"/>
        </a:p>
      </dgm:t>
    </dgm:pt>
    <dgm:pt modelId="{48C5E1A8-3CDD-4140-A1C9-2BB35A76D482}" type="sibTrans" cxnId="{34DB0BB6-4A19-4E9E-A771-46FB2783CEBE}">
      <dgm:prSet/>
      <dgm:spPr/>
      <dgm:t>
        <a:bodyPr/>
        <a:lstStyle/>
        <a:p>
          <a:endParaRPr lang="en-GB"/>
        </a:p>
      </dgm:t>
    </dgm:pt>
    <dgm:pt modelId="{B8E991E2-AB83-4204-AF54-9DFB207CC623}" type="pres">
      <dgm:prSet presAssocID="{FAF85F9B-A06C-4AEC-BE89-C9430716B248}" presName="linear" presStyleCnt="0">
        <dgm:presLayoutVars>
          <dgm:animLvl val="lvl"/>
          <dgm:resizeHandles val="exact"/>
        </dgm:presLayoutVars>
      </dgm:prSet>
      <dgm:spPr/>
      <dgm:t>
        <a:bodyPr/>
        <a:lstStyle/>
        <a:p>
          <a:endParaRPr lang="en-GB"/>
        </a:p>
      </dgm:t>
    </dgm:pt>
    <dgm:pt modelId="{55F22225-433A-4291-B658-DBEE716D6477}" type="pres">
      <dgm:prSet presAssocID="{17C7B829-F42A-4ABB-9683-3B2B22ED84FF}" presName="parentText" presStyleLbl="node1" presStyleIdx="0" presStyleCnt="6">
        <dgm:presLayoutVars>
          <dgm:chMax val="0"/>
          <dgm:bulletEnabled val="1"/>
        </dgm:presLayoutVars>
      </dgm:prSet>
      <dgm:spPr/>
      <dgm:t>
        <a:bodyPr/>
        <a:lstStyle/>
        <a:p>
          <a:endParaRPr lang="en-GB"/>
        </a:p>
      </dgm:t>
    </dgm:pt>
    <dgm:pt modelId="{9DC99E66-525A-47BB-9ABA-C8822A10BDF3}" type="pres">
      <dgm:prSet presAssocID="{038BF9E7-7D62-427B-A041-61782EEBAE4E}" presName="spacer" presStyleCnt="0"/>
      <dgm:spPr/>
    </dgm:pt>
    <dgm:pt modelId="{C227371A-BFB8-48D5-A68C-917624468368}" type="pres">
      <dgm:prSet presAssocID="{DFB4EF92-4734-4647-9BAF-92123655B859}" presName="parentText" presStyleLbl="node1" presStyleIdx="1" presStyleCnt="6">
        <dgm:presLayoutVars>
          <dgm:chMax val="0"/>
          <dgm:bulletEnabled val="1"/>
        </dgm:presLayoutVars>
      </dgm:prSet>
      <dgm:spPr/>
      <dgm:t>
        <a:bodyPr/>
        <a:lstStyle/>
        <a:p>
          <a:endParaRPr lang="en-GB"/>
        </a:p>
      </dgm:t>
    </dgm:pt>
    <dgm:pt modelId="{B81AE1E9-8C87-4F62-A567-0D36C491DFEB}" type="pres">
      <dgm:prSet presAssocID="{4AA34E75-E8EE-4692-A77C-E13CB667175B}" presName="spacer" presStyleCnt="0"/>
      <dgm:spPr/>
    </dgm:pt>
    <dgm:pt modelId="{38198797-7655-4819-9B46-98573028DF91}" type="pres">
      <dgm:prSet presAssocID="{86745858-EAE3-4502-BFDC-FEAC1DBC19DA}" presName="parentText" presStyleLbl="node1" presStyleIdx="2" presStyleCnt="6">
        <dgm:presLayoutVars>
          <dgm:chMax val="0"/>
          <dgm:bulletEnabled val="1"/>
        </dgm:presLayoutVars>
      </dgm:prSet>
      <dgm:spPr/>
      <dgm:t>
        <a:bodyPr/>
        <a:lstStyle/>
        <a:p>
          <a:endParaRPr lang="en-GB"/>
        </a:p>
      </dgm:t>
    </dgm:pt>
    <dgm:pt modelId="{1D9104A2-A7EC-4A0D-BB7C-99538F2E017C}" type="pres">
      <dgm:prSet presAssocID="{B0B575D5-3A48-4A91-A6DC-E78BDA4F8207}" presName="spacer" presStyleCnt="0"/>
      <dgm:spPr/>
    </dgm:pt>
    <dgm:pt modelId="{7BEC8637-D185-4CC6-BA99-2A833C6E286B}" type="pres">
      <dgm:prSet presAssocID="{EBCBC80F-D513-48FD-8096-1CB68E7BB28C}" presName="parentText" presStyleLbl="node1" presStyleIdx="3" presStyleCnt="6">
        <dgm:presLayoutVars>
          <dgm:chMax val="0"/>
          <dgm:bulletEnabled val="1"/>
        </dgm:presLayoutVars>
      </dgm:prSet>
      <dgm:spPr/>
      <dgm:t>
        <a:bodyPr/>
        <a:lstStyle/>
        <a:p>
          <a:endParaRPr lang="en-GB"/>
        </a:p>
      </dgm:t>
    </dgm:pt>
    <dgm:pt modelId="{249A9EB7-E363-4D54-8BD0-2067D0B59F44}" type="pres">
      <dgm:prSet presAssocID="{09CE6D76-AEFF-4C9B-BC89-720B2B200FA5}" presName="spacer" presStyleCnt="0"/>
      <dgm:spPr/>
    </dgm:pt>
    <dgm:pt modelId="{8D9ECFFB-B5A1-488D-AA2D-799F59CDE92C}" type="pres">
      <dgm:prSet presAssocID="{7FB0D93C-8230-47BE-AF5E-891306091C7E}" presName="parentText" presStyleLbl="node1" presStyleIdx="4" presStyleCnt="6">
        <dgm:presLayoutVars>
          <dgm:chMax val="0"/>
          <dgm:bulletEnabled val="1"/>
        </dgm:presLayoutVars>
      </dgm:prSet>
      <dgm:spPr/>
      <dgm:t>
        <a:bodyPr/>
        <a:lstStyle/>
        <a:p>
          <a:endParaRPr lang="en-GB"/>
        </a:p>
      </dgm:t>
    </dgm:pt>
    <dgm:pt modelId="{4452A42F-E6A7-42FC-BEB6-C5B83515D41E}" type="pres">
      <dgm:prSet presAssocID="{9E01581F-8DD5-4502-A5BA-2DBB8031B284}" presName="spacer" presStyleCnt="0"/>
      <dgm:spPr/>
    </dgm:pt>
    <dgm:pt modelId="{E7FAD152-38A7-4ED7-82B2-DF102C28F419}" type="pres">
      <dgm:prSet presAssocID="{80F2F06B-F347-437E-A5D3-65C85256553B}" presName="parentText" presStyleLbl="node1" presStyleIdx="5" presStyleCnt="6">
        <dgm:presLayoutVars>
          <dgm:chMax val="0"/>
          <dgm:bulletEnabled val="1"/>
        </dgm:presLayoutVars>
      </dgm:prSet>
      <dgm:spPr/>
      <dgm:t>
        <a:bodyPr/>
        <a:lstStyle/>
        <a:p>
          <a:endParaRPr lang="en-GB"/>
        </a:p>
      </dgm:t>
    </dgm:pt>
  </dgm:ptLst>
  <dgm:cxnLst>
    <dgm:cxn modelId="{5C87E3B6-F6AD-47DA-B7C3-87F3876FCD4A}" srcId="{FAF85F9B-A06C-4AEC-BE89-C9430716B248}" destId="{DFB4EF92-4734-4647-9BAF-92123655B859}" srcOrd="1" destOrd="0" parTransId="{0AE867BC-F90E-43F7-BB93-4C97B6B1EC2E}" sibTransId="{4AA34E75-E8EE-4692-A77C-E13CB667175B}"/>
    <dgm:cxn modelId="{7C853189-175E-4BA5-9A70-FFF75FDABCA8}" type="presOf" srcId="{FAF85F9B-A06C-4AEC-BE89-C9430716B248}" destId="{B8E991E2-AB83-4204-AF54-9DFB207CC623}" srcOrd="0" destOrd="0" presId="urn:microsoft.com/office/officeart/2005/8/layout/vList2"/>
    <dgm:cxn modelId="{991F52A0-1410-4087-A746-3A8075A1AE14}" srcId="{FAF85F9B-A06C-4AEC-BE89-C9430716B248}" destId="{7FB0D93C-8230-47BE-AF5E-891306091C7E}" srcOrd="4" destOrd="0" parTransId="{4F932397-6C73-45B8-8AB2-79A751235004}" sibTransId="{9E01581F-8DD5-4502-A5BA-2DBB8031B284}"/>
    <dgm:cxn modelId="{78AE1642-1040-4D07-8318-39D3D04F113A}" srcId="{FAF85F9B-A06C-4AEC-BE89-C9430716B248}" destId="{EBCBC80F-D513-48FD-8096-1CB68E7BB28C}" srcOrd="3" destOrd="0" parTransId="{CFD2088D-C887-4B9B-906B-A573F1ABB1F5}" sibTransId="{09CE6D76-AEFF-4C9B-BC89-720B2B200FA5}"/>
    <dgm:cxn modelId="{34DB0BB6-4A19-4E9E-A771-46FB2783CEBE}" srcId="{FAF85F9B-A06C-4AEC-BE89-C9430716B248}" destId="{80F2F06B-F347-437E-A5D3-65C85256553B}" srcOrd="5" destOrd="0" parTransId="{FF1CAE19-800C-48F9-90BF-A45078F4513E}" sibTransId="{48C5E1A8-3CDD-4140-A1C9-2BB35A76D482}"/>
    <dgm:cxn modelId="{57606166-7365-4B19-A2DF-88F49B91C214}" type="presOf" srcId="{7FB0D93C-8230-47BE-AF5E-891306091C7E}" destId="{8D9ECFFB-B5A1-488D-AA2D-799F59CDE92C}" srcOrd="0" destOrd="0" presId="urn:microsoft.com/office/officeart/2005/8/layout/vList2"/>
    <dgm:cxn modelId="{7368367A-A052-49EC-BB07-1EA0F1FA4AFE}" type="presOf" srcId="{EBCBC80F-D513-48FD-8096-1CB68E7BB28C}" destId="{7BEC8637-D185-4CC6-BA99-2A833C6E286B}" srcOrd="0" destOrd="0" presId="urn:microsoft.com/office/officeart/2005/8/layout/vList2"/>
    <dgm:cxn modelId="{0CBB7FBF-3E48-4FFF-BCB9-658000D976EC}" srcId="{FAF85F9B-A06C-4AEC-BE89-C9430716B248}" destId="{86745858-EAE3-4502-BFDC-FEAC1DBC19DA}" srcOrd="2" destOrd="0" parTransId="{C4622AC8-C6E9-4BE4-9E2E-DB875A2DC398}" sibTransId="{B0B575D5-3A48-4A91-A6DC-E78BDA4F8207}"/>
    <dgm:cxn modelId="{63AAD58B-2AE4-458B-AC4A-AB9BD6495B44}" type="presOf" srcId="{DFB4EF92-4734-4647-9BAF-92123655B859}" destId="{C227371A-BFB8-48D5-A68C-917624468368}" srcOrd="0" destOrd="0" presId="urn:microsoft.com/office/officeart/2005/8/layout/vList2"/>
    <dgm:cxn modelId="{60D30637-7550-478D-AEA6-76753E8921AF}" type="presOf" srcId="{17C7B829-F42A-4ABB-9683-3B2B22ED84FF}" destId="{55F22225-433A-4291-B658-DBEE716D6477}" srcOrd="0" destOrd="0" presId="urn:microsoft.com/office/officeart/2005/8/layout/vList2"/>
    <dgm:cxn modelId="{3BF262FB-8B27-4A25-92B5-AF28316D2681}" type="presOf" srcId="{80F2F06B-F347-437E-A5D3-65C85256553B}" destId="{E7FAD152-38A7-4ED7-82B2-DF102C28F419}" srcOrd="0" destOrd="0" presId="urn:microsoft.com/office/officeart/2005/8/layout/vList2"/>
    <dgm:cxn modelId="{B077CC2E-32F7-4C47-B4D1-FAB0D0393628}" srcId="{FAF85F9B-A06C-4AEC-BE89-C9430716B248}" destId="{17C7B829-F42A-4ABB-9683-3B2B22ED84FF}" srcOrd="0" destOrd="0" parTransId="{6A132845-144F-4B30-9DF8-BE68E59D0A0A}" sibTransId="{038BF9E7-7D62-427B-A041-61782EEBAE4E}"/>
    <dgm:cxn modelId="{D92367FC-841B-46C6-8777-A0D0333ABC91}" type="presOf" srcId="{86745858-EAE3-4502-BFDC-FEAC1DBC19DA}" destId="{38198797-7655-4819-9B46-98573028DF91}" srcOrd="0" destOrd="0" presId="urn:microsoft.com/office/officeart/2005/8/layout/vList2"/>
    <dgm:cxn modelId="{D923AD7B-7CC5-48DF-A3D7-3147A9ED4D3B}" type="presParOf" srcId="{B8E991E2-AB83-4204-AF54-9DFB207CC623}" destId="{55F22225-433A-4291-B658-DBEE716D6477}" srcOrd="0" destOrd="0" presId="urn:microsoft.com/office/officeart/2005/8/layout/vList2"/>
    <dgm:cxn modelId="{5E2C3883-B6CC-42BC-9B34-C5A866D97E2F}" type="presParOf" srcId="{B8E991E2-AB83-4204-AF54-9DFB207CC623}" destId="{9DC99E66-525A-47BB-9ABA-C8822A10BDF3}" srcOrd="1" destOrd="0" presId="urn:microsoft.com/office/officeart/2005/8/layout/vList2"/>
    <dgm:cxn modelId="{1B2D39FB-69D4-4651-8CC1-2572005E82FF}" type="presParOf" srcId="{B8E991E2-AB83-4204-AF54-9DFB207CC623}" destId="{C227371A-BFB8-48D5-A68C-917624468368}" srcOrd="2" destOrd="0" presId="urn:microsoft.com/office/officeart/2005/8/layout/vList2"/>
    <dgm:cxn modelId="{977766E1-E48B-404D-8969-49D5916C928A}" type="presParOf" srcId="{B8E991E2-AB83-4204-AF54-9DFB207CC623}" destId="{B81AE1E9-8C87-4F62-A567-0D36C491DFEB}" srcOrd="3" destOrd="0" presId="urn:microsoft.com/office/officeart/2005/8/layout/vList2"/>
    <dgm:cxn modelId="{06AF8A6A-702A-44EC-8BCD-70A51301387D}" type="presParOf" srcId="{B8E991E2-AB83-4204-AF54-9DFB207CC623}" destId="{38198797-7655-4819-9B46-98573028DF91}" srcOrd="4" destOrd="0" presId="urn:microsoft.com/office/officeart/2005/8/layout/vList2"/>
    <dgm:cxn modelId="{505F094A-3C34-473E-AA32-3336CD82DE11}" type="presParOf" srcId="{B8E991E2-AB83-4204-AF54-9DFB207CC623}" destId="{1D9104A2-A7EC-4A0D-BB7C-99538F2E017C}" srcOrd="5" destOrd="0" presId="urn:microsoft.com/office/officeart/2005/8/layout/vList2"/>
    <dgm:cxn modelId="{5B08C28D-CA95-4E7F-89CD-BCEC8016A7A4}" type="presParOf" srcId="{B8E991E2-AB83-4204-AF54-9DFB207CC623}" destId="{7BEC8637-D185-4CC6-BA99-2A833C6E286B}" srcOrd="6" destOrd="0" presId="urn:microsoft.com/office/officeart/2005/8/layout/vList2"/>
    <dgm:cxn modelId="{BEBB8446-4805-4B5C-B956-3EB316E376BE}" type="presParOf" srcId="{B8E991E2-AB83-4204-AF54-9DFB207CC623}" destId="{249A9EB7-E363-4D54-8BD0-2067D0B59F44}" srcOrd="7" destOrd="0" presId="urn:microsoft.com/office/officeart/2005/8/layout/vList2"/>
    <dgm:cxn modelId="{687A23B1-2E2C-466B-8440-27B5CC0D6341}" type="presParOf" srcId="{B8E991E2-AB83-4204-AF54-9DFB207CC623}" destId="{8D9ECFFB-B5A1-488D-AA2D-799F59CDE92C}" srcOrd="8" destOrd="0" presId="urn:microsoft.com/office/officeart/2005/8/layout/vList2"/>
    <dgm:cxn modelId="{4D430139-F4CB-4534-BF0B-5888A4A213FE}" type="presParOf" srcId="{B8E991E2-AB83-4204-AF54-9DFB207CC623}" destId="{4452A42F-E6A7-42FC-BEB6-C5B83515D41E}" srcOrd="9" destOrd="0" presId="urn:microsoft.com/office/officeart/2005/8/layout/vList2"/>
    <dgm:cxn modelId="{12A4E817-70EF-4DF4-A87B-2EDDC775D0DB}" type="presParOf" srcId="{B8E991E2-AB83-4204-AF54-9DFB207CC623}" destId="{E7FAD152-38A7-4ED7-82B2-DF102C28F41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E83F173-CDC8-4603-91AE-DA2828D8371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BDD5B9F1-6E83-4C18-90CE-CDC57C307CEC}">
      <dgm:prSet phldrT="[Text]" custT="1"/>
      <dgm:spPr>
        <a:solidFill>
          <a:srgbClr val="85C441"/>
        </a:solidFill>
      </dgm:spPr>
      <dgm:t>
        <a:bodyPr/>
        <a:lstStyle/>
        <a:p>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All adults detained in Wales</a:t>
          </a:r>
          <a:endParaRPr lang="en-GB" sz="2400" dirty="0">
            <a:latin typeface="Arial" panose="020B0604020202020204" pitchFamily="34" charset="0"/>
            <a:cs typeface="Arial" panose="020B0604020202020204" pitchFamily="34" charset="0"/>
          </a:endParaRPr>
        </a:p>
      </dgm:t>
    </dgm:pt>
    <dgm:pt modelId="{45F30D4D-8838-4F32-A5F8-67C5CC7C397B}" type="parTrans" cxnId="{001FF4C0-26CA-435C-9E05-A5FD98B61DCD}">
      <dgm:prSet/>
      <dgm:spPr/>
      <dgm:t>
        <a:bodyPr/>
        <a:lstStyle/>
        <a:p>
          <a:endParaRPr lang="en-GB"/>
        </a:p>
      </dgm:t>
    </dgm:pt>
    <dgm:pt modelId="{61B65BE0-E2B4-4247-90F8-F45B38B5B1E5}" type="sibTrans" cxnId="{001FF4C0-26CA-435C-9E05-A5FD98B61DCD}">
      <dgm:prSet/>
      <dgm:spPr/>
      <dgm:t>
        <a:bodyPr/>
        <a:lstStyle/>
        <a:p>
          <a:endParaRPr lang="en-GB"/>
        </a:p>
      </dgm:t>
    </dgm:pt>
    <dgm:pt modelId="{841136E6-362E-48A1-B336-17ED2588B04B}">
      <dgm:prSet phldrT="[Text]"/>
      <dgm:spPr>
        <a:solidFill>
          <a:srgbClr val="85C441"/>
        </a:solidFill>
      </dgm:spPr>
      <dgm:t>
        <a:bodyPr/>
        <a:lstStyle/>
        <a:p>
          <a:r>
            <a:rPr lang="en-GB" sz="2000" dirty="0" smtClean="0">
              <a:latin typeface="Arial" panose="020B0604020202020204" pitchFamily="34" charset="0"/>
              <a:cs typeface="Arial" panose="020B0604020202020204" pitchFamily="34" charset="0"/>
            </a:rPr>
            <a:t>Local authorities in Wales with secure estate establishment(s) within their boundaries</a:t>
          </a:r>
          <a:endParaRPr lang="en-GB" sz="2000" dirty="0">
            <a:latin typeface="Arial" panose="020B0604020202020204" pitchFamily="34" charset="0"/>
            <a:cs typeface="Arial" panose="020B0604020202020204" pitchFamily="34" charset="0"/>
          </a:endParaRPr>
        </a:p>
      </dgm:t>
    </dgm:pt>
    <dgm:pt modelId="{F160D27E-040C-4D31-98D2-12CC78E5BA39}" type="parTrans" cxnId="{5CDA557B-06F1-43BC-9035-EA5D21CD4025}">
      <dgm:prSet/>
      <dgm:spPr/>
      <dgm:t>
        <a:bodyPr/>
        <a:lstStyle/>
        <a:p>
          <a:endParaRPr lang="en-GB"/>
        </a:p>
      </dgm:t>
    </dgm:pt>
    <dgm:pt modelId="{E581A61D-6D93-410B-A4D4-93FA960AFE09}" type="sibTrans" cxnId="{5CDA557B-06F1-43BC-9035-EA5D21CD4025}">
      <dgm:prSet/>
      <dgm:spPr/>
      <dgm:t>
        <a:bodyPr/>
        <a:lstStyle/>
        <a:p>
          <a:endParaRPr lang="en-GB"/>
        </a:p>
      </dgm:t>
    </dgm:pt>
    <dgm:pt modelId="{86571CDF-51F7-4779-874E-45795F0A2DE1}">
      <dgm:prSet phldrT="[Text]" custT="1"/>
      <dgm:spPr>
        <a:solidFill>
          <a:srgbClr val="5CC9E3"/>
        </a:solidFill>
      </dgm:spPr>
      <dgm:t>
        <a:bodyPr/>
        <a:lstStyle/>
        <a:p>
          <a:endParaRPr lang="en-GB" sz="2400" dirty="0" smtClean="0">
            <a:solidFill>
              <a:schemeClr val="tx1"/>
            </a:solidFill>
            <a:latin typeface="Arial" panose="020B0604020202020204" pitchFamily="34" charset="0"/>
            <a:cs typeface="Arial" panose="020B0604020202020204" pitchFamily="34" charset="0"/>
          </a:endParaRPr>
        </a:p>
        <a:p>
          <a:r>
            <a:rPr lang="en-GB" sz="2400" dirty="0" smtClean="0">
              <a:solidFill>
                <a:schemeClr val="tx1"/>
              </a:solidFill>
              <a:latin typeface="Arial" panose="020B0604020202020204" pitchFamily="34" charset="0"/>
              <a:cs typeface="Arial" panose="020B0604020202020204" pitchFamily="34" charset="0"/>
            </a:rPr>
            <a:t>All adults detained in England</a:t>
          </a:r>
          <a:endParaRPr lang="en-GB" sz="2400" dirty="0">
            <a:solidFill>
              <a:schemeClr val="tx1"/>
            </a:solidFill>
            <a:latin typeface="Arial" panose="020B0604020202020204" pitchFamily="34" charset="0"/>
            <a:cs typeface="Arial" panose="020B0604020202020204" pitchFamily="34" charset="0"/>
          </a:endParaRPr>
        </a:p>
      </dgm:t>
    </dgm:pt>
    <dgm:pt modelId="{4FA41058-CF08-42E3-BD97-B72F334B5038}" type="parTrans" cxnId="{34394E78-7C0F-434B-B257-FA2033561838}">
      <dgm:prSet/>
      <dgm:spPr/>
      <dgm:t>
        <a:bodyPr/>
        <a:lstStyle/>
        <a:p>
          <a:endParaRPr lang="en-GB"/>
        </a:p>
      </dgm:t>
    </dgm:pt>
    <dgm:pt modelId="{B7FCF6B0-47DC-4FBA-BE59-CF158E4CC705}" type="sibTrans" cxnId="{34394E78-7C0F-434B-B257-FA2033561838}">
      <dgm:prSet/>
      <dgm:spPr/>
      <dgm:t>
        <a:bodyPr/>
        <a:lstStyle/>
        <a:p>
          <a:endParaRPr lang="en-GB"/>
        </a:p>
      </dgm:t>
    </dgm:pt>
    <dgm:pt modelId="{515A58E4-61B0-4D8B-BFF7-A210448E446E}">
      <dgm:prSet phldrT="[Text]" custT="1"/>
      <dgm:spPr>
        <a:solidFill>
          <a:srgbClr val="5CC9E3"/>
        </a:solidFill>
      </dgm:spPr>
      <dgm:t>
        <a:bodyPr/>
        <a:lstStyle/>
        <a:p>
          <a:r>
            <a:rPr lang="en-GB" sz="2000" dirty="0" smtClean="0">
              <a:solidFill>
                <a:schemeClr val="tx1"/>
              </a:solidFill>
              <a:latin typeface="Arial" panose="020B0604020202020204" pitchFamily="34" charset="0"/>
              <a:cs typeface="Arial" panose="020B0604020202020204" pitchFamily="34" charset="0"/>
            </a:rPr>
            <a:t>Local authorities in England with secure estate establishment(s) within their boundaries</a:t>
          </a:r>
          <a:endParaRPr lang="en-GB" sz="2000" dirty="0">
            <a:solidFill>
              <a:schemeClr val="tx1"/>
            </a:solidFill>
            <a:latin typeface="Arial" panose="020B0604020202020204" pitchFamily="34" charset="0"/>
            <a:cs typeface="Arial" panose="020B0604020202020204" pitchFamily="34" charset="0"/>
          </a:endParaRPr>
        </a:p>
      </dgm:t>
    </dgm:pt>
    <dgm:pt modelId="{1CB608B2-7934-4181-80E1-A5F1F48F207B}" type="parTrans" cxnId="{9F340CA9-2036-427C-B95D-BA87623DBDB1}">
      <dgm:prSet/>
      <dgm:spPr/>
      <dgm:t>
        <a:bodyPr/>
        <a:lstStyle/>
        <a:p>
          <a:endParaRPr lang="en-GB"/>
        </a:p>
      </dgm:t>
    </dgm:pt>
    <dgm:pt modelId="{0E3B3783-06D2-4BDF-967F-3964318C6709}" type="sibTrans" cxnId="{9F340CA9-2036-427C-B95D-BA87623DBDB1}">
      <dgm:prSet/>
      <dgm:spPr/>
      <dgm:t>
        <a:bodyPr/>
        <a:lstStyle/>
        <a:p>
          <a:endParaRPr lang="en-GB"/>
        </a:p>
      </dgm:t>
    </dgm:pt>
    <dgm:pt modelId="{891D5F54-19E5-4B9C-BC99-D8E0A6346314}" type="pres">
      <dgm:prSet presAssocID="{0E83F173-CDC8-4603-91AE-DA2828D83716}" presName="linear" presStyleCnt="0">
        <dgm:presLayoutVars>
          <dgm:dir/>
          <dgm:resizeHandles val="exact"/>
        </dgm:presLayoutVars>
      </dgm:prSet>
      <dgm:spPr/>
      <dgm:t>
        <a:bodyPr/>
        <a:lstStyle/>
        <a:p>
          <a:endParaRPr lang="en-GB"/>
        </a:p>
      </dgm:t>
    </dgm:pt>
    <dgm:pt modelId="{3D45D0CD-239E-4B28-87E5-544794430389}" type="pres">
      <dgm:prSet presAssocID="{BDD5B9F1-6E83-4C18-90CE-CDC57C307CEC}" presName="comp" presStyleCnt="0"/>
      <dgm:spPr/>
    </dgm:pt>
    <dgm:pt modelId="{A0458C39-D962-4B31-B456-70D8BC21EE4B}" type="pres">
      <dgm:prSet presAssocID="{BDD5B9F1-6E83-4C18-90CE-CDC57C307CEC}" presName="box" presStyleLbl="node1" presStyleIdx="0" presStyleCnt="2"/>
      <dgm:spPr/>
      <dgm:t>
        <a:bodyPr/>
        <a:lstStyle/>
        <a:p>
          <a:endParaRPr lang="en-GB"/>
        </a:p>
      </dgm:t>
    </dgm:pt>
    <dgm:pt modelId="{9444FACA-1BB0-4452-B239-09EA1147D2C6}" type="pres">
      <dgm:prSet presAssocID="{BDD5B9F1-6E83-4C18-90CE-CDC57C307CEC}" presName="img" presStyleLbl="fgImgPlace1" presStyleIdx="0" presStyleCnt="2"/>
      <dgm:spPr>
        <a:blipFill rotWithShape="1">
          <a:blip xmlns:r="http://schemas.openxmlformats.org/officeDocument/2006/relationships" r:embed="rId1"/>
          <a:stretch>
            <a:fillRect/>
          </a:stretch>
        </a:blipFill>
      </dgm:spPr>
      <dgm:t>
        <a:bodyPr/>
        <a:lstStyle/>
        <a:p>
          <a:endParaRPr lang="en-GB"/>
        </a:p>
      </dgm:t>
    </dgm:pt>
    <dgm:pt modelId="{93821275-8C46-4C61-8C47-C086EBB77DCF}" type="pres">
      <dgm:prSet presAssocID="{BDD5B9F1-6E83-4C18-90CE-CDC57C307CEC}" presName="text" presStyleLbl="node1" presStyleIdx="0" presStyleCnt="2">
        <dgm:presLayoutVars>
          <dgm:bulletEnabled val="1"/>
        </dgm:presLayoutVars>
      </dgm:prSet>
      <dgm:spPr/>
      <dgm:t>
        <a:bodyPr/>
        <a:lstStyle/>
        <a:p>
          <a:endParaRPr lang="en-GB"/>
        </a:p>
      </dgm:t>
    </dgm:pt>
    <dgm:pt modelId="{0A8030A0-5601-4AAB-A666-C5AA9E4ED6B2}" type="pres">
      <dgm:prSet presAssocID="{61B65BE0-E2B4-4247-90F8-F45B38B5B1E5}" presName="spacer" presStyleCnt="0"/>
      <dgm:spPr/>
    </dgm:pt>
    <dgm:pt modelId="{36576653-34B4-4F6A-AD9A-698374CEC47A}" type="pres">
      <dgm:prSet presAssocID="{86571CDF-51F7-4779-874E-45795F0A2DE1}" presName="comp" presStyleCnt="0"/>
      <dgm:spPr/>
    </dgm:pt>
    <dgm:pt modelId="{8AD35E17-BE6C-4B0F-B093-1D338FFA72C5}" type="pres">
      <dgm:prSet presAssocID="{86571CDF-51F7-4779-874E-45795F0A2DE1}" presName="box" presStyleLbl="node1" presStyleIdx="1" presStyleCnt="2"/>
      <dgm:spPr/>
      <dgm:t>
        <a:bodyPr/>
        <a:lstStyle/>
        <a:p>
          <a:endParaRPr lang="en-GB"/>
        </a:p>
      </dgm:t>
    </dgm:pt>
    <dgm:pt modelId="{A372BE60-469D-4B38-A83C-551EB04C9021}" type="pres">
      <dgm:prSet presAssocID="{86571CDF-51F7-4779-874E-45795F0A2DE1}" presName="img" presStyleLbl="fgImgPlace1" presStyleIdx="1" presStyleCnt="2"/>
      <dgm:spPr>
        <a:blipFill rotWithShape="1">
          <a:blip xmlns:r="http://schemas.openxmlformats.org/officeDocument/2006/relationships" r:embed="rId2"/>
          <a:stretch>
            <a:fillRect/>
          </a:stretch>
        </a:blipFill>
      </dgm:spPr>
      <dgm:t>
        <a:bodyPr/>
        <a:lstStyle/>
        <a:p>
          <a:endParaRPr lang="en-GB"/>
        </a:p>
      </dgm:t>
    </dgm:pt>
    <dgm:pt modelId="{4A6EC392-DBC8-46AE-B66E-C1EF8EDAC336}" type="pres">
      <dgm:prSet presAssocID="{86571CDF-51F7-4779-874E-45795F0A2DE1}" presName="text" presStyleLbl="node1" presStyleIdx="1" presStyleCnt="2">
        <dgm:presLayoutVars>
          <dgm:bulletEnabled val="1"/>
        </dgm:presLayoutVars>
      </dgm:prSet>
      <dgm:spPr/>
      <dgm:t>
        <a:bodyPr/>
        <a:lstStyle/>
        <a:p>
          <a:endParaRPr lang="en-GB"/>
        </a:p>
      </dgm:t>
    </dgm:pt>
  </dgm:ptLst>
  <dgm:cxnLst>
    <dgm:cxn modelId="{001FF4C0-26CA-435C-9E05-A5FD98B61DCD}" srcId="{0E83F173-CDC8-4603-91AE-DA2828D83716}" destId="{BDD5B9F1-6E83-4C18-90CE-CDC57C307CEC}" srcOrd="0" destOrd="0" parTransId="{45F30D4D-8838-4F32-A5F8-67C5CC7C397B}" sibTransId="{61B65BE0-E2B4-4247-90F8-F45B38B5B1E5}"/>
    <dgm:cxn modelId="{5CDA557B-06F1-43BC-9035-EA5D21CD4025}" srcId="{BDD5B9F1-6E83-4C18-90CE-CDC57C307CEC}" destId="{841136E6-362E-48A1-B336-17ED2588B04B}" srcOrd="0" destOrd="0" parTransId="{F160D27E-040C-4D31-98D2-12CC78E5BA39}" sibTransId="{E581A61D-6D93-410B-A4D4-93FA960AFE09}"/>
    <dgm:cxn modelId="{066F348F-E41C-460D-9CB1-637069911438}" type="presOf" srcId="{0E83F173-CDC8-4603-91AE-DA2828D83716}" destId="{891D5F54-19E5-4B9C-BC99-D8E0A6346314}" srcOrd="0" destOrd="0" presId="urn:microsoft.com/office/officeart/2005/8/layout/vList4"/>
    <dgm:cxn modelId="{1CE335CC-017F-445B-82A0-94A2784672D7}" type="presOf" srcId="{515A58E4-61B0-4D8B-BFF7-A210448E446E}" destId="{4A6EC392-DBC8-46AE-B66E-C1EF8EDAC336}" srcOrd="1" destOrd="1" presId="urn:microsoft.com/office/officeart/2005/8/layout/vList4"/>
    <dgm:cxn modelId="{3CC68031-DB44-4292-8C68-C04960BFDDB6}" type="presOf" srcId="{841136E6-362E-48A1-B336-17ED2588B04B}" destId="{93821275-8C46-4C61-8C47-C086EBB77DCF}" srcOrd="1" destOrd="1" presId="urn:microsoft.com/office/officeart/2005/8/layout/vList4"/>
    <dgm:cxn modelId="{B4CA3A7A-868E-4286-971C-4104AB168203}" type="presOf" srcId="{86571CDF-51F7-4779-874E-45795F0A2DE1}" destId="{4A6EC392-DBC8-46AE-B66E-C1EF8EDAC336}" srcOrd="1" destOrd="0" presId="urn:microsoft.com/office/officeart/2005/8/layout/vList4"/>
    <dgm:cxn modelId="{D14DBB29-81D2-40D9-B14F-E886FE5B5903}" type="presOf" srcId="{86571CDF-51F7-4779-874E-45795F0A2DE1}" destId="{8AD35E17-BE6C-4B0F-B093-1D338FFA72C5}" srcOrd="0" destOrd="0" presId="urn:microsoft.com/office/officeart/2005/8/layout/vList4"/>
    <dgm:cxn modelId="{9F340CA9-2036-427C-B95D-BA87623DBDB1}" srcId="{86571CDF-51F7-4779-874E-45795F0A2DE1}" destId="{515A58E4-61B0-4D8B-BFF7-A210448E446E}" srcOrd="0" destOrd="0" parTransId="{1CB608B2-7934-4181-80E1-A5F1F48F207B}" sibTransId="{0E3B3783-06D2-4BDF-967F-3964318C6709}"/>
    <dgm:cxn modelId="{BE9F3621-73E4-4422-8F02-0B7471D36D53}" type="presOf" srcId="{BDD5B9F1-6E83-4C18-90CE-CDC57C307CEC}" destId="{A0458C39-D962-4B31-B456-70D8BC21EE4B}" srcOrd="0" destOrd="0" presId="urn:microsoft.com/office/officeart/2005/8/layout/vList4"/>
    <dgm:cxn modelId="{34394E78-7C0F-434B-B257-FA2033561838}" srcId="{0E83F173-CDC8-4603-91AE-DA2828D83716}" destId="{86571CDF-51F7-4779-874E-45795F0A2DE1}" srcOrd="1" destOrd="0" parTransId="{4FA41058-CF08-42E3-BD97-B72F334B5038}" sibTransId="{B7FCF6B0-47DC-4FBA-BE59-CF158E4CC705}"/>
    <dgm:cxn modelId="{E7B952EB-4D28-45E4-BE50-179F287BB675}" type="presOf" srcId="{515A58E4-61B0-4D8B-BFF7-A210448E446E}" destId="{8AD35E17-BE6C-4B0F-B093-1D338FFA72C5}" srcOrd="0" destOrd="1" presId="urn:microsoft.com/office/officeart/2005/8/layout/vList4"/>
    <dgm:cxn modelId="{236A3BB9-998D-4472-876D-DE3D5A926EF3}" type="presOf" srcId="{BDD5B9F1-6E83-4C18-90CE-CDC57C307CEC}" destId="{93821275-8C46-4C61-8C47-C086EBB77DCF}" srcOrd="1" destOrd="0" presId="urn:microsoft.com/office/officeart/2005/8/layout/vList4"/>
    <dgm:cxn modelId="{B7CA8FFD-4EF1-47F2-991C-82A0F8DCA323}" type="presOf" srcId="{841136E6-362E-48A1-B336-17ED2588B04B}" destId="{A0458C39-D962-4B31-B456-70D8BC21EE4B}" srcOrd="0" destOrd="1" presId="urn:microsoft.com/office/officeart/2005/8/layout/vList4"/>
    <dgm:cxn modelId="{04727CD7-CDCB-4131-8EAA-80D9FB0C4B84}" type="presParOf" srcId="{891D5F54-19E5-4B9C-BC99-D8E0A6346314}" destId="{3D45D0CD-239E-4B28-87E5-544794430389}" srcOrd="0" destOrd="0" presId="urn:microsoft.com/office/officeart/2005/8/layout/vList4"/>
    <dgm:cxn modelId="{EC72ECBE-5FBC-46F3-8800-6618ADC30AC2}" type="presParOf" srcId="{3D45D0CD-239E-4B28-87E5-544794430389}" destId="{A0458C39-D962-4B31-B456-70D8BC21EE4B}" srcOrd="0" destOrd="0" presId="urn:microsoft.com/office/officeart/2005/8/layout/vList4"/>
    <dgm:cxn modelId="{2F9C2261-75D5-4B99-891F-8BD07108E117}" type="presParOf" srcId="{3D45D0CD-239E-4B28-87E5-544794430389}" destId="{9444FACA-1BB0-4452-B239-09EA1147D2C6}" srcOrd="1" destOrd="0" presId="urn:microsoft.com/office/officeart/2005/8/layout/vList4"/>
    <dgm:cxn modelId="{35CDE239-9311-4DB9-8936-C6E5816D238D}" type="presParOf" srcId="{3D45D0CD-239E-4B28-87E5-544794430389}" destId="{93821275-8C46-4C61-8C47-C086EBB77DCF}" srcOrd="2" destOrd="0" presId="urn:microsoft.com/office/officeart/2005/8/layout/vList4"/>
    <dgm:cxn modelId="{2E51A0A5-52DD-49B7-AE16-575A20C979C5}" type="presParOf" srcId="{891D5F54-19E5-4B9C-BC99-D8E0A6346314}" destId="{0A8030A0-5601-4AAB-A666-C5AA9E4ED6B2}" srcOrd="1" destOrd="0" presId="urn:microsoft.com/office/officeart/2005/8/layout/vList4"/>
    <dgm:cxn modelId="{EBF9AFFE-DDD2-4B2D-81BD-F8B7D042FC1C}" type="presParOf" srcId="{891D5F54-19E5-4B9C-BC99-D8E0A6346314}" destId="{36576653-34B4-4F6A-AD9A-698374CEC47A}" srcOrd="2" destOrd="0" presId="urn:microsoft.com/office/officeart/2005/8/layout/vList4"/>
    <dgm:cxn modelId="{C9077799-6000-4889-9263-C202160EE154}" type="presParOf" srcId="{36576653-34B4-4F6A-AD9A-698374CEC47A}" destId="{8AD35E17-BE6C-4B0F-B093-1D338FFA72C5}" srcOrd="0" destOrd="0" presId="urn:microsoft.com/office/officeart/2005/8/layout/vList4"/>
    <dgm:cxn modelId="{825BCDBA-8B6B-4C5C-A356-E89E087C94D9}" type="presParOf" srcId="{36576653-34B4-4F6A-AD9A-698374CEC47A}" destId="{A372BE60-469D-4B38-A83C-551EB04C9021}" srcOrd="1" destOrd="0" presId="urn:microsoft.com/office/officeart/2005/8/layout/vList4"/>
    <dgm:cxn modelId="{AC19EBFF-57FB-49F6-B7D4-D8FA6F2BC191}" type="presParOf" srcId="{36576653-34B4-4F6A-AD9A-698374CEC47A}" destId="{4A6EC392-DBC8-46AE-B66E-C1EF8EDAC33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E84905-C32D-4B15-B390-DA14F914557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02035CE1-CC62-425E-90DA-7FC1B4B7CD9D}">
      <dgm:prSet phldrT="[Text]" custT="1"/>
      <dgm:spPr>
        <a:solidFill>
          <a:srgbClr val="85C441"/>
        </a:solidFill>
      </dgm:spPr>
      <dgm:t>
        <a:bodyPr/>
        <a:lstStyle/>
        <a:p>
          <a:r>
            <a:rPr lang="en-GB" sz="2400" dirty="0" smtClean="0">
              <a:latin typeface="Arial" panose="020B0604020202020204" pitchFamily="34" charset="0"/>
              <a:cs typeface="Arial" panose="020B0604020202020204" pitchFamily="34" charset="0"/>
            </a:rPr>
            <a:t>Release from or transfer within the </a:t>
          </a:r>
          <a:r>
            <a:rPr lang="en-GB" sz="2400" dirty="0" smtClean="0">
              <a:latin typeface="Arial" panose="020B0604020202020204" pitchFamily="34" charset="0"/>
              <a:cs typeface="Arial" panose="020B0604020202020204" pitchFamily="34" charset="0"/>
            </a:rPr>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secure </a:t>
          </a:r>
          <a:r>
            <a:rPr lang="en-GB" sz="2400" dirty="0" smtClean="0">
              <a:latin typeface="Arial" panose="020B0604020202020204" pitchFamily="34" charset="0"/>
              <a:cs typeface="Arial" panose="020B0604020202020204" pitchFamily="34" charset="0"/>
            </a:rPr>
            <a:t>estate</a:t>
          </a:r>
          <a:endParaRPr lang="en-GB" sz="2400" dirty="0">
            <a:latin typeface="Arial" panose="020B0604020202020204" pitchFamily="34" charset="0"/>
            <a:cs typeface="Arial" panose="020B0604020202020204" pitchFamily="34" charset="0"/>
          </a:endParaRPr>
        </a:p>
      </dgm:t>
    </dgm:pt>
    <dgm:pt modelId="{B78133F8-7F2B-484A-8029-ADA8E75A17BC}" type="parTrans" cxnId="{CC3CECBB-95AC-4B94-AF6F-1B8F981E77CC}">
      <dgm:prSet/>
      <dgm:spPr/>
      <dgm:t>
        <a:bodyPr/>
        <a:lstStyle/>
        <a:p>
          <a:endParaRPr lang="en-GB"/>
        </a:p>
      </dgm:t>
    </dgm:pt>
    <dgm:pt modelId="{B91FB8F8-E928-431B-9C59-A638048B27B4}" type="sibTrans" cxnId="{CC3CECBB-95AC-4B94-AF6F-1B8F981E77CC}">
      <dgm:prSet/>
      <dgm:spPr/>
      <dgm:t>
        <a:bodyPr/>
        <a:lstStyle/>
        <a:p>
          <a:endParaRPr lang="en-GB"/>
        </a:p>
      </dgm:t>
    </dgm:pt>
    <dgm:pt modelId="{86898A62-F63A-45DE-B7B3-BD9A263095F4}">
      <dgm:prSet phldrT="[Text]" custT="1"/>
      <dgm:spPr>
        <a:solidFill>
          <a:srgbClr val="85C441"/>
        </a:solidFill>
      </dgm:spPr>
      <dgm:t>
        <a:bodyPr/>
        <a:lstStyle/>
        <a:p>
          <a:r>
            <a:rPr lang="en-GB" sz="2000" dirty="0" smtClean="0">
              <a:latin typeface="Arial" panose="020B0604020202020204" pitchFamily="34" charset="0"/>
              <a:cs typeface="Arial" panose="020B0604020202020204" pitchFamily="34" charset="0"/>
            </a:rPr>
            <a:t>The responsible local authority may change</a:t>
          </a:r>
          <a:endParaRPr lang="en-GB" sz="2000" dirty="0">
            <a:latin typeface="Arial" panose="020B0604020202020204" pitchFamily="34" charset="0"/>
            <a:cs typeface="Arial" panose="020B0604020202020204" pitchFamily="34" charset="0"/>
          </a:endParaRPr>
        </a:p>
      </dgm:t>
    </dgm:pt>
    <dgm:pt modelId="{F2AC55DC-A922-4454-B6C0-5BBEBDE4009F}" type="parTrans" cxnId="{3D61A0DA-62EC-47CF-82A6-966D50861AB9}">
      <dgm:prSet/>
      <dgm:spPr/>
      <dgm:t>
        <a:bodyPr/>
        <a:lstStyle/>
        <a:p>
          <a:endParaRPr lang="en-GB"/>
        </a:p>
      </dgm:t>
    </dgm:pt>
    <dgm:pt modelId="{5104D40F-A9CE-4D25-90BF-85844BB94040}" type="sibTrans" cxnId="{3D61A0DA-62EC-47CF-82A6-966D50861AB9}">
      <dgm:prSet/>
      <dgm:spPr/>
      <dgm:t>
        <a:bodyPr/>
        <a:lstStyle/>
        <a:p>
          <a:endParaRPr lang="en-GB"/>
        </a:p>
      </dgm:t>
    </dgm:pt>
    <dgm:pt modelId="{2E576B53-A133-42BB-BCB1-C5E496B53BA2}">
      <dgm:prSet phldrT="[Text]" custT="1"/>
      <dgm:spPr>
        <a:solidFill>
          <a:srgbClr val="EF9526"/>
        </a:solidFill>
      </dgm:spPr>
      <dgm:t>
        <a:bodyPr/>
        <a:lstStyle/>
        <a:p>
          <a:r>
            <a:rPr lang="en-GB" sz="2400" dirty="0" smtClean="0">
              <a:latin typeface="Arial" panose="020B0604020202020204" pitchFamily="34" charset="0"/>
              <a:cs typeface="Arial" panose="020B0604020202020204" pitchFamily="34" charset="0"/>
            </a:rPr>
            <a:t>Continuity of care</a:t>
          </a:r>
          <a:endParaRPr lang="en-GB" sz="2400" dirty="0">
            <a:latin typeface="Arial" panose="020B0604020202020204" pitchFamily="34" charset="0"/>
            <a:cs typeface="Arial" panose="020B0604020202020204" pitchFamily="34" charset="0"/>
          </a:endParaRPr>
        </a:p>
      </dgm:t>
    </dgm:pt>
    <dgm:pt modelId="{7F81334F-FA82-4661-BA4B-AA52F1750CBA}" type="parTrans" cxnId="{F8C6F2D3-D3CF-4BDC-8C31-600C574E05AE}">
      <dgm:prSet/>
      <dgm:spPr/>
      <dgm:t>
        <a:bodyPr/>
        <a:lstStyle/>
        <a:p>
          <a:endParaRPr lang="en-GB"/>
        </a:p>
      </dgm:t>
    </dgm:pt>
    <dgm:pt modelId="{C280A890-6A92-4B32-8DAA-F9078964BA1D}" type="sibTrans" cxnId="{F8C6F2D3-D3CF-4BDC-8C31-600C574E05AE}">
      <dgm:prSet/>
      <dgm:spPr/>
      <dgm:t>
        <a:bodyPr/>
        <a:lstStyle/>
        <a:p>
          <a:endParaRPr lang="en-GB"/>
        </a:p>
      </dgm:t>
    </dgm:pt>
    <dgm:pt modelId="{0AC55574-6CC7-4DC7-8D94-F2A999FD1CC9}">
      <dgm:prSet phldrT="[Text]" custT="1"/>
      <dgm:spPr>
        <a:solidFill>
          <a:srgbClr val="EF9526"/>
        </a:solidFill>
      </dgm:spPr>
      <dgm:t>
        <a:bodyPr/>
        <a:lstStyle/>
        <a:p>
          <a:r>
            <a:rPr lang="en-GB" sz="2000" dirty="0" smtClean="0">
              <a:latin typeface="Arial" panose="020B0604020202020204" pitchFamily="34" charset="0"/>
              <a:cs typeface="Arial" panose="020B0604020202020204" pitchFamily="34" charset="0"/>
            </a:rPr>
            <a:t>The ‘sending’ local authority notifies the ‘receiving’ </a:t>
          </a:r>
          <a:r>
            <a:rPr lang="en-GB" sz="2000" dirty="0" smtClean="0">
              <a:latin typeface="Arial" panose="020B0604020202020204" pitchFamily="34" charset="0"/>
              <a:cs typeface="Arial" panose="020B0604020202020204" pitchFamily="34" charset="0"/>
            </a:rPr>
            <a:t>local </a:t>
          </a:r>
          <a:r>
            <a:rPr lang="en-GB" sz="2000" dirty="0" smtClean="0">
              <a:latin typeface="Arial" panose="020B0604020202020204" pitchFamily="34" charset="0"/>
              <a:cs typeface="Arial" panose="020B0604020202020204" pitchFamily="34" charset="0"/>
            </a:rPr>
            <a:t>authority</a:t>
          </a:r>
          <a:endParaRPr lang="en-GB" sz="2000" dirty="0">
            <a:latin typeface="Arial" panose="020B0604020202020204" pitchFamily="34" charset="0"/>
            <a:cs typeface="Arial" panose="020B0604020202020204" pitchFamily="34" charset="0"/>
          </a:endParaRPr>
        </a:p>
      </dgm:t>
    </dgm:pt>
    <dgm:pt modelId="{696CB9BE-2C98-4FF3-80F8-E4EB926346AE}" type="parTrans" cxnId="{0139673B-33FB-4D48-B9C9-EAAF6D5EA99A}">
      <dgm:prSet/>
      <dgm:spPr/>
      <dgm:t>
        <a:bodyPr/>
        <a:lstStyle/>
        <a:p>
          <a:endParaRPr lang="en-GB"/>
        </a:p>
      </dgm:t>
    </dgm:pt>
    <dgm:pt modelId="{5C081F8D-8DC3-4EC5-A44E-3E05162D4FC6}" type="sibTrans" cxnId="{0139673B-33FB-4D48-B9C9-EAAF6D5EA99A}">
      <dgm:prSet/>
      <dgm:spPr/>
      <dgm:t>
        <a:bodyPr/>
        <a:lstStyle/>
        <a:p>
          <a:endParaRPr lang="en-GB"/>
        </a:p>
      </dgm:t>
    </dgm:pt>
    <dgm:pt modelId="{AA41C255-9E6E-43DC-804F-95885ACCFEEB}">
      <dgm:prSet phldrT="[Text]" custT="1"/>
      <dgm:spPr>
        <a:solidFill>
          <a:srgbClr val="5CC9E3"/>
        </a:solidFill>
      </dgm:spPr>
      <dgm:t>
        <a:bodyPr/>
        <a:lstStyle/>
        <a:p>
          <a:r>
            <a:rPr lang="en-GB" sz="2400" dirty="0" smtClean="0">
              <a:solidFill>
                <a:schemeClr val="tx1"/>
              </a:solidFill>
              <a:latin typeface="Arial" panose="020B0604020202020204" pitchFamily="34" charset="0"/>
              <a:cs typeface="Arial" panose="020B0604020202020204" pitchFamily="34" charset="0"/>
            </a:rPr>
            <a:t>Cross-border </a:t>
          </a:r>
          <a:r>
            <a:rPr lang="en-GB" sz="2400" dirty="0" smtClean="0">
              <a:solidFill>
                <a:schemeClr val="tx1"/>
              </a:solidFill>
              <a:latin typeface="Arial" panose="020B0604020202020204" pitchFamily="34" charset="0"/>
              <a:cs typeface="Arial" panose="020B0604020202020204" pitchFamily="34" charset="0"/>
            </a:rPr>
            <a:t>arrangements</a:t>
          </a:r>
          <a:endParaRPr lang="en-GB" sz="2400" dirty="0">
            <a:solidFill>
              <a:schemeClr val="tx1"/>
            </a:solidFill>
            <a:latin typeface="Arial" panose="020B0604020202020204" pitchFamily="34" charset="0"/>
            <a:cs typeface="Arial" panose="020B0604020202020204" pitchFamily="34" charset="0"/>
          </a:endParaRPr>
        </a:p>
      </dgm:t>
    </dgm:pt>
    <dgm:pt modelId="{D1E2BE12-0971-4BC3-97F9-DA9F9020F8F0}" type="parTrans" cxnId="{01456AFD-1A27-423D-81CF-6DA03B07CD67}">
      <dgm:prSet/>
      <dgm:spPr/>
      <dgm:t>
        <a:bodyPr/>
        <a:lstStyle/>
        <a:p>
          <a:endParaRPr lang="en-GB"/>
        </a:p>
      </dgm:t>
    </dgm:pt>
    <dgm:pt modelId="{B71C7F34-64C3-4E95-8A2F-DFC044B95374}" type="sibTrans" cxnId="{01456AFD-1A27-423D-81CF-6DA03B07CD67}">
      <dgm:prSet/>
      <dgm:spPr/>
      <dgm:t>
        <a:bodyPr/>
        <a:lstStyle/>
        <a:p>
          <a:endParaRPr lang="en-GB"/>
        </a:p>
      </dgm:t>
    </dgm:pt>
    <dgm:pt modelId="{0F7D4576-92A3-49E9-B4F1-3A4E2A54C883}">
      <dgm:prSet phldrT="[Text]" custT="1"/>
      <dgm:spPr>
        <a:solidFill>
          <a:srgbClr val="5CC9E3"/>
        </a:solidFill>
      </dgm:spPr>
      <dgm:t>
        <a:bodyPr/>
        <a:lstStyle/>
        <a:p>
          <a:r>
            <a:rPr lang="en-GB" sz="2000" dirty="0" smtClean="0">
              <a:solidFill>
                <a:schemeClr val="tx1"/>
              </a:solidFill>
              <a:latin typeface="Arial" panose="020B0604020202020204" pitchFamily="34" charset="0"/>
              <a:cs typeface="Arial" panose="020B0604020202020204" pitchFamily="34" charset="0"/>
            </a:rPr>
            <a:t>Principles of </a:t>
          </a:r>
          <a:r>
            <a:rPr lang="en-GB" sz="2000" dirty="0" smtClean="0">
              <a:solidFill>
                <a:schemeClr val="tx1"/>
              </a:solidFill>
              <a:latin typeface="Arial" panose="020B0604020202020204" pitchFamily="34" charset="0"/>
              <a:cs typeface="Arial" panose="020B0604020202020204" pitchFamily="34" charset="0"/>
            </a:rPr>
            <a:t>cross-border </a:t>
          </a:r>
          <a:r>
            <a:rPr lang="en-GB" sz="2000" dirty="0" smtClean="0">
              <a:solidFill>
                <a:schemeClr val="tx1"/>
              </a:solidFill>
              <a:latin typeface="Arial" panose="020B0604020202020204" pitchFamily="34" charset="0"/>
              <a:cs typeface="Arial" panose="020B0604020202020204" pitchFamily="34" charset="0"/>
            </a:rPr>
            <a:t>continuity of care within </a:t>
          </a:r>
          <a:r>
            <a:rPr lang="en-GB" sz="2000" dirty="0" smtClean="0">
              <a:solidFill>
                <a:schemeClr val="tx1"/>
              </a:solidFill>
              <a:latin typeface="Arial" panose="020B0604020202020204" pitchFamily="34" charset="0"/>
              <a:cs typeface="Arial" panose="020B0604020202020204" pitchFamily="34" charset="0"/>
            </a:rPr>
            <a:t/>
          </a:r>
          <a:br>
            <a:rPr lang="en-GB" sz="2000" dirty="0" smtClean="0">
              <a:solidFill>
                <a:schemeClr val="tx1"/>
              </a:solidFill>
              <a:latin typeface="Arial" panose="020B0604020202020204" pitchFamily="34" charset="0"/>
              <a:cs typeface="Arial" panose="020B0604020202020204" pitchFamily="34" charset="0"/>
            </a:rPr>
          </a:br>
          <a:r>
            <a:rPr lang="en-GB" sz="2000" dirty="0" smtClean="0">
              <a:solidFill>
                <a:schemeClr val="tx1"/>
              </a:solidFill>
              <a:latin typeface="Arial" panose="020B0604020202020204" pitchFamily="34" charset="0"/>
              <a:cs typeface="Arial" panose="020B0604020202020204" pitchFamily="34" charset="0"/>
            </a:rPr>
            <a:t>the </a:t>
          </a:r>
          <a:r>
            <a:rPr lang="en-GB" sz="2000" dirty="0" smtClean="0">
              <a:solidFill>
                <a:schemeClr val="tx1"/>
              </a:solidFill>
              <a:latin typeface="Arial" panose="020B0604020202020204" pitchFamily="34" charset="0"/>
              <a:cs typeface="Arial" panose="020B0604020202020204" pitchFamily="34" charset="0"/>
            </a:rPr>
            <a:t>United Kingdom</a:t>
          </a:r>
          <a:endParaRPr lang="en-GB" sz="2000" dirty="0">
            <a:solidFill>
              <a:schemeClr val="tx1"/>
            </a:solidFill>
            <a:latin typeface="Arial" panose="020B0604020202020204" pitchFamily="34" charset="0"/>
            <a:cs typeface="Arial" panose="020B0604020202020204" pitchFamily="34" charset="0"/>
          </a:endParaRPr>
        </a:p>
      </dgm:t>
    </dgm:pt>
    <dgm:pt modelId="{0F6F927A-9D3B-4BBF-90DE-3D50CCCAF66B}" type="parTrans" cxnId="{A768123C-83BA-4651-98CD-9F87DCFDFDD0}">
      <dgm:prSet/>
      <dgm:spPr/>
      <dgm:t>
        <a:bodyPr/>
        <a:lstStyle/>
        <a:p>
          <a:endParaRPr lang="en-GB"/>
        </a:p>
      </dgm:t>
    </dgm:pt>
    <dgm:pt modelId="{91CF50DB-079F-4E04-B69C-7E09D2670FDD}" type="sibTrans" cxnId="{A768123C-83BA-4651-98CD-9F87DCFDFDD0}">
      <dgm:prSet/>
      <dgm:spPr/>
      <dgm:t>
        <a:bodyPr/>
        <a:lstStyle/>
        <a:p>
          <a:endParaRPr lang="en-GB"/>
        </a:p>
      </dgm:t>
    </dgm:pt>
    <dgm:pt modelId="{9A2CBC55-E938-492B-9DA8-EDF89AB0EB22}" type="pres">
      <dgm:prSet presAssocID="{CBE84905-C32D-4B15-B390-DA14F9145578}" presName="linear" presStyleCnt="0">
        <dgm:presLayoutVars>
          <dgm:dir/>
          <dgm:resizeHandles val="exact"/>
        </dgm:presLayoutVars>
      </dgm:prSet>
      <dgm:spPr/>
      <dgm:t>
        <a:bodyPr/>
        <a:lstStyle/>
        <a:p>
          <a:endParaRPr lang="en-GB"/>
        </a:p>
      </dgm:t>
    </dgm:pt>
    <dgm:pt modelId="{EA40B93E-0F09-4212-8F98-9F677AB62353}" type="pres">
      <dgm:prSet presAssocID="{02035CE1-CC62-425E-90DA-7FC1B4B7CD9D}" presName="comp" presStyleCnt="0"/>
      <dgm:spPr/>
    </dgm:pt>
    <dgm:pt modelId="{32B32497-D8EB-4255-B888-532348819CD6}" type="pres">
      <dgm:prSet presAssocID="{02035CE1-CC62-425E-90DA-7FC1B4B7CD9D}" presName="box" presStyleLbl="node1" presStyleIdx="0" presStyleCnt="3"/>
      <dgm:spPr/>
      <dgm:t>
        <a:bodyPr/>
        <a:lstStyle/>
        <a:p>
          <a:endParaRPr lang="en-GB"/>
        </a:p>
      </dgm:t>
    </dgm:pt>
    <dgm:pt modelId="{747727BF-E4BB-490E-8336-4A3F6B6A10E3}" type="pres">
      <dgm:prSet presAssocID="{02035CE1-CC62-425E-90DA-7FC1B4B7CD9D}" presName="img" presStyleLbl="fgImgPlace1" presStyleIdx="0" presStyleCnt="3"/>
      <dgm:spPr>
        <a:blipFill rotWithShape="1">
          <a:blip xmlns:r="http://schemas.openxmlformats.org/officeDocument/2006/relationships" r:embed="rId1"/>
          <a:stretch>
            <a:fillRect/>
          </a:stretch>
        </a:blipFill>
      </dgm:spPr>
      <dgm:t>
        <a:bodyPr/>
        <a:lstStyle/>
        <a:p>
          <a:endParaRPr lang="en-GB"/>
        </a:p>
      </dgm:t>
    </dgm:pt>
    <dgm:pt modelId="{4444E0C3-DCDB-44F0-993B-42B34F9CED9F}" type="pres">
      <dgm:prSet presAssocID="{02035CE1-CC62-425E-90DA-7FC1B4B7CD9D}" presName="text" presStyleLbl="node1" presStyleIdx="0" presStyleCnt="3">
        <dgm:presLayoutVars>
          <dgm:bulletEnabled val="1"/>
        </dgm:presLayoutVars>
      </dgm:prSet>
      <dgm:spPr/>
      <dgm:t>
        <a:bodyPr/>
        <a:lstStyle/>
        <a:p>
          <a:endParaRPr lang="en-GB"/>
        </a:p>
      </dgm:t>
    </dgm:pt>
    <dgm:pt modelId="{4D876668-0A1F-4F69-89D9-15613130643A}" type="pres">
      <dgm:prSet presAssocID="{B91FB8F8-E928-431B-9C59-A638048B27B4}" presName="spacer" presStyleCnt="0"/>
      <dgm:spPr/>
    </dgm:pt>
    <dgm:pt modelId="{D9F2D4DC-90A8-47B8-93BC-D9DD4DD905BA}" type="pres">
      <dgm:prSet presAssocID="{2E576B53-A133-42BB-BCB1-C5E496B53BA2}" presName="comp" presStyleCnt="0"/>
      <dgm:spPr/>
    </dgm:pt>
    <dgm:pt modelId="{B245F0DF-C865-4074-ABDF-119EB11B6FB4}" type="pres">
      <dgm:prSet presAssocID="{2E576B53-A133-42BB-BCB1-C5E496B53BA2}" presName="box" presStyleLbl="node1" presStyleIdx="1" presStyleCnt="3"/>
      <dgm:spPr/>
      <dgm:t>
        <a:bodyPr/>
        <a:lstStyle/>
        <a:p>
          <a:endParaRPr lang="en-GB"/>
        </a:p>
      </dgm:t>
    </dgm:pt>
    <dgm:pt modelId="{3FFEF6F6-DEA0-469D-AC54-FA1E9D22F7E9}" type="pres">
      <dgm:prSet presAssocID="{2E576B53-A133-42BB-BCB1-C5E496B53BA2}" presName="img" presStyleLbl="fgImgPlace1" presStyleIdx="1" presStyleCnt="3"/>
      <dgm:spPr>
        <a:blipFill rotWithShape="1">
          <a:blip xmlns:r="http://schemas.openxmlformats.org/officeDocument/2006/relationships" r:embed="rId2"/>
          <a:stretch>
            <a:fillRect/>
          </a:stretch>
        </a:blipFill>
      </dgm:spPr>
      <dgm:t>
        <a:bodyPr/>
        <a:lstStyle/>
        <a:p>
          <a:endParaRPr lang="en-GB"/>
        </a:p>
      </dgm:t>
    </dgm:pt>
    <dgm:pt modelId="{20808839-FBC0-475E-8C83-4556BA738BAE}" type="pres">
      <dgm:prSet presAssocID="{2E576B53-A133-42BB-BCB1-C5E496B53BA2}" presName="text" presStyleLbl="node1" presStyleIdx="1" presStyleCnt="3">
        <dgm:presLayoutVars>
          <dgm:bulletEnabled val="1"/>
        </dgm:presLayoutVars>
      </dgm:prSet>
      <dgm:spPr/>
      <dgm:t>
        <a:bodyPr/>
        <a:lstStyle/>
        <a:p>
          <a:endParaRPr lang="en-GB"/>
        </a:p>
      </dgm:t>
    </dgm:pt>
    <dgm:pt modelId="{F5015495-ECEE-4FB9-A621-F4205DEDC506}" type="pres">
      <dgm:prSet presAssocID="{C280A890-6A92-4B32-8DAA-F9078964BA1D}" presName="spacer" presStyleCnt="0"/>
      <dgm:spPr/>
    </dgm:pt>
    <dgm:pt modelId="{823FBE45-0D92-4524-B108-DFB960E03298}" type="pres">
      <dgm:prSet presAssocID="{AA41C255-9E6E-43DC-804F-95885ACCFEEB}" presName="comp" presStyleCnt="0"/>
      <dgm:spPr/>
    </dgm:pt>
    <dgm:pt modelId="{75ABBE52-FE80-49F6-99E0-D357EACDF62C}" type="pres">
      <dgm:prSet presAssocID="{AA41C255-9E6E-43DC-804F-95885ACCFEEB}" presName="box" presStyleLbl="node1" presStyleIdx="2" presStyleCnt="3"/>
      <dgm:spPr/>
      <dgm:t>
        <a:bodyPr/>
        <a:lstStyle/>
        <a:p>
          <a:endParaRPr lang="en-GB"/>
        </a:p>
      </dgm:t>
    </dgm:pt>
    <dgm:pt modelId="{61DB7D18-C0D3-48F2-8212-1652C04DCD57}" type="pres">
      <dgm:prSet presAssocID="{AA41C255-9E6E-43DC-804F-95885ACCFEEB}" presName="img" presStyleLbl="fgImgPlace1" presStyleIdx="2" presStyleCnt="3"/>
      <dgm:spPr>
        <a:blipFill rotWithShape="1">
          <a:blip xmlns:r="http://schemas.openxmlformats.org/officeDocument/2006/relationships" r:embed="rId3"/>
          <a:stretch>
            <a:fillRect/>
          </a:stretch>
        </a:blipFill>
      </dgm:spPr>
      <dgm:t>
        <a:bodyPr/>
        <a:lstStyle/>
        <a:p>
          <a:endParaRPr lang="en-GB"/>
        </a:p>
      </dgm:t>
    </dgm:pt>
    <dgm:pt modelId="{D693D6BB-23ED-4EEC-B731-DE4AFE501998}" type="pres">
      <dgm:prSet presAssocID="{AA41C255-9E6E-43DC-804F-95885ACCFEEB}" presName="text" presStyleLbl="node1" presStyleIdx="2" presStyleCnt="3">
        <dgm:presLayoutVars>
          <dgm:bulletEnabled val="1"/>
        </dgm:presLayoutVars>
      </dgm:prSet>
      <dgm:spPr/>
      <dgm:t>
        <a:bodyPr/>
        <a:lstStyle/>
        <a:p>
          <a:endParaRPr lang="en-GB"/>
        </a:p>
      </dgm:t>
    </dgm:pt>
  </dgm:ptLst>
  <dgm:cxnLst>
    <dgm:cxn modelId="{3D61A0DA-62EC-47CF-82A6-966D50861AB9}" srcId="{02035CE1-CC62-425E-90DA-7FC1B4B7CD9D}" destId="{86898A62-F63A-45DE-B7B3-BD9A263095F4}" srcOrd="0" destOrd="0" parTransId="{F2AC55DC-A922-4454-B6C0-5BBEBDE4009F}" sibTransId="{5104D40F-A9CE-4D25-90BF-85844BB94040}"/>
    <dgm:cxn modelId="{FB0887AF-7A41-4AE5-9FD4-B28812743535}" type="presOf" srcId="{AA41C255-9E6E-43DC-804F-95885ACCFEEB}" destId="{75ABBE52-FE80-49F6-99E0-D357EACDF62C}" srcOrd="0" destOrd="0" presId="urn:microsoft.com/office/officeart/2005/8/layout/vList4"/>
    <dgm:cxn modelId="{CC3CECBB-95AC-4B94-AF6F-1B8F981E77CC}" srcId="{CBE84905-C32D-4B15-B390-DA14F9145578}" destId="{02035CE1-CC62-425E-90DA-7FC1B4B7CD9D}" srcOrd="0" destOrd="0" parTransId="{B78133F8-7F2B-484A-8029-ADA8E75A17BC}" sibTransId="{B91FB8F8-E928-431B-9C59-A638048B27B4}"/>
    <dgm:cxn modelId="{821A906E-40A3-4715-B79A-4D39E439FA3E}" type="presOf" srcId="{2E576B53-A133-42BB-BCB1-C5E496B53BA2}" destId="{B245F0DF-C865-4074-ABDF-119EB11B6FB4}" srcOrd="0" destOrd="0" presId="urn:microsoft.com/office/officeart/2005/8/layout/vList4"/>
    <dgm:cxn modelId="{515D76B1-C01C-4646-BDB6-FE9A9004202D}" type="presOf" srcId="{AA41C255-9E6E-43DC-804F-95885ACCFEEB}" destId="{D693D6BB-23ED-4EEC-B731-DE4AFE501998}" srcOrd="1" destOrd="0" presId="urn:microsoft.com/office/officeart/2005/8/layout/vList4"/>
    <dgm:cxn modelId="{F8C6F2D3-D3CF-4BDC-8C31-600C574E05AE}" srcId="{CBE84905-C32D-4B15-B390-DA14F9145578}" destId="{2E576B53-A133-42BB-BCB1-C5E496B53BA2}" srcOrd="1" destOrd="0" parTransId="{7F81334F-FA82-4661-BA4B-AA52F1750CBA}" sibTransId="{C280A890-6A92-4B32-8DAA-F9078964BA1D}"/>
    <dgm:cxn modelId="{01456AFD-1A27-423D-81CF-6DA03B07CD67}" srcId="{CBE84905-C32D-4B15-B390-DA14F9145578}" destId="{AA41C255-9E6E-43DC-804F-95885ACCFEEB}" srcOrd="2" destOrd="0" parTransId="{D1E2BE12-0971-4BC3-97F9-DA9F9020F8F0}" sibTransId="{B71C7F34-64C3-4E95-8A2F-DFC044B95374}"/>
    <dgm:cxn modelId="{67279CA5-B3C0-4891-A816-CC1051559075}" type="presOf" srcId="{0AC55574-6CC7-4DC7-8D94-F2A999FD1CC9}" destId="{B245F0DF-C865-4074-ABDF-119EB11B6FB4}" srcOrd="0" destOrd="1" presId="urn:microsoft.com/office/officeart/2005/8/layout/vList4"/>
    <dgm:cxn modelId="{ACC696A9-0AE6-487F-AF69-7402A1028EB6}" type="presOf" srcId="{0AC55574-6CC7-4DC7-8D94-F2A999FD1CC9}" destId="{20808839-FBC0-475E-8C83-4556BA738BAE}" srcOrd="1" destOrd="1" presId="urn:microsoft.com/office/officeart/2005/8/layout/vList4"/>
    <dgm:cxn modelId="{908260CD-11BA-4072-8438-CC86DAED0B9F}" type="presOf" srcId="{2E576B53-A133-42BB-BCB1-C5E496B53BA2}" destId="{20808839-FBC0-475E-8C83-4556BA738BAE}" srcOrd="1" destOrd="0" presId="urn:microsoft.com/office/officeart/2005/8/layout/vList4"/>
    <dgm:cxn modelId="{2FBC5751-E98A-49BE-BD53-C44F57D8A294}" type="presOf" srcId="{86898A62-F63A-45DE-B7B3-BD9A263095F4}" destId="{32B32497-D8EB-4255-B888-532348819CD6}" srcOrd="0" destOrd="1" presId="urn:microsoft.com/office/officeart/2005/8/layout/vList4"/>
    <dgm:cxn modelId="{BB412C65-44C9-4E56-AAEA-19E8058BF8C1}" type="presOf" srcId="{86898A62-F63A-45DE-B7B3-BD9A263095F4}" destId="{4444E0C3-DCDB-44F0-993B-42B34F9CED9F}" srcOrd="1" destOrd="1" presId="urn:microsoft.com/office/officeart/2005/8/layout/vList4"/>
    <dgm:cxn modelId="{A8C416C2-049A-4EC3-A791-C257E3D69D7C}" type="presOf" srcId="{02035CE1-CC62-425E-90DA-7FC1B4B7CD9D}" destId="{32B32497-D8EB-4255-B888-532348819CD6}" srcOrd="0" destOrd="0" presId="urn:microsoft.com/office/officeart/2005/8/layout/vList4"/>
    <dgm:cxn modelId="{65B995B8-9312-45C6-AA32-CF86F1E60F18}" type="presOf" srcId="{0F7D4576-92A3-49E9-B4F1-3A4E2A54C883}" destId="{75ABBE52-FE80-49F6-99E0-D357EACDF62C}" srcOrd="0" destOrd="1" presId="urn:microsoft.com/office/officeart/2005/8/layout/vList4"/>
    <dgm:cxn modelId="{A5DCC72C-274F-4EC5-A32E-95B7AC7C3B7A}" type="presOf" srcId="{0F7D4576-92A3-49E9-B4F1-3A4E2A54C883}" destId="{D693D6BB-23ED-4EEC-B731-DE4AFE501998}" srcOrd="1" destOrd="1" presId="urn:microsoft.com/office/officeart/2005/8/layout/vList4"/>
    <dgm:cxn modelId="{9832879F-744C-4EA0-B2F7-3B7807233578}" type="presOf" srcId="{02035CE1-CC62-425E-90DA-7FC1B4B7CD9D}" destId="{4444E0C3-DCDB-44F0-993B-42B34F9CED9F}" srcOrd="1" destOrd="0" presId="urn:microsoft.com/office/officeart/2005/8/layout/vList4"/>
    <dgm:cxn modelId="{8204AF5A-4287-4D21-B5BF-4CFA6A410AA6}" type="presOf" srcId="{CBE84905-C32D-4B15-B390-DA14F9145578}" destId="{9A2CBC55-E938-492B-9DA8-EDF89AB0EB22}" srcOrd="0" destOrd="0" presId="urn:microsoft.com/office/officeart/2005/8/layout/vList4"/>
    <dgm:cxn modelId="{A768123C-83BA-4651-98CD-9F87DCFDFDD0}" srcId="{AA41C255-9E6E-43DC-804F-95885ACCFEEB}" destId="{0F7D4576-92A3-49E9-B4F1-3A4E2A54C883}" srcOrd="0" destOrd="0" parTransId="{0F6F927A-9D3B-4BBF-90DE-3D50CCCAF66B}" sibTransId="{91CF50DB-079F-4E04-B69C-7E09D2670FDD}"/>
    <dgm:cxn modelId="{0139673B-33FB-4D48-B9C9-EAAF6D5EA99A}" srcId="{2E576B53-A133-42BB-BCB1-C5E496B53BA2}" destId="{0AC55574-6CC7-4DC7-8D94-F2A999FD1CC9}" srcOrd="0" destOrd="0" parTransId="{696CB9BE-2C98-4FF3-80F8-E4EB926346AE}" sibTransId="{5C081F8D-8DC3-4EC5-A44E-3E05162D4FC6}"/>
    <dgm:cxn modelId="{1B8E9991-007C-4E54-B368-6293FC58E6ED}" type="presParOf" srcId="{9A2CBC55-E938-492B-9DA8-EDF89AB0EB22}" destId="{EA40B93E-0F09-4212-8F98-9F677AB62353}" srcOrd="0" destOrd="0" presId="urn:microsoft.com/office/officeart/2005/8/layout/vList4"/>
    <dgm:cxn modelId="{32B03072-BAFC-4491-ACD1-DE8625882606}" type="presParOf" srcId="{EA40B93E-0F09-4212-8F98-9F677AB62353}" destId="{32B32497-D8EB-4255-B888-532348819CD6}" srcOrd="0" destOrd="0" presId="urn:microsoft.com/office/officeart/2005/8/layout/vList4"/>
    <dgm:cxn modelId="{0560D39B-47F1-4E8C-8003-4720B0C71641}" type="presParOf" srcId="{EA40B93E-0F09-4212-8F98-9F677AB62353}" destId="{747727BF-E4BB-490E-8336-4A3F6B6A10E3}" srcOrd="1" destOrd="0" presId="urn:microsoft.com/office/officeart/2005/8/layout/vList4"/>
    <dgm:cxn modelId="{D583B609-FE92-47A7-95BB-3C614FD10634}" type="presParOf" srcId="{EA40B93E-0F09-4212-8F98-9F677AB62353}" destId="{4444E0C3-DCDB-44F0-993B-42B34F9CED9F}" srcOrd="2" destOrd="0" presId="urn:microsoft.com/office/officeart/2005/8/layout/vList4"/>
    <dgm:cxn modelId="{EABF1222-6643-4989-AEE4-08731FE0447C}" type="presParOf" srcId="{9A2CBC55-E938-492B-9DA8-EDF89AB0EB22}" destId="{4D876668-0A1F-4F69-89D9-15613130643A}" srcOrd="1" destOrd="0" presId="urn:microsoft.com/office/officeart/2005/8/layout/vList4"/>
    <dgm:cxn modelId="{D84044C1-A574-4C6E-AD1E-C83C0BAF2DAE}" type="presParOf" srcId="{9A2CBC55-E938-492B-9DA8-EDF89AB0EB22}" destId="{D9F2D4DC-90A8-47B8-93BC-D9DD4DD905BA}" srcOrd="2" destOrd="0" presId="urn:microsoft.com/office/officeart/2005/8/layout/vList4"/>
    <dgm:cxn modelId="{D5311433-A3EC-47A5-AFBE-B3666BC4A5DA}" type="presParOf" srcId="{D9F2D4DC-90A8-47B8-93BC-D9DD4DD905BA}" destId="{B245F0DF-C865-4074-ABDF-119EB11B6FB4}" srcOrd="0" destOrd="0" presId="urn:microsoft.com/office/officeart/2005/8/layout/vList4"/>
    <dgm:cxn modelId="{98D8407A-924E-49D9-AE3E-324EEE29A4E9}" type="presParOf" srcId="{D9F2D4DC-90A8-47B8-93BC-D9DD4DD905BA}" destId="{3FFEF6F6-DEA0-469D-AC54-FA1E9D22F7E9}" srcOrd="1" destOrd="0" presId="urn:microsoft.com/office/officeart/2005/8/layout/vList4"/>
    <dgm:cxn modelId="{B7F57CF7-7CED-4A2F-B164-02D68E48E2F5}" type="presParOf" srcId="{D9F2D4DC-90A8-47B8-93BC-D9DD4DD905BA}" destId="{20808839-FBC0-475E-8C83-4556BA738BAE}" srcOrd="2" destOrd="0" presId="urn:microsoft.com/office/officeart/2005/8/layout/vList4"/>
    <dgm:cxn modelId="{9A2D861D-B085-40D4-A514-B99D697E63C2}" type="presParOf" srcId="{9A2CBC55-E938-492B-9DA8-EDF89AB0EB22}" destId="{F5015495-ECEE-4FB9-A621-F4205DEDC506}" srcOrd="3" destOrd="0" presId="urn:microsoft.com/office/officeart/2005/8/layout/vList4"/>
    <dgm:cxn modelId="{D1AF0132-51E8-442F-A49C-FE67C75E2F44}" type="presParOf" srcId="{9A2CBC55-E938-492B-9DA8-EDF89AB0EB22}" destId="{823FBE45-0D92-4524-B108-DFB960E03298}" srcOrd="4" destOrd="0" presId="urn:microsoft.com/office/officeart/2005/8/layout/vList4"/>
    <dgm:cxn modelId="{819DF222-FE6A-4BAC-821D-C69CAADE312A}" type="presParOf" srcId="{823FBE45-0D92-4524-B108-DFB960E03298}" destId="{75ABBE52-FE80-49F6-99E0-D357EACDF62C}" srcOrd="0" destOrd="0" presId="urn:microsoft.com/office/officeart/2005/8/layout/vList4"/>
    <dgm:cxn modelId="{44B5A51A-3C00-4A5E-9C69-D8D82ED9AC9B}" type="presParOf" srcId="{823FBE45-0D92-4524-B108-DFB960E03298}" destId="{61DB7D18-C0D3-48F2-8212-1652C04DCD57}" srcOrd="1" destOrd="0" presId="urn:microsoft.com/office/officeart/2005/8/layout/vList4"/>
    <dgm:cxn modelId="{707F8A7D-A4F3-4E9D-A251-B0CBC7608DFD}" type="presParOf" srcId="{823FBE45-0D92-4524-B108-DFB960E03298}" destId="{D693D6BB-23ED-4EEC-B731-DE4AFE50199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8B43E7-4362-498C-9E4C-77612B71BAD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20BBDE3C-5EEB-4A9C-AA59-217EE1212B15}">
      <dgm:prSet phldrT="[Text]"/>
      <dgm:spPr>
        <a:solidFill>
          <a:srgbClr val="85C441"/>
        </a:solidFill>
      </dgm:spPr>
      <dgm:t>
        <a:bodyPr/>
        <a:lstStyle/>
        <a:p>
          <a:r>
            <a:rPr lang="en-GB" dirty="0" smtClean="0"/>
            <a:t>Direct payments</a:t>
          </a:r>
          <a:endParaRPr lang="en-GB" dirty="0"/>
        </a:p>
      </dgm:t>
    </dgm:pt>
    <dgm:pt modelId="{19E3DD12-EE79-4E10-8B63-8F3B918EC4C1}" type="parTrans" cxnId="{68628AF5-6038-446B-A86A-31AD72D459F5}">
      <dgm:prSet/>
      <dgm:spPr>
        <a:solidFill>
          <a:srgbClr val="C5E3A5"/>
        </a:solidFill>
      </dgm:spPr>
      <dgm:t>
        <a:bodyPr/>
        <a:lstStyle/>
        <a:p>
          <a:endParaRPr lang="en-GB"/>
        </a:p>
      </dgm:t>
    </dgm:pt>
    <dgm:pt modelId="{586EC8CC-AA92-4491-9B5C-389E7680AADE}" type="sibTrans" cxnId="{68628AF5-6038-446B-A86A-31AD72D459F5}">
      <dgm:prSet/>
      <dgm:spPr/>
      <dgm:t>
        <a:bodyPr/>
        <a:lstStyle/>
        <a:p>
          <a:endParaRPr lang="en-GB"/>
        </a:p>
      </dgm:t>
    </dgm:pt>
    <dgm:pt modelId="{8A53E94B-77F9-4D80-9E1A-28FBC1CBFB77}">
      <dgm:prSet phldrT="[Text]"/>
      <dgm:spPr>
        <a:solidFill>
          <a:srgbClr val="85C441"/>
        </a:solidFill>
      </dgm:spPr>
      <dgm:t>
        <a:bodyPr/>
        <a:lstStyle/>
        <a:p>
          <a:r>
            <a:rPr lang="en-GB" dirty="0" smtClean="0"/>
            <a:t>Preference for accommodation</a:t>
          </a:r>
          <a:endParaRPr lang="en-GB" dirty="0"/>
        </a:p>
      </dgm:t>
    </dgm:pt>
    <dgm:pt modelId="{8336358F-B6F2-4895-8D2F-35A8A5825175}" type="parTrans" cxnId="{BB7FAA65-45E4-4F69-A86C-392B7F0E76E1}">
      <dgm:prSet/>
      <dgm:spPr>
        <a:solidFill>
          <a:srgbClr val="C5E3A5"/>
        </a:solidFill>
      </dgm:spPr>
      <dgm:t>
        <a:bodyPr/>
        <a:lstStyle/>
        <a:p>
          <a:endParaRPr lang="en-GB"/>
        </a:p>
      </dgm:t>
    </dgm:pt>
    <dgm:pt modelId="{56CFE49C-BB55-4E26-B68C-4A7A5FE60F69}" type="sibTrans" cxnId="{BB7FAA65-45E4-4F69-A86C-392B7F0E76E1}">
      <dgm:prSet/>
      <dgm:spPr/>
      <dgm:t>
        <a:bodyPr/>
        <a:lstStyle/>
        <a:p>
          <a:endParaRPr lang="en-GB"/>
        </a:p>
      </dgm:t>
    </dgm:pt>
    <dgm:pt modelId="{5CC45CFD-0D17-46E3-B341-71758BEBD104}">
      <dgm:prSet phldrT="[Text]"/>
      <dgm:spPr>
        <a:solidFill>
          <a:srgbClr val="85C441"/>
        </a:solidFill>
      </dgm:spPr>
      <dgm:t>
        <a:bodyPr/>
        <a:lstStyle/>
        <a:p>
          <a:r>
            <a:rPr lang="en-GB" dirty="0" smtClean="0"/>
            <a:t>Property protected</a:t>
          </a:r>
          <a:endParaRPr lang="en-GB" dirty="0"/>
        </a:p>
      </dgm:t>
    </dgm:pt>
    <dgm:pt modelId="{F06EE1D1-259B-41F7-BF73-DBDAABFC881B}" type="parTrans" cxnId="{187371FB-ADF9-486A-BD17-81DC38FCFC4E}">
      <dgm:prSet/>
      <dgm:spPr>
        <a:solidFill>
          <a:srgbClr val="C5E3A5"/>
        </a:solidFill>
      </dgm:spPr>
      <dgm:t>
        <a:bodyPr/>
        <a:lstStyle/>
        <a:p>
          <a:endParaRPr lang="en-GB"/>
        </a:p>
      </dgm:t>
    </dgm:pt>
    <dgm:pt modelId="{89EB2516-C442-40E0-B1C4-5402AEB639F6}" type="sibTrans" cxnId="{187371FB-ADF9-486A-BD17-81DC38FCFC4E}">
      <dgm:prSet/>
      <dgm:spPr/>
      <dgm:t>
        <a:bodyPr/>
        <a:lstStyle/>
        <a:p>
          <a:endParaRPr lang="en-GB"/>
        </a:p>
      </dgm:t>
    </dgm:pt>
    <dgm:pt modelId="{8A46AC06-F950-4F66-AAB2-2C505E7EE01C}">
      <dgm:prSet phldrT="[Text]"/>
      <dgm:spPr>
        <a:solidFill>
          <a:srgbClr val="85C441"/>
        </a:solidFill>
      </dgm:spPr>
      <dgm:t>
        <a:bodyPr/>
        <a:lstStyle/>
        <a:p>
          <a:r>
            <a:rPr lang="en-GB" dirty="0" smtClean="0"/>
            <a:t>Be a carer</a:t>
          </a:r>
          <a:endParaRPr lang="en-GB" dirty="0"/>
        </a:p>
      </dgm:t>
    </dgm:pt>
    <dgm:pt modelId="{8D413887-BD95-44FC-878D-5F19372A63C7}" type="sibTrans" cxnId="{165DB8E1-E606-4A93-BCD3-BBE81D4C401E}">
      <dgm:prSet/>
      <dgm:spPr/>
      <dgm:t>
        <a:bodyPr/>
        <a:lstStyle/>
        <a:p>
          <a:endParaRPr lang="en-GB"/>
        </a:p>
      </dgm:t>
    </dgm:pt>
    <dgm:pt modelId="{BFBC8EEA-A430-4F3D-9553-132EBA98F84E}" type="parTrans" cxnId="{165DB8E1-E606-4A93-BCD3-BBE81D4C401E}">
      <dgm:prSet/>
      <dgm:spPr>
        <a:solidFill>
          <a:srgbClr val="C5E3A5"/>
        </a:solidFill>
      </dgm:spPr>
      <dgm:t>
        <a:bodyPr/>
        <a:lstStyle/>
        <a:p>
          <a:endParaRPr lang="en-GB"/>
        </a:p>
      </dgm:t>
    </dgm:pt>
    <dgm:pt modelId="{0E1FCA5B-FEC3-4E2B-9653-6F27F1A8BB0D}">
      <dgm:prSet phldrT="[Text]"/>
      <dgm:spPr>
        <a:blipFill rotWithShape="0">
          <a:blip xmlns:r="http://schemas.openxmlformats.org/officeDocument/2006/relationships" r:embed="rId1"/>
          <a:stretch>
            <a:fillRect/>
          </a:stretch>
        </a:blipFill>
      </dgm:spPr>
      <dgm:t>
        <a:bodyPr/>
        <a:lstStyle/>
        <a:p>
          <a:r>
            <a:rPr lang="en-GB" dirty="0" smtClean="0"/>
            <a:t> </a:t>
          </a:r>
          <a:endParaRPr lang="en-GB" dirty="0"/>
        </a:p>
      </dgm:t>
    </dgm:pt>
    <dgm:pt modelId="{E709BEC3-E22F-40B4-A72C-FF4879556543}" type="sibTrans" cxnId="{0D3CD566-D6B6-4508-8CF9-FBDC3A7144CC}">
      <dgm:prSet/>
      <dgm:spPr/>
      <dgm:t>
        <a:bodyPr/>
        <a:lstStyle/>
        <a:p>
          <a:endParaRPr lang="en-GB"/>
        </a:p>
      </dgm:t>
    </dgm:pt>
    <dgm:pt modelId="{6C8C03F8-DDCD-45F9-A1EC-8CC43EB64463}" type="parTrans" cxnId="{0D3CD566-D6B6-4508-8CF9-FBDC3A7144CC}">
      <dgm:prSet/>
      <dgm:spPr/>
      <dgm:t>
        <a:bodyPr/>
        <a:lstStyle/>
        <a:p>
          <a:endParaRPr lang="en-GB"/>
        </a:p>
      </dgm:t>
    </dgm:pt>
    <dgm:pt modelId="{7967D106-A64D-4E1D-A065-EE82CDB9FE85}" type="pres">
      <dgm:prSet presAssocID="{188B43E7-4362-498C-9E4C-77612B71BAD3}" presName="cycle" presStyleCnt="0">
        <dgm:presLayoutVars>
          <dgm:chMax val="1"/>
          <dgm:dir/>
          <dgm:animLvl val="ctr"/>
          <dgm:resizeHandles val="exact"/>
        </dgm:presLayoutVars>
      </dgm:prSet>
      <dgm:spPr/>
      <dgm:t>
        <a:bodyPr/>
        <a:lstStyle/>
        <a:p>
          <a:endParaRPr lang="en-GB"/>
        </a:p>
      </dgm:t>
    </dgm:pt>
    <dgm:pt modelId="{7A50912E-C8D3-4595-8949-EEA3A4261CE8}" type="pres">
      <dgm:prSet presAssocID="{0E1FCA5B-FEC3-4E2B-9653-6F27F1A8BB0D}" presName="centerShape" presStyleLbl="node0" presStyleIdx="0" presStyleCnt="1"/>
      <dgm:spPr/>
      <dgm:t>
        <a:bodyPr/>
        <a:lstStyle/>
        <a:p>
          <a:endParaRPr lang="en-GB"/>
        </a:p>
      </dgm:t>
    </dgm:pt>
    <dgm:pt modelId="{0C7A1FC3-22EC-4D4C-9CD2-D1DDFCD83140}" type="pres">
      <dgm:prSet presAssocID="{BFBC8EEA-A430-4F3D-9553-132EBA98F84E}" presName="parTrans" presStyleLbl="bgSibTrans2D1" presStyleIdx="0" presStyleCnt="4"/>
      <dgm:spPr/>
      <dgm:t>
        <a:bodyPr/>
        <a:lstStyle/>
        <a:p>
          <a:endParaRPr lang="en-GB"/>
        </a:p>
      </dgm:t>
    </dgm:pt>
    <dgm:pt modelId="{E86D38C8-81F5-47C1-B364-60309E15E841}" type="pres">
      <dgm:prSet presAssocID="{8A46AC06-F950-4F66-AAB2-2C505E7EE01C}" presName="node" presStyleLbl="node1" presStyleIdx="0" presStyleCnt="4">
        <dgm:presLayoutVars>
          <dgm:bulletEnabled val="1"/>
        </dgm:presLayoutVars>
      </dgm:prSet>
      <dgm:spPr/>
      <dgm:t>
        <a:bodyPr/>
        <a:lstStyle/>
        <a:p>
          <a:endParaRPr lang="en-GB"/>
        </a:p>
      </dgm:t>
    </dgm:pt>
    <dgm:pt modelId="{A9937B16-F678-4C6E-A030-1E1EB6093C41}" type="pres">
      <dgm:prSet presAssocID="{19E3DD12-EE79-4E10-8B63-8F3B918EC4C1}" presName="parTrans" presStyleLbl="bgSibTrans2D1" presStyleIdx="1" presStyleCnt="4"/>
      <dgm:spPr/>
      <dgm:t>
        <a:bodyPr/>
        <a:lstStyle/>
        <a:p>
          <a:endParaRPr lang="en-GB"/>
        </a:p>
      </dgm:t>
    </dgm:pt>
    <dgm:pt modelId="{3A62B187-8680-4F0F-B42A-3E5D5969053D}" type="pres">
      <dgm:prSet presAssocID="{20BBDE3C-5EEB-4A9C-AA59-217EE1212B15}" presName="node" presStyleLbl="node1" presStyleIdx="1" presStyleCnt="4">
        <dgm:presLayoutVars>
          <dgm:bulletEnabled val="1"/>
        </dgm:presLayoutVars>
      </dgm:prSet>
      <dgm:spPr/>
      <dgm:t>
        <a:bodyPr/>
        <a:lstStyle/>
        <a:p>
          <a:endParaRPr lang="en-GB"/>
        </a:p>
      </dgm:t>
    </dgm:pt>
    <dgm:pt modelId="{AA34AA9A-173D-426A-AE08-5111016F97EC}" type="pres">
      <dgm:prSet presAssocID="{8336358F-B6F2-4895-8D2F-35A8A5825175}" presName="parTrans" presStyleLbl="bgSibTrans2D1" presStyleIdx="2" presStyleCnt="4"/>
      <dgm:spPr/>
      <dgm:t>
        <a:bodyPr/>
        <a:lstStyle/>
        <a:p>
          <a:endParaRPr lang="en-GB"/>
        </a:p>
      </dgm:t>
    </dgm:pt>
    <dgm:pt modelId="{16B042F1-8330-4F1A-860E-9D1FCBD31317}" type="pres">
      <dgm:prSet presAssocID="{8A53E94B-77F9-4D80-9E1A-28FBC1CBFB77}" presName="node" presStyleLbl="node1" presStyleIdx="2" presStyleCnt="4">
        <dgm:presLayoutVars>
          <dgm:bulletEnabled val="1"/>
        </dgm:presLayoutVars>
      </dgm:prSet>
      <dgm:spPr/>
      <dgm:t>
        <a:bodyPr/>
        <a:lstStyle/>
        <a:p>
          <a:endParaRPr lang="en-GB"/>
        </a:p>
      </dgm:t>
    </dgm:pt>
    <dgm:pt modelId="{B62CCC6E-CE5D-47BC-8F43-790B7C39E5A8}" type="pres">
      <dgm:prSet presAssocID="{F06EE1D1-259B-41F7-BF73-DBDAABFC881B}" presName="parTrans" presStyleLbl="bgSibTrans2D1" presStyleIdx="3" presStyleCnt="4"/>
      <dgm:spPr/>
      <dgm:t>
        <a:bodyPr/>
        <a:lstStyle/>
        <a:p>
          <a:endParaRPr lang="en-GB"/>
        </a:p>
      </dgm:t>
    </dgm:pt>
    <dgm:pt modelId="{5A826FB4-48AB-4B13-B16A-D63EEE380E33}" type="pres">
      <dgm:prSet presAssocID="{5CC45CFD-0D17-46E3-B341-71758BEBD104}" presName="node" presStyleLbl="node1" presStyleIdx="3" presStyleCnt="4">
        <dgm:presLayoutVars>
          <dgm:bulletEnabled val="1"/>
        </dgm:presLayoutVars>
      </dgm:prSet>
      <dgm:spPr/>
      <dgm:t>
        <a:bodyPr/>
        <a:lstStyle/>
        <a:p>
          <a:endParaRPr lang="en-GB"/>
        </a:p>
      </dgm:t>
    </dgm:pt>
  </dgm:ptLst>
  <dgm:cxnLst>
    <dgm:cxn modelId="{68628AF5-6038-446B-A86A-31AD72D459F5}" srcId="{0E1FCA5B-FEC3-4E2B-9653-6F27F1A8BB0D}" destId="{20BBDE3C-5EEB-4A9C-AA59-217EE1212B15}" srcOrd="1" destOrd="0" parTransId="{19E3DD12-EE79-4E10-8B63-8F3B918EC4C1}" sibTransId="{586EC8CC-AA92-4491-9B5C-389E7680AADE}"/>
    <dgm:cxn modelId="{C94D695E-6A06-41ED-B67B-E2A8B53E45F8}" type="presOf" srcId="{5CC45CFD-0D17-46E3-B341-71758BEBD104}" destId="{5A826FB4-48AB-4B13-B16A-D63EEE380E33}" srcOrd="0" destOrd="0" presId="urn:microsoft.com/office/officeart/2005/8/layout/radial4"/>
    <dgm:cxn modelId="{E0E49CD2-59A7-4387-B4A1-32C3B8F76FF8}" type="presOf" srcId="{F06EE1D1-259B-41F7-BF73-DBDAABFC881B}" destId="{B62CCC6E-CE5D-47BC-8F43-790B7C39E5A8}" srcOrd="0" destOrd="0" presId="urn:microsoft.com/office/officeart/2005/8/layout/radial4"/>
    <dgm:cxn modelId="{165DB8E1-E606-4A93-BCD3-BBE81D4C401E}" srcId="{0E1FCA5B-FEC3-4E2B-9653-6F27F1A8BB0D}" destId="{8A46AC06-F950-4F66-AAB2-2C505E7EE01C}" srcOrd="0" destOrd="0" parTransId="{BFBC8EEA-A430-4F3D-9553-132EBA98F84E}" sibTransId="{8D413887-BD95-44FC-878D-5F19372A63C7}"/>
    <dgm:cxn modelId="{A3514001-81AA-4401-8C3D-65570C80F262}" type="presOf" srcId="{8336358F-B6F2-4895-8D2F-35A8A5825175}" destId="{AA34AA9A-173D-426A-AE08-5111016F97EC}" srcOrd="0" destOrd="0" presId="urn:microsoft.com/office/officeart/2005/8/layout/radial4"/>
    <dgm:cxn modelId="{BB7FAA65-45E4-4F69-A86C-392B7F0E76E1}" srcId="{0E1FCA5B-FEC3-4E2B-9653-6F27F1A8BB0D}" destId="{8A53E94B-77F9-4D80-9E1A-28FBC1CBFB77}" srcOrd="2" destOrd="0" parTransId="{8336358F-B6F2-4895-8D2F-35A8A5825175}" sibTransId="{56CFE49C-BB55-4E26-B68C-4A7A5FE60F69}"/>
    <dgm:cxn modelId="{B37ED429-2B9D-4A02-B941-5E150F35C8AF}" type="presOf" srcId="{8A53E94B-77F9-4D80-9E1A-28FBC1CBFB77}" destId="{16B042F1-8330-4F1A-860E-9D1FCBD31317}" srcOrd="0" destOrd="0" presId="urn:microsoft.com/office/officeart/2005/8/layout/radial4"/>
    <dgm:cxn modelId="{0D3CD566-D6B6-4508-8CF9-FBDC3A7144CC}" srcId="{188B43E7-4362-498C-9E4C-77612B71BAD3}" destId="{0E1FCA5B-FEC3-4E2B-9653-6F27F1A8BB0D}" srcOrd="0" destOrd="0" parTransId="{6C8C03F8-DDCD-45F9-A1EC-8CC43EB64463}" sibTransId="{E709BEC3-E22F-40B4-A72C-FF4879556543}"/>
    <dgm:cxn modelId="{EF822D85-09FB-426F-9E75-75AE70A193AB}" type="presOf" srcId="{19E3DD12-EE79-4E10-8B63-8F3B918EC4C1}" destId="{A9937B16-F678-4C6E-A030-1E1EB6093C41}" srcOrd="0" destOrd="0" presId="urn:microsoft.com/office/officeart/2005/8/layout/radial4"/>
    <dgm:cxn modelId="{87BB6025-C2F8-4A1F-BB2D-1D363D206269}" type="presOf" srcId="{BFBC8EEA-A430-4F3D-9553-132EBA98F84E}" destId="{0C7A1FC3-22EC-4D4C-9CD2-D1DDFCD83140}" srcOrd="0" destOrd="0" presId="urn:microsoft.com/office/officeart/2005/8/layout/radial4"/>
    <dgm:cxn modelId="{3FB5CB83-1A46-4866-B4E1-2F368279FA06}" type="presOf" srcId="{0E1FCA5B-FEC3-4E2B-9653-6F27F1A8BB0D}" destId="{7A50912E-C8D3-4595-8949-EEA3A4261CE8}" srcOrd="0" destOrd="0" presId="urn:microsoft.com/office/officeart/2005/8/layout/radial4"/>
    <dgm:cxn modelId="{D9BF65DA-8C24-4E51-9567-2A847DBD684E}" type="presOf" srcId="{8A46AC06-F950-4F66-AAB2-2C505E7EE01C}" destId="{E86D38C8-81F5-47C1-B364-60309E15E841}" srcOrd="0" destOrd="0" presId="urn:microsoft.com/office/officeart/2005/8/layout/radial4"/>
    <dgm:cxn modelId="{0DD9AF08-9AE2-4CFC-A382-025FF23DC16E}" type="presOf" srcId="{188B43E7-4362-498C-9E4C-77612B71BAD3}" destId="{7967D106-A64D-4E1D-A065-EE82CDB9FE85}" srcOrd="0" destOrd="0" presId="urn:microsoft.com/office/officeart/2005/8/layout/radial4"/>
    <dgm:cxn modelId="{187371FB-ADF9-486A-BD17-81DC38FCFC4E}" srcId="{0E1FCA5B-FEC3-4E2B-9653-6F27F1A8BB0D}" destId="{5CC45CFD-0D17-46E3-B341-71758BEBD104}" srcOrd="3" destOrd="0" parTransId="{F06EE1D1-259B-41F7-BF73-DBDAABFC881B}" sibTransId="{89EB2516-C442-40E0-B1C4-5402AEB639F6}"/>
    <dgm:cxn modelId="{6810FE43-B37D-4007-90C5-8CD43917556A}" type="presOf" srcId="{20BBDE3C-5EEB-4A9C-AA59-217EE1212B15}" destId="{3A62B187-8680-4F0F-B42A-3E5D5969053D}" srcOrd="0" destOrd="0" presId="urn:microsoft.com/office/officeart/2005/8/layout/radial4"/>
    <dgm:cxn modelId="{93B8F989-1075-4AE5-8B9E-C6936E743C4B}" type="presParOf" srcId="{7967D106-A64D-4E1D-A065-EE82CDB9FE85}" destId="{7A50912E-C8D3-4595-8949-EEA3A4261CE8}" srcOrd="0" destOrd="0" presId="urn:microsoft.com/office/officeart/2005/8/layout/radial4"/>
    <dgm:cxn modelId="{7194009E-EC8C-4D3A-B658-4026C75FE086}" type="presParOf" srcId="{7967D106-A64D-4E1D-A065-EE82CDB9FE85}" destId="{0C7A1FC3-22EC-4D4C-9CD2-D1DDFCD83140}" srcOrd="1" destOrd="0" presId="urn:microsoft.com/office/officeart/2005/8/layout/radial4"/>
    <dgm:cxn modelId="{9A21B928-B62A-4C3E-9A45-3D142CF3505D}" type="presParOf" srcId="{7967D106-A64D-4E1D-A065-EE82CDB9FE85}" destId="{E86D38C8-81F5-47C1-B364-60309E15E841}" srcOrd="2" destOrd="0" presId="urn:microsoft.com/office/officeart/2005/8/layout/radial4"/>
    <dgm:cxn modelId="{06A57E69-FF8C-4E8D-AF4D-4CA308DADDB3}" type="presParOf" srcId="{7967D106-A64D-4E1D-A065-EE82CDB9FE85}" destId="{A9937B16-F678-4C6E-A030-1E1EB6093C41}" srcOrd="3" destOrd="0" presId="urn:microsoft.com/office/officeart/2005/8/layout/radial4"/>
    <dgm:cxn modelId="{507B7443-CFA0-4482-A21A-621D2BCA3D58}" type="presParOf" srcId="{7967D106-A64D-4E1D-A065-EE82CDB9FE85}" destId="{3A62B187-8680-4F0F-B42A-3E5D5969053D}" srcOrd="4" destOrd="0" presId="urn:microsoft.com/office/officeart/2005/8/layout/radial4"/>
    <dgm:cxn modelId="{13D7743F-36CD-460B-BFB9-9E5FD9938666}" type="presParOf" srcId="{7967D106-A64D-4E1D-A065-EE82CDB9FE85}" destId="{AA34AA9A-173D-426A-AE08-5111016F97EC}" srcOrd="5" destOrd="0" presId="urn:microsoft.com/office/officeart/2005/8/layout/radial4"/>
    <dgm:cxn modelId="{6603F9E8-82D2-4E9E-8AA5-126543F4BD23}" type="presParOf" srcId="{7967D106-A64D-4E1D-A065-EE82CDB9FE85}" destId="{16B042F1-8330-4F1A-860E-9D1FCBD31317}" srcOrd="6" destOrd="0" presId="urn:microsoft.com/office/officeart/2005/8/layout/radial4"/>
    <dgm:cxn modelId="{BADE7867-DF80-4D6C-927F-8F82E26615C8}" type="presParOf" srcId="{7967D106-A64D-4E1D-A065-EE82CDB9FE85}" destId="{B62CCC6E-CE5D-47BC-8F43-790B7C39E5A8}" srcOrd="7" destOrd="0" presId="urn:microsoft.com/office/officeart/2005/8/layout/radial4"/>
    <dgm:cxn modelId="{51B21B60-600C-4BF4-954F-D91588DABE72}" type="presParOf" srcId="{7967D106-A64D-4E1D-A065-EE82CDB9FE85}" destId="{5A826FB4-48AB-4B13-B16A-D63EEE380E33}"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C5DE2B-80A2-4E56-9921-4028A6D3BCAF}" type="doc">
      <dgm:prSet loTypeId="urn:microsoft.com/office/officeart/2005/8/layout/cycle2" loCatId="cycle" qsTypeId="urn:microsoft.com/office/officeart/2005/8/quickstyle/simple1" qsCatId="simple" csTypeId="urn:microsoft.com/office/officeart/2005/8/colors/colorful1" csCatId="colorful" phldr="1"/>
      <dgm:spPr>
        <a:scene3d>
          <a:camera prst="orthographicFront">
            <a:rot lat="0" lon="0" rev="0"/>
          </a:camera>
          <a:lightRig rig="soft" dir="t">
            <a:rot lat="0" lon="0" rev="0"/>
          </a:lightRig>
        </a:scene3d>
      </dgm:spPr>
      <dgm:t>
        <a:bodyPr/>
        <a:lstStyle/>
        <a:p>
          <a:endParaRPr lang="en-GB"/>
        </a:p>
      </dgm:t>
    </dgm:pt>
    <dgm:pt modelId="{C7B85453-AE59-4CD2-B3F0-9ADE48036F2C}">
      <dgm:prSet custT="1"/>
      <dgm:spPr>
        <a:solidFill>
          <a:srgbClr val="85C4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Personal circumstances</a:t>
          </a:r>
          <a:endParaRPr lang="en-GB" sz="1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53366FD1-671F-42CA-8FE9-ED7C5242B351}" type="parTrans" cxnId="{70355605-E72E-4059-AC44-F2A725E47F59}">
      <dgm:prSet/>
      <dgm:spPr/>
      <dgm:t>
        <a:bodyPr/>
        <a:lstStyle/>
        <a:p>
          <a:endParaRPr lang="en-GB">
            <a:effectLst>
              <a:outerShdw blurRad="50800" dist="38100" dir="2700000" algn="tl" rotWithShape="0">
                <a:prstClr val="black">
                  <a:alpha val="40000"/>
                </a:prstClr>
              </a:outerShdw>
            </a:effectLst>
          </a:endParaRPr>
        </a:p>
      </dgm:t>
    </dgm:pt>
    <dgm:pt modelId="{D5C77C32-E63D-40EE-B47D-F9C9EDB45360}" type="sibTrans" cxnId="{70355605-E72E-4059-AC44-F2A725E47F59}">
      <dgm:prSet/>
      <dgm:spPr>
        <a:solidFill>
          <a:srgbClr val="85C4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EDAACBE7-168B-413A-A404-B3364E12E65E}">
      <dgm:prSet custT="1"/>
      <dgm:spPr>
        <a:solidFill>
          <a:srgbClr val="85C4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4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Personal outcomes</a:t>
          </a:r>
          <a:endParaRPr lang="en-GB" sz="14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604D0BF0-9A47-4C01-B268-C67A4D6831DD}" type="parTrans" cxnId="{084B9299-C7DA-4472-A3CD-0DB0D190DA3B}">
      <dgm:prSet/>
      <dgm:spPr/>
      <dgm:t>
        <a:bodyPr/>
        <a:lstStyle/>
        <a:p>
          <a:endParaRPr lang="en-GB">
            <a:effectLst>
              <a:outerShdw blurRad="50800" dist="38100" dir="2700000" algn="tl" rotWithShape="0">
                <a:prstClr val="black">
                  <a:alpha val="40000"/>
                </a:prstClr>
              </a:outerShdw>
            </a:effectLst>
          </a:endParaRPr>
        </a:p>
      </dgm:t>
    </dgm:pt>
    <dgm:pt modelId="{3C7D42B9-495F-44C4-B0DF-3FD3F818C9A9}" type="sibTrans" cxnId="{084B9299-C7DA-4472-A3CD-0DB0D190DA3B}">
      <dgm:prSet/>
      <dgm:spPr>
        <a:solidFill>
          <a:srgbClr val="85C4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906D99E8-A8DA-4B61-ADBA-89B6FD37F1F2}">
      <dgm:prSet custT="1"/>
      <dgm:spPr>
        <a:solidFill>
          <a:srgbClr val="85C4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4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Barriers to achieving outcomes</a:t>
          </a:r>
          <a:endParaRPr lang="en-GB" sz="14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4FD35F28-ED1D-4FD5-AEA6-14BEE8A34C80}" type="parTrans" cxnId="{9E42FC26-E7B8-4C04-89C5-1AF4E0FEBBEE}">
      <dgm:prSet/>
      <dgm:spPr/>
      <dgm:t>
        <a:bodyPr/>
        <a:lstStyle/>
        <a:p>
          <a:endParaRPr lang="en-GB">
            <a:effectLst>
              <a:outerShdw blurRad="50800" dist="38100" dir="2700000" algn="tl" rotWithShape="0">
                <a:prstClr val="black">
                  <a:alpha val="40000"/>
                </a:prstClr>
              </a:outerShdw>
            </a:effectLst>
          </a:endParaRPr>
        </a:p>
      </dgm:t>
    </dgm:pt>
    <dgm:pt modelId="{FC7DB14A-2EC5-4E47-86C3-9C6AB964EDCB}" type="sibTrans" cxnId="{9E42FC26-E7B8-4C04-89C5-1AF4E0FEBBEE}">
      <dgm:prSet/>
      <dgm:spPr>
        <a:solidFill>
          <a:srgbClr val="85C4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524AE220-B121-4290-A4B7-D72481B9CE41}">
      <dgm:prSet custT="1"/>
      <dgm:spPr>
        <a:solidFill>
          <a:srgbClr val="85C4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4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Strengths and capabilities</a:t>
          </a:r>
          <a:endParaRPr lang="en-GB" sz="14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088121C6-3F33-4923-9071-E61B4AAA28C1}" type="parTrans" cxnId="{01E5D0E5-F066-4098-A491-5AF620F99891}">
      <dgm:prSet/>
      <dgm:spPr/>
      <dgm:t>
        <a:bodyPr/>
        <a:lstStyle/>
        <a:p>
          <a:endParaRPr lang="en-GB">
            <a:effectLst>
              <a:outerShdw blurRad="50800" dist="38100" dir="2700000" algn="tl" rotWithShape="0">
                <a:prstClr val="black">
                  <a:alpha val="40000"/>
                </a:prstClr>
              </a:outerShdw>
            </a:effectLst>
          </a:endParaRPr>
        </a:p>
      </dgm:t>
    </dgm:pt>
    <dgm:pt modelId="{D8B5946B-0A48-481F-9934-DAE9F48879CC}" type="sibTrans" cxnId="{01E5D0E5-F066-4098-A491-5AF620F99891}">
      <dgm:prSet/>
      <dgm:spPr>
        <a:solidFill>
          <a:srgbClr val="85C4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556511B6-FDAA-4C5B-AFED-85EBE13679BF}">
      <dgm:prSet custT="1"/>
      <dgm:spPr>
        <a:solidFill>
          <a:srgbClr val="85C4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GB" sz="14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Risks </a:t>
          </a:r>
          <a:endParaRPr lang="en-GB" sz="14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gm:t>
    </dgm:pt>
    <dgm:pt modelId="{8027B55A-6219-4120-ABC3-653F2759B875}" type="parTrans" cxnId="{4B7EA24F-981D-42E1-9D9D-75B8BE199630}">
      <dgm:prSet/>
      <dgm:spPr/>
      <dgm:t>
        <a:bodyPr/>
        <a:lstStyle/>
        <a:p>
          <a:endParaRPr lang="en-GB">
            <a:effectLst>
              <a:outerShdw blurRad="50800" dist="38100" dir="2700000" algn="tl" rotWithShape="0">
                <a:prstClr val="black">
                  <a:alpha val="40000"/>
                </a:prstClr>
              </a:outerShdw>
            </a:effectLst>
          </a:endParaRPr>
        </a:p>
      </dgm:t>
    </dgm:pt>
    <dgm:pt modelId="{F8F6202A-9CED-4671-9AFB-03A555040197}" type="sibTrans" cxnId="{4B7EA24F-981D-42E1-9D9D-75B8BE199630}">
      <dgm:prSet/>
      <dgm:spPr>
        <a:solidFill>
          <a:srgbClr val="85C4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GB">
            <a:effectLst>
              <a:outerShdw blurRad="50800" dist="38100" dir="2700000" algn="tl" rotWithShape="0">
                <a:prstClr val="black">
                  <a:alpha val="40000"/>
                </a:prstClr>
              </a:outerShdw>
            </a:effectLst>
          </a:endParaRPr>
        </a:p>
      </dgm:t>
    </dgm:pt>
    <dgm:pt modelId="{62438E32-E02E-4623-81CD-20E0019E68F7}" type="pres">
      <dgm:prSet presAssocID="{B9C5DE2B-80A2-4E56-9921-4028A6D3BCAF}" presName="cycle" presStyleCnt="0">
        <dgm:presLayoutVars>
          <dgm:dir/>
          <dgm:resizeHandles val="exact"/>
        </dgm:presLayoutVars>
      </dgm:prSet>
      <dgm:spPr/>
      <dgm:t>
        <a:bodyPr/>
        <a:lstStyle/>
        <a:p>
          <a:endParaRPr lang="en-GB"/>
        </a:p>
      </dgm:t>
    </dgm:pt>
    <dgm:pt modelId="{032D6B2F-543A-4284-A3A1-9C3EEA8C0F9B}" type="pres">
      <dgm:prSet presAssocID="{C7B85453-AE59-4CD2-B3F0-9ADE48036F2C}" presName="node" presStyleLbl="node1" presStyleIdx="0" presStyleCnt="5" custScaleX="120972" custScaleY="114802" custRadScaleRad="98553">
        <dgm:presLayoutVars>
          <dgm:bulletEnabled val="1"/>
        </dgm:presLayoutVars>
      </dgm:prSet>
      <dgm:spPr/>
      <dgm:t>
        <a:bodyPr/>
        <a:lstStyle/>
        <a:p>
          <a:endParaRPr lang="en-GB"/>
        </a:p>
      </dgm:t>
    </dgm:pt>
    <dgm:pt modelId="{B654B566-5278-46A8-A0B4-64A24AD5A5A0}" type="pres">
      <dgm:prSet presAssocID="{D5C77C32-E63D-40EE-B47D-F9C9EDB45360}" presName="sibTrans" presStyleLbl="sibTrans2D1" presStyleIdx="0" presStyleCnt="5"/>
      <dgm:spPr/>
      <dgm:t>
        <a:bodyPr/>
        <a:lstStyle/>
        <a:p>
          <a:endParaRPr lang="en-GB"/>
        </a:p>
      </dgm:t>
    </dgm:pt>
    <dgm:pt modelId="{92E52A1A-17F5-47E4-BC6E-9CBC20ED89D8}" type="pres">
      <dgm:prSet presAssocID="{D5C77C32-E63D-40EE-B47D-F9C9EDB45360}" presName="connectorText" presStyleLbl="sibTrans2D1" presStyleIdx="0" presStyleCnt="5"/>
      <dgm:spPr/>
      <dgm:t>
        <a:bodyPr/>
        <a:lstStyle/>
        <a:p>
          <a:endParaRPr lang="en-GB"/>
        </a:p>
      </dgm:t>
    </dgm:pt>
    <dgm:pt modelId="{46F39B7D-47CC-418C-B2BE-490A684143A5}" type="pres">
      <dgm:prSet presAssocID="{EDAACBE7-168B-413A-A404-B3364E12E65E}" presName="node" presStyleLbl="node1" presStyleIdx="1" presStyleCnt="5" custScaleX="108988" custScaleY="114802">
        <dgm:presLayoutVars>
          <dgm:bulletEnabled val="1"/>
        </dgm:presLayoutVars>
      </dgm:prSet>
      <dgm:spPr/>
      <dgm:t>
        <a:bodyPr/>
        <a:lstStyle/>
        <a:p>
          <a:endParaRPr lang="en-GB"/>
        </a:p>
      </dgm:t>
    </dgm:pt>
    <dgm:pt modelId="{F7C5FB61-71A3-4F9B-9CCD-1EC2134B43BD}" type="pres">
      <dgm:prSet presAssocID="{3C7D42B9-495F-44C4-B0DF-3FD3F818C9A9}" presName="sibTrans" presStyleLbl="sibTrans2D1" presStyleIdx="1" presStyleCnt="5"/>
      <dgm:spPr/>
      <dgm:t>
        <a:bodyPr/>
        <a:lstStyle/>
        <a:p>
          <a:endParaRPr lang="en-GB"/>
        </a:p>
      </dgm:t>
    </dgm:pt>
    <dgm:pt modelId="{46C42C07-6F96-48BA-8ED3-03B8818C8FEF}" type="pres">
      <dgm:prSet presAssocID="{3C7D42B9-495F-44C4-B0DF-3FD3F818C9A9}" presName="connectorText" presStyleLbl="sibTrans2D1" presStyleIdx="1" presStyleCnt="5"/>
      <dgm:spPr/>
      <dgm:t>
        <a:bodyPr/>
        <a:lstStyle/>
        <a:p>
          <a:endParaRPr lang="en-GB"/>
        </a:p>
      </dgm:t>
    </dgm:pt>
    <dgm:pt modelId="{04E8EE37-6EA4-4B83-97E2-A3017ED6ADBC}" type="pres">
      <dgm:prSet presAssocID="{906D99E8-A8DA-4B61-ADBA-89B6FD37F1F2}" presName="node" presStyleLbl="node1" presStyleIdx="2" presStyleCnt="5" custScaleX="108988" custScaleY="114802">
        <dgm:presLayoutVars>
          <dgm:bulletEnabled val="1"/>
        </dgm:presLayoutVars>
      </dgm:prSet>
      <dgm:spPr/>
      <dgm:t>
        <a:bodyPr/>
        <a:lstStyle/>
        <a:p>
          <a:endParaRPr lang="en-GB"/>
        </a:p>
      </dgm:t>
    </dgm:pt>
    <dgm:pt modelId="{E10F7DBA-77D0-4D30-98C8-6844D699979A}" type="pres">
      <dgm:prSet presAssocID="{FC7DB14A-2EC5-4E47-86C3-9C6AB964EDCB}" presName="sibTrans" presStyleLbl="sibTrans2D1" presStyleIdx="2" presStyleCnt="5"/>
      <dgm:spPr/>
      <dgm:t>
        <a:bodyPr/>
        <a:lstStyle/>
        <a:p>
          <a:endParaRPr lang="en-GB"/>
        </a:p>
      </dgm:t>
    </dgm:pt>
    <dgm:pt modelId="{C99D75F1-B3DF-4846-AD67-C2518431F1A6}" type="pres">
      <dgm:prSet presAssocID="{FC7DB14A-2EC5-4E47-86C3-9C6AB964EDCB}" presName="connectorText" presStyleLbl="sibTrans2D1" presStyleIdx="2" presStyleCnt="5"/>
      <dgm:spPr/>
      <dgm:t>
        <a:bodyPr/>
        <a:lstStyle/>
        <a:p>
          <a:endParaRPr lang="en-GB"/>
        </a:p>
      </dgm:t>
    </dgm:pt>
    <dgm:pt modelId="{3081EC96-3DB6-4F8D-8580-0FF1BEF04703}" type="pres">
      <dgm:prSet presAssocID="{524AE220-B121-4290-A4B7-D72481B9CE41}" presName="node" presStyleLbl="node1" presStyleIdx="3" presStyleCnt="5" custScaleX="108988" custScaleY="114802">
        <dgm:presLayoutVars>
          <dgm:bulletEnabled val="1"/>
        </dgm:presLayoutVars>
      </dgm:prSet>
      <dgm:spPr/>
      <dgm:t>
        <a:bodyPr/>
        <a:lstStyle/>
        <a:p>
          <a:endParaRPr lang="en-GB"/>
        </a:p>
      </dgm:t>
    </dgm:pt>
    <dgm:pt modelId="{85CE9F47-045A-470F-8A16-0D88882110C9}" type="pres">
      <dgm:prSet presAssocID="{D8B5946B-0A48-481F-9934-DAE9F48879CC}" presName="sibTrans" presStyleLbl="sibTrans2D1" presStyleIdx="3" presStyleCnt="5"/>
      <dgm:spPr/>
      <dgm:t>
        <a:bodyPr/>
        <a:lstStyle/>
        <a:p>
          <a:endParaRPr lang="en-GB"/>
        </a:p>
      </dgm:t>
    </dgm:pt>
    <dgm:pt modelId="{7C372857-7D65-4E19-BCD5-C41184FCFDF1}" type="pres">
      <dgm:prSet presAssocID="{D8B5946B-0A48-481F-9934-DAE9F48879CC}" presName="connectorText" presStyleLbl="sibTrans2D1" presStyleIdx="3" presStyleCnt="5"/>
      <dgm:spPr/>
      <dgm:t>
        <a:bodyPr/>
        <a:lstStyle/>
        <a:p>
          <a:endParaRPr lang="en-GB"/>
        </a:p>
      </dgm:t>
    </dgm:pt>
    <dgm:pt modelId="{2B13B1A9-7E4C-4949-9131-506A9B969461}" type="pres">
      <dgm:prSet presAssocID="{556511B6-FDAA-4C5B-AFED-85EBE13679BF}" presName="node" presStyleLbl="node1" presStyleIdx="4" presStyleCnt="5" custScaleX="108988" custScaleY="114802">
        <dgm:presLayoutVars>
          <dgm:bulletEnabled val="1"/>
        </dgm:presLayoutVars>
      </dgm:prSet>
      <dgm:spPr/>
      <dgm:t>
        <a:bodyPr/>
        <a:lstStyle/>
        <a:p>
          <a:endParaRPr lang="en-GB"/>
        </a:p>
      </dgm:t>
    </dgm:pt>
    <dgm:pt modelId="{B379BA0D-21D2-41EF-B20D-4444AC053157}" type="pres">
      <dgm:prSet presAssocID="{F8F6202A-9CED-4671-9AFB-03A555040197}" presName="sibTrans" presStyleLbl="sibTrans2D1" presStyleIdx="4" presStyleCnt="5"/>
      <dgm:spPr/>
      <dgm:t>
        <a:bodyPr/>
        <a:lstStyle/>
        <a:p>
          <a:endParaRPr lang="en-GB"/>
        </a:p>
      </dgm:t>
    </dgm:pt>
    <dgm:pt modelId="{F0CBB6AB-6B77-473B-BD67-5B046D30BB82}" type="pres">
      <dgm:prSet presAssocID="{F8F6202A-9CED-4671-9AFB-03A555040197}" presName="connectorText" presStyleLbl="sibTrans2D1" presStyleIdx="4" presStyleCnt="5"/>
      <dgm:spPr/>
      <dgm:t>
        <a:bodyPr/>
        <a:lstStyle/>
        <a:p>
          <a:endParaRPr lang="en-GB"/>
        </a:p>
      </dgm:t>
    </dgm:pt>
  </dgm:ptLst>
  <dgm:cxnLst>
    <dgm:cxn modelId="{4B7EA24F-981D-42E1-9D9D-75B8BE199630}" srcId="{B9C5DE2B-80A2-4E56-9921-4028A6D3BCAF}" destId="{556511B6-FDAA-4C5B-AFED-85EBE13679BF}" srcOrd="4" destOrd="0" parTransId="{8027B55A-6219-4120-ABC3-653F2759B875}" sibTransId="{F8F6202A-9CED-4671-9AFB-03A555040197}"/>
    <dgm:cxn modelId="{70355605-E72E-4059-AC44-F2A725E47F59}" srcId="{B9C5DE2B-80A2-4E56-9921-4028A6D3BCAF}" destId="{C7B85453-AE59-4CD2-B3F0-9ADE48036F2C}" srcOrd="0" destOrd="0" parTransId="{53366FD1-671F-42CA-8FE9-ED7C5242B351}" sibTransId="{D5C77C32-E63D-40EE-B47D-F9C9EDB45360}"/>
    <dgm:cxn modelId="{084B9299-C7DA-4472-A3CD-0DB0D190DA3B}" srcId="{B9C5DE2B-80A2-4E56-9921-4028A6D3BCAF}" destId="{EDAACBE7-168B-413A-A404-B3364E12E65E}" srcOrd="1" destOrd="0" parTransId="{604D0BF0-9A47-4C01-B268-C67A4D6831DD}" sibTransId="{3C7D42B9-495F-44C4-B0DF-3FD3F818C9A9}"/>
    <dgm:cxn modelId="{353E8922-0ED1-429D-B6AC-C06D308F5A31}" type="presOf" srcId="{556511B6-FDAA-4C5B-AFED-85EBE13679BF}" destId="{2B13B1A9-7E4C-4949-9131-506A9B969461}" srcOrd="0" destOrd="0" presId="urn:microsoft.com/office/officeart/2005/8/layout/cycle2"/>
    <dgm:cxn modelId="{E0FA28C8-0FDF-4CA9-BCC4-07F6740DCC70}" type="presOf" srcId="{D5C77C32-E63D-40EE-B47D-F9C9EDB45360}" destId="{B654B566-5278-46A8-A0B4-64A24AD5A5A0}" srcOrd="0" destOrd="0" presId="urn:microsoft.com/office/officeart/2005/8/layout/cycle2"/>
    <dgm:cxn modelId="{44B8DCDD-47AC-4E61-839B-B553976C964A}" type="presOf" srcId="{D8B5946B-0A48-481F-9934-DAE9F48879CC}" destId="{85CE9F47-045A-470F-8A16-0D88882110C9}" srcOrd="0" destOrd="0" presId="urn:microsoft.com/office/officeart/2005/8/layout/cycle2"/>
    <dgm:cxn modelId="{9AFAE6ED-3ABD-4618-AB76-303EBE81127F}" type="presOf" srcId="{F8F6202A-9CED-4671-9AFB-03A555040197}" destId="{B379BA0D-21D2-41EF-B20D-4444AC053157}" srcOrd="0" destOrd="0" presId="urn:microsoft.com/office/officeart/2005/8/layout/cycle2"/>
    <dgm:cxn modelId="{FE24B6FF-6689-4819-A74D-4AB9ECA89D99}" type="presOf" srcId="{FC7DB14A-2EC5-4E47-86C3-9C6AB964EDCB}" destId="{E10F7DBA-77D0-4D30-98C8-6844D699979A}" srcOrd="0" destOrd="0" presId="urn:microsoft.com/office/officeart/2005/8/layout/cycle2"/>
    <dgm:cxn modelId="{CEA3C4D2-06F1-4E92-B1B1-1D1B47D97D8F}" type="presOf" srcId="{EDAACBE7-168B-413A-A404-B3364E12E65E}" destId="{46F39B7D-47CC-418C-B2BE-490A684143A5}" srcOrd="0" destOrd="0" presId="urn:microsoft.com/office/officeart/2005/8/layout/cycle2"/>
    <dgm:cxn modelId="{52996DF6-048C-439B-9E88-C79FA6F7B9AE}" type="presOf" srcId="{3C7D42B9-495F-44C4-B0DF-3FD3F818C9A9}" destId="{F7C5FB61-71A3-4F9B-9CCD-1EC2134B43BD}" srcOrd="0" destOrd="0" presId="urn:microsoft.com/office/officeart/2005/8/layout/cycle2"/>
    <dgm:cxn modelId="{95D11C0C-8CF8-4EE8-AB93-93EC2FD9D982}" type="presOf" srcId="{3C7D42B9-495F-44C4-B0DF-3FD3F818C9A9}" destId="{46C42C07-6F96-48BA-8ED3-03B8818C8FEF}" srcOrd="1" destOrd="0" presId="urn:microsoft.com/office/officeart/2005/8/layout/cycle2"/>
    <dgm:cxn modelId="{1DAB4F50-952F-4C16-A90C-5CEE09469B57}" type="presOf" srcId="{D8B5946B-0A48-481F-9934-DAE9F48879CC}" destId="{7C372857-7D65-4E19-BCD5-C41184FCFDF1}" srcOrd="1" destOrd="0" presId="urn:microsoft.com/office/officeart/2005/8/layout/cycle2"/>
    <dgm:cxn modelId="{1DACC25C-1EFB-40DD-8944-4F1A3251207A}" type="presOf" srcId="{C7B85453-AE59-4CD2-B3F0-9ADE48036F2C}" destId="{032D6B2F-543A-4284-A3A1-9C3EEA8C0F9B}" srcOrd="0" destOrd="0" presId="urn:microsoft.com/office/officeart/2005/8/layout/cycle2"/>
    <dgm:cxn modelId="{ABD3567E-F122-4855-B2ED-5D2DB311BC7F}" type="presOf" srcId="{F8F6202A-9CED-4671-9AFB-03A555040197}" destId="{F0CBB6AB-6B77-473B-BD67-5B046D30BB82}" srcOrd="1" destOrd="0" presId="urn:microsoft.com/office/officeart/2005/8/layout/cycle2"/>
    <dgm:cxn modelId="{1DDB8554-5730-484B-B582-275511C6F373}" type="presOf" srcId="{FC7DB14A-2EC5-4E47-86C3-9C6AB964EDCB}" destId="{C99D75F1-B3DF-4846-AD67-C2518431F1A6}" srcOrd="1" destOrd="0" presId="urn:microsoft.com/office/officeart/2005/8/layout/cycle2"/>
    <dgm:cxn modelId="{01E5D0E5-F066-4098-A491-5AF620F99891}" srcId="{B9C5DE2B-80A2-4E56-9921-4028A6D3BCAF}" destId="{524AE220-B121-4290-A4B7-D72481B9CE41}" srcOrd="3" destOrd="0" parTransId="{088121C6-3F33-4923-9071-E61B4AAA28C1}" sibTransId="{D8B5946B-0A48-481F-9934-DAE9F48879CC}"/>
    <dgm:cxn modelId="{2194D7DE-A35A-4BE2-AE1B-02CAE0015AF5}" type="presOf" srcId="{906D99E8-A8DA-4B61-ADBA-89B6FD37F1F2}" destId="{04E8EE37-6EA4-4B83-97E2-A3017ED6ADBC}" srcOrd="0" destOrd="0" presId="urn:microsoft.com/office/officeart/2005/8/layout/cycle2"/>
    <dgm:cxn modelId="{45746F02-101B-4AB8-ACD4-503033CA55FB}" type="presOf" srcId="{B9C5DE2B-80A2-4E56-9921-4028A6D3BCAF}" destId="{62438E32-E02E-4623-81CD-20E0019E68F7}" srcOrd="0" destOrd="0" presId="urn:microsoft.com/office/officeart/2005/8/layout/cycle2"/>
    <dgm:cxn modelId="{99A6E8C9-D6AE-45C1-A106-ADC5792FEFB6}" type="presOf" srcId="{D5C77C32-E63D-40EE-B47D-F9C9EDB45360}" destId="{92E52A1A-17F5-47E4-BC6E-9CBC20ED89D8}" srcOrd="1" destOrd="0" presId="urn:microsoft.com/office/officeart/2005/8/layout/cycle2"/>
    <dgm:cxn modelId="{9E42FC26-E7B8-4C04-89C5-1AF4E0FEBBEE}" srcId="{B9C5DE2B-80A2-4E56-9921-4028A6D3BCAF}" destId="{906D99E8-A8DA-4B61-ADBA-89B6FD37F1F2}" srcOrd="2" destOrd="0" parTransId="{4FD35F28-ED1D-4FD5-AEA6-14BEE8A34C80}" sibTransId="{FC7DB14A-2EC5-4E47-86C3-9C6AB964EDCB}"/>
    <dgm:cxn modelId="{7EDE11C2-468C-42A9-A17C-4A3BCD235404}" type="presOf" srcId="{524AE220-B121-4290-A4B7-D72481B9CE41}" destId="{3081EC96-3DB6-4F8D-8580-0FF1BEF04703}" srcOrd="0" destOrd="0" presId="urn:microsoft.com/office/officeart/2005/8/layout/cycle2"/>
    <dgm:cxn modelId="{E7B721A1-D5E6-4115-80B3-283FBAD5A01A}" type="presParOf" srcId="{62438E32-E02E-4623-81CD-20E0019E68F7}" destId="{032D6B2F-543A-4284-A3A1-9C3EEA8C0F9B}" srcOrd="0" destOrd="0" presId="urn:microsoft.com/office/officeart/2005/8/layout/cycle2"/>
    <dgm:cxn modelId="{FA21DDD7-4CF6-412F-95CA-BAAEC96F4236}" type="presParOf" srcId="{62438E32-E02E-4623-81CD-20E0019E68F7}" destId="{B654B566-5278-46A8-A0B4-64A24AD5A5A0}" srcOrd="1" destOrd="0" presId="urn:microsoft.com/office/officeart/2005/8/layout/cycle2"/>
    <dgm:cxn modelId="{40C87DFF-8A9F-41E4-8156-81A9DADCD165}" type="presParOf" srcId="{B654B566-5278-46A8-A0B4-64A24AD5A5A0}" destId="{92E52A1A-17F5-47E4-BC6E-9CBC20ED89D8}" srcOrd="0" destOrd="0" presId="urn:microsoft.com/office/officeart/2005/8/layout/cycle2"/>
    <dgm:cxn modelId="{DFF09C19-CBCC-4FFB-BF29-995233ACA43A}" type="presParOf" srcId="{62438E32-E02E-4623-81CD-20E0019E68F7}" destId="{46F39B7D-47CC-418C-B2BE-490A684143A5}" srcOrd="2" destOrd="0" presId="urn:microsoft.com/office/officeart/2005/8/layout/cycle2"/>
    <dgm:cxn modelId="{15B3701C-82FE-47DA-93DC-36504611B3DA}" type="presParOf" srcId="{62438E32-E02E-4623-81CD-20E0019E68F7}" destId="{F7C5FB61-71A3-4F9B-9CCD-1EC2134B43BD}" srcOrd="3" destOrd="0" presId="urn:microsoft.com/office/officeart/2005/8/layout/cycle2"/>
    <dgm:cxn modelId="{5ED814D8-9ED6-4164-ADD4-487F131E23A4}" type="presParOf" srcId="{F7C5FB61-71A3-4F9B-9CCD-1EC2134B43BD}" destId="{46C42C07-6F96-48BA-8ED3-03B8818C8FEF}" srcOrd="0" destOrd="0" presId="urn:microsoft.com/office/officeart/2005/8/layout/cycle2"/>
    <dgm:cxn modelId="{17CFACCA-CCB2-4CDB-8669-768F8CF75AD8}" type="presParOf" srcId="{62438E32-E02E-4623-81CD-20E0019E68F7}" destId="{04E8EE37-6EA4-4B83-97E2-A3017ED6ADBC}" srcOrd="4" destOrd="0" presId="urn:microsoft.com/office/officeart/2005/8/layout/cycle2"/>
    <dgm:cxn modelId="{E5F3FA8C-7154-48F7-83F0-E5A22A9D8148}" type="presParOf" srcId="{62438E32-E02E-4623-81CD-20E0019E68F7}" destId="{E10F7DBA-77D0-4D30-98C8-6844D699979A}" srcOrd="5" destOrd="0" presId="urn:microsoft.com/office/officeart/2005/8/layout/cycle2"/>
    <dgm:cxn modelId="{22F7E83A-3BE1-4E1D-B3D4-A0583F917B91}" type="presParOf" srcId="{E10F7DBA-77D0-4D30-98C8-6844D699979A}" destId="{C99D75F1-B3DF-4846-AD67-C2518431F1A6}" srcOrd="0" destOrd="0" presId="urn:microsoft.com/office/officeart/2005/8/layout/cycle2"/>
    <dgm:cxn modelId="{2D275405-97ED-4932-B0A8-F22D9B3A7900}" type="presParOf" srcId="{62438E32-E02E-4623-81CD-20E0019E68F7}" destId="{3081EC96-3DB6-4F8D-8580-0FF1BEF04703}" srcOrd="6" destOrd="0" presId="urn:microsoft.com/office/officeart/2005/8/layout/cycle2"/>
    <dgm:cxn modelId="{19D197BA-1E5E-4A42-8933-B441527AD3ED}" type="presParOf" srcId="{62438E32-E02E-4623-81CD-20E0019E68F7}" destId="{85CE9F47-045A-470F-8A16-0D88882110C9}" srcOrd="7" destOrd="0" presId="urn:microsoft.com/office/officeart/2005/8/layout/cycle2"/>
    <dgm:cxn modelId="{54E99DEB-4586-4FDC-8BFC-5D20C668EBBC}" type="presParOf" srcId="{85CE9F47-045A-470F-8A16-0D88882110C9}" destId="{7C372857-7D65-4E19-BCD5-C41184FCFDF1}" srcOrd="0" destOrd="0" presId="urn:microsoft.com/office/officeart/2005/8/layout/cycle2"/>
    <dgm:cxn modelId="{E1E9F16F-67CC-40A7-914D-5332AE72E251}" type="presParOf" srcId="{62438E32-E02E-4623-81CD-20E0019E68F7}" destId="{2B13B1A9-7E4C-4949-9131-506A9B969461}" srcOrd="8" destOrd="0" presId="urn:microsoft.com/office/officeart/2005/8/layout/cycle2"/>
    <dgm:cxn modelId="{25655458-48DF-4D0C-B767-94FD6F042C4B}" type="presParOf" srcId="{62438E32-E02E-4623-81CD-20E0019E68F7}" destId="{B379BA0D-21D2-41EF-B20D-4444AC053157}" srcOrd="9" destOrd="0" presId="urn:microsoft.com/office/officeart/2005/8/layout/cycle2"/>
    <dgm:cxn modelId="{9D35003F-6DB8-46F0-8F4A-A9F459D5672E}" type="presParOf" srcId="{B379BA0D-21D2-41EF-B20D-4444AC053157}" destId="{F0CBB6AB-6B77-473B-BD67-5B046D30BB82}" srcOrd="0" destOrd="0" presId="urn:microsoft.com/office/officeart/2005/8/layout/cycle2"/>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0ED114-D844-4E0C-9D7E-0F65C7A1FF88}" type="doc">
      <dgm:prSet loTypeId="urn:microsoft.com/office/officeart/2005/8/layout/target3" loCatId="relationship" qsTypeId="urn:microsoft.com/office/officeart/2005/8/quickstyle/simple1" qsCatId="simple" csTypeId="urn:microsoft.com/office/officeart/2005/8/colors/accent3_5" csCatId="accent3" phldr="1"/>
      <dgm:spPr/>
      <dgm:t>
        <a:bodyPr/>
        <a:lstStyle/>
        <a:p>
          <a:endParaRPr lang="en-GB"/>
        </a:p>
      </dgm:t>
    </dgm:pt>
    <dgm:pt modelId="{74EE50C5-3134-45C4-9E20-6F52A5AA89FD}">
      <dgm:prSet phldrT="[Text]" custT="1"/>
      <dgm:spPr>
        <a:noFill/>
        <a:ln>
          <a:solidFill>
            <a:srgbClr val="85C441"/>
          </a:solidFill>
        </a:ln>
      </dgm:spPr>
      <dgm:t>
        <a:bodyPr/>
        <a:lstStyle/>
        <a:p>
          <a:pPr algn="l"/>
          <a:r>
            <a:rPr lang="en-GB" sz="2400" dirty="0" smtClean="0">
              <a:latin typeface="Arial" panose="020B0604020202020204" pitchFamily="34" charset="0"/>
              <a:cs typeface="Arial" panose="020B0604020202020204" pitchFamily="34" charset="0"/>
            </a:rPr>
            <a:t>Principles</a:t>
          </a:r>
          <a:endParaRPr lang="en-GB" sz="2400" dirty="0">
            <a:latin typeface="Arial" panose="020B0604020202020204" pitchFamily="34" charset="0"/>
            <a:cs typeface="Arial" panose="020B0604020202020204" pitchFamily="34" charset="0"/>
          </a:endParaRPr>
        </a:p>
      </dgm:t>
    </dgm:pt>
    <dgm:pt modelId="{6B1F8A4B-5B68-4091-809D-13114C2FE9A8}" type="parTrans" cxnId="{E0FD0C4C-8563-4B71-B8EE-0EF7EBD4F1C9}">
      <dgm:prSet/>
      <dgm:spPr/>
      <dgm:t>
        <a:bodyPr/>
        <a:lstStyle/>
        <a:p>
          <a:endParaRPr lang="en-GB"/>
        </a:p>
      </dgm:t>
    </dgm:pt>
    <dgm:pt modelId="{0C4E8E8B-651E-4E21-8BBA-57573EBCBF7F}" type="sibTrans" cxnId="{E0FD0C4C-8563-4B71-B8EE-0EF7EBD4F1C9}">
      <dgm:prSet/>
      <dgm:spPr/>
      <dgm:t>
        <a:bodyPr/>
        <a:lstStyle/>
        <a:p>
          <a:endParaRPr lang="en-GB"/>
        </a:p>
      </dgm:t>
    </dgm:pt>
    <dgm:pt modelId="{FD681DC5-EDD8-4477-90E0-787B3541475D}">
      <dgm:prSet phldrT="[Text]" custT="1"/>
      <dgm:spPr/>
      <dgm:t>
        <a:bodyPr/>
        <a:lstStyle/>
        <a:p>
          <a:r>
            <a:rPr lang="en-GB" sz="2000" dirty="0" smtClean="0">
              <a:latin typeface="Arial" panose="020B0604020202020204" pitchFamily="34" charset="0"/>
              <a:cs typeface="Arial" panose="020B0604020202020204" pitchFamily="34" charset="0"/>
            </a:rPr>
            <a:t>Well-being, person-centred and outcome-based</a:t>
          </a:r>
          <a:endParaRPr lang="en-GB" sz="2000" dirty="0">
            <a:latin typeface="Arial" panose="020B0604020202020204" pitchFamily="34" charset="0"/>
            <a:cs typeface="Arial" panose="020B0604020202020204" pitchFamily="34" charset="0"/>
          </a:endParaRPr>
        </a:p>
      </dgm:t>
    </dgm:pt>
    <dgm:pt modelId="{773F2A38-A367-4C23-83FE-ED8AAF77C965}" type="parTrans" cxnId="{A12598E1-8579-4B0B-91A9-FE3F1F410A9D}">
      <dgm:prSet/>
      <dgm:spPr/>
      <dgm:t>
        <a:bodyPr/>
        <a:lstStyle/>
        <a:p>
          <a:endParaRPr lang="en-GB"/>
        </a:p>
      </dgm:t>
    </dgm:pt>
    <dgm:pt modelId="{462D0D69-93DE-4227-8A5B-BA063AB026C9}" type="sibTrans" cxnId="{A12598E1-8579-4B0B-91A9-FE3F1F410A9D}">
      <dgm:prSet/>
      <dgm:spPr/>
      <dgm:t>
        <a:bodyPr/>
        <a:lstStyle/>
        <a:p>
          <a:endParaRPr lang="en-GB"/>
        </a:p>
      </dgm:t>
    </dgm:pt>
    <dgm:pt modelId="{8DF310ED-9BCB-431F-8455-7D457A0710E9}">
      <dgm:prSet phldrT="[Text]" custT="1"/>
      <dgm:spPr/>
      <dgm:t>
        <a:bodyPr/>
        <a:lstStyle/>
        <a:p>
          <a:r>
            <a:rPr lang="en-GB" sz="2000" dirty="0" smtClean="0">
              <a:latin typeface="Arial" panose="020B0604020202020204" pitchFamily="34" charset="0"/>
              <a:cs typeface="Arial" panose="020B0604020202020204" pitchFamily="34" charset="0"/>
            </a:rPr>
            <a:t>Clear and concise</a:t>
          </a:r>
          <a:endParaRPr lang="en-GB" sz="2000" dirty="0">
            <a:latin typeface="Arial" panose="020B0604020202020204" pitchFamily="34" charset="0"/>
            <a:cs typeface="Arial" panose="020B0604020202020204" pitchFamily="34" charset="0"/>
          </a:endParaRPr>
        </a:p>
      </dgm:t>
    </dgm:pt>
    <dgm:pt modelId="{E81E4B1C-86E9-4D1F-A8D9-DCE28A1DA643}" type="parTrans" cxnId="{628814C6-B11F-4534-899A-618AB93D6F80}">
      <dgm:prSet/>
      <dgm:spPr/>
      <dgm:t>
        <a:bodyPr/>
        <a:lstStyle/>
        <a:p>
          <a:endParaRPr lang="en-GB"/>
        </a:p>
      </dgm:t>
    </dgm:pt>
    <dgm:pt modelId="{EB6451B7-9FC7-42C8-8B86-37BD66096829}" type="sibTrans" cxnId="{628814C6-B11F-4534-899A-618AB93D6F80}">
      <dgm:prSet/>
      <dgm:spPr/>
      <dgm:t>
        <a:bodyPr/>
        <a:lstStyle/>
        <a:p>
          <a:endParaRPr lang="en-GB"/>
        </a:p>
      </dgm:t>
    </dgm:pt>
    <dgm:pt modelId="{F5608AF6-537A-403E-8E0E-80CF5D0B1DE2}">
      <dgm:prSet phldrT="[Text]" custT="1"/>
      <dgm:spPr>
        <a:ln>
          <a:solidFill>
            <a:srgbClr val="85C441"/>
          </a:solidFill>
        </a:ln>
      </dgm:spPr>
      <dgm:t>
        <a:bodyPr/>
        <a:lstStyle/>
        <a:p>
          <a:pPr algn="l"/>
          <a:r>
            <a:rPr lang="en-GB" sz="2400" dirty="0" smtClean="0">
              <a:latin typeface="Arial" panose="020B0604020202020204" pitchFamily="34" charset="0"/>
              <a:cs typeface="Arial" panose="020B0604020202020204" pitchFamily="34" charset="0"/>
            </a:rPr>
            <a:t>Format of plans</a:t>
          </a:r>
          <a:endParaRPr lang="en-GB" sz="2400" dirty="0">
            <a:latin typeface="Arial" panose="020B0604020202020204" pitchFamily="34" charset="0"/>
            <a:cs typeface="Arial" panose="020B0604020202020204" pitchFamily="34" charset="0"/>
          </a:endParaRPr>
        </a:p>
      </dgm:t>
    </dgm:pt>
    <dgm:pt modelId="{2686AB63-82CA-4F8F-96F5-99F607957A02}" type="parTrans" cxnId="{F5DC7F2A-6873-4EC9-9CFC-F9565FCBFA4B}">
      <dgm:prSet/>
      <dgm:spPr/>
      <dgm:t>
        <a:bodyPr/>
        <a:lstStyle/>
        <a:p>
          <a:endParaRPr lang="en-GB"/>
        </a:p>
      </dgm:t>
    </dgm:pt>
    <dgm:pt modelId="{3E34C17D-1747-4407-97B5-C3124F353296}" type="sibTrans" cxnId="{F5DC7F2A-6873-4EC9-9CFC-F9565FCBFA4B}">
      <dgm:prSet/>
      <dgm:spPr/>
      <dgm:t>
        <a:bodyPr/>
        <a:lstStyle/>
        <a:p>
          <a:endParaRPr lang="en-GB"/>
        </a:p>
      </dgm:t>
    </dgm:pt>
    <dgm:pt modelId="{2A686AE0-61B2-4F07-ACC1-6B3866F4D566}">
      <dgm:prSet phldrT="[Text]" custT="1"/>
      <dgm:spPr/>
      <dgm:t>
        <a:bodyPr/>
        <a:lstStyle/>
        <a:p>
          <a:r>
            <a:rPr lang="en-GB" sz="2000" dirty="0" smtClean="0">
              <a:latin typeface="Arial" panose="020B0604020202020204" pitchFamily="34" charset="0"/>
              <a:cs typeface="Arial" panose="020B0604020202020204" pitchFamily="34" charset="0"/>
            </a:rPr>
            <a:t>Based on NMDS</a:t>
          </a:r>
          <a:endParaRPr lang="en-GB" sz="2000" dirty="0">
            <a:latin typeface="Arial" panose="020B0604020202020204" pitchFamily="34" charset="0"/>
            <a:cs typeface="Arial" panose="020B0604020202020204" pitchFamily="34" charset="0"/>
          </a:endParaRPr>
        </a:p>
      </dgm:t>
    </dgm:pt>
    <dgm:pt modelId="{F9D56D46-0EC6-499C-B141-61B70552FDF2}" type="parTrans" cxnId="{0FDEA455-DBE0-47DB-9BCD-4C9F12EF8FAB}">
      <dgm:prSet/>
      <dgm:spPr/>
      <dgm:t>
        <a:bodyPr/>
        <a:lstStyle/>
        <a:p>
          <a:endParaRPr lang="en-GB"/>
        </a:p>
      </dgm:t>
    </dgm:pt>
    <dgm:pt modelId="{4ABB8734-5B86-4B8C-B24B-B12C9FC64BA3}" type="sibTrans" cxnId="{0FDEA455-DBE0-47DB-9BCD-4C9F12EF8FAB}">
      <dgm:prSet/>
      <dgm:spPr/>
      <dgm:t>
        <a:bodyPr/>
        <a:lstStyle/>
        <a:p>
          <a:endParaRPr lang="en-GB"/>
        </a:p>
      </dgm:t>
    </dgm:pt>
    <dgm:pt modelId="{D97C684F-7B87-4297-9C33-E519B475482C}">
      <dgm:prSet phldrT="[Text]" custT="1"/>
      <dgm:spPr/>
      <dgm:t>
        <a:bodyPr/>
        <a:lstStyle/>
        <a:p>
          <a:r>
            <a:rPr lang="en-GB" sz="2000" dirty="0" smtClean="0">
              <a:latin typeface="Arial" panose="020B0604020202020204" pitchFamily="34" charset="0"/>
              <a:cs typeface="Arial" panose="020B0604020202020204" pitchFamily="34" charset="0"/>
            </a:rPr>
            <a:t>Agreed by the local authority and health board</a:t>
          </a:r>
          <a:endParaRPr lang="en-GB" sz="2000" dirty="0">
            <a:latin typeface="Arial" panose="020B0604020202020204" pitchFamily="34" charset="0"/>
            <a:cs typeface="Arial" panose="020B0604020202020204" pitchFamily="34" charset="0"/>
          </a:endParaRPr>
        </a:p>
      </dgm:t>
    </dgm:pt>
    <dgm:pt modelId="{5A8C5754-4EB9-4067-83F6-C18683C40F31}" type="parTrans" cxnId="{842F93F7-594C-4085-9FFE-B59A66C4F0DE}">
      <dgm:prSet/>
      <dgm:spPr/>
      <dgm:t>
        <a:bodyPr/>
        <a:lstStyle/>
        <a:p>
          <a:endParaRPr lang="en-GB"/>
        </a:p>
      </dgm:t>
    </dgm:pt>
    <dgm:pt modelId="{A0766E67-9E17-46E5-80DC-92D7A1D776D0}" type="sibTrans" cxnId="{842F93F7-594C-4085-9FFE-B59A66C4F0DE}">
      <dgm:prSet/>
      <dgm:spPr/>
      <dgm:t>
        <a:bodyPr/>
        <a:lstStyle/>
        <a:p>
          <a:endParaRPr lang="en-GB"/>
        </a:p>
      </dgm:t>
    </dgm:pt>
    <dgm:pt modelId="{53C03BC9-D9B7-4104-BEC4-341F3AD7701D}">
      <dgm:prSet phldrT="[Text]" custT="1"/>
      <dgm:spPr>
        <a:ln>
          <a:solidFill>
            <a:srgbClr val="85C441"/>
          </a:solidFill>
        </a:ln>
      </dgm:spPr>
      <dgm:t>
        <a:bodyPr/>
        <a:lstStyle/>
        <a:p>
          <a:pPr algn="l"/>
          <a:r>
            <a:rPr lang="en-GB" sz="2400" dirty="0" smtClean="0">
              <a:latin typeface="Arial" panose="020B0604020202020204" pitchFamily="34" charset="0"/>
              <a:cs typeface="Arial" panose="020B0604020202020204" pitchFamily="34" charset="0"/>
            </a:rPr>
            <a:t>Content of plans</a:t>
          </a:r>
          <a:endParaRPr lang="en-GB" sz="2400" dirty="0">
            <a:latin typeface="Arial" panose="020B0604020202020204" pitchFamily="34" charset="0"/>
            <a:cs typeface="Arial" panose="020B0604020202020204" pitchFamily="34" charset="0"/>
          </a:endParaRPr>
        </a:p>
      </dgm:t>
    </dgm:pt>
    <dgm:pt modelId="{CE92E4A3-E86C-4E0D-A879-56BE8157125A}" type="parTrans" cxnId="{AF1DEFA1-E1DC-4B1C-A302-9AB528EC2618}">
      <dgm:prSet/>
      <dgm:spPr/>
      <dgm:t>
        <a:bodyPr/>
        <a:lstStyle/>
        <a:p>
          <a:endParaRPr lang="en-GB"/>
        </a:p>
      </dgm:t>
    </dgm:pt>
    <dgm:pt modelId="{95D5854B-2ADA-4B73-B2BC-A328BFD7E2D0}" type="sibTrans" cxnId="{AF1DEFA1-E1DC-4B1C-A302-9AB528EC2618}">
      <dgm:prSet/>
      <dgm:spPr/>
      <dgm:t>
        <a:bodyPr/>
        <a:lstStyle/>
        <a:p>
          <a:endParaRPr lang="en-GB"/>
        </a:p>
      </dgm:t>
    </dgm:pt>
    <dgm:pt modelId="{79A428F1-DD3A-44EA-AA64-BAB0F5931229}">
      <dgm:prSet phldrT="[Text]" custT="1"/>
      <dgm:spPr/>
      <dgm:t>
        <a:bodyPr/>
        <a:lstStyle/>
        <a:p>
          <a:r>
            <a:rPr lang="en-GB" sz="2000" dirty="0" smtClean="0">
              <a:latin typeface="Arial" panose="020B0604020202020204" pitchFamily="34" charset="0"/>
              <a:cs typeface="Arial" panose="020B0604020202020204" pitchFamily="34" charset="0"/>
            </a:rPr>
            <a:t>Outcomes</a:t>
          </a:r>
          <a:endParaRPr lang="en-GB" sz="2000" dirty="0">
            <a:latin typeface="Arial" panose="020B0604020202020204" pitchFamily="34" charset="0"/>
            <a:cs typeface="Arial" panose="020B0604020202020204" pitchFamily="34" charset="0"/>
          </a:endParaRPr>
        </a:p>
      </dgm:t>
    </dgm:pt>
    <dgm:pt modelId="{B8C50737-96D2-49F4-B75C-AEB27837C5F3}" type="parTrans" cxnId="{957390A6-46C6-4E08-8251-E0374D60B37D}">
      <dgm:prSet/>
      <dgm:spPr/>
      <dgm:t>
        <a:bodyPr/>
        <a:lstStyle/>
        <a:p>
          <a:endParaRPr lang="en-GB"/>
        </a:p>
      </dgm:t>
    </dgm:pt>
    <dgm:pt modelId="{B96DE556-C812-4093-B212-9B0DD670531E}" type="sibTrans" cxnId="{957390A6-46C6-4E08-8251-E0374D60B37D}">
      <dgm:prSet/>
      <dgm:spPr/>
      <dgm:t>
        <a:bodyPr/>
        <a:lstStyle/>
        <a:p>
          <a:endParaRPr lang="en-GB"/>
        </a:p>
      </dgm:t>
    </dgm:pt>
    <dgm:pt modelId="{19AA4A37-8F5E-45FB-A938-C7B6F114DC8D}">
      <dgm:prSet phldrT="[Text]" custT="1"/>
      <dgm:spPr/>
      <dgm:t>
        <a:bodyPr/>
        <a:lstStyle/>
        <a:p>
          <a:r>
            <a:rPr lang="en-GB" sz="2000" dirty="0" smtClean="0">
              <a:latin typeface="Arial" panose="020B0604020202020204" pitchFamily="34" charset="0"/>
              <a:cs typeface="Arial" panose="020B0604020202020204" pitchFamily="34" charset="0"/>
            </a:rPr>
            <a:t>Actions and how monitored</a:t>
          </a:r>
          <a:endParaRPr lang="en-GB" sz="2000" dirty="0">
            <a:latin typeface="Arial" panose="020B0604020202020204" pitchFamily="34" charset="0"/>
            <a:cs typeface="Arial" panose="020B0604020202020204" pitchFamily="34" charset="0"/>
          </a:endParaRPr>
        </a:p>
      </dgm:t>
    </dgm:pt>
    <dgm:pt modelId="{6FF68A84-D06C-4609-91D0-1C87577C99F8}" type="parTrans" cxnId="{105281C8-CBAA-4ACC-8E97-FB30B0B0F7E7}">
      <dgm:prSet/>
      <dgm:spPr/>
      <dgm:t>
        <a:bodyPr/>
        <a:lstStyle/>
        <a:p>
          <a:endParaRPr lang="en-GB"/>
        </a:p>
      </dgm:t>
    </dgm:pt>
    <dgm:pt modelId="{3AC7021C-3E2E-4DE7-8CE8-158BEF072900}" type="sibTrans" cxnId="{105281C8-CBAA-4ACC-8E97-FB30B0B0F7E7}">
      <dgm:prSet/>
      <dgm:spPr/>
      <dgm:t>
        <a:bodyPr/>
        <a:lstStyle/>
        <a:p>
          <a:endParaRPr lang="en-GB"/>
        </a:p>
      </dgm:t>
    </dgm:pt>
    <dgm:pt modelId="{A565DDFF-3A2B-4841-8014-A489B652D2D4}">
      <dgm:prSet phldrT="[Text]" custT="1"/>
      <dgm:spPr/>
      <dgm:t>
        <a:bodyPr/>
        <a:lstStyle/>
        <a:p>
          <a:r>
            <a:rPr lang="en-GB" sz="2000" dirty="0" smtClean="0">
              <a:latin typeface="Arial" panose="020B0604020202020204" pitchFamily="34" charset="0"/>
              <a:cs typeface="Arial" panose="020B0604020202020204" pitchFamily="34" charset="0"/>
            </a:rPr>
            <a:t>Need for support and resources</a:t>
          </a:r>
          <a:endParaRPr lang="en-GB" sz="2000" dirty="0">
            <a:latin typeface="Arial" panose="020B0604020202020204" pitchFamily="34" charset="0"/>
            <a:cs typeface="Arial" panose="020B0604020202020204" pitchFamily="34" charset="0"/>
          </a:endParaRPr>
        </a:p>
      </dgm:t>
    </dgm:pt>
    <dgm:pt modelId="{041C6D76-E582-487F-8969-9DAEB7D92AB4}" type="parTrans" cxnId="{59FE9F97-FB03-46D0-A54C-7E27D0EA512C}">
      <dgm:prSet/>
      <dgm:spPr/>
      <dgm:t>
        <a:bodyPr/>
        <a:lstStyle/>
        <a:p>
          <a:endParaRPr lang="en-GB"/>
        </a:p>
      </dgm:t>
    </dgm:pt>
    <dgm:pt modelId="{C5C719D1-6B99-4B9B-8101-E72B11149AC2}" type="sibTrans" cxnId="{59FE9F97-FB03-46D0-A54C-7E27D0EA512C}">
      <dgm:prSet/>
      <dgm:spPr/>
      <dgm:t>
        <a:bodyPr/>
        <a:lstStyle/>
        <a:p>
          <a:endParaRPr lang="en-GB"/>
        </a:p>
      </dgm:t>
    </dgm:pt>
    <dgm:pt modelId="{86344CB3-605F-4C4F-8C08-0A4B2D5EDD82}">
      <dgm:prSet phldrT="[Text]" custT="1"/>
      <dgm:spPr/>
      <dgm:t>
        <a:bodyPr/>
        <a:lstStyle/>
        <a:p>
          <a:r>
            <a:rPr lang="en-GB" sz="2000" dirty="0" smtClean="0">
              <a:latin typeface="Arial" panose="020B0604020202020204" pitchFamily="34" charset="0"/>
              <a:cs typeface="Arial" panose="020B0604020202020204" pitchFamily="34" charset="0"/>
            </a:rPr>
            <a:t>Welsh language built in</a:t>
          </a:r>
          <a:endParaRPr lang="en-GB" sz="2000" dirty="0">
            <a:latin typeface="Arial" panose="020B0604020202020204" pitchFamily="34" charset="0"/>
            <a:cs typeface="Arial" panose="020B0604020202020204" pitchFamily="34" charset="0"/>
          </a:endParaRPr>
        </a:p>
      </dgm:t>
    </dgm:pt>
    <dgm:pt modelId="{E7318BEF-E566-4029-A6CB-3C562B346A0D}" type="parTrans" cxnId="{DD68F6B1-DD17-45BA-88DB-960DEAAD94CA}">
      <dgm:prSet/>
      <dgm:spPr/>
      <dgm:t>
        <a:bodyPr/>
        <a:lstStyle/>
        <a:p>
          <a:endParaRPr lang="en-GB"/>
        </a:p>
      </dgm:t>
    </dgm:pt>
    <dgm:pt modelId="{CD034AEE-6641-4227-BA61-8743A384B770}" type="sibTrans" cxnId="{DD68F6B1-DD17-45BA-88DB-960DEAAD94CA}">
      <dgm:prSet/>
      <dgm:spPr/>
      <dgm:t>
        <a:bodyPr/>
        <a:lstStyle/>
        <a:p>
          <a:endParaRPr lang="en-GB"/>
        </a:p>
      </dgm:t>
    </dgm:pt>
    <dgm:pt modelId="{6B87E97A-FA78-4F45-95B9-C77168DE0628}">
      <dgm:prSet phldrT="[Text]" custT="1"/>
      <dgm:spPr/>
      <dgm:t>
        <a:bodyPr/>
        <a:lstStyle/>
        <a:p>
          <a:r>
            <a:rPr lang="en-GB" sz="2000" dirty="0" smtClean="0">
              <a:latin typeface="Arial" panose="020B0604020202020204" pitchFamily="34" charset="0"/>
              <a:cs typeface="Arial" panose="020B0604020202020204" pitchFamily="34" charset="0"/>
            </a:rPr>
            <a:t>Safeguarding</a:t>
          </a:r>
          <a:endParaRPr lang="en-GB" sz="2000" dirty="0">
            <a:latin typeface="Arial" panose="020B0604020202020204" pitchFamily="34" charset="0"/>
            <a:cs typeface="Arial" panose="020B0604020202020204" pitchFamily="34" charset="0"/>
          </a:endParaRPr>
        </a:p>
      </dgm:t>
    </dgm:pt>
    <dgm:pt modelId="{75DA7278-C97B-4038-B02E-C7BDBB7E1824}" type="parTrans" cxnId="{57556577-2E81-44BC-97D8-EFB4D85AC7CB}">
      <dgm:prSet/>
      <dgm:spPr/>
      <dgm:t>
        <a:bodyPr/>
        <a:lstStyle/>
        <a:p>
          <a:endParaRPr lang="en-GB"/>
        </a:p>
      </dgm:t>
    </dgm:pt>
    <dgm:pt modelId="{9B4C930E-65AD-43E8-AFA1-6455CC4E4E0F}" type="sibTrans" cxnId="{57556577-2E81-44BC-97D8-EFB4D85AC7CB}">
      <dgm:prSet/>
      <dgm:spPr/>
      <dgm:t>
        <a:bodyPr/>
        <a:lstStyle/>
        <a:p>
          <a:endParaRPr lang="en-GB"/>
        </a:p>
      </dgm:t>
    </dgm:pt>
    <dgm:pt modelId="{30C69685-AFE2-48CA-A0D9-5AEADD440DA9}">
      <dgm:prSet phldrT="[Text]" custT="1"/>
      <dgm:spPr/>
      <dgm:t>
        <a:bodyPr/>
        <a:lstStyle/>
        <a:p>
          <a:r>
            <a:rPr lang="en-GB" sz="2000" dirty="0" smtClean="0">
              <a:latin typeface="Arial" panose="020B0604020202020204" pitchFamily="34" charset="0"/>
              <a:cs typeface="Arial" panose="020B0604020202020204" pitchFamily="34" charset="0"/>
            </a:rPr>
            <a:t>Integrated</a:t>
          </a:r>
          <a:endParaRPr lang="en-GB" sz="2000" dirty="0">
            <a:latin typeface="Arial" panose="020B0604020202020204" pitchFamily="34" charset="0"/>
            <a:cs typeface="Arial" panose="020B0604020202020204" pitchFamily="34" charset="0"/>
          </a:endParaRPr>
        </a:p>
      </dgm:t>
    </dgm:pt>
    <dgm:pt modelId="{A55FC362-7552-4288-BBCB-BEEFE59FB5B3}" type="parTrans" cxnId="{65AD5788-A154-4548-AED5-9546EC60B2F3}">
      <dgm:prSet/>
      <dgm:spPr/>
      <dgm:t>
        <a:bodyPr/>
        <a:lstStyle/>
        <a:p>
          <a:endParaRPr lang="en-GB"/>
        </a:p>
      </dgm:t>
    </dgm:pt>
    <dgm:pt modelId="{4A7B4F70-7A63-4887-9216-54CC44DA2AAF}" type="sibTrans" cxnId="{65AD5788-A154-4548-AED5-9546EC60B2F3}">
      <dgm:prSet/>
      <dgm:spPr/>
      <dgm:t>
        <a:bodyPr/>
        <a:lstStyle/>
        <a:p>
          <a:endParaRPr lang="en-GB"/>
        </a:p>
      </dgm:t>
    </dgm:pt>
    <dgm:pt modelId="{E13C670E-4288-4179-9F50-A6D38CC42EFD}" type="pres">
      <dgm:prSet presAssocID="{990ED114-D844-4E0C-9D7E-0F65C7A1FF88}" presName="Name0" presStyleCnt="0">
        <dgm:presLayoutVars>
          <dgm:chMax val="7"/>
          <dgm:dir/>
          <dgm:animLvl val="lvl"/>
          <dgm:resizeHandles val="exact"/>
        </dgm:presLayoutVars>
      </dgm:prSet>
      <dgm:spPr/>
      <dgm:t>
        <a:bodyPr/>
        <a:lstStyle/>
        <a:p>
          <a:endParaRPr lang="en-GB"/>
        </a:p>
      </dgm:t>
    </dgm:pt>
    <dgm:pt modelId="{C882C2ED-A5B7-456E-B3A6-5C45A3FFC0D0}" type="pres">
      <dgm:prSet presAssocID="{74EE50C5-3134-45C4-9E20-6F52A5AA89FD}" presName="circle1" presStyleLbl="node1" presStyleIdx="0" presStyleCnt="3"/>
      <dgm:spPr>
        <a:solidFill>
          <a:srgbClr val="85C441">
            <a:alpha val="90000"/>
          </a:srgbClr>
        </a:solidFill>
      </dgm:spPr>
      <dgm:t>
        <a:bodyPr/>
        <a:lstStyle/>
        <a:p>
          <a:endParaRPr lang="en-GB"/>
        </a:p>
      </dgm:t>
    </dgm:pt>
    <dgm:pt modelId="{D895B8F4-AAD4-4CE0-970F-7390A8511911}" type="pres">
      <dgm:prSet presAssocID="{74EE50C5-3134-45C4-9E20-6F52A5AA89FD}" presName="space" presStyleCnt="0"/>
      <dgm:spPr/>
    </dgm:pt>
    <dgm:pt modelId="{AED89307-3D06-4083-BEB2-12355536A8A3}" type="pres">
      <dgm:prSet presAssocID="{74EE50C5-3134-45C4-9E20-6F52A5AA89FD}" presName="rect1" presStyleLbl="alignAcc1" presStyleIdx="0" presStyleCnt="3"/>
      <dgm:spPr/>
      <dgm:t>
        <a:bodyPr/>
        <a:lstStyle/>
        <a:p>
          <a:endParaRPr lang="en-GB"/>
        </a:p>
      </dgm:t>
    </dgm:pt>
    <dgm:pt modelId="{0AD3D1D9-A115-4C37-ABCF-811DA403AD4D}" type="pres">
      <dgm:prSet presAssocID="{F5608AF6-537A-403E-8E0E-80CF5D0B1DE2}" presName="vertSpace2" presStyleLbl="node1" presStyleIdx="0" presStyleCnt="3"/>
      <dgm:spPr/>
    </dgm:pt>
    <dgm:pt modelId="{1883A8F7-6FD1-4B37-AA4B-1DC44C5F7F80}" type="pres">
      <dgm:prSet presAssocID="{F5608AF6-537A-403E-8E0E-80CF5D0B1DE2}" presName="circle2" presStyleLbl="node1" presStyleIdx="1" presStyleCnt="3"/>
      <dgm:spPr>
        <a:solidFill>
          <a:srgbClr val="85C441"/>
        </a:solidFill>
      </dgm:spPr>
      <dgm:t>
        <a:bodyPr/>
        <a:lstStyle/>
        <a:p>
          <a:endParaRPr lang="en-GB"/>
        </a:p>
      </dgm:t>
    </dgm:pt>
    <dgm:pt modelId="{763240A0-0125-4244-AED1-4AE9AF57F867}" type="pres">
      <dgm:prSet presAssocID="{F5608AF6-537A-403E-8E0E-80CF5D0B1DE2}" presName="rect2" presStyleLbl="alignAcc1" presStyleIdx="1" presStyleCnt="3"/>
      <dgm:spPr/>
      <dgm:t>
        <a:bodyPr/>
        <a:lstStyle/>
        <a:p>
          <a:endParaRPr lang="en-GB"/>
        </a:p>
      </dgm:t>
    </dgm:pt>
    <dgm:pt modelId="{07215BC4-6BFD-4305-8623-F54372A580AF}" type="pres">
      <dgm:prSet presAssocID="{53C03BC9-D9B7-4104-BEC4-341F3AD7701D}" presName="vertSpace3" presStyleLbl="node1" presStyleIdx="1" presStyleCnt="3"/>
      <dgm:spPr/>
    </dgm:pt>
    <dgm:pt modelId="{85BF02E4-EB53-41AD-A2C0-8A1750DE6C75}" type="pres">
      <dgm:prSet presAssocID="{53C03BC9-D9B7-4104-BEC4-341F3AD7701D}" presName="circle3" presStyleLbl="node1" presStyleIdx="2" presStyleCnt="3" custScaleY="111086"/>
      <dgm:spPr>
        <a:solidFill>
          <a:srgbClr val="85C441"/>
        </a:solidFill>
      </dgm:spPr>
      <dgm:t>
        <a:bodyPr/>
        <a:lstStyle/>
        <a:p>
          <a:endParaRPr lang="en-GB"/>
        </a:p>
      </dgm:t>
    </dgm:pt>
    <dgm:pt modelId="{11FA74DE-5460-44E5-9F6D-DBA2BC744A74}" type="pres">
      <dgm:prSet presAssocID="{53C03BC9-D9B7-4104-BEC4-341F3AD7701D}" presName="rect3" presStyleLbl="alignAcc1" presStyleIdx="2" presStyleCnt="3" custScaleY="108725"/>
      <dgm:spPr/>
      <dgm:t>
        <a:bodyPr/>
        <a:lstStyle/>
        <a:p>
          <a:endParaRPr lang="en-GB"/>
        </a:p>
      </dgm:t>
    </dgm:pt>
    <dgm:pt modelId="{2170130B-8035-4106-91D4-2214369421B5}" type="pres">
      <dgm:prSet presAssocID="{74EE50C5-3134-45C4-9E20-6F52A5AA89FD}" presName="rect1ParTx" presStyleLbl="alignAcc1" presStyleIdx="2" presStyleCnt="3">
        <dgm:presLayoutVars>
          <dgm:chMax val="1"/>
          <dgm:bulletEnabled val="1"/>
        </dgm:presLayoutVars>
      </dgm:prSet>
      <dgm:spPr/>
      <dgm:t>
        <a:bodyPr/>
        <a:lstStyle/>
        <a:p>
          <a:endParaRPr lang="en-GB"/>
        </a:p>
      </dgm:t>
    </dgm:pt>
    <dgm:pt modelId="{7A9E121F-F596-493A-AB65-94B7A1F238DD}" type="pres">
      <dgm:prSet presAssocID="{74EE50C5-3134-45C4-9E20-6F52A5AA89FD}" presName="rect1ChTx" presStyleLbl="alignAcc1" presStyleIdx="2" presStyleCnt="3" custScaleX="131388" custScaleY="112118" custLinFactNeighborX="-12746">
        <dgm:presLayoutVars>
          <dgm:bulletEnabled val="1"/>
        </dgm:presLayoutVars>
      </dgm:prSet>
      <dgm:spPr/>
      <dgm:t>
        <a:bodyPr/>
        <a:lstStyle/>
        <a:p>
          <a:endParaRPr lang="en-GB"/>
        </a:p>
      </dgm:t>
    </dgm:pt>
    <dgm:pt modelId="{0DA2B680-8614-42F6-AA42-F323D1613176}" type="pres">
      <dgm:prSet presAssocID="{F5608AF6-537A-403E-8E0E-80CF5D0B1DE2}" presName="rect2ParTx" presStyleLbl="alignAcc1" presStyleIdx="2" presStyleCnt="3">
        <dgm:presLayoutVars>
          <dgm:chMax val="1"/>
          <dgm:bulletEnabled val="1"/>
        </dgm:presLayoutVars>
      </dgm:prSet>
      <dgm:spPr/>
      <dgm:t>
        <a:bodyPr/>
        <a:lstStyle/>
        <a:p>
          <a:endParaRPr lang="en-GB"/>
        </a:p>
      </dgm:t>
    </dgm:pt>
    <dgm:pt modelId="{AA77ADC4-D3E7-48BA-A237-9B5F1995E9CC}" type="pres">
      <dgm:prSet presAssocID="{F5608AF6-537A-403E-8E0E-80CF5D0B1DE2}" presName="rect2ChTx" presStyleLbl="alignAcc1" presStyleIdx="2" presStyleCnt="3" custScaleX="130976" custLinFactNeighborX="-11708">
        <dgm:presLayoutVars>
          <dgm:bulletEnabled val="1"/>
        </dgm:presLayoutVars>
      </dgm:prSet>
      <dgm:spPr/>
      <dgm:t>
        <a:bodyPr/>
        <a:lstStyle/>
        <a:p>
          <a:endParaRPr lang="en-GB"/>
        </a:p>
      </dgm:t>
    </dgm:pt>
    <dgm:pt modelId="{86CD0A16-35A9-4E97-BC6B-B3C33AB933DD}" type="pres">
      <dgm:prSet presAssocID="{53C03BC9-D9B7-4104-BEC4-341F3AD7701D}" presName="rect3ParTx" presStyleLbl="alignAcc1" presStyleIdx="2" presStyleCnt="3">
        <dgm:presLayoutVars>
          <dgm:chMax val="1"/>
          <dgm:bulletEnabled val="1"/>
        </dgm:presLayoutVars>
      </dgm:prSet>
      <dgm:spPr/>
      <dgm:t>
        <a:bodyPr/>
        <a:lstStyle/>
        <a:p>
          <a:endParaRPr lang="en-GB"/>
        </a:p>
      </dgm:t>
    </dgm:pt>
    <dgm:pt modelId="{EE150243-D0C6-4768-8DCB-7E9679BE33FC}" type="pres">
      <dgm:prSet presAssocID="{53C03BC9-D9B7-4104-BEC4-341F3AD7701D}" presName="rect3ChTx" presStyleLbl="alignAcc1" presStyleIdx="2" presStyleCnt="3" custScaleX="134958" custLinFactNeighborX="-8739">
        <dgm:presLayoutVars>
          <dgm:bulletEnabled val="1"/>
        </dgm:presLayoutVars>
      </dgm:prSet>
      <dgm:spPr/>
      <dgm:t>
        <a:bodyPr/>
        <a:lstStyle/>
        <a:p>
          <a:endParaRPr lang="en-GB"/>
        </a:p>
      </dgm:t>
    </dgm:pt>
  </dgm:ptLst>
  <dgm:cxnLst>
    <dgm:cxn modelId="{AF1DEFA1-E1DC-4B1C-A302-9AB528EC2618}" srcId="{990ED114-D844-4E0C-9D7E-0F65C7A1FF88}" destId="{53C03BC9-D9B7-4104-BEC4-341F3AD7701D}" srcOrd="2" destOrd="0" parTransId="{CE92E4A3-E86C-4E0D-A879-56BE8157125A}" sibTransId="{95D5854B-2ADA-4B73-B2BC-A328BFD7E2D0}"/>
    <dgm:cxn modelId="{59FE9F97-FB03-46D0-A54C-7E27D0EA512C}" srcId="{53C03BC9-D9B7-4104-BEC4-341F3AD7701D}" destId="{A565DDFF-3A2B-4841-8014-A489B652D2D4}" srcOrd="1" destOrd="0" parTransId="{041C6D76-E582-487F-8969-9DAEB7D92AB4}" sibTransId="{C5C719D1-6B99-4B9B-8101-E72B11149AC2}"/>
    <dgm:cxn modelId="{421D2AF9-B620-450B-A300-7989426DA4F9}" type="presOf" srcId="{2A686AE0-61B2-4F07-ACC1-6B3866F4D566}" destId="{AA77ADC4-D3E7-48BA-A237-9B5F1995E9CC}" srcOrd="0" destOrd="0" presId="urn:microsoft.com/office/officeart/2005/8/layout/target3"/>
    <dgm:cxn modelId="{38F27DA7-5D9E-48EE-A35F-65F57A6AEF6B}" type="presOf" srcId="{D97C684F-7B87-4297-9C33-E519B475482C}" destId="{AA77ADC4-D3E7-48BA-A237-9B5F1995E9CC}" srcOrd="0" destOrd="1" presId="urn:microsoft.com/office/officeart/2005/8/layout/target3"/>
    <dgm:cxn modelId="{393D3717-20B9-4D83-A888-1B00FCC9C269}" type="presOf" srcId="{53C03BC9-D9B7-4104-BEC4-341F3AD7701D}" destId="{11FA74DE-5460-44E5-9F6D-DBA2BC744A74}" srcOrd="0" destOrd="0" presId="urn:microsoft.com/office/officeart/2005/8/layout/target3"/>
    <dgm:cxn modelId="{36437D2B-9785-4C6A-B3F0-3BC1819449E9}" type="presOf" srcId="{6B87E97A-FA78-4F45-95B9-C77168DE0628}" destId="{7A9E121F-F596-493A-AB65-94B7A1F238DD}" srcOrd="0" destOrd="2" presId="urn:microsoft.com/office/officeart/2005/8/layout/target3"/>
    <dgm:cxn modelId="{53E4F871-B2EA-4924-9F9E-3FE9EE1122AD}" type="presOf" srcId="{19AA4A37-8F5E-45FB-A938-C7B6F114DC8D}" destId="{EE150243-D0C6-4768-8DCB-7E9679BE33FC}" srcOrd="0" destOrd="2" presId="urn:microsoft.com/office/officeart/2005/8/layout/target3"/>
    <dgm:cxn modelId="{7A3CCA58-63B5-4FAF-9323-162E70305386}" type="presOf" srcId="{F5608AF6-537A-403E-8E0E-80CF5D0B1DE2}" destId="{763240A0-0125-4244-AED1-4AE9AF57F867}" srcOrd="0" destOrd="0" presId="urn:microsoft.com/office/officeart/2005/8/layout/target3"/>
    <dgm:cxn modelId="{E0FD0C4C-8563-4B71-B8EE-0EF7EBD4F1C9}" srcId="{990ED114-D844-4E0C-9D7E-0F65C7A1FF88}" destId="{74EE50C5-3134-45C4-9E20-6F52A5AA89FD}" srcOrd="0" destOrd="0" parTransId="{6B1F8A4B-5B68-4091-809D-13114C2FE9A8}" sibTransId="{0C4E8E8B-651E-4E21-8BBA-57573EBCBF7F}"/>
    <dgm:cxn modelId="{DBF6F063-785C-4548-9A1D-F53ED5B0C602}" type="presOf" srcId="{86344CB3-605F-4C4F-8C08-0A4B2D5EDD82}" destId="{AA77ADC4-D3E7-48BA-A237-9B5F1995E9CC}" srcOrd="0" destOrd="2" presId="urn:microsoft.com/office/officeart/2005/8/layout/target3"/>
    <dgm:cxn modelId="{65AD5788-A154-4548-AED5-9546EC60B2F3}" srcId="{74EE50C5-3134-45C4-9E20-6F52A5AA89FD}" destId="{30C69685-AFE2-48CA-A0D9-5AEADD440DA9}" srcOrd="3" destOrd="0" parTransId="{A55FC362-7552-4288-BBCB-BEEFE59FB5B3}" sibTransId="{4A7B4F70-7A63-4887-9216-54CC44DA2AAF}"/>
    <dgm:cxn modelId="{3CAC6E29-28C9-4613-ADE0-B6C6FD21E169}" type="presOf" srcId="{74EE50C5-3134-45C4-9E20-6F52A5AA89FD}" destId="{AED89307-3D06-4083-BEB2-12355536A8A3}" srcOrd="0" destOrd="0" presId="urn:microsoft.com/office/officeart/2005/8/layout/target3"/>
    <dgm:cxn modelId="{0FDEA455-DBE0-47DB-9BCD-4C9F12EF8FAB}" srcId="{F5608AF6-537A-403E-8E0E-80CF5D0B1DE2}" destId="{2A686AE0-61B2-4F07-ACC1-6B3866F4D566}" srcOrd="0" destOrd="0" parTransId="{F9D56D46-0EC6-499C-B141-61B70552FDF2}" sibTransId="{4ABB8734-5B86-4B8C-B24B-B12C9FC64BA3}"/>
    <dgm:cxn modelId="{628814C6-B11F-4534-899A-618AB93D6F80}" srcId="{74EE50C5-3134-45C4-9E20-6F52A5AA89FD}" destId="{8DF310ED-9BCB-431F-8455-7D457A0710E9}" srcOrd="1" destOrd="0" parTransId="{E81E4B1C-86E9-4D1F-A8D9-DCE28A1DA643}" sibTransId="{EB6451B7-9FC7-42C8-8B86-37BD66096829}"/>
    <dgm:cxn modelId="{105281C8-CBAA-4ACC-8E97-FB30B0B0F7E7}" srcId="{53C03BC9-D9B7-4104-BEC4-341F3AD7701D}" destId="{19AA4A37-8F5E-45FB-A938-C7B6F114DC8D}" srcOrd="2" destOrd="0" parTransId="{6FF68A84-D06C-4609-91D0-1C87577C99F8}" sibTransId="{3AC7021C-3E2E-4DE7-8CE8-158BEF072900}"/>
    <dgm:cxn modelId="{18A1E00B-4EFA-4F65-B801-E36AF47B24A8}" type="presOf" srcId="{30C69685-AFE2-48CA-A0D9-5AEADD440DA9}" destId="{7A9E121F-F596-493A-AB65-94B7A1F238DD}" srcOrd="0" destOrd="3" presId="urn:microsoft.com/office/officeart/2005/8/layout/target3"/>
    <dgm:cxn modelId="{DD68F6B1-DD17-45BA-88DB-960DEAAD94CA}" srcId="{F5608AF6-537A-403E-8E0E-80CF5D0B1DE2}" destId="{86344CB3-605F-4C4F-8C08-0A4B2D5EDD82}" srcOrd="2" destOrd="0" parTransId="{E7318BEF-E566-4029-A6CB-3C562B346A0D}" sibTransId="{CD034AEE-6641-4227-BA61-8743A384B770}"/>
    <dgm:cxn modelId="{AAA38002-29A4-4594-9EE7-07BE84A94A9E}" type="presOf" srcId="{990ED114-D844-4E0C-9D7E-0F65C7A1FF88}" destId="{E13C670E-4288-4179-9F50-A6D38CC42EFD}" srcOrd="0" destOrd="0" presId="urn:microsoft.com/office/officeart/2005/8/layout/target3"/>
    <dgm:cxn modelId="{2B396F9D-0A37-4D77-9A61-0B42C617E61C}" type="presOf" srcId="{79A428F1-DD3A-44EA-AA64-BAB0F5931229}" destId="{EE150243-D0C6-4768-8DCB-7E9679BE33FC}" srcOrd="0" destOrd="0" presId="urn:microsoft.com/office/officeart/2005/8/layout/target3"/>
    <dgm:cxn modelId="{43011C58-D6AF-4068-8B86-EAC32A7815D6}" type="presOf" srcId="{53C03BC9-D9B7-4104-BEC4-341F3AD7701D}" destId="{86CD0A16-35A9-4E97-BC6B-B3C33AB933DD}" srcOrd="1" destOrd="0" presId="urn:microsoft.com/office/officeart/2005/8/layout/target3"/>
    <dgm:cxn modelId="{54BDFB23-DAE6-425A-AEA7-A1B64E577452}" type="presOf" srcId="{8DF310ED-9BCB-431F-8455-7D457A0710E9}" destId="{7A9E121F-F596-493A-AB65-94B7A1F238DD}" srcOrd="0" destOrd="1" presId="urn:microsoft.com/office/officeart/2005/8/layout/target3"/>
    <dgm:cxn modelId="{03C9354B-D891-4B75-AE42-76ED14E6465A}" type="presOf" srcId="{A565DDFF-3A2B-4841-8014-A489B652D2D4}" destId="{EE150243-D0C6-4768-8DCB-7E9679BE33FC}" srcOrd="0" destOrd="1" presId="urn:microsoft.com/office/officeart/2005/8/layout/target3"/>
    <dgm:cxn modelId="{D1030991-6830-41C4-8F33-728C3008488C}" type="presOf" srcId="{FD681DC5-EDD8-4477-90E0-787B3541475D}" destId="{7A9E121F-F596-493A-AB65-94B7A1F238DD}" srcOrd="0" destOrd="0" presId="urn:microsoft.com/office/officeart/2005/8/layout/target3"/>
    <dgm:cxn modelId="{F32E1DCF-2441-46D2-B2AB-7C3D4E926CB0}" type="presOf" srcId="{74EE50C5-3134-45C4-9E20-6F52A5AA89FD}" destId="{2170130B-8035-4106-91D4-2214369421B5}" srcOrd="1" destOrd="0" presId="urn:microsoft.com/office/officeart/2005/8/layout/target3"/>
    <dgm:cxn modelId="{57556577-2E81-44BC-97D8-EFB4D85AC7CB}" srcId="{74EE50C5-3134-45C4-9E20-6F52A5AA89FD}" destId="{6B87E97A-FA78-4F45-95B9-C77168DE0628}" srcOrd="2" destOrd="0" parTransId="{75DA7278-C97B-4038-B02E-C7BDBB7E1824}" sibTransId="{9B4C930E-65AD-43E8-AFA1-6455CC4E4E0F}"/>
    <dgm:cxn modelId="{957390A6-46C6-4E08-8251-E0374D60B37D}" srcId="{53C03BC9-D9B7-4104-BEC4-341F3AD7701D}" destId="{79A428F1-DD3A-44EA-AA64-BAB0F5931229}" srcOrd="0" destOrd="0" parTransId="{B8C50737-96D2-49F4-B75C-AEB27837C5F3}" sibTransId="{B96DE556-C812-4093-B212-9B0DD670531E}"/>
    <dgm:cxn modelId="{5BB25D61-F40D-40F6-B135-7AB7B0980BDD}" type="presOf" srcId="{F5608AF6-537A-403E-8E0E-80CF5D0B1DE2}" destId="{0DA2B680-8614-42F6-AA42-F323D1613176}" srcOrd="1" destOrd="0" presId="urn:microsoft.com/office/officeart/2005/8/layout/target3"/>
    <dgm:cxn modelId="{842F93F7-594C-4085-9FFE-B59A66C4F0DE}" srcId="{F5608AF6-537A-403E-8E0E-80CF5D0B1DE2}" destId="{D97C684F-7B87-4297-9C33-E519B475482C}" srcOrd="1" destOrd="0" parTransId="{5A8C5754-4EB9-4067-83F6-C18683C40F31}" sibTransId="{A0766E67-9E17-46E5-80DC-92D7A1D776D0}"/>
    <dgm:cxn modelId="{A12598E1-8579-4B0B-91A9-FE3F1F410A9D}" srcId="{74EE50C5-3134-45C4-9E20-6F52A5AA89FD}" destId="{FD681DC5-EDD8-4477-90E0-787B3541475D}" srcOrd="0" destOrd="0" parTransId="{773F2A38-A367-4C23-83FE-ED8AAF77C965}" sibTransId="{462D0D69-93DE-4227-8A5B-BA063AB026C9}"/>
    <dgm:cxn modelId="{F5DC7F2A-6873-4EC9-9CFC-F9565FCBFA4B}" srcId="{990ED114-D844-4E0C-9D7E-0F65C7A1FF88}" destId="{F5608AF6-537A-403E-8E0E-80CF5D0B1DE2}" srcOrd="1" destOrd="0" parTransId="{2686AB63-82CA-4F8F-96F5-99F607957A02}" sibTransId="{3E34C17D-1747-4407-97B5-C3124F353296}"/>
    <dgm:cxn modelId="{36AB95D2-4B1C-470E-9A4D-08781AB4F1E0}" type="presParOf" srcId="{E13C670E-4288-4179-9F50-A6D38CC42EFD}" destId="{C882C2ED-A5B7-456E-B3A6-5C45A3FFC0D0}" srcOrd="0" destOrd="0" presId="urn:microsoft.com/office/officeart/2005/8/layout/target3"/>
    <dgm:cxn modelId="{1F3389A9-23A8-49F6-B9A3-BE2B00B15782}" type="presParOf" srcId="{E13C670E-4288-4179-9F50-A6D38CC42EFD}" destId="{D895B8F4-AAD4-4CE0-970F-7390A8511911}" srcOrd="1" destOrd="0" presId="urn:microsoft.com/office/officeart/2005/8/layout/target3"/>
    <dgm:cxn modelId="{469DF2AE-E5DB-474F-BFFE-C7C969771164}" type="presParOf" srcId="{E13C670E-4288-4179-9F50-A6D38CC42EFD}" destId="{AED89307-3D06-4083-BEB2-12355536A8A3}" srcOrd="2" destOrd="0" presId="urn:microsoft.com/office/officeart/2005/8/layout/target3"/>
    <dgm:cxn modelId="{5F6BAFA9-72D3-4FCF-96F3-A03E58F59AA2}" type="presParOf" srcId="{E13C670E-4288-4179-9F50-A6D38CC42EFD}" destId="{0AD3D1D9-A115-4C37-ABCF-811DA403AD4D}" srcOrd="3" destOrd="0" presId="urn:microsoft.com/office/officeart/2005/8/layout/target3"/>
    <dgm:cxn modelId="{1B1F3EBE-3B06-4440-BBC7-6DBC9BF5A9F9}" type="presParOf" srcId="{E13C670E-4288-4179-9F50-A6D38CC42EFD}" destId="{1883A8F7-6FD1-4B37-AA4B-1DC44C5F7F80}" srcOrd="4" destOrd="0" presId="urn:microsoft.com/office/officeart/2005/8/layout/target3"/>
    <dgm:cxn modelId="{B75E6936-4F50-4E80-9D8E-1D7535B9DF34}" type="presParOf" srcId="{E13C670E-4288-4179-9F50-A6D38CC42EFD}" destId="{763240A0-0125-4244-AED1-4AE9AF57F867}" srcOrd="5" destOrd="0" presId="urn:microsoft.com/office/officeart/2005/8/layout/target3"/>
    <dgm:cxn modelId="{BD78DA91-1014-4DBA-AFEE-0164B9091CAD}" type="presParOf" srcId="{E13C670E-4288-4179-9F50-A6D38CC42EFD}" destId="{07215BC4-6BFD-4305-8623-F54372A580AF}" srcOrd="6" destOrd="0" presId="urn:microsoft.com/office/officeart/2005/8/layout/target3"/>
    <dgm:cxn modelId="{1DF2CABD-329D-48DB-948F-9EDB1516D2CD}" type="presParOf" srcId="{E13C670E-4288-4179-9F50-A6D38CC42EFD}" destId="{85BF02E4-EB53-41AD-A2C0-8A1750DE6C75}" srcOrd="7" destOrd="0" presId="urn:microsoft.com/office/officeart/2005/8/layout/target3"/>
    <dgm:cxn modelId="{F1CEF605-8EB2-4F2C-A4D3-141B32E23446}" type="presParOf" srcId="{E13C670E-4288-4179-9F50-A6D38CC42EFD}" destId="{11FA74DE-5460-44E5-9F6D-DBA2BC744A74}" srcOrd="8" destOrd="0" presId="urn:microsoft.com/office/officeart/2005/8/layout/target3"/>
    <dgm:cxn modelId="{2ADF07EC-9156-4992-8F89-D88EF3AD7EA8}" type="presParOf" srcId="{E13C670E-4288-4179-9F50-A6D38CC42EFD}" destId="{2170130B-8035-4106-91D4-2214369421B5}" srcOrd="9" destOrd="0" presId="urn:microsoft.com/office/officeart/2005/8/layout/target3"/>
    <dgm:cxn modelId="{E4A5D376-0BDB-478A-949C-FE9605562D78}" type="presParOf" srcId="{E13C670E-4288-4179-9F50-A6D38CC42EFD}" destId="{7A9E121F-F596-493A-AB65-94B7A1F238DD}" srcOrd="10" destOrd="0" presId="urn:microsoft.com/office/officeart/2005/8/layout/target3"/>
    <dgm:cxn modelId="{9DA21020-DE07-4035-8C56-AA00FB8499B9}" type="presParOf" srcId="{E13C670E-4288-4179-9F50-A6D38CC42EFD}" destId="{0DA2B680-8614-42F6-AA42-F323D1613176}" srcOrd="11" destOrd="0" presId="urn:microsoft.com/office/officeart/2005/8/layout/target3"/>
    <dgm:cxn modelId="{EC204C35-0348-4E56-918B-B0B73A178A12}" type="presParOf" srcId="{E13C670E-4288-4179-9F50-A6D38CC42EFD}" destId="{AA77ADC4-D3E7-48BA-A237-9B5F1995E9CC}" srcOrd="12" destOrd="0" presId="urn:microsoft.com/office/officeart/2005/8/layout/target3"/>
    <dgm:cxn modelId="{F4C33DB1-065B-4056-B3DC-D41739D920C5}" type="presParOf" srcId="{E13C670E-4288-4179-9F50-A6D38CC42EFD}" destId="{86CD0A16-35A9-4E97-BC6B-B3C33AB933DD}" srcOrd="13" destOrd="0" presId="urn:microsoft.com/office/officeart/2005/8/layout/target3"/>
    <dgm:cxn modelId="{8B94B72F-7434-445A-972A-D9FF933F0E67}" type="presParOf" srcId="{E13C670E-4288-4179-9F50-A6D38CC42EFD}" destId="{EE150243-D0C6-4768-8DCB-7E9679BE33FC}"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5EEE4-3CA6-4DE2-A00F-3EFFE5804BD8}">
      <dsp:nvSpPr>
        <dsp:cNvPr id="0" name=""/>
        <dsp:cNvSpPr/>
      </dsp:nvSpPr>
      <dsp:spPr>
        <a:xfrm>
          <a:off x="2411" y="350242"/>
          <a:ext cx="1912739" cy="1147643"/>
        </a:xfrm>
        <a:prstGeom prst="rect">
          <a:avLst/>
        </a:prstGeom>
        <a:solidFill>
          <a:srgbClr val="85C4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solidFill>
                <a:schemeClr val="bg1"/>
              </a:solidFill>
              <a:latin typeface="Arial" panose="020B0604020202020204" pitchFamily="34" charset="0"/>
              <a:cs typeface="Arial" panose="020B0604020202020204" pitchFamily="34" charset="0"/>
            </a:rPr>
            <a:t>1. Introduction</a:t>
          </a:r>
          <a:endParaRPr lang="en-GB" sz="1900" kern="1200" dirty="0">
            <a:solidFill>
              <a:schemeClr val="bg1"/>
            </a:solidFill>
            <a:latin typeface="Arial" panose="020B0604020202020204" pitchFamily="34" charset="0"/>
            <a:cs typeface="Arial" panose="020B0604020202020204" pitchFamily="34" charset="0"/>
          </a:endParaRPr>
        </a:p>
      </dsp:txBody>
      <dsp:txXfrm>
        <a:off x="2411" y="350242"/>
        <a:ext cx="1912739" cy="1147643"/>
      </dsp:txXfrm>
    </dsp:sp>
    <dsp:sp modelId="{BF16F7C4-B9C8-4033-8D82-AEE574D4B027}">
      <dsp:nvSpPr>
        <dsp:cNvPr id="0" name=""/>
        <dsp:cNvSpPr/>
      </dsp:nvSpPr>
      <dsp:spPr>
        <a:xfrm>
          <a:off x="2106423" y="350242"/>
          <a:ext cx="1912739" cy="1147643"/>
        </a:xfrm>
        <a:prstGeom prst="rect">
          <a:avLst/>
        </a:prstGeom>
        <a:solidFill>
          <a:srgbClr val="85C4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solidFill>
                <a:schemeClr val="bg1"/>
              </a:solidFill>
              <a:latin typeface="Arial" panose="020B0604020202020204" pitchFamily="34" charset="0"/>
              <a:cs typeface="Arial" panose="020B0604020202020204" pitchFamily="34" charset="0"/>
            </a:rPr>
            <a:t>2. General </a:t>
          </a:r>
          <a:r>
            <a:rPr lang="en-GB" sz="1900" kern="1200" dirty="0" smtClean="0">
              <a:solidFill>
                <a:schemeClr val="bg1"/>
              </a:solidFill>
              <a:latin typeface="Arial" panose="020B0604020202020204" pitchFamily="34" charset="0"/>
              <a:cs typeface="Arial" panose="020B0604020202020204" pitchFamily="34" charset="0"/>
            </a:rPr>
            <a:t>Functions</a:t>
          </a:r>
          <a:endParaRPr lang="en-GB" sz="1900" kern="1200" dirty="0">
            <a:solidFill>
              <a:schemeClr val="bg1"/>
            </a:solidFill>
            <a:latin typeface="Arial" panose="020B0604020202020204" pitchFamily="34" charset="0"/>
            <a:cs typeface="Arial" panose="020B0604020202020204" pitchFamily="34" charset="0"/>
          </a:endParaRPr>
        </a:p>
      </dsp:txBody>
      <dsp:txXfrm>
        <a:off x="2106423" y="350242"/>
        <a:ext cx="1912739" cy="1147643"/>
      </dsp:txXfrm>
    </dsp:sp>
    <dsp:sp modelId="{89886420-9E56-452D-96F3-6BFED2CC43AF}">
      <dsp:nvSpPr>
        <dsp:cNvPr id="0" name=""/>
        <dsp:cNvSpPr/>
      </dsp:nvSpPr>
      <dsp:spPr>
        <a:xfrm>
          <a:off x="4210436" y="350242"/>
          <a:ext cx="1912739" cy="1147643"/>
        </a:xfrm>
        <a:prstGeom prst="rect">
          <a:avLst/>
        </a:prstGeom>
        <a:solidFill>
          <a:srgbClr val="85C4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solidFill>
                <a:schemeClr val="bg1"/>
              </a:solidFill>
              <a:latin typeface="Arial" panose="020B0604020202020204" pitchFamily="34" charset="0"/>
              <a:cs typeface="Arial" panose="020B0604020202020204" pitchFamily="34" charset="0"/>
            </a:rPr>
            <a:t>3. Assessing the </a:t>
          </a:r>
          <a:r>
            <a:rPr lang="en-GB" sz="1900" kern="1200" dirty="0" smtClean="0">
              <a:solidFill>
                <a:schemeClr val="bg1"/>
              </a:solidFill>
              <a:latin typeface="Arial" panose="020B0604020202020204" pitchFamily="34" charset="0"/>
              <a:cs typeface="Arial" panose="020B0604020202020204" pitchFamily="34" charset="0"/>
            </a:rPr>
            <a:t>Needs </a:t>
          </a:r>
          <a:r>
            <a:rPr lang="en-GB" sz="1900" kern="1200" dirty="0" smtClean="0">
              <a:solidFill>
                <a:schemeClr val="bg1"/>
              </a:solidFill>
              <a:latin typeface="Arial" panose="020B0604020202020204" pitchFamily="34" charset="0"/>
              <a:cs typeface="Arial" panose="020B0604020202020204" pitchFamily="34" charset="0"/>
            </a:rPr>
            <a:t>of </a:t>
          </a:r>
          <a:r>
            <a:rPr lang="en-GB" sz="1900" kern="1200" dirty="0" smtClean="0">
              <a:solidFill>
                <a:schemeClr val="bg1"/>
              </a:solidFill>
              <a:latin typeface="Arial" panose="020B0604020202020204" pitchFamily="34" charset="0"/>
              <a:cs typeface="Arial" panose="020B0604020202020204" pitchFamily="34" charset="0"/>
            </a:rPr>
            <a:t>Individuals</a:t>
          </a:r>
          <a:endParaRPr lang="en-GB" sz="1900" kern="1200" dirty="0">
            <a:solidFill>
              <a:schemeClr val="bg1"/>
            </a:solidFill>
            <a:latin typeface="Arial" panose="020B0604020202020204" pitchFamily="34" charset="0"/>
            <a:cs typeface="Arial" panose="020B0604020202020204" pitchFamily="34" charset="0"/>
          </a:endParaRPr>
        </a:p>
      </dsp:txBody>
      <dsp:txXfrm>
        <a:off x="4210436" y="350242"/>
        <a:ext cx="1912739" cy="1147643"/>
      </dsp:txXfrm>
    </dsp:sp>
    <dsp:sp modelId="{BC11C9D1-9083-454A-8D3E-1C751AF28283}">
      <dsp:nvSpPr>
        <dsp:cNvPr id="0" name=""/>
        <dsp:cNvSpPr/>
      </dsp:nvSpPr>
      <dsp:spPr>
        <a:xfrm>
          <a:off x="6314449" y="350242"/>
          <a:ext cx="1912739" cy="1147643"/>
        </a:xfrm>
        <a:prstGeom prst="rect">
          <a:avLst/>
        </a:prstGeom>
        <a:solidFill>
          <a:srgbClr val="85C4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solidFill>
                <a:schemeClr val="bg1"/>
              </a:solidFill>
              <a:latin typeface="Arial" panose="020B0604020202020204" pitchFamily="34" charset="0"/>
              <a:cs typeface="Arial" panose="020B0604020202020204" pitchFamily="34" charset="0"/>
            </a:rPr>
            <a:t>4. Meeting </a:t>
          </a:r>
          <a:r>
            <a:rPr lang="en-GB" sz="1900" kern="1200" dirty="0" smtClean="0">
              <a:solidFill>
                <a:schemeClr val="bg1"/>
              </a:solidFill>
              <a:latin typeface="Arial" panose="020B0604020202020204" pitchFamily="34" charset="0"/>
              <a:cs typeface="Arial" panose="020B0604020202020204" pitchFamily="34" charset="0"/>
            </a:rPr>
            <a:t>Needs</a:t>
          </a:r>
          <a:endParaRPr lang="en-GB" sz="1900" kern="1200" dirty="0">
            <a:solidFill>
              <a:schemeClr val="bg1"/>
            </a:solidFill>
            <a:latin typeface="Arial" panose="020B0604020202020204" pitchFamily="34" charset="0"/>
            <a:cs typeface="Arial" panose="020B0604020202020204" pitchFamily="34" charset="0"/>
          </a:endParaRPr>
        </a:p>
      </dsp:txBody>
      <dsp:txXfrm>
        <a:off x="6314449" y="350242"/>
        <a:ext cx="1912739" cy="1147643"/>
      </dsp:txXfrm>
    </dsp:sp>
    <dsp:sp modelId="{7D25DB41-927D-4D31-9142-D1292E8C6ED7}">
      <dsp:nvSpPr>
        <dsp:cNvPr id="0" name=""/>
        <dsp:cNvSpPr/>
      </dsp:nvSpPr>
      <dsp:spPr>
        <a:xfrm>
          <a:off x="2411" y="1689159"/>
          <a:ext cx="1912739" cy="1147643"/>
        </a:xfrm>
        <a:prstGeom prst="rect">
          <a:avLst/>
        </a:prstGeom>
        <a:solidFill>
          <a:srgbClr val="85C4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solidFill>
                <a:schemeClr val="bg1"/>
              </a:solidFill>
              <a:latin typeface="Arial" panose="020B0604020202020204" pitchFamily="34" charset="0"/>
              <a:cs typeface="Arial" panose="020B0604020202020204" pitchFamily="34" charset="0"/>
            </a:rPr>
            <a:t>5. Charging and </a:t>
          </a:r>
          <a:r>
            <a:rPr lang="en-GB" sz="1900" kern="1200" dirty="0" smtClean="0">
              <a:solidFill>
                <a:schemeClr val="bg1"/>
              </a:solidFill>
              <a:latin typeface="Arial" panose="020B0604020202020204" pitchFamily="34" charset="0"/>
              <a:cs typeface="Arial" panose="020B0604020202020204" pitchFamily="34" charset="0"/>
            </a:rPr>
            <a:t>Financial Assessment</a:t>
          </a:r>
          <a:endParaRPr lang="en-GB" sz="1900" kern="1200" dirty="0">
            <a:solidFill>
              <a:schemeClr val="bg1"/>
            </a:solidFill>
            <a:latin typeface="Arial" panose="020B0604020202020204" pitchFamily="34" charset="0"/>
            <a:cs typeface="Arial" panose="020B0604020202020204" pitchFamily="34" charset="0"/>
          </a:endParaRPr>
        </a:p>
      </dsp:txBody>
      <dsp:txXfrm>
        <a:off x="2411" y="1689159"/>
        <a:ext cx="1912739" cy="1147643"/>
      </dsp:txXfrm>
    </dsp:sp>
    <dsp:sp modelId="{2715E223-CD1D-49B3-ABE8-8AF703C2F468}">
      <dsp:nvSpPr>
        <dsp:cNvPr id="0" name=""/>
        <dsp:cNvSpPr/>
      </dsp:nvSpPr>
      <dsp:spPr>
        <a:xfrm>
          <a:off x="2106423" y="1689159"/>
          <a:ext cx="1912739" cy="1147643"/>
        </a:xfrm>
        <a:prstGeom prst="rect">
          <a:avLst/>
        </a:prstGeom>
        <a:solidFill>
          <a:srgbClr val="85C4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solidFill>
                <a:schemeClr val="bg1"/>
              </a:solidFill>
              <a:latin typeface="Arial" panose="020B0604020202020204" pitchFamily="34" charset="0"/>
              <a:cs typeface="Arial" panose="020B0604020202020204" pitchFamily="34" charset="0"/>
            </a:rPr>
            <a:t>6. Looked </a:t>
          </a:r>
          <a:r>
            <a:rPr lang="en-GB" sz="1900" kern="1200" dirty="0" smtClean="0">
              <a:solidFill>
                <a:schemeClr val="bg1"/>
              </a:solidFill>
              <a:latin typeface="Arial" panose="020B0604020202020204" pitchFamily="34" charset="0"/>
              <a:cs typeface="Arial" panose="020B0604020202020204" pitchFamily="34" charset="0"/>
            </a:rPr>
            <a:t>After </a:t>
          </a:r>
          <a:r>
            <a:rPr lang="en-GB" sz="1900" kern="1200" dirty="0" smtClean="0">
              <a:solidFill>
                <a:schemeClr val="bg1"/>
              </a:solidFill>
              <a:latin typeface="Arial" panose="020B0604020202020204" pitchFamily="34" charset="0"/>
              <a:cs typeface="Arial" panose="020B0604020202020204" pitchFamily="34" charset="0"/>
            </a:rPr>
            <a:t>and </a:t>
          </a:r>
          <a:r>
            <a:rPr lang="en-GB" sz="1900" kern="1200" dirty="0" smtClean="0">
              <a:solidFill>
                <a:schemeClr val="bg1"/>
              </a:solidFill>
              <a:latin typeface="Arial" panose="020B0604020202020204" pitchFamily="34" charset="0"/>
              <a:cs typeface="Arial" panose="020B0604020202020204" pitchFamily="34" charset="0"/>
            </a:rPr>
            <a:t>Accommodated Children</a:t>
          </a:r>
          <a:endParaRPr lang="en-GB" sz="1900" kern="1200" dirty="0">
            <a:solidFill>
              <a:schemeClr val="bg1"/>
            </a:solidFill>
            <a:latin typeface="Arial" panose="020B0604020202020204" pitchFamily="34" charset="0"/>
            <a:cs typeface="Arial" panose="020B0604020202020204" pitchFamily="34" charset="0"/>
          </a:endParaRPr>
        </a:p>
      </dsp:txBody>
      <dsp:txXfrm>
        <a:off x="2106423" y="1689159"/>
        <a:ext cx="1912739" cy="1147643"/>
      </dsp:txXfrm>
    </dsp:sp>
    <dsp:sp modelId="{C7E8F0AD-8372-4C02-9315-7D9F00BFE8A5}">
      <dsp:nvSpPr>
        <dsp:cNvPr id="0" name=""/>
        <dsp:cNvSpPr/>
      </dsp:nvSpPr>
      <dsp:spPr>
        <a:xfrm>
          <a:off x="4210436" y="1689159"/>
          <a:ext cx="1912739" cy="1147643"/>
        </a:xfrm>
        <a:prstGeom prst="rect">
          <a:avLst/>
        </a:prstGeom>
        <a:solidFill>
          <a:srgbClr val="85C4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solidFill>
                <a:schemeClr val="bg1"/>
              </a:solidFill>
              <a:latin typeface="Arial" panose="020B0604020202020204" pitchFamily="34" charset="0"/>
              <a:cs typeface="Arial" panose="020B0604020202020204" pitchFamily="34" charset="0"/>
            </a:rPr>
            <a:t>7. Safeguarding</a:t>
          </a:r>
          <a:endParaRPr lang="en-GB" sz="1900" kern="1200" dirty="0">
            <a:solidFill>
              <a:schemeClr val="bg1"/>
            </a:solidFill>
            <a:latin typeface="Arial" panose="020B0604020202020204" pitchFamily="34" charset="0"/>
            <a:cs typeface="Arial" panose="020B0604020202020204" pitchFamily="34" charset="0"/>
          </a:endParaRPr>
        </a:p>
      </dsp:txBody>
      <dsp:txXfrm>
        <a:off x="4210436" y="1689159"/>
        <a:ext cx="1912739" cy="1147643"/>
      </dsp:txXfrm>
    </dsp:sp>
    <dsp:sp modelId="{68768930-9A2C-453E-A7A1-07D275A0D155}">
      <dsp:nvSpPr>
        <dsp:cNvPr id="0" name=""/>
        <dsp:cNvSpPr/>
      </dsp:nvSpPr>
      <dsp:spPr>
        <a:xfrm>
          <a:off x="6314449" y="1689159"/>
          <a:ext cx="1912739" cy="1147643"/>
        </a:xfrm>
        <a:prstGeom prst="rect">
          <a:avLst/>
        </a:prstGeom>
        <a:solidFill>
          <a:srgbClr val="85C4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solidFill>
                <a:schemeClr val="bg1"/>
              </a:solidFill>
              <a:latin typeface="Arial" panose="020B0604020202020204" pitchFamily="34" charset="0"/>
              <a:cs typeface="Arial" panose="020B0604020202020204" pitchFamily="34" charset="0"/>
            </a:rPr>
            <a:t>8. Social </a:t>
          </a:r>
          <a:r>
            <a:rPr lang="en-GB" sz="1900" kern="1200" dirty="0" smtClean="0">
              <a:solidFill>
                <a:schemeClr val="bg1"/>
              </a:solidFill>
              <a:latin typeface="Arial" panose="020B0604020202020204" pitchFamily="34" charset="0"/>
              <a:cs typeface="Arial" panose="020B0604020202020204" pitchFamily="34" charset="0"/>
            </a:rPr>
            <a:t>Services Functions</a:t>
          </a:r>
          <a:endParaRPr lang="en-GB" sz="1900" kern="1200" dirty="0">
            <a:solidFill>
              <a:schemeClr val="bg1"/>
            </a:solidFill>
            <a:latin typeface="Arial" panose="020B0604020202020204" pitchFamily="34" charset="0"/>
            <a:cs typeface="Arial" panose="020B0604020202020204" pitchFamily="34" charset="0"/>
          </a:endParaRPr>
        </a:p>
      </dsp:txBody>
      <dsp:txXfrm>
        <a:off x="6314449" y="1689159"/>
        <a:ext cx="1912739" cy="1147643"/>
      </dsp:txXfrm>
    </dsp:sp>
    <dsp:sp modelId="{37D5E634-48C8-4E5B-926D-BE5828A259A0}">
      <dsp:nvSpPr>
        <dsp:cNvPr id="0" name=""/>
        <dsp:cNvSpPr/>
      </dsp:nvSpPr>
      <dsp:spPr>
        <a:xfrm>
          <a:off x="1054417" y="3028077"/>
          <a:ext cx="1912739" cy="1147643"/>
        </a:xfrm>
        <a:prstGeom prst="rect">
          <a:avLst/>
        </a:prstGeom>
        <a:solidFill>
          <a:srgbClr val="85C4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solidFill>
                <a:schemeClr val="bg1"/>
              </a:solidFill>
              <a:latin typeface="Arial" panose="020B0604020202020204" pitchFamily="34" charset="0"/>
              <a:cs typeface="Arial" panose="020B0604020202020204" pitchFamily="34" charset="0"/>
            </a:rPr>
            <a:t>9. Co-operation and </a:t>
          </a:r>
          <a:r>
            <a:rPr lang="en-GB" sz="1900" kern="1200" dirty="0" smtClean="0">
              <a:solidFill>
                <a:schemeClr val="bg1"/>
              </a:solidFill>
              <a:latin typeface="Arial" panose="020B0604020202020204" pitchFamily="34" charset="0"/>
              <a:cs typeface="Arial" panose="020B0604020202020204" pitchFamily="34" charset="0"/>
            </a:rPr>
            <a:t>Partnership</a:t>
          </a:r>
          <a:endParaRPr lang="en-GB" sz="1900" kern="1200" dirty="0">
            <a:solidFill>
              <a:schemeClr val="bg1"/>
            </a:solidFill>
            <a:latin typeface="Arial" panose="020B0604020202020204" pitchFamily="34" charset="0"/>
            <a:cs typeface="Arial" panose="020B0604020202020204" pitchFamily="34" charset="0"/>
          </a:endParaRPr>
        </a:p>
      </dsp:txBody>
      <dsp:txXfrm>
        <a:off x="1054417" y="3028077"/>
        <a:ext cx="1912739" cy="1147643"/>
      </dsp:txXfrm>
    </dsp:sp>
    <dsp:sp modelId="{EF5FD781-3F0C-420C-A1B3-24B74D2E1BF2}">
      <dsp:nvSpPr>
        <dsp:cNvPr id="0" name=""/>
        <dsp:cNvSpPr/>
      </dsp:nvSpPr>
      <dsp:spPr>
        <a:xfrm>
          <a:off x="3158430" y="3028077"/>
          <a:ext cx="1912739" cy="1147643"/>
        </a:xfrm>
        <a:prstGeom prst="rect">
          <a:avLst/>
        </a:prstGeom>
        <a:solidFill>
          <a:srgbClr val="85C4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solidFill>
                <a:schemeClr val="bg1"/>
              </a:solidFill>
              <a:latin typeface="Arial" panose="020B0604020202020204" pitchFamily="34" charset="0"/>
              <a:cs typeface="Arial" panose="020B0604020202020204" pitchFamily="34" charset="0"/>
            </a:rPr>
            <a:t>10. Complaints and </a:t>
          </a:r>
          <a:r>
            <a:rPr lang="en-GB" sz="1900" kern="1200" dirty="0" smtClean="0">
              <a:solidFill>
                <a:schemeClr val="bg1"/>
              </a:solidFill>
              <a:latin typeface="Arial" panose="020B0604020202020204" pitchFamily="34" charset="0"/>
              <a:cs typeface="Arial" panose="020B0604020202020204" pitchFamily="34" charset="0"/>
            </a:rPr>
            <a:t>Advocacy</a:t>
          </a:r>
          <a:endParaRPr lang="en-GB" sz="1900" kern="1200" dirty="0">
            <a:solidFill>
              <a:schemeClr val="bg1"/>
            </a:solidFill>
            <a:latin typeface="Arial" panose="020B0604020202020204" pitchFamily="34" charset="0"/>
            <a:cs typeface="Arial" panose="020B0604020202020204" pitchFamily="34" charset="0"/>
          </a:endParaRPr>
        </a:p>
      </dsp:txBody>
      <dsp:txXfrm>
        <a:off x="3158430" y="3028077"/>
        <a:ext cx="1912739" cy="1147643"/>
      </dsp:txXfrm>
    </dsp:sp>
    <dsp:sp modelId="{43D1F320-6068-435F-A513-70C057340FD9}">
      <dsp:nvSpPr>
        <dsp:cNvPr id="0" name=""/>
        <dsp:cNvSpPr/>
      </dsp:nvSpPr>
      <dsp:spPr>
        <a:xfrm>
          <a:off x="5262443" y="3028077"/>
          <a:ext cx="1912739" cy="1147643"/>
        </a:xfrm>
        <a:prstGeom prst="rect">
          <a:avLst/>
        </a:prstGeom>
        <a:solidFill>
          <a:srgbClr val="85C44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solidFill>
                <a:schemeClr val="bg1"/>
              </a:solidFill>
              <a:latin typeface="Arial" panose="020B0604020202020204" pitchFamily="34" charset="0"/>
              <a:cs typeface="Arial" panose="020B0604020202020204" pitchFamily="34" charset="0"/>
            </a:rPr>
            <a:t>11. Miscellaneous and </a:t>
          </a:r>
          <a:r>
            <a:rPr lang="en-GB" sz="1900" kern="1200" dirty="0" smtClean="0">
              <a:solidFill>
                <a:schemeClr val="bg1"/>
              </a:solidFill>
              <a:latin typeface="Arial" panose="020B0604020202020204" pitchFamily="34" charset="0"/>
              <a:cs typeface="Arial" panose="020B0604020202020204" pitchFamily="34" charset="0"/>
            </a:rPr>
            <a:t>General</a:t>
          </a:r>
          <a:endParaRPr lang="en-GB" sz="1900" kern="1200" dirty="0">
            <a:solidFill>
              <a:schemeClr val="bg1"/>
            </a:solidFill>
            <a:latin typeface="Arial" panose="020B0604020202020204" pitchFamily="34" charset="0"/>
            <a:cs typeface="Arial" panose="020B0604020202020204" pitchFamily="34" charset="0"/>
          </a:endParaRPr>
        </a:p>
      </dsp:txBody>
      <dsp:txXfrm>
        <a:off x="5262443" y="3028077"/>
        <a:ext cx="1912739" cy="1147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22225-433A-4291-B658-DBEE716D6477}">
      <dsp:nvSpPr>
        <dsp:cNvPr id="0" name=""/>
        <dsp:cNvSpPr/>
      </dsp:nvSpPr>
      <dsp:spPr>
        <a:xfrm>
          <a:off x="0" y="45381"/>
          <a:ext cx="8229600" cy="655200"/>
        </a:xfrm>
        <a:prstGeom prst="roundRect">
          <a:avLst/>
        </a:prstGeom>
        <a:solidFill>
          <a:srgbClr val="85C4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Views, wishes and feelings of the individual</a:t>
          </a:r>
          <a:endParaRPr lang="en-GB" sz="2400" kern="1200" dirty="0">
            <a:latin typeface="Arial" panose="020B0604020202020204" pitchFamily="34" charset="0"/>
            <a:cs typeface="Arial" panose="020B0604020202020204" pitchFamily="34" charset="0"/>
          </a:endParaRPr>
        </a:p>
      </dsp:txBody>
      <dsp:txXfrm>
        <a:off x="31984" y="77365"/>
        <a:ext cx="8165632" cy="591232"/>
      </dsp:txXfrm>
    </dsp:sp>
    <dsp:sp modelId="{C227371A-BFB8-48D5-A68C-917624468368}">
      <dsp:nvSpPr>
        <dsp:cNvPr id="0" name=""/>
        <dsp:cNvSpPr/>
      </dsp:nvSpPr>
      <dsp:spPr>
        <a:xfrm>
          <a:off x="0" y="801381"/>
          <a:ext cx="8229600" cy="655200"/>
        </a:xfrm>
        <a:prstGeom prst="roundRect">
          <a:avLst/>
        </a:prstGeom>
        <a:solidFill>
          <a:srgbClr val="85C4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Promote and respect the dignity of the individual</a:t>
          </a:r>
          <a:endParaRPr lang="en-GB" sz="2400" kern="1200" dirty="0">
            <a:latin typeface="Arial" panose="020B0604020202020204" pitchFamily="34" charset="0"/>
            <a:cs typeface="Arial" panose="020B0604020202020204" pitchFamily="34" charset="0"/>
          </a:endParaRPr>
        </a:p>
      </dsp:txBody>
      <dsp:txXfrm>
        <a:off x="31984" y="833365"/>
        <a:ext cx="8165632" cy="591232"/>
      </dsp:txXfrm>
    </dsp:sp>
    <dsp:sp modelId="{38198797-7655-4819-9B46-98573028DF91}">
      <dsp:nvSpPr>
        <dsp:cNvPr id="0" name=""/>
        <dsp:cNvSpPr/>
      </dsp:nvSpPr>
      <dsp:spPr>
        <a:xfrm>
          <a:off x="0" y="1557381"/>
          <a:ext cx="8229600" cy="655200"/>
        </a:xfrm>
        <a:prstGeom prst="roundRect">
          <a:avLst/>
        </a:prstGeom>
        <a:solidFill>
          <a:srgbClr val="85C4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Provide support to enable them to participate</a:t>
          </a:r>
          <a:endParaRPr lang="en-GB" sz="2400" kern="1200" dirty="0">
            <a:latin typeface="Arial" panose="020B0604020202020204" pitchFamily="34" charset="0"/>
            <a:cs typeface="Arial" panose="020B0604020202020204" pitchFamily="34" charset="0"/>
          </a:endParaRPr>
        </a:p>
      </dsp:txBody>
      <dsp:txXfrm>
        <a:off x="31984" y="1589365"/>
        <a:ext cx="8165632" cy="591232"/>
      </dsp:txXfrm>
    </dsp:sp>
    <dsp:sp modelId="{7BEC8637-D185-4CC6-BA99-2A833C6E286B}">
      <dsp:nvSpPr>
        <dsp:cNvPr id="0" name=""/>
        <dsp:cNvSpPr/>
      </dsp:nvSpPr>
      <dsp:spPr>
        <a:xfrm>
          <a:off x="0" y="2313381"/>
          <a:ext cx="8229600" cy="655200"/>
        </a:xfrm>
        <a:prstGeom prst="roundRect">
          <a:avLst/>
        </a:prstGeom>
        <a:solidFill>
          <a:srgbClr val="85C4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Characteristics, culture and beliefs</a:t>
          </a:r>
          <a:endParaRPr lang="en-GB" sz="2400" kern="1200" dirty="0">
            <a:latin typeface="Arial" panose="020B0604020202020204" pitchFamily="34" charset="0"/>
            <a:cs typeface="Arial" panose="020B0604020202020204" pitchFamily="34" charset="0"/>
          </a:endParaRPr>
        </a:p>
      </dsp:txBody>
      <dsp:txXfrm>
        <a:off x="31984" y="2345365"/>
        <a:ext cx="8165632" cy="591232"/>
      </dsp:txXfrm>
    </dsp:sp>
    <dsp:sp modelId="{8D9ECFFB-B5A1-488D-AA2D-799F59CDE92C}">
      <dsp:nvSpPr>
        <dsp:cNvPr id="0" name=""/>
        <dsp:cNvSpPr/>
      </dsp:nvSpPr>
      <dsp:spPr>
        <a:xfrm>
          <a:off x="0" y="3069381"/>
          <a:ext cx="8229600" cy="655200"/>
        </a:xfrm>
        <a:prstGeom prst="roundRect">
          <a:avLst/>
        </a:prstGeom>
        <a:solidFill>
          <a:srgbClr val="85C4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Best placed to judge their own well-being</a:t>
          </a:r>
        </a:p>
      </dsp:txBody>
      <dsp:txXfrm>
        <a:off x="31984" y="3101365"/>
        <a:ext cx="8165632" cy="591232"/>
      </dsp:txXfrm>
    </dsp:sp>
    <dsp:sp modelId="{E7FAD152-38A7-4ED7-82B2-DF102C28F419}">
      <dsp:nvSpPr>
        <dsp:cNvPr id="0" name=""/>
        <dsp:cNvSpPr/>
      </dsp:nvSpPr>
      <dsp:spPr>
        <a:xfrm>
          <a:off x="0" y="3825381"/>
          <a:ext cx="8229600" cy="655200"/>
        </a:xfrm>
        <a:prstGeom prst="roundRect">
          <a:avLst/>
        </a:prstGeom>
        <a:solidFill>
          <a:srgbClr val="85C4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Promote the adult’s independence where possible</a:t>
          </a:r>
        </a:p>
      </dsp:txBody>
      <dsp:txXfrm>
        <a:off x="31984" y="3857365"/>
        <a:ext cx="8165632" cy="591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58C39-D962-4B31-B456-70D8BC21EE4B}">
      <dsp:nvSpPr>
        <dsp:cNvPr id="0" name=""/>
        <dsp:cNvSpPr/>
      </dsp:nvSpPr>
      <dsp:spPr>
        <a:xfrm>
          <a:off x="0" y="0"/>
          <a:ext cx="8229600" cy="1953978"/>
        </a:xfrm>
        <a:prstGeom prst="roundRect">
          <a:avLst>
            <a:gd name="adj" fmla="val 10000"/>
          </a:avLst>
        </a:prstGeom>
        <a:solidFill>
          <a:srgbClr val="85C4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en-GB" sz="2400" kern="1200" dirty="0" smtClean="0">
            <a:latin typeface="Arial" panose="020B0604020202020204" pitchFamily="34" charset="0"/>
            <a:cs typeface="Arial" panose="020B0604020202020204" pitchFamily="34" charset="0"/>
          </a:endParaRPr>
        </a:p>
        <a:p>
          <a:pPr lvl="0" algn="l"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All adults detained in Wales</a:t>
          </a:r>
          <a:endParaRPr lang="en-GB" sz="24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smtClean="0">
              <a:latin typeface="Arial" panose="020B0604020202020204" pitchFamily="34" charset="0"/>
              <a:cs typeface="Arial" panose="020B0604020202020204" pitchFamily="34" charset="0"/>
            </a:rPr>
            <a:t>Local authorities in Wales with secure estate establishment(s) within their boundaries</a:t>
          </a:r>
          <a:endParaRPr lang="en-GB" sz="2000" kern="1200" dirty="0">
            <a:latin typeface="Arial" panose="020B0604020202020204" pitchFamily="34" charset="0"/>
            <a:cs typeface="Arial" panose="020B0604020202020204" pitchFamily="34" charset="0"/>
          </a:endParaRPr>
        </a:p>
      </dsp:txBody>
      <dsp:txXfrm>
        <a:off x="1841317" y="0"/>
        <a:ext cx="6388282" cy="1953978"/>
      </dsp:txXfrm>
    </dsp:sp>
    <dsp:sp modelId="{9444FACA-1BB0-4452-B239-09EA1147D2C6}">
      <dsp:nvSpPr>
        <dsp:cNvPr id="0" name=""/>
        <dsp:cNvSpPr/>
      </dsp:nvSpPr>
      <dsp:spPr>
        <a:xfrm>
          <a:off x="195397" y="195397"/>
          <a:ext cx="1645920" cy="1563182"/>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D35E17-BE6C-4B0F-B093-1D338FFA72C5}">
      <dsp:nvSpPr>
        <dsp:cNvPr id="0" name=""/>
        <dsp:cNvSpPr/>
      </dsp:nvSpPr>
      <dsp:spPr>
        <a:xfrm>
          <a:off x="0" y="2149376"/>
          <a:ext cx="8229600" cy="1953978"/>
        </a:xfrm>
        <a:prstGeom prst="roundRect">
          <a:avLst>
            <a:gd name="adj" fmla="val 10000"/>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en-GB" sz="2400" kern="1200" dirty="0" smtClean="0">
            <a:solidFill>
              <a:schemeClr val="tx1"/>
            </a:solidFill>
            <a:latin typeface="Arial" panose="020B0604020202020204" pitchFamily="34" charset="0"/>
            <a:cs typeface="Arial" panose="020B0604020202020204" pitchFamily="34" charset="0"/>
          </a:endParaRPr>
        </a:p>
        <a:p>
          <a:pPr lvl="0" algn="l" defTabSz="1066800">
            <a:lnSpc>
              <a:spcPct val="90000"/>
            </a:lnSpc>
            <a:spcBef>
              <a:spcPct val="0"/>
            </a:spcBef>
            <a:spcAft>
              <a:spcPct val="35000"/>
            </a:spcAft>
          </a:pPr>
          <a:r>
            <a:rPr lang="en-GB" sz="2400" kern="1200" dirty="0" smtClean="0">
              <a:solidFill>
                <a:schemeClr val="tx1"/>
              </a:solidFill>
              <a:latin typeface="Arial" panose="020B0604020202020204" pitchFamily="34" charset="0"/>
              <a:cs typeface="Arial" panose="020B0604020202020204" pitchFamily="34" charset="0"/>
            </a:rPr>
            <a:t>All adults detained in England</a:t>
          </a:r>
          <a:endParaRPr lang="en-GB" sz="24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smtClean="0">
              <a:solidFill>
                <a:schemeClr val="tx1"/>
              </a:solidFill>
              <a:latin typeface="Arial" panose="020B0604020202020204" pitchFamily="34" charset="0"/>
              <a:cs typeface="Arial" panose="020B0604020202020204" pitchFamily="34" charset="0"/>
            </a:rPr>
            <a:t>Local authorities in England with secure estate establishment(s) within their boundaries</a:t>
          </a:r>
          <a:endParaRPr lang="en-GB" sz="2000" kern="1200" dirty="0">
            <a:solidFill>
              <a:schemeClr val="tx1"/>
            </a:solidFill>
            <a:latin typeface="Arial" panose="020B0604020202020204" pitchFamily="34" charset="0"/>
            <a:cs typeface="Arial" panose="020B0604020202020204" pitchFamily="34" charset="0"/>
          </a:endParaRPr>
        </a:p>
      </dsp:txBody>
      <dsp:txXfrm>
        <a:off x="1841317" y="2149376"/>
        <a:ext cx="6388282" cy="1953978"/>
      </dsp:txXfrm>
    </dsp:sp>
    <dsp:sp modelId="{A372BE60-469D-4B38-A83C-551EB04C9021}">
      <dsp:nvSpPr>
        <dsp:cNvPr id="0" name=""/>
        <dsp:cNvSpPr/>
      </dsp:nvSpPr>
      <dsp:spPr>
        <a:xfrm>
          <a:off x="195397" y="2344774"/>
          <a:ext cx="1645920" cy="1563182"/>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32497-D8EB-4255-B888-532348819CD6}">
      <dsp:nvSpPr>
        <dsp:cNvPr id="0" name=""/>
        <dsp:cNvSpPr/>
      </dsp:nvSpPr>
      <dsp:spPr>
        <a:xfrm>
          <a:off x="0" y="0"/>
          <a:ext cx="8229600" cy="1414363"/>
        </a:xfrm>
        <a:prstGeom prst="roundRect">
          <a:avLst>
            <a:gd name="adj" fmla="val 10000"/>
          </a:avLst>
        </a:prstGeom>
        <a:solidFill>
          <a:srgbClr val="85C4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Release from or transfer within the </a:t>
          </a:r>
          <a:r>
            <a:rPr lang="en-GB" sz="2400" kern="1200" dirty="0" smtClean="0">
              <a:latin typeface="Arial" panose="020B0604020202020204" pitchFamily="34" charset="0"/>
              <a:cs typeface="Arial" panose="020B0604020202020204" pitchFamily="34" charset="0"/>
            </a:rPr>
            <a:t/>
          </a:r>
          <a:br>
            <a:rPr lang="en-GB" sz="2400" kern="1200" dirty="0" smtClean="0">
              <a:latin typeface="Arial" panose="020B0604020202020204" pitchFamily="34" charset="0"/>
              <a:cs typeface="Arial" panose="020B0604020202020204" pitchFamily="34" charset="0"/>
            </a:rPr>
          </a:br>
          <a:r>
            <a:rPr lang="en-GB" sz="2400" kern="1200" dirty="0" smtClean="0">
              <a:latin typeface="Arial" panose="020B0604020202020204" pitchFamily="34" charset="0"/>
              <a:cs typeface="Arial" panose="020B0604020202020204" pitchFamily="34" charset="0"/>
            </a:rPr>
            <a:t>secure </a:t>
          </a:r>
          <a:r>
            <a:rPr lang="en-GB" sz="2400" kern="1200" dirty="0" smtClean="0">
              <a:latin typeface="Arial" panose="020B0604020202020204" pitchFamily="34" charset="0"/>
              <a:cs typeface="Arial" panose="020B0604020202020204" pitchFamily="34" charset="0"/>
            </a:rPr>
            <a:t>estate</a:t>
          </a:r>
          <a:endParaRPr lang="en-GB" sz="24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smtClean="0">
              <a:latin typeface="Arial" panose="020B0604020202020204" pitchFamily="34" charset="0"/>
              <a:cs typeface="Arial" panose="020B0604020202020204" pitchFamily="34" charset="0"/>
            </a:rPr>
            <a:t>The responsible local authority may change</a:t>
          </a:r>
          <a:endParaRPr lang="en-GB" sz="2000" kern="1200" dirty="0">
            <a:latin typeface="Arial" panose="020B0604020202020204" pitchFamily="34" charset="0"/>
            <a:cs typeface="Arial" panose="020B0604020202020204" pitchFamily="34" charset="0"/>
          </a:endParaRPr>
        </a:p>
      </dsp:txBody>
      <dsp:txXfrm>
        <a:off x="1787356" y="0"/>
        <a:ext cx="6442243" cy="1414363"/>
      </dsp:txXfrm>
    </dsp:sp>
    <dsp:sp modelId="{747727BF-E4BB-490E-8336-4A3F6B6A10E3}">
      <dsp:nvSpPr>
        <dsp:cNvPr id="0" name=""/>
        <dsp:cNvSpPr/>
      </dsp:nvSpPr>
      <dsp:spPr>
        <a:xfrm>
          <a:off x="141436" y="141436"/>
          <a:ext cx="1645920"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45F0DF-C865-4074-ABDF-119EB11B6FB4}">
      <dsp:nvSpPr>
        <dsp:cNvPr id="0" name=""/>
        <dsp:cNvSpPr/>
      </dsp:nvSpPr>
      <dsp:spPr>
        <a:xfrm>
          <a:off x="0" y="1555799"/>
          <a:ext cx="8229600" cy="1414363"/>
        </a:xfrm>
        <a:prstGeom prst="roundRect">
          <a:avLst>
            <a:gd name="adj" fmla="val 10000"/>
          </a:avLst>
        </a:prstGeom>
        <a:solidFill>
          <a:srgbClr val="EF9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Continuity of care</a:t>
          </a:r>
          <a:endParaRPr lang="en-GB" sz="24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smtClean="0">
              <a:latin typeface="Arial" panose="020B0604020202020204" pitchFamily="34" charset="0"/>
              <a:cs typeface="Arial" panose="020B0604020202020204" pitchFamily="34" charset="0"/>
            </a:rPr>
            <a:t>The ‘sending’ local authority notifies the ‘receiving’ </a:t>
          </a:r>
          <a:r>
            <a:rPr lang="en-GB" sz="2000" kern="1200" dirty="0" smtClean="0">
              <a:latin typeface="Arial" panose="020B0604020202020204" pitchFamily="34" charset="0"/>
              <a:cs typeface="Arial" panose="020B0604020202020204" pitchFamily="34" charset="0"/>
            </a:rPr>
            <a:t>local </a:t>
          </a:r>
          <a:r>
            <a:rPr lang="en-GB" sz="2000" kern="1200" dirty="0" smtClean="0">
              <a:latin typeface="Arial" panose="020B0604020202020204" pitchFamily="34" charset="0"/>
              <a:cs typeface="Arial" panose="020B0604020202020204" pitchFamily="34" charset="0"/>
            </a:rPr>
            <a:t>authority</a:t>
          </a:r>
          <a:endParaRPr lang="en-GB" sz="2000" kern="1200" dirty="0">
            <a:latin typeface="Arial" panose="020B0604020202020204" pitchFamily="34" charset="0"/>
            <a:cs typeface="Arial" panose="020B0604020202020204" pitchFamily="34" charset="0"/>
          </a:endParaRPr>
        </a:p>
      </dsp:txBody>
      <dsp:txXfrm>
        <a:off x="1787356" y="1555799"/>
        <a:ext cx="6442243" cy="1414363"/>
      </dsp:txXfrm>
    </dsp:sp>
    <dsp:sp modelId="{3FFEF6F6-DEA0-469D-AC54-FA1E9D22F7E9}">
      <dsp:nvSpPr>
        <dsp:cNvPr id="0" name=""/>
        <dsp:cNvSpPr/>
      </dsp:nvSpPr>
      <dsp:spPr>
        <a:xfrm>
          <a:off x="141436" y="1697236"/>
          <a:ext cx="1645920" cy="113149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ABBE52-FE80-49F6-99E0-D357EACDF62C}">
      <dsp:nvSpPr>
        <dsp:cNvPr id="0" name=""/>
        <dsp:cNvSpPr/>
      </dsp:nvSpPr>
      <dsp:spPr>
        <a:xfrm>
          <a:off x="0" y="3111599"/>
          <a:ext cx="8229600" cy="1414363"/>
        </a:xfrm>
        <a:prstGeom prst="roundRect">
          <a:avLst>
            <a:gd name="adj" fmla="val 10000"/>
          </a:avLst>
        </a:prstGeom>
        <a:solidFill>
          <a:srgbClr val="5CC9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smtClean="0">
              <a:solidFill>
                <a:schemeClr val="tx1"/>
              </a:solidFill>
              <a:latin typeface="Arial" panose="020B0604020202020204" pitchFamily="34" charset="0"/>
              <a:cs typeface="Arial" panose="020B0604020202020204" pitchFamily="34" charset="0"/>
            </a:rPr>
            <a:t>Cross-border </a:t>
          </a:r>
          <a:r>
            <a:rPr lang="en-GB" sz="2400" kern="1200" dirty="0" smtClean="0">
              <a:solidFill>
                <a:schemeClr val="tx1"/>
              </a:solidFill>
              <a:latin typeface="Arial" panose="020B0604020202020204" pitchFamily="34" charset="0"/>
              <a:cs typeface="Arial" panose="020B0604020202020204" pitchFamily="34" charset="0"/>
            </a:rPr>
            <a:t>arrangements</a:t>
          </a:r>
          <a:endParaRPr lang="en-GB" sz="24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smtClean="0">
              <a:solidFill>
                <a:schemeClr val="tx1"/>
              </a:solidFill>
              <a:latin typeface="Arial" panose="020B0604020202020204" pitchFamily="34" charset="0"/>
              <a:cs typeface="Arial" panose="020B0604020202020204" pitchFamily="34" charset="0"/>
            </a:rPr>
            <a:t>Principles of </a:t>
          </a:r>
          <a:r>
            <a:rPr lang="en-GB" sz="2000" kern="1200" dirty="0" smtClean="0">
              <a:solidFill>
                <a:schemeClr val="tx1"/>
              </a:solidFill>
              <a:latin typeface="Arial" panose="020B0604020202020204" pitchFamily="34" charset="0"/>
              <a:cs typeface="Arial" panose="020B0604020202020204" pitchFamily="34" charset="0"/>
            </a:rPr>
            <a:t>cross-border </a:t>
          </a:r>
          <a:r>
            <a:rPr lang="en-GB" sz="2000" kern="1200" dirty="0" smtClean="0">
              <a:solidFill>
                <a:schemeClr val="tx1"/>
              </a:solidFill>
              <a:latin typeface="Arial" panose="020B0604020202020204" pitchFamily="34" charset="0"/>
              <a:cs typeface="Arial" panose="020B0604020202020204" pitchFamily="34" charset="0"/>
            </a:rPr>
            <a:t>continuity of care within </a:t>
          </a:r>
          <a:r>
            <a:rPr lang="en-GB" sz="2000" kern="1200" dirty="0" smtClean="0">
              <a:solidFill>
                <a:schemeClr val="tx1"/>
              </a:solidFill>
              <a:latin typeface="Arial" panose="020B0604020202020204" pitchFamily="34" charset="0"/>
              <a:cs typeface="Arial" panose="020B0604020202020204" pitchFamily="34" charset="0"/>
            </a:rPr>
            <a:t/>
          </a:r>
          <a:br>
            <a:rPr lang="en-GB" sz="2000" kern="1200" dirty="0" smtClean="0">
              <a:solidFill>
                <a:schemeClr val="tx1"/>
              </a:solidFill>
              <a:latin typeface="Arial" panose="020B0604020202020204" pitchFamily="34" charset="0"/>
              <a:cs typeface="Arial" panose="020B0604020202020204" pitchFamily="34" charset="0"/>
            </a:rPr>
          </a:br>
          <a:r>
            <a:rPr lang="en-GB" sz="2000" kern="1200" dirty="0" smtClean="0">
              <a:solidFill>
                <a:schemeClr val="tx1"/>
              </a:solidFill>
              <a:latin typeface="Arial" panose="020B0604020202020204" pitchFamily="34" charset="0"/>
              <a:cs typeface="Arial" panose="020B0604020202020204" pitchFamily="34" charset="0"/>
            </a:rPr>
            <a:t>the </a:t>
          </a:r>
          <a:r>
            <a:rPr lang="en-GB" sz="2000" kern="1200" dirty="0" smtClean="0">
              <a:solidFill>
                <a:schemeClr val="tx1"/>
              </a:solidFill>
              <a:latin typeface="Arial" panose="020B0604020202020204" pitchFamily="34" charset="0"/>
              <a:cs typeface="Arial" panose="020B0604020202020204" pitchFamily="34" charset="0"/>
            </a:rPr>
            <a:t>United Kingdom</a:t>
          </a:r>
          <a:endParaRPr lang="en-GB" sz="2000" kern="1200" dirty="0">
            <a:solidFill>
              <a:schemeClr val="tx1"/>
            </a:solidFill>
            <a:latin typeface="Arial" panose="020B0604020202020204" pitchFamily="34" charset="0"/>
            <a:cs typeface="Arial" panose="020B0604020202020204" pitchFamily="34" charset="0"/>
          </a:endParaRPr>
        </a:p>
      </dsp:txBody>
      <dsp:txXfrm>
        <a:off x="1787356" y="3111599"/>
        <a:ext cx="6442243" cy="1414363"/>
      </dsp:txXfrm>
    </dsp:sp>
    <dsp:sp modelId="{61DB7D18-C0D3-48F2-8212-1652C04DCD57}">
      <dsp:nvSpPr>
        <dsp:cNvPr id="0" name=""/>
        <dsp:cNvSpPr/>
      </dsp:nvSpPr>
      <dsp:spPr>
        <a:xfrm>
          <a:off x="141436" y="3253035"/>
          <a:ext cx="1645920" cy="113149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0912E-C8D3-4595-8949-EEA3A4261CE8}">
      <dsp:nvSpPr>
        <dsp:cNvPr id="0" name=""/>
        <dsp:cNvSpPr/>
      </dsp:nvSpPr>
      <dsp:spPr>
        <a:xfrm>
          <a:off x="3009228" y="2313678"/>
          <a:ext cx="2211142" cy="221114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GB" sz="6500" kern="1200" dirty="0" smtClean="0"/>
            <a:t> </a:t>
          </a:r>
          <a:endParaRPr lang="en-GB" sz="6500" kern="1200" dirty="0"/>
        </a:p>
      </dsp:txBody>
      <dsp:txXfrm>
        <a:off x="3333042" y="2637492"/>
        <a:ext cx="1563514" cy="1563514"/>
      </dsp:txXfrm>
    </dsp:sp>
    <dsp:sp modelId="{0C7A1FC3-22EC-4D4C-9CD2-D1DDFCD83140}">
      <dsp:nvSpPr>
        <dsp:cNvPr id="0" name=""/>
        <dsp:cNvSpPr/>
      </dsp:nvSpPr>
      <dsp:spPr>
        <a:xfrm rot="11700000">
          <a:off x="1339356" y="2580625"/>
          <a:ext cx="1643162" cy="630175"/>
        </a:xfrm>
        <a:prstGeom prst="leftArrow">
          <a:avLst>
            <a:gd name="adj1" fmla="val 60000"/>
            <a:gd name="adj2" fmla="val 50000"/>
          </a:avLst>
        </a:prstGeom>
        <a:solidFill>
          <a:srgbClr val="C5E3A5"/>
        </a:solidFill>
        <a:ln>
          <a:noFill/>
        </a:ln>
        <a:effectLst/>
      </dsp:spPr>
      <dsp:style>
        <a:lnRef idx="0">
          <a:scrgbClr r="0" g="0" b="0"/>
        </a:lnRef>
        <a:fillRef idx="1">
          <a:scrgbClr r="0" g="0" b="0"/>
        </a:fillRef>
        <a:effectRef idx="0">
          <a:scrgbClr r="0" g="0" b="0"/>
        </a:effectRef>
        <a:fontRef idx="minor">
          <a:schemeClr val="lt1"/>
        </a:fontRef>
      </dsp:style>
    </dsp:sp>
    <dsp:sp modelId="{E86D38C8-81F5-47C1-B364-60309E15E841}">
      <dsp:nvSpPr>
        <dsp:cNvPr id="0" name=""/>
        <dsp:cNvSpPr/>
      </dsp:nvSpPr>
      <dsp:spPr>
        <a:xfrm>
          <a:off x="317059" y="1842838"/>
          <a:ext cx="2100585" cy="1680468"/>
        </a:xfrm>
        <a:prstGeom prst="roundRect">
          <a:avLst>
            <a:gd name="adj" fmla="val 10000"/>
          </a:avLst>
        </a:prstGeom>
        <a:solidFill>
          <a:srgbClr val="85C4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GB" sz="2200" kern="1200" dirty="0" smtClean="0"/>
            <a:t>Be a carer</a:t>
          </a:r>
          <a:endParaRPr lang="en-GB" sz="2200" kern="1200" dirty="0"/>
        </a:p>
      </dsp:txBody>
      <dsp:txXfrm>
        <a:off x="366278" y="1892057"/>
        <a:ext cx="2002147" cy="1582030"/>
      </dsp:txXfrm>
    </dsp:sp>
    <dsp:sp modelId="{A9937B16-F678-4C6E-A030-1E1EB6093C41}">
      <dsp:nvSpPr>
        <dsp:cNvPr id="0" name=""/>
        <dsp:cNvSpPr/>
      </dsp:nvSpPr>
      <dsp:spPr>
        <a:xfrm rot="14700000">
          <a:off x="2438352" y="1270894"/>
          <a:ext cx="1643162" cy="630175"/>
        </a:xfrm>
        <a:prstGeom prst="leftArrow">
          <a:avLst>
            <a:gd name="adj1" fmla="val 60000"/>
            <a:gd name="adj2" fmla="val 50000"/>
          </a:avLst>
        </a:prstGeom>
        <a:solidFill>
          <a:srgbClr val="C5E3A5"/>
        </a:solidFill>
        <a:ln>
          <a:noFill/>
        </a:ln>
        <a:effectLst/>
      </dsp:spPr>
      <dsp:style>
        <a:lnRef idx="0">
          <a:scrgbClr r="0" g="0" b="0"/>
        </a:lnRef>
        <a:fillRef idx="1">
          <a:scrgbClr r="0" g="0" b="0"/>
        </a:fillRef>
        <a:effectRef idx="0">
          <a:scrgbClr r="0" g="0" b="0"/>
        </a:effectRef>
        <a:fontRef idx="minor">
          <a:schemeClr val="lt1"/>
        </a:fontRef>
      </dsp:style>
    </dsp:sp>
    <dsp:sp modelId="{3A62B187-8680-4F0F-B42A-3E5D5969053D}">
      <dsp:nvSpPr>
        <dsp:cNvPr id="0" name=""/>
        <dsp:cNvSpPr/>
      </dsp:nvSpPr>
      <dsp:spPr>
        <a:xfrm>
          <a:off x="1862425" y="1142"/>
          <a:ext cx="2100585" cy="1680468"/>
        </a:xfrm>
        <a:prstGeom prst="roundRect">
          <a:avLst>
            <a:gd name="adj" fmla="val 10000"/>
          </a:avLst>
        </a:prstGeom>
        <a:solidFill>
          <a:srgbClr val="85C4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GB" sz="2200" kern="1200" dirty="0" smtClean="0"/>
            <a:t>Direct payments</a:t>
          </a:r>
          <a:endParaRPr lang="en-GB" sz="2200" kern="1200" dirty="0"/>
        </a:p>
      </dsp:txBody>
      <dsp:txXfrm>
        <a:off x="1911644" y="50361"/>
        <a:ext cx="2002147" cy="1582030"/>
      </dsp:txXfrm>
    </dsp:sp>
    <dsp:sp modelId="{AA34AA9A-173D-426A-AE08-5111016F97EC}">
      <dsp:nvSpPr>
        <dsp:cNvPr id="0" name=""/>
        <dsp:cNvSpPr/>
      </dsp:nvSpPr>
      <dsp:spPr>
        <a:xfrm rot="17700000">
          <a:off x="4148085" y="1270894"/>
          <a:ext cx="1643162" cy="630175"/>
        </a:xfrm>
        <a:prstGeom prst="leftArrow">
          <a:avLst>
            <a:gd name="adj1" fmla="val 60000"/>
            <a:gd name="adj2" fmla="val 50000"/>
          </a:avLst>
        </a:prstGeom>
        <a:solidFill>
          <a:srgbClr val="C5E3A5"/>
        </a:solidFill>
        <a:ln>
          <a:noFill/>
        </a:ln>
        <a:effectLst/>
      </dsp:spPr>
      <dsp:style>
        <a:lnRef idx="0">
          <a:scrgbClr r="0" g="0" b="0"/>
        </a:lnRef>
        <a:fillRef idx="1">
          <a:scrgbClr r="0" g="0" b="0"/>
        </a:fillRef>
        <a:effectRef idx="0">
          <a:scrgbClr r="0" g="0" b="0"/>
        </a:effectRef>
        <a:fontRef idx="minor">
          <a:schemeClr val="lt1"/>
        </a:fontRef>
      </dsp:style>
    </dsp:sp>
    <dsp:sp modelId="{16B042F1-8330-4F1A-860E-9D1FCBD31317}">
      <dsp:nvSpPr>
        <dsp:cNvPr id="0" name=""/>
        <dsp:cNvSpPr/>
      </dsp:nvSpPr>
      <dsp:spPr>
        <a:xfrm>
          <a:off x="4266589" y="1142"/>
          <a:ext cx="2100585" cy="1680468"/>
        </a:xfrm>
        <a:prstGeom prst="roundRect">
          <a:avLst>
            <a:gd name="adj" fmla="val 10000"/>
          </a:avLst>
        </a:prstGeom>
        <a:solidFill>
          <a:srgbClr val="85C4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GB" sz="2200" kern="1200" dirty="0" smtClean="0"/>
            <a:t>Preference for accommodation</a:t>
          </a:r>
          <a:endParaRPr lang="en-GB" sz="2200" kern="1200" dirty="0"/>
        </a:p>
      </dsp:txBody>
      <dsp:txXfrm>
        <a:off x="4315808" y="50361"/>
        <a:ext cx="2002147" cy="1582030"/>
      </dsp:txXfrm>
    </dsp:sp>
    <dsp:sp modelId="{B62CCC6E-CE5D-47BC-8F43-790B7C39E5A8}">
      <dsp:nvSpPr>
        <dsp:cNvPr id="0" name=""/>
        <dsp:cNvSpPr/>
      </dsp:nvSpPr>
      <dsp:spPr>
        <a:xfrm rot="20700000">
          <a:off x="5247080" y="2580625"/>
          <a:ext cx="1643162" cy="630175"/>
        </a:xfrm>
        <a:prstGeom prst="leftArrow">
          <a:avLst>
            <a:gd name="adj1" fmla="val 60000"/>
            <a:gd name="adj2" fmla="val 50000"/>
          </a:avLst>
        </a:prstGeom>
        <a:solidFill>
          <a:srgbClr val="C5E3A5"/>
        </a:solidFill>
        <a:ln>
          <a:noFill/>
        </a:ln>
        <a:effectLst/>
      </dsp:spPr>
      <dsp:style>
        <a:lnRef idx="0">
          <a:scrgbClr r="0" g="0" b="0"/>
        </a:lnRef>
        <a:fillRef idx="1">
          <a:scrgbClr r="0" g="0" b="0"/>
        </a:fillRef>
        <a:effectRef idx="0">
          <a:scrgbClr r="0" g="0" b="0"/>
        </a:effectRef>
        <a:fontRef idx="minor">
          <a:schemeClr val="lt1"/>
        </a:fontRef>
      </dsp:style>
    </dsp:sp>
    <dsp:sp modelId="{5A826FB4-48AB-4B13-B16A-D63EEE380E33}">
      <dsp:nvSpPr>
        <dsp:cNvPr id="0" name=""/>
        <dsp:cNvSpPr/>
      </dsp:nvSpPr>
      <dsp:spPr>
        <a:xfrm>
          <a:off x="5811955" y="1842838"/>
          <a:ext cx="2100585" cy="1680468"/>
        </a:xfrm>
        <a:prstGeom prst="roundRect">
          <a:avLst>
            <a:gd name="adj" fmla="val 10000"/>
          </a:avLst>
        </a:prstGeom>
        <a:solidFill>
          <a:srgbClr val="85C4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GB" sz="2200" kern="1200" dirty="0" smtClean="0"/>
            <a:t>Property protected</a:t>
          </a:r>
          <a:endParaRPr lang="en-GB" sz="2200" kern="1200" dirty="0"/>
        </a:p>
      </dsp:txBody>
      <dsp:txXfrm>
        <a:off x="5861174" y="1892057"/>
        <a:ext cx="2002147" cy="15820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D6B2F-543A-4284-A3A1-9C3EEA8C0F9B}">
      <dsp:nvSpPr>
        <dsp:cNvPr id="0" name=""/>
        <dsp:cNvSpPr/>
      </dsp:nvSpPr>
      <dsp:spPr>
        <a:xfrm>
          <a:off x="1378497" y="144488"/>
          <a:ext cx="1501820" cy="1425222"/>
        </a:xfrm>
        <a:prstGeom prst="ellipse">
          <a:avLst/>
        </a:prstGeom>
        <a:solidFill>
          <a:srgbClr val="85C441"/>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GB" sz="1200" kern="1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Personal circumstances</a:t>
          </a:r>
          <a:endParaRPr lang="en-GB" sz="1200" kern="1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1598433" y="353207"/>
        <a:ext cx="1061948" cy="1007784"/>
      </dsp:txXfrm>
    </dsp:sp>
    <dsp:sp modelId="{B654B566-5278-46A8-A0B4-64A24AD5A5A0}">
      <dsp:nvSpPr>
        <dsp:cNvPr id="0" name=""/>
        <dsp:cNvSpPr/>
      </dsp:nvSpPr>
      <dsp:spPr>
        <a:xfrm rot="2125518">
          <a:off x="2785654" y="1194595"/>
          <a:ext cx="225455" cy="418993"/>
        </a:xfrm>
        <a:prstGeom prst="rightArrow">
          <a:avLst>
            <a:gd name="adj1" fmla="val 60000"/>
            <a:gd name="adj2" fmla="val 50000"/>
          </a:avLst>
        </a:prstGeom>
        <a:solidFill>
          <a:srgbClr val="85C44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effectLst>
              <a:outerShdw blurRad="50800" dist="38100" dir="2700000" algn="tl" rotWithShape="0">
                <a:prstClr val="black">
                  <a:alpha val="40000"/>
                </a:prstClr>
              </a:outerShdw>
            </a:effectLst>
          </a:endParaRPr>
        </a:p>
      </dsp:txBody>
      <dsp:txXfrm>
        <a:off x="2791915" y="1258792"/>
        <a:ext cx="157819" cy="251395"/>
      </dsp:txXfrm>
    </dsp:sp>
    <dsp:sp modelId="{46F39B7D-47CC-418C-B2BE-490A684143A5}">
      <dsp:nvSpPr>
        <dsp:cNvPr id="0" name=""/>
        <dsp:cNvSpPr/>
      </dsp:nvSpPr>
      <dsp:spPr>
        <a:xfrm>
          <a:off x="2961033" y="1217275"/>
          <a:ext cx="1353044" cy="1425222"/>
        </a:xfrm>
        <a:prstGeom prst="ellipse">
          <a:avLst/>
        </a:prstGeom>
        <a:solidFill>
          <a:srgbClr val="85C441"/>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GB" sz="1400" kern="1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Personal outcomes</a:t>
          </a:r>
          <a:endParaRPr lang="en-GB" sz="1400" kern="1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3159182" y="1425994"/>
        <a:ext cx="956746" cy="1007784"/>
      </dsp:txXfrm>
    </dsp:sp>
    <dsp:sp modelId="{F7C5FB61-71A3-4F9B-9CCD-1EC2134B43BD}">
      <dsp:nvSpPr>
        <dsp:cNvPr id="0" name=""/>
        <dsp:cNvSpPr/>
      </dsp:nvSpPr>
      <dsp:spPr>
        <a:xfrm rot="6480000">
          <a:off x="3233312" y="2600490"/>
          <a:ext cx="236563" cy="418993"/>
        </a:xfrm>
        <a:prstGeom prst="rightArrow">
          <a:avLst>
            <a:gd name="adj1" fmla="val 60000"/>
            <a:gd name="adj2" fmla="val 50000"/>
          </a:avLst>
        </a:prstGeom>
        <a:solidFill>
          <a:srgbClr val="85C44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effectLst>
              <a:outerShdw blurRad="50800" dist="38100" dir="2700000" algn="tl" rotWithShape="0">
                <a:prstClr val="black">
                  <a:alpha val="40000"/>
                </a:prstClr>
              </a:outerShdw>
            </a:effectLst>
          </a:endParaRPr>
        </a:p>
      </dsp:txBody>
      <dsp:txXfrm rot="10800000">
        <a:off x="3279762" y="2650541"/>
        <a:ext cx="165594" cy="251395"/>
      </dsp:txXfrm>
    </dsp:sp>
    <dsp:sp modelId="{04E8EE37-6EA4-4B83-97E2-A3017ED6ADBC}">
      <dsp:nvSpPr>
        <dsp:cNvPr id="0" name=""/>
        <dsp:cNvSpPr/>
      </dsp:nvSpPr>
      <dsp:spPr>
        <a:xfrm>
          <a:off x="2384972" y="2990210"/>
          <a:ext cx="1353044" cy="1425222"/>
        </a:xfrm>
        <a:prstGeom prst="ellipse">
          <a:avLst/>
        </a:prstGeom>
        <a:solidFill>
          <a:srgbClr val="85C441"/>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GB" sz="1400" kern="1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Barriers to achieving outcomes</a:t>
          </a:r>
          <a:endParaRPr lang="en-GB" sz="1400" kern="1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2583121" y="3198929"/>
        <a:ext cx="956746" cy="1007784"/>
      </dsp:txXfrm>
    </dsp:sp>
    <dsp:sp modelId="{E10F7DBA-77D0-4D30-98C8-6844D699979A}">
      <dsp:nvSpPr>
        <dsp:cNvPr id="0" name=""/>
        <dsp:cNvSpPr/>
      </dsp:nvSpPr>
      <dsp:spPr>
        <a:xfrm rot="10800000">
          <a:off x="2001625" y="3493324"/>
          <a:ext cx="270898" cy="418993"/>
        </a:xfrm>
        <a:prstGeom prst="rightArrow">
          <a:avLst>
            <a:gd name="adj1" fmla="val 60000"/>
            <a:gd name="adj2" fmla="val 50000"/>
          </a:avLst>
        </a:prstGeom>
        <a:solidFill>
          <a:srgbClr val="85C44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effectLst>
              <a:outerShdw blurRad="50800" dist="38100" dir="2700000" algn="tl" rotWithShape="0">
                <a:prstClr val="black">
                  <a:alpha val="40000"/>
                </a:prstClr>
              </a:outerShdw>
            </a:effectLst>
          </a:endParaRPr>
        </a:p>
      </dsp:txBody>
      <dsp:txXfrm rot="10800000">
        <a:off x="2082894" y="3577123"/>
        <a:ext cx="189629" cy="251395"/>
      </dsp:txXfrm>
    </dsp:sp>
    <dsp:sp modelId="{3081EC96-3DB6-4F8D-8580-0FF1BEF04703}">
      <dsp:nvSpPr>
        <dsp:cNvPr id="0" name=""/>
        <dsp:cNvSpPr/>
      </dsp:nvSpPr>
      <dsp:spPr>
        <a:xfrm>
          <a:off x="520799" y="2990210"/>
          <a:ext cx="1353044" cy="1425222"/>
        </a:xfrm>
        <a:prstGeom prst="ellipse">
          <a:avLst/>
        </a:prstGeom>
        <a:solidFill>
          <a:srgbClr val="85C441"/>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GB" sz="1400" kern="1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Strengths and capabilities</a:t>
          </a:r>
          <a:endParaRPr lang="en-GB" sz="1400" kern="1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718948" y="3198929"/>
        <a:ext cx="956746" cy="1007784"/>
      </dsp:txXfrm>
    </dsp:sp>
    <dsp:sp modelId="{85CE9F47-045A-470F-8A16-0D88882110C9}">
      <dsp:nvSpPr>
        <dsp:cNvPr id="0" name=""/>
        <dsp:cNvSpPr/>
      </dsp:nvSpPr>
      <dsp:spPr>
        <a:xfrm rot="15120000">
          <a:off x="793077" y="2613225"/>
          <a:ext cx="236563" cy="418993"/>
        </a:xfrm>
        <a:prstGeom prst="rightArrow">
          <a:avLst>
            <a:gd name="adj1" fmla="val 60000"/>
            <a:gd name="adj2" fmla="val 50000"/>
          </a:avLst>
        </a:prstGeom>
        <a:solidFill>
          <a:srgbClr val="85C44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effectLst>
              <a:outerShdw blurRad="50800" dist="38100" dir="2700000" algn="tl" rotWithShape="0">
                <a:prstClr val="black">
                  <a:alpha val="40000"/>
                </a:prstClr>
              </a:outerShdw>
            </a:effectLst>
          </a:endParaRPr>
        </a:p>
      </dsp:txBody>
      <dsp:txXfrm rot="10800000">
        <a:off x="839527" y="2730772"/>
        <a:ext cx="165594" cy="251395"/>
      </dsp:txXfrm>
    </dsp:sp>
    <dsp:sp modelId="{2B13B1A9-7E4C-4949-9131-506A9B969461}">
      <dsp:nvSpPr>
        <dsp:cNvPr id="0" name=""/>
        <dsp:cNvSpPr/>
      </dsp:nvSpPr>
      <dsp:spPr>
        <a:xfrm>
          <a:off x="-55261" y="1217275"/>
          <a:ext cx="1353044" cy="1425222"/>
        </a:xfrm>
        <a:prstGeom prst="ellipse">
          <a:avLst/>
        </a:prstGeom>
        <a:solidFill>
          <a:srgbClr val="85C441"/>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GB" sz="1400" kern="1200" dirty="0" smtClean="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Risks </a:t>
          </a:r>
          <a:endParaRPr lang="en-GB" sz="1400" kern="12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dsp:txBody>
      <dsp:txXfrm>
        <a:off x="142888" y="1425994"/>
        <a:ext cx="956746" cy="1007784"/>
      </dsp:txXfrm>
    </dsp:sp>
    <dsp:sp modelId="{B379BA0D-21D2-41EF-B20D-4444AC053157}">
      <dsp:nvSpPr>
        <dsp:cNvPr id="0" name=""/>
        <dsp:cNvSpPr/>
      </dsp:nvSpPr>
      <dsp:spPr>
        <a:xfrm rot="19474482">
          <a:off x="1237306" y="1201993"/>
          <a:ext cx="225455" cy="418993"/>
        </a:xfrm>
        <a:prstGeom prst="rightArrow">
          <a:avLst>
            <a:gd name="adj1" fmla="val 60000"/>
            <a:gd name="adj2" fmla="val 50000"/>
          </a:avLst>
        </a:prstGeom>
        <a:solidFill>
          <a:srgbClr val="85C44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effectLst>
              <a:outerShdw blurRad="50800" dist="38100" dir="2700000" algn="tl" rotWithShape="0">
                <a:prstClr val="black">
                  <a:alpha val="40000"/>
                </a:prstClr>
              </a:outerShdw>
            </a:effectLst>
          </a:endParaRPr>
        </a:p>
      </dsp:txBody>
      <dsp:txXfrm>
        <a:off x="1243567" y="1305394"/>
        <a:ext cx="157819" cy="2513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2C2ED-A5B7-456E-B3A6-5C45A3FFC0D0}">
      <dsp:nvSpPr>
        <dsp:cNvPr id="0" name=""/>
        <dsp:cNvSpPr/>
      </dsp:nvSpPr>
      <dsp:spPr>
        <a:xfrm>
          <a:off x="-253753" y="43846"/>
          <a:ext cx="4824436" cy="4824436"/>
        </a:xfrm>
        <a:prstGeom prst="pie">
          <a:avLst>
            <a:gd name="adj1" fmla="val 5400000"/>
            <a:gd name="adj2" fmla="val 16200000"/>
          </a:avLst>
        </a:prstGeom>
        <a:solidFill>
          <a:srgbClr val="85C441">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89307-3D06-4083-BEB2-12355536A8A3}">
      <dsp:nvSpPr>
        <dsp:cNvPr id="0" name=""/>
        <dsp:cNvSpPr/>
      </dsp:nvSpPr>
      <dsp:spPr>
        <a:xfrm>
          <a:off x="2158465" y="43846"/>
          <a:ext cx="5807037" cy="4824436"/>
        </a:xfrm>
        <a:prstGeom prst="rect">
          <a:avLst/>
        </a:prstGeom>
        <a:noFill/>
        <a:ln w="25400" cap="flat" cmpd="sng" algn="ctr">
          <a:solidFill>
            <a:srgbClr val="85C441"/>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Principles</a:t>
          </a:r>
          <a:endParaRPr lang="en-GB" sz="2400" kern="1200" dirty="0">
            <a:latin typeface="Arial" panose="020B0604020202020204" pitchFamily="34" charset="0"/>
            <a:cs typeface="Arial" panose="020B0604020202020204" pitchFamily="34" charset="0"/>
          </a:endParaRPr>
        </a:p>
      </dsp:txBody>
      <dsp:txXfrm>
        <a:off x="2158465" y="43846"/>
        <a:ext cx="2903518" cy="1447334"/>
      </dsp:txXfrm>
    </dsp:sp>
    <dsp:sp modelId="{1883A8F7-6FD1-4B37-AA4B-1DC44C5F7F80}">
      <dsp:nvSpPr>
        <dsp:cNvPr id="0" name=""/>
        <dsp:cNvSpPr/>
      </dsp:nvSpPr>
      <dsp:spPr>
        <a:xfrm>
          <a:off x="590525" y="1491181"/>
          <a:ext cx="3135880" cy="3135880"/>
        </a:xfrm>
        <a:prstGeom prst="pie">
          <a:avLst>
            <a:gd name="adj1" fmla="val 5400000"/>
            <a:gd name="adj2" fmla="val 16200000"/>
          </a:avLst>
        </a:prstGeom>
        <a:solidFill>
          <a:srgbClr val="85C4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3240A0-0125-4244-AED1-4AE9AF57F867}">
      <dsp:nvSpPr>
        <dsp:cNvPr id="0" name=""/>
        <dsp:cNvSpPr/>
      </dsp:nvSpPr>
      <dsp:spPr>
        <a:xfrm>
          <a:off x="2158465" y="1491181"/>
          <a:ext cx="5807037" cy="3135880"/>
        </a:xfrm>
        <a:prstGeom prst="rect">
          <a:avLst/>
        </a:prstGeom>
        <a:solidFill>
          <a:schemeClr val="lt1">
            <a:alpha val="90000"/>
            <a:hueOff val="0"/>
            <a:satOff val="0"/>
            <a:lumOff val="0"/>
            <a:alphaOff val="0"/>
          </a:schemeClr>
        </a:solidFill>
        <a:ln w="25400" cap="flat" cmpd="sng" algn="ctr">
          <a:solidFill>
            <a:srgbClr val="85C441"/>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Format of plans</a:t>
          </a:r>
          <a:endParaRPr lang="en-GB" sz="2400" kern="1200" dirty="0">
            <a:latin typeface="Arial" panose="020B0604020202020204" pitchFamily="34" charset="0"/>
            <a:cs typeface="Arial" panose="020B0604020202020204" pitchFamily="34" charset="0"/>
          </a:endParaRPr>
        </a:p>
      </dsp:txBody>
      <dsp:txXfrm>
        <a:off x="2158465" y="1491181"/>
        <a:ext cx="2903518" cy="1447329"/>
      </dsp:txXfrm>
    </dsp:sp>
    <dsp:sp modelId="{85BF02E4-EB53-41AD-A2C0-8A1750DE6C75}">
      <dsp:nvSpPr>
        <dsp:cNvPr id="0" name=""/>
        <dsp:cNvSpPr/>
      </dsp:nvSpPr>
      <dsp:spPr>
        <a:xfrm>
          <a:off x="1434800" y="2858285"/>
          <a:ext cx="1447329" cy="1607780"/>
        </a:xfrm>
        <a:prstGeom prst="pie">
          <a:avLst>
            <a:gd name="adj1" fmla="val 5400000"/>
            <a:gd name="adj2" fmla="val 16200000"/>
          </a:avLst>
        </a:prstGeom>
        <a:solidFill>
          <a:srgbClr val="85C4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FA74DE-5460-44E5-9F6D-DBA2BC744A74}">
      <dsp:nvSpPr>
        <dsp:cNvPr id="0" name=""/>
        <dsp:cNvSpPr/>
      </dsp:nvSpPr>
      <dsp:spPr>
        <a:xfrm>
          <a:off x="2158465" y="2875370"/>
          <a:ext cx="5807037" cy="1573609"/>
        </a:xfrm>
        <a:prstGeom prst="rect">
          <a:avLst/>
        </a:prstGeom>
        <a:solidFill>
          <a:schemeClr val="lt1">
            <a:alpha val="90000"/>
            <a:hueOff val="0"/>
            <a:satOff val="0"/>
            <a:lumOff val="0"/>
            <a:alphaOff val="0"/>
          </a:schemeClr>
        </a:solidFill>
        <a:ln w="25400" cap="flat" cmpd="sng" algn="ctr">
          <a:solidFill>
            <a:srgbClr val="85C441"/>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Content of plans</a:t>
          </a:r>
          <a:endParaRPr lang="en-GB" sz="2400" kern="1200" dirty="0">
            <a:latin typeface="Arial" panose="020B0604020202020204" pitchFamily="34" charset="0"/>
            <a:cs typeface="Arial" panose="020B0604020202020204" pitchFamily="34" charset="0"/>
          </a:endParaRPr>
        </a:p>
      </dsp:txBody>
      <dsp:txXfrm>
        <a:off x="2158465" y="2875370"/>
        <a:ext cx="2903518" cy="1573609"/>
      </dsp:txXfrm>
    </dsp:sp>
    <dsp:sp modelId="{7A9E121F-F596-493A-AB65-94B7A1F238DD}">
      <dsp:nvSpPr>
        <dsp:cNvPr id="0" name=""/>
        <dsp:cNvSpPr/>
      </dsp:nvSpPr>
      <dsp:spPr>
        <a:xfrm>
          <a:off x="4236223" y="-43846"/>
          <a:ext cx="3814875" cy="162272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latin typeface="Arial" panose="020B0604020202020204" pitchFamily="34" charset="0"/>
              <a:cs typeface="Arial" panose="020B0604020202020204" pitchFamily="34" charset="0"/>
            </a:rPr>
            <a:t>Well-being, person-centred and outcome-based</a:t>
          </a:r>
          <a:endParaRPr lang="en-GB"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smtClean="0">
              <a:latin typeface="Arial" panose="020B0604020202020204" pitchFamily="34" charset="0"/>
              <a:cs typeface="Arial" panose="020B0604020202020204" pitchFamily="34" charset="0"/>
            </a:rPr>
            <a:t>Clear and concise</a:t>
          </a:r>
          <a:endParaRPr lang="en-GB"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smtClean="0">
              <a:latin typeface="Arial" panose="020B0604020202020204" pitchFamily="34" charset="0"/>
              <a:cs typeface="Arial" panose="020B0604020202020204" pitchFamily="34" charset="0"/>
            </a:rPr>
            <a:t>Safeguarding</a:t>
          </a:r>
          <a:endParaRPr lang="en-GB"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smtClean="0">
              <a:latin typeface="Arial" panose="020B0604020202020204" pitchFamily="34" charset="0"/>
              <a:cs typeface="Arial" panose="020B0604020202020204" pitchFamily="34" charset="0"/>
            </a:rPr>
            <a:t>Integrated</a:t>
          </a:r>
          <a:endParaRPr lang="en-GB" sz="2000" kern="1200" dirty="0">
            <a:latin typeface="Arial" panose="020B0604020202020204" pitchFamily="34" charset="0"/>
            <a:cs typeface="Arial" panose="020B0604020202020204" pitchFamily="34" charset="0"/>
          </a:endParaRPr>
        </a:p>
      </dsp:txBody>
      <dsp:txXfrm>
        <a:off x="4236223" y="-43846"/>
        <a:ext cx="3814875" cy="1622722"/>
      </dsp:txXfrm>
    </dsp:sp>
    <dsp:sp modelId="{AA77ADC4-D3E7-48BA-A237-9B5F1995E9CC}">
      <dsp:nvSpPr>
        <dsp:cNvPr id="0" name=""/>
        <dsp:cNvSpPr/>
      </dsp:nvSpPr>
      <dsp:spPr>
        <a:xfrm>
          <a:off x="4272343" y="1491181"/>
          <a:ext cx="3802912" cy="144732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latin typeface="Arial" panose="020B0604020202020204" pitchFamily="34" charset="0"/>
              <a:cs typeface="Arial" panose="020B0604020202020204" pitchFamily="34" charset="0"/>
            </a:rPr>
            <a:t>Based on NMDS</a:t>
          </a:r>
          <a:endParaRPr lang="en-GB"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smtClean="0">
              <a:latin typeface="Arial" panose="020B0604020202020204" pitchFamily="34" charset="0"/>
              <a:cs typeface="Arial" panose="020B0604020202020204" pitchFamily="34" charset="0"/>
            </a:rPr>
            <a:t>Agreed by the local authority and health board</a:t>
          </a:r>
          <a:endParaRPr lang="en-GB"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smtClean="0">
              <a:latin typeface="Arial" panose="020B0604020202020204" pitchFamily="34" charset="0"/>
              <a:cs typeface="Arial" panose="020B0604020202020204" pitchFamily="34" charset="0"/>
            </a:rPr>
            <a:t>Welsh language built in</a:t>
          </a:r>
          <a:endParaRPr lang="en-GB" sz="2000" kern="1200" dirty="0">
            <a:latin typeface="Arial" panose="020B0604020202020204" pitchFamily="34" charset="0"/>
            <a:cs typeface="Arial" panose="020B0604020202020204" pitchFamily="34" charset="0"/>
          </a:endParaRPr>
        </a:p>
      </dsp:txBody>
      <dsp:txXfrm>
        <a:off x="4272343" y="1491181"/>
        <a:ext cx="3802912" cy="1447329"/>
      </dsp:txXfrm>
    </dsp:sp>
    <dsp:sp modelId="{EE150243-D0C6-4768-8DCB-7E9679BE33FC}">
      <dsp:nvSpPr>
        <dsp:cNvPr id="0" name=""/>
        <dsp:cNvSpPr/>
      </dsp:nvSpPr>
      <dsp:spPr>
        <a:xfrm>
          <a:off x="4300739" y="2938510"/>
          <a:ext cx="3918530" cy="144732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latin typeface="Arial" panose="020B0604020202020204" pitchFamily="34" charset="0"/>
              <a:cs typeface="Arial" panose="020B0604020202020204" pitchFamily="34" charset="0"/>
            </a:rPr>
            <a:t>Outcomes</a:t>
          </a:r>
          <a:endParaRPr lang="en-GB"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smtClean="0">
              <a:latin typeface="Arial" panose="020B0604020202020204" pitchFamily="34" charset="0"/>
              <a:cs typeface="Arial" panose="020B0604020202020204" pitchFamily="34" charset="0"/>
            </a:rPr>
            <a:t>Need for support and resources</a:t>
          </a:r>
          <a:endParaRPr lang="en-GB"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GB" sz="2000" kern="1200" dirty="0" smtClean="0">
              <a:latin typeface="Arial" panose="020B0604020202020204" pitchFamily="34" charset="0"/>
              <a:cs typeface="Arial" panose="020B0604020202020204" pitchFamily="34" charset="0"/>
            </a:rPr>
            <a:t>Actions and how monitored</a:t>
          </a:r>
          <a:endParaRPr lang="en-GB" sz="2000" kern="1200" dirty="0">
            <a:latin typeface="Arial" panose="020B0604020202020204" pitchFamily="34" charset="0"/>
            <a:cs typeface="Arial" panose="020B0604020202020204" pitchFamily="34" charset="0"/>
          </a:endParaRPr>
        </a:p>
      </dsp:txBody>
      <dsp:txXfrm>
        <a:off x="4300739" y="2938510"/>
        <a:ext cx="3918530" cy="14473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2F6F487F-92FD-490C-ABF8-B7476D80A5B8}" type="datetimeFigureOut">
              <a:rPr lang="en-GB" smtClean="0"/>
              <a:t>03/05/2016</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30485" y="4526160"/>
            <a:ext cx="6408712" cy="4659437"/>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A771E050-A66B-4E11-9C20-135C160BC1C9}" type="slidenum">
              <a:rPr lang="en-GB" smtClean="0"/>
              <a:t>‹#›</a:t>
            </a:fld>
            <a:endParaRPr lang="en-GB"/>
          </a:p>
        </p:txBody>
      </p:sp>
    </p:spTree>
    <p:extLst>
      <p:ext uri="{BB962C8B-B14F-4D97-AF65-F5344CB8AC3E}">
        <p14:creationId xmlns:p14="http://schemas.microsoft.com/office/powerpoint/2010/main" val="296709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0</a:t>
            </a:fld>
            <a:endParaRPr lang="en-GB"/>
          </a:p>
        </p:txBody>
      </p:sp>
    </p:spTree>
    <p:extLst>
      <p:ext uri="{BB962C8B-B14F-4D97-AF65-F5344CB8AC3E}">
        <p14:creationId xmlns:p14="http://schemas.microsoft.com/office/powerpoint/2010/main" val="1826616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526160"/>
            <a:ext cx="6480721" cy="5163493"/>
          </a:xfrm>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100" dirty="0" smtClean="0">
              <a:solidFill>
                <a:prstClr val="black"/>
              </a:solidFill>
            </a:endParaRPr>
          </a:p>
        </p:txBody>
      </p:sp>
      <p:sp>
        <p:nvSpPr>
          <p:cNvPr id="4" name="Slide Number Placeholder 3"/>
          <p:cNvSpPr>
            <a:spLocks noGrp="1"/>
          </p:cNvSpPr>
          <p:nvPr>
            <p:ph type="sldNum" sz="quarter" idx="10"/>
          </p:nvPr>
        </p:nvSpPr>
        <p:spPr/>
        <p:txBody>
          <a:bodyPr/>
          <a:lstStyle/>
          <a:p>
            <a:fld id="{A771E050-A66B-4E11-9C20-135C160BC1C9}" type="slidenum">
              <a:rPr lang="en-GB" smtClean="0"/>
              <a:pPr/>
              <a:t>13</a:t>
            </a:fld>
            <a:endParaRPr lang="en-GB" dirty="0"/>
          </a:p>
        </p:txBody>
      </p:sp>
    </p:spTree>
    <p:extLst>
      <p:ext uri="{BB962C8B-B14F-4D97-AF65-F5344CB8AC3E}">
        <p14:creationId xmlns:p14="http://schemas.microsoft.com/office/powerpoint/2010/main" val="843396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486" y="4526160"/>
            <a:ext cx="6408712" cy="4947469"/>
          </a:xfrm>
        </p:spPr>
        <p:txBody>
          <a:bodyPr/>
          <a:lstStyle/>
          <a:p>
            <a:pPr marL="0" indent="0">
              <a:buFont typeface="+mj-lt"/>
              <a:buNone/>
            </a:pPr>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pPr/>
              <a:t>14</a:t>
            </a:fld>
            <a:endParaRPr lang="en-GB" dirty="0"/>
          </a:p>
        </p:txBody>
      </p:sp>
    </p:spTree>
    <p:extLst>
      <p:ext uri="{BB962C8B-B14F-4D97-AF65-F5344CB8AC3E}">
        <p14:creationId xmlns:p14="http://schemas.microsoft.com/office/powerpoint/2010/main" val="2194582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ea typeface="ＭＳ Ｐゴシック" pitchFamily="34" charset="-128"/>
              </a:rPr>
              <a:t>[</a:t>
            </a:r>
            <a:r>
              <a:rPr lang="en-GB" altLang="en-US" b="1" dirty="0" smtClean="0">
                <a:ea typeface="ＭＳ Ｐゴシック" pitchFamily="34" charset="-128"/>
              </a:rPr>
              <a:t>FACILITATOR’S </a:t>
            </a:r>
            <a:r>
              <a:rPr lang="en-GB" altLang="en-US" b="1" dirty="0" smtClean="0">
                <a:ea typeface="ＭＳ Ｐゴシック" pitchFamily="34" charset="-128"/>
              </a:rPr>
              <a:t>NOTE</a:t>
            </a:r>
            <a:r>
              <a:rPr lang="en-GB" altLang="en-US" dirty="0" smtClean="0">
                <a:ea typeface="ＭＳ Ｐゴシック" pitchFamily="34" charset="-128"/>
              </a:rPr>
              <a:t>: </a:t>
            </a:r>
            <a:r>
              <a:rPr lang="en-GB" altLang="en-US" dirty="0" smtClean="0">
                <a:ea typeface="ＭＳ Ｐゴシック" pitchFamily="34" charset="-128"/>
              </a:rPr>
              <a:t>This </a:t>
            </a:r>
            <a:r>
              <a:rPr lang="en-GB" altLang="en-US" dirty="0" smtClean="0">
                <a:ea typeface="ＭＳ Ｐゴシック" pitchFamily="34" charset="-128"/>
              </a:rPr>
              <a:t>slide has </a:t>
            </a:r>
            <a:r>
              <a:rPr lang="en-GB" altLang="en-US" dirty="0" smtClean="0">
                <a:ea typeface="ＭＳ Ｐゴシック" pitchFamily="34" charset="-128"/>
              </a:rPr>
              <a:t>animation.]</a:t>
            </a:r>
            <a:endParaRPr lang="en-GB" altLang="en-US" dirty="0" smtClean="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17</a:t>
            </a:fld>
            <a:endParaRPr lang="en-GB"/>
          </a:p>
        </p:txBody>
      </p:sp>
    </p:spTree>
    <p:extLst>
      <p:ext uri="{BB962C8B-B14F-4D97-AF65-F5344CB8AC3E}">
        <p14:creationId xmlns:p14="http://schemas.microsoft.com/office/powerpoint/2010/main" val="2882286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469" y="4507357"/>
            <a:ext cx="6624736" cy="511028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ea typeface="ＭＳ Ｐゴシック" pitchFamily="34" charset="-128"/>
              </a:rPr>
              <a:t>[</a:t>
            </a:r>
            <a:r>
              <a:rPr lang="en-GB" altLang="en-US" b="1" dirty="0" smtClean="0">
                <a:ea typeface="ＭＳ Ｐゴシック" pitchFamily="34" charset="-128"/>
              </a:rPr>
              <a:t>FACILITATOR’S </a:t>
            </a:r>
            <a:r>
              <a:rPr lang="en-GB" altLang="en-US" b="1" dirty="0" smtClean="0">
                <a:ea typeface="ＭＳ Ｐゴシック" pitchFamily="34" charset="-128"/>
              </a:rPr>
              <a:t>NOTE</a:t>
            </a:r>
            <a:r>
              <a:rPr lang="en-GB" altLang="en-US" dirty="0" smtClean="0">
                <a:ea typeface="ＭＳ Ｐゴシック" pitchFamily="34" charset="-128"/>
              </a:rPr>
              <a:t>: </a:t>
            </a:r>
            <a:r>
              <a:rPr lang="en-GB" altLang="en-US" dirty="0" smtClean="0">
                <a:ea typeface="ＭＳ Ｐゴシック" pitchFamily="34" charset="-128"/>
              </a:rPr>
              <a:t>This </a:t>
            </a:r>
            <a:r>
              <a:rPr lang="en-GB" altLang="en-US" dirty="0" smtClean="0">
                <a:ea typeface="ＭＳ Ｐゴシック" pitchFamily="34" charset="-128"/>
              </a:rPr>
              <a:t>slide has </a:t>
            </a:r>
            <a:r>
              <a:rPr lang="en-GB" altLang="en-US" dirty="0" smtClean="0">
                <a:ea typeface="ＭＳ Ｐゴシック" pitchFamily="34" charset="-128"/>
              </a:rPr>
              <a:t>animation.]</a:t>
            </a:r>
            <a:endParaRPr lang="en-GB"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A771E050-A66B-4E11-9C20-135C160BC1C9}" type="slidenum">
              <a:rPr lang="en-GB" smtClean="0"/>
              <a:t>19</a:t>
            </a:fld>
            <a:endParaRPr lang="en-GB" dirty="0"/>
          </a:p>
        </p:txBody>
      </p:sp>
    </p:spTree>
    <p:extLst>
      <p:ext uri="{BB962C8B-B14F-4D97-AF65-F5344CB8AC3E}">
        <p14:creationId xmlns:p14="http://schemas.microsoft.com/office/powerpoint/2010/main" val="3284738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20</a:t>
            </a:fld>
            <a:endParaRPr lang="en-GB" dirty="0"/>
          </a:p>
        </p:txBody>
      </p:sp>
    </p:spTree>
    <p:extLst>
      <p:ext uri="{BB962C8B-B14F-4D97-AF65-F5344CB8AC3E}">
        <p14:creationId xmlns:p14="http://schemas.microsoft.com/office/powerpoint/2010/main" val="1585673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ea typeface="ＭＳ Ｐゴシック" pitchFamily="34" charset="-128"/>
              </a:rPr>
              <a:t>[</a:t>
            </a:r>
            <a:r>
              <a:rPr lang="en-GB" altLang="en-US" b="1" dirty="0" smtClean="0">
                <a:ea typeface="ＭＳ Ｐゴシック" pitchFamily="34" charset="-128"/>
              </a:rPr>
              <a:t>FACILITATOR’S </a:t>
            </a:r>
            <a:r>
              <a:rPr lang="en-GB" altLang="en-US" b="1" dirty="0" smtClean="0">
                <a:ea typeface="ＭＳ Ｐゴシック" pitchFamily="34" charset="-128"/>
              </a:rPr>
              <a:t>NOTE</a:t>
            </a:r>
            <a:r>
              <a:rPr lang="en-GB" altLang="en-US" dirty="0" smtClean="0">
                <a:ea typeface="ＭＳ Ｐゴシック" pitchFamily="34" charset="-128"/>
              </a:rPr>
              <a:t>: </a:t>
            </a:r>
            <a:r>
              <a:rPr lang="en-GB" altLang="en-US" dirty="0" smtClean="0">
                <a:ea typeface="ＭＳ Ｐゴシック" pitchFamily="34" charset="-128"/>
              </a:rPr>
              <a:t>This </a:t>
            </a:r>
            <a:r>
              <a:rPr lang="en-GB" altLang="en-US" dirty="0" smtClean="0">
                <a:ea typeface="ＭＳ Ｐゴシック" pitchFamily="34" charset="-128"/>
              </a:rPr>
              <a:t>slide has </a:t>
            </a:r>
            <a:r>
              <a:rPr lang="en-GB" altLang="en-US" dirty="0" smtClean="0">
                <a:ea typeface="ＭＳ Ｐゴシック" pitchFamily="34" charset="-128"/>
              </a:rPr>
              <a:t>animation.]</a:t>
            </a:r>
            <a:endParaRPr lang="en-GB" altLang="en-US" dirty="0" smtClean="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21</a:t>
            </a:fld>
            <a:endParaRPr lang="en-GB" dirty="0"/>
          </a:p>
        </p:txBody>
      </p:sp>
    </p:spTree>
    <p:extLst>
      <p:ext uri="{BB962C8B-B14F-4D97-AF65-F5344CB8AC3E}">
        <p14:creationId xmlns:p14="http://schemas.microsoft.com/office/powerpoint/2010/main" val="1691453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469" y="4505077"/>
            <a:ext cx="6624736" cy="532859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100" dirty="0" smtClean="0">
                <a:ea typeface="ＭＳ Ｐゴシック" pitchFamily="34" charset="-128"/>
              </a:rPr>
              <a:t>[</a:t>
            </a:r>
            <a:r>
              <a:rPr lang="en-GB" altLang="en-US" sz="1100" b="1" dirty="0" smtClean="0">
                <a:ea typeface="ＭＳ Ｐゴシック" pitchFamily="34" charset="-128"/>
              </a:rPr>
              <a:t>FACILITATOR’S </a:t>
            </a:r>
            <a:r>
              <a:rPr lang="en-GB" altLang="en-US" sz="1100" b="1" dirty="0" smtClean="0">
                <a:ea typeface="ＭＳ Ｐゴシック" pitchFamily="34" charset="-128"/>
              </a:rPr>
              <a:t>NOTE</a:t>
            </a:r>
            <a:r>
              <a:rPr lang="en-GB" altLang="en-US" sz="1100" dirty="0" smtClean="0">
                <a:ea typeface="ＭＳ Ｐゴシック" pitchFamily="34" charset="-128"/>
              </a:rPr>
              <a:t>: </a:t>
            </a:r>
            <a:r>
              <a:rPr lang="en-GB" altLang="en-US" sz="1100" dirty="0" smtClean="0">
                <a:ea typeface="ＭＳ Ｐゴシック" pitchFamily="34" charset="-128"/>
              </a:rPr>
              <a:t>This </a:t>
            </a:r>
            <a:r>
              <a:rPr lang="en-GB" altLang="en-US" sz="1100" dirty="0" smtClean="0">
                <a:ea typeface="ＭＳ Ｐゴシック" pitchFamily="34" charset="-128"/>
              </a:rPr>
              <a:t>slide has </a:t>
            </a:r>
            <a:r>
              <a:rPr lang="en-GB" altLang="en-US" sz="1100" dirty="0" smtClean="0">
                <a:ea typeface="ＭＳ Ｐゴシック" pitchFamily="34" charset="-128"/>
              </a:rPr>
              <a:t>animation.]</a:t>
            </a:r>
            <a:endParaRPr lang="en-GB" altLang="en-US" sz="110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A771E050-A66B-4E11-9C20-135C160BC1C9}" type="slidenum">
              <a:rPr lang="en-GB" smtClean="0"/>
              <a:pPr/>
              <a:t>22</a:t>
            </a:fld>
            <a:endParaRPr lang="en-GB" dirty="0"/>
          </a:p>
        </p:txBody>
      </p:sp>
    </p:spTree>
    <p:extLst>
      <p:ext uri="{BB962C8B-B14F-4D97-AF65-F5344CB8AC3E}">
        <p14:creationId xmlns:p14="http://schemas.microsoft.com/office/powerpoint/2010/main" val="3104762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prstClr val="black">
                  <a:lumMod val="50000"/>
                  <a:lumOff val="50000"/>
                </a:prstClr>
              </a:buClr>
              <a:buSzPct val="100000"/>
              <a:buFont typeface="Wingdings" panose="05000000000000000000" pitchFamily="2" charset="2"/>
              <a:buNone/>
              <a:tabLst/>
              <a:defRPr/>
            </a:pPr>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23</a:t>
            </a:fld>
            <a:endParaRPr lang="en-GB" dirty="0"/>
          </a:p>
        </p:txBody>
      </p:sp>
    </p:spTree>
    <p:extLst>
      <p:ext uri="{BB962C8B-B14F-4D97-AF65-F5344CB8AC3E}">
        <p14:creationId xmlns:p14="http://schemas.microsoft.com/office/powerpoint/2010/main" val="3879821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485" y="4505077"/>
            <a:ext cx="6408712" cy="5235501"/>
          </a:xfrm>
        </p:spPr>
        <p:txBody>
          <a:bodyPr/>
          <a:lstStyle/>
          <a:p>
            <a:pPr marL="0" lvl="0" indent="-190500">
              <a:buFont typeface="Arial" panose="020B0604020202020204" pitchFamily="34" charset="0"/>
              <a:buNone/>
            </a:pPr>
            <a:endParaRPr lang="en-GB" dirty="0" smtClean="0"/>
          </a:p>
        </p:txBody>
      </p:sp>
      <p:sp>
        <p:nvSpPr>
          <p:cNvPr id="4" name="Slide Number Placeholder 3"/>
          <p:cNvSpPr>
            <a:spLocks noGrp="1"/>
          </p:cNvSpPr>
          <p:nvPr>
            <p:ph type="sldNum" sz="quarter" idx="10"/>
          </p:nvPr>
        </p:nvSpPr>
        <p:spPr/>
        <p:txBody>
          <a:bodyPr/>
          <a:lstStyle/>
          <a:p>
            <a:fld id="{A771E050-A66B-4E11-9C20-135C160BC1C9}" type="slidenum">
              <a:rPr lang="en-GB" smtClean="0"/>
              <a:t>24</a:t>
            </a:fld>
            <a:endParaRPr lang="en-GB"/>
          </a:p>
        </p:txBody>
      </p:sp>
    </p:spTree>
    <p:extLst>
      <p:ext uri="{BB962C8B-B14F-4D97-AF65-F5344CB8AC3E}">
        <p14:creationId xmlns:p14="http://schemas.microsoft.com/office/powerpoint/2010/main" val="1827935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25</a:t>
            </a:fld>
            <a:endParaRPr lang="en-GB"/>
          </a:p>
        </p:txBody>
      </p:sp>
    </p:spTree>
    <p:extLst>
      <p:ext uri="{BB962C8B-B14F-4D97-AF65-F5344CB8AC3E}">
        <p14:creationId xmlns:p14="http://schemas.microsoft.com/office/powerpoint/2010/main" val="104635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2</a:t>
            </a:fld>
            <a:endParaRPr lang="en-GB"/>
          </a:p>
        </p:txBody>
      </p:sp>
    </p:spTree>
    <p:extLst>
      <p:ext uri="{BB962C8B-B14F-4D97-AF65-F5344CB8AC3E}">
        <p14:creationId xmlns:p14="http://schemas.microsoft.com/office/powerpoint/2010/main" val="2805485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486" y="4526160"/>
            <a:ext cx="6408712" cy="5091485"/>
          </a:xfrm>
        </p:spPr>
        <p:txBody>
          <a:bodyPr/>
          <a:lstStyle/>
          <a:p>
            <a:pPr marL="0" indent="0" latinLnBrk="1">
              <a:buFont typeface="+mj-lt"/>
              <a:buNone/>
            </a:pPr>
            <a:endParaRPr lang="en-GB" sz="1100" b="1" u="sng" dirty="0" smtClean="0"/>
          </a:p>
        </p:txBody>
      </p:sp>
      <p:sp>
        <p:nvSpPr>
          <p:cNvPr id="4" name="Slide Number Placeholder 3"/>
          <p:cNvSpPr>
            <a:spLocks noGrp="1"/>
          </p:cNvSpPr>
          <p:nvPr>
            <p:ph type="sldNum" sz="quarter" idx="10"/>
          </p:nvPr>
        </p:nvSpPr>
        <p:spPr/>
        <p:txBody>
          <a:bodyPr/>
          <a:lstStyle/>
          <a:p>
            <a:fld id="{A771E050-A66B-4E11-9C20-135C160BC1C9}" type="slidenum">
              <a:rPr lang="en-GB" smtClean="0"/>
              <a:pPr/>
              <a:t>29</a:t>
            </a:fld>
            <a:endParaRPr lang="en-GB" dirty="0"/>
          </a:p>
        </p:txBody>
      </p:sp>
    </p:spTree>
    <p:extLst>
      <p:ext uri="{BB962C8B-B14F-4D97-AF65-F5344CB8AC3E}">
        <p14:creationId xmlns:p14="http://schemas.microsoft.com/office/powerpoint/2010/main" val="1847483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577086"/>
            <a:ext cx="6480720" cy="5184576"/>
          </a:xfrm>
        </p:spPr>
        <p:txBody>
          <a:bodyPr/>
          <a:lstStyle/>
          <a:p>
            <a:r>
              <a:rPr lang="en-GB" altLang="en-US" dirty="0">
                <a:ea typeface="ＭＳ Ｐゴシック" pitchFamily="34" charset="-128"/>
              </a:rPr>
              <a:t>[</a:t>
            </a:r>
            <a:r>
              <a:rPr lang="en-GB" altLang="en-US" b="1" dirty="0" smtClean="0">
                <a:ea typeface="ＭＳ Ｐゴシック" pitchFamily="34" charset="-128"/>
              </a:rPr>
              <a:t>FACILITATOR’S </a:t>
            </a:r>
            <a:r>
              <a:rPr lang="en-GB" altLang="en-US" b="1" dirty="0" smtClean="0">
                <a:ea typeface="ＭＳ Ｐゴシック" pitchFamily="34" charset="-128"/>
              </a:rPr>
              <a:t>NOTE</a:t>
            </a:r>
            <a:r>
              <a:rPr lang="en-GB" altLang="en-US" dirty="0" smtClean="0">
                <a:ea typeface="ＭＳ Ｐゴシック" pitchFamily="34" charset="-128"/>
              </a:rPr>
              <a:t>: </a:t>
            </a:r>
            <a:r>
              <a:rPr lang="en-GB" altLang="en-US" dirty="0" smtClean="0">
                <a:ea typeface="ＭＳ Ｐゴシック" pitchFamily="34" charset="-128"/>
              </a:rPr>
              <a:t>This </a:t>
            </a:r>
            <a:r>
              <a:rPr lang="en-GB" altLang="en-US" dirty="0">
                <a:ea typeface="ＭＳ Ｐゴシック" pitchFamily="34" charset="-128"/>
              </a:rPr>
              <a:t>slide has animation. </a:t>
            </a:r>
            <a:r>
              <a:rPr lang="en-GB" altLang="en-US" dirty="0" smtClean="0">
                <a:ea typeface="ＭＳ Ｐゴシック" pitchFamily="34" charset="-128"/>
              </a:rPr>
              <a:t>The bullets on the left appear when the slide opens. The first click will show the box and first bullet point within the box (People). The second click will bring in the second bullet point (Well-being</a:t>
            </a:r>
            <a:r>
              <a:rPr lang="en-GB" altLang="en-US" dirty="0" smtClean="0">
                <a:ea typeface="ＭＳ Ｐゴシック" pitchFamily="34" charset="-128"/>
              </a:rPr>
              <a:t>), etc.]</a:t>
            </a:r>
            <a:endParaRPr lang="en-GB"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A771E050-A66B-4E11-9C20-135C160BC1C9}" type="slidenum">
              <a:rPr lang="en-GB" smtClean="0"/>
              <a:t>3</a:t>
            </a:fld>
            <a:endParaRPr lang="en-GB"/>
          </a:p>
        </p:txBody>
      </p:sp>
    </p:spTree>
    <p:extLst>
      <p:ext uri="{BB962C8B-B14F-4D97-AF65-F5344CB8AC3E}">
        <p14:creationId xmlns:p14="http://schemas.microsoft.com/office/powerpoint/2010/main" val="2459468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4</a:t>
            </a:fld>
            <a:endParaRPr lang="en-GB" dirty="0"/>
          </a:p>
        </p:txBody>
      </p:sp>
    </p:spTree>
    <p:extLst>
      <p:ext uri="{BB962C8B-B14F-4D97-AF65-F5344CB8AC3E}">
        <p14:creationId xmlns:p14="http://schemas.microsoft.com/office/powerpoint/2010/main" val="2478915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77" y="4507357"/>
            <a:ext cx="6480720" cy="5228842"/>
          </a:xfrm>
        </p:spPr>
        <p:txBody>
          <a:bodyPr/>
          <a:lstStyle/>
          <a:p>
            <a:r>
              <a:rPr lang="en-GB" altLang="en-US" dirty="0">
                <a:ea typeface="ＭＳ Ｐゴシック" pitchFamily="34" charset="-128"/>
              </a:rPr>
              <a:t>[</a:t>
            </a:r>
            <a:r>
              <a:rPr lang="en-GB" altLang="en-US" b="1" dirty="0" smtClean="0">
                <a:ea typeface="ＭＳ Ｐゴシック" pitchFamily="34" charset="-128"/>
              </a:rPr>
              <a:t>FACILITATOR’S </a:t>
            </a:r>
            <a:r>
              <a:rPr lang="en-GB" altLang="en-US" b="1" dirty="0">
                <a:ea typeface="ＭＳ Ｐゴシック" pitchFamily="34" charset="-128"/>
              </a:rPr>
              <a:t>NOTE</a:t>
            </a:r>
            <a:r>
              <a:rPr lang="en-GB" altLang="en-US" dirty="0">
                <a:ea typeface="ＭＳ Ｐゴシック" pitchFamily="34" charset="-128"/>
              </a:rPr>
              <a:t>: </a:t>
            </a:r>
            <a:r>
              <a:rPr lang="en-GB" altLang="en-US" dirty="0" smtClean="0">
                <a:ea typeface="ＭＳ Ｐゴシック" pitchFamily="34" charset="-128"/>
              </a:rPr>
              <a:t>This </a:t>
            </a:r>
            <a:r>
              <a:rPr lang="en-GB" altLang="en-US" dirty="0">
                <a:ea typeface="ＭＳ Ｐゴシック" pitchFamily="34" charset="-128"/>
              </a:rPr>
              <a:t>slide has animation. The </a:t>
            </a:r>
            <a:r>
              <a:rPr lang="en-GB" altLang="en-US" dirty="0" smtClean="0">
                <a:ea typeface="ＭＳ Ｐゴシック" pitchFamily="34" charset="-128"/>
              </a:rPr>
              <a:t>picture and quote box </a:t>
            </a:r>
            <a:r>
              <a:rPr lang="en-GB" altLang="en-US" dirty="0">
                <a:ea typeface="ＭＳ Ｐゴシック" pitchFamily="34" charset="-128"/>
              </a:rPr>
              <a:t>will show when the slide opens. The first click will show the </a:t>
            </a:r>
            <a:r>
              <a:rPr lang="en-GB" altLang="en-US" dirty="0" smtClean="0">
                <a:ea typeface="ＭＳ Ｐゴシック" pitchFamily="34" charset="-128"/>
              </a:rPr>
              <a:t>top right </a:t>
            </a:r>
            <a:r>
              <a:rPr lang="en-GB" altLang="en-US" dirty="0" smtClean="0">
                <a:ea typeface="ＭＳ Ｐゴシック" pitchFamily="34" charset="-128"/>
              </a:rPr>
              <a:t>sentence.]</a:t>
            </a:r>
            <a:endParaRPr lang="en-GB"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71E050-A66B-4E11-9C20-135C160BC1C9}" type="slidenum">
              <a:rPr lang="en-GB" smtClean="0"/>
              <a:t>5</a:t>
            </a:fld>
            <a:endParaRPr lang="en-GB"/>
          </a:p>
        </p:txBody>
      </p:sp>
    </p:spTree>
    <p:extLst>
      <p:ext uri="{BB962C8B-B14F-4D97-AF65-F5344CB8AC3E}">
        <p14:creationId xmlns:p14="http://schemas.microsoft.com/office/powerpoint/2010/main" val="148533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6</a:t>
            </a:fld>
            <a:endParaRPr lang="en-GB"/>
          </a:p>
        </p:txBody>
      </p:sp>
    </p:spTree>
    <p:extLst>
      <p:ext uri="{BB962C8B-B14F-4D97-AF65-F5344CB8AC3E}">
        <p14:creationId xmlns:p14="http://schemas.microsoft.com/office/powerpoint/2010/main" val="2057360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ea typeface="ＭＳ Ｐゴシック" pitchFamily="34" charset="-128"/>
              </a:rPr>
              <a:t>[</a:t>
            </a:r>
            <a:r>
              <a:rPr lang="en-GB" altLang="en-US" b="1" dirty="0" smtClean="0">
                <a:ea typeface="ＭＳ Ｐゴシック" pitchFamily="34" charset="-128"/>
              </a:rPr>
              <a:t>FACILITATOR’S </a:t>
            </a:r>
            <a:r>
              <a:rPr lang="en-GB" altLang="en-US" b="1" dirty="0" smtClean="0">
                <a:ea typeface="ＭＳ Ｐゴシック" pitchFamily="34" charset="-128"/>
              </a:rPr>
              <a:t>NOTE</a:t>
            </a:r>
            <a:r>
              <a:rPr lang="en-GB" altLang="en-US" dirty="0" smtClean="0">
                <a:ea typeface="ＭＳ Ｐゴシック" pitchFamily="34" charset="-128"/>
              </a:rPr>
              <a:t>: </a:t>
            </a:r>
            <a:r>
              <a:rPr lang="en-GB" altLang="en-US" dirty="0" smtClean="0">
                <a:ea typeface="ＭＳ Ｐゴシック" pitchFamily="34" charset="-128"/>
              </a:rPr>
              <a:t>This </a:t>
            </a:r>
            <a:r>
              <a:rPr lang="en-GB" altLang="en-US" dirty="0" smtClean="0">
                <a:ea typeface="ＭＳ Ｐゴシック" pitchFamily="34" charset="-128"/>
              </a:rPr>
              <a:t>slide has </a:t>
            </a:r>
            <a:r>
              <a:rPr lang="en-GB" altLang="en-US" dirty="0" smtClean="0">
                <a:ea typeface="ＭＳ Ｐゴシック" pitchFamily="34" charset="-128"/>
              </a:rPr>
              <a:t>animation.]</a:t>
            </a:r>
            <a:endParaRPr lang="en-GB" altLang="en-US" dirty="0" smtClean="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A771E050-A66B-4E11-9C20-135C160BC1C9}" type="slidenum">
              <a:rPr lang="en-GB" smtClean="0"/>
              <a:t>10</a:t>
            </a:fld>
            <a:endParaRPr lang="en-GB"/>
          </a:p>
        </p:txBody>
      </p:sp>
    </p:spTree>
    <p:extLst>
      <p:ext uri="{BB962C8B-B14F-4D97-AF65-F5344CB8AC3E}">
        <p14:creationId xmlns:p14="http://schemas.microsoft.com/office/powerpoint/2010/main" val="3592295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469" y="4433069"/>
            <a:ext cx="6624736" cy="5328592"/>
          </a:xfrm>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altLang="en-US" sz="1100" dirty="0" smtClean="0">
                <a:ea typeface="ＭＳ Ｐゴシック" pitchFamily="34" charset="-128"/>
              </a:rPr>
              <a:t>[</a:t>
            </a:r>
            <a:r>
              <a:rPr lang="en-GB" altLang="en-US" sz="1100" b="1" dirty="0" smtClean="0">
                <a:ea typeface="ＭＳ Ｐゴシック" pitchFamily="34" charset="-128"/>
              </a:rPr>
              <a:t>FACILITATOR’S </a:t>
            </a:r>
            <a:r>
              <a:rPr lang="en-GB" altLang="en-US" sz="1100" b="1" dirty="0" smtClean="0">
                <a:ea typeface="ＭＳ Ｐゴシック" pitchFamily="34" charset="-128"/>
              </a:rPr>
              <a:t>NOTE</a:t>
            </a:r>
            <a:r>
              <a:rPr lang="en-GB" altLang="en-US" sz="1100" dirty="0" smtClean="0">
                <a:ea typeface="ＭＳ Ｐゴシック" pitchFamily="34" charset="-128"/>
              </a:rPr>
              <a:t>: </a:t>
            </a:r>
            <a:r>
              <a:rPr lang="en-GB" altLang="en-US" sz="1100" dirty="0" smtClean="0">
                <a:ea typeface="ＭＳ Ｐゴシック" pitchFamily="34" charset="-128"/>
              </a:rPr>
              <a:t>This </a:t>
            </a:r>
            <a:r>
              <a:rPr lang="en-GB" altLang="en-US" sz="1100" dirty="0" smtClean="0">
                <a:ea typeface="ＭＳ Ｐゴシック" pitchFamily="34" charset="-128"/>
              </a:rPr>
              <a:t>slide has </a:t>
            </a:r>
            <a:r>
              <a:rPr lang="en-GB" altLang="en-US" sz="1100" dirty="0" smtClean="0">
                <a:ea typeface="ＭＳ Ｐゴシック" pitchFamily="34" charset="-128"/>
              </a:rPr>
              <a:t>animation.]</a:t>
            </a:r>
            <a:endParaRPr lang="en-GB" altLang="en-US" sz="1100"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100" dirty="0" smtClean="0"/>
          </a:p>
        </p:txBody>
      </p:sp>
      <p:sp>
        <p:nvSpPr>
          <p:cNvPr id="4" name="Slide Number Placeholder 3"/>
          <p:cNvSpPr>
            <a:spLocks noGrp="1"/>
          </p:cNvSpPr>
          <p:nvPr>
            <p:ph type="sldNum" sz="quarter" idx="10"/>
          </p:nvPr>
        </p:nvSpPr>
        <p:spPr/>
        <p:txBody>
          <a:bodyPr/>
          <a:lstStyle/>
          <a:p>
            <a:fld id="{A771E050-A66B-4E11-9C20-135C160BC1C9}" type="slidenum">
              <a:rPr lang="en-GB" smtClean="0"/>
              <a:pPr/>
              <a:t>11</a:t>
            </a:fld>
            <a:endParaRPr lang="en-GB" dirty="0"/>
          </a:p>
        </p:txBody>
      </p:sp>
    </p:spTree>
    <p:extLst>
      <p:ext uri="{BB962C8B-B14F-4D97-AF65-F5344CB8AC3E}">
        <p14:creationId xmlns:p14="http://schemas.microsoft.com/office/powerpoint/2010/main" val="2301390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469" y="4454152"/>
            <a:ext cx="6552729" cy="5307509"/>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ea typeface="ＭＳ Ｐゴシック" pitchFamily="34" charset="-128"/>
              </a:rPr>
              <a:t>[</a:t>
            </a:r>
            <a:r>
              <a:rPr lang="en-GB" altLang="en-US" b="1" dirty="0" smtClean="0">
                <a:ea typeface="ＭＳ Ｐゴシック" pitchFamily="34" charset="-128"/>
              </a:rPr>
              <a:t>FACILITATOR’S </a:t>
            </a:r>
            <a:r>
              <a:rPr lang="en-GB" altLang="en-US" b="1" dirty="0" smtClean="0">
                <a:ea typeface="ＭＳ Ｐゴシック" pitchFamily="34" charset="-128"/>
              </a:rPr>
              <a:t>NOTE</a:t>
            </a:r>
            <a:r>
              <a:rPr lang="en-GB" altLang="en-US" dirty="0" smtClean="0">
                <a:ea typeface="ＭＳ Ｐゴシック" pitchFamily="34" charset="-128"/>
              </a:rPr>
              <a:t>: </a:t>
            </a:r>
            <a:r>
              <a:rPr lang="en-GB" altLang="en-US" dirty="0" smtClean="0">
                <a:ea typeface="ＭＳ Ｐゴシック" pitchFamily="34" charset="-128"/>
              </a:rPr>
              <a:t>This </a:t>
            </a:r>
            <a:r>
              <a:rPr lang="en-GB" altLang="en-US" dirty="0" smtClean="0">
                <a:ea typeface="ＭＳ Ｐゴシック" pitchFamily="34" charset="-128"/>
              </a:rPr>
              <a:t>slide has </a:t>
            </a:r>
            <a:r>
              <a:rPr lang="en-GB" altLang="en-US" dirty="0" smtClean="0">
                <a:ea typeface="ＭＳ Ｐゴシック" pitchFamily="34" charset="-128"/>
              </a:rPr>
              <a:t>animation.]</a:t>
            </a:r>
            <a:endParaRPr lang="en-GB"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A771E050-A66B-4E11-9C20-135C160BC1C9}" type="slidenum">
              <a:rPr lang="en-GB" smtClean="0"/>
              <a:pPr/>
              <a:t>12</a:t>
            </a:fld>
            <a:endParaRPr lang="en-GB" dirty="0"/>
          </a:p>
        </p:txBody>
      </p:sp>
    </p:spTree>
    <p:extLst>
      <p:ext uri="{BB962C8B-B14F-4D97-AF65-F5344CB8AC3E}">
        <p14:creationId xmlns:p14="http://schemas.microsoft.com/office/powerpoint/2010/main" val="1081246248"/>
      </p:ext>
    </p:extLst>
  </p:cSld>
  <p:clrMapOvr>
    <a:masterClrMapping/>
  </p:clrMapOvr>
</p:notes>
</file>

<file path=ppt/slideLayouts/_rels/slideLayout1.xml.rels><?xml version="1.0" encoding="UTF-8" standalone="yes"?>
<Relationships xmlns="http://schemas.openxmlformats.org/package/2006/relationships"><Relationship Id="rId18" Type="http://schemas.openxmlformats.org/officeDocument/2006/relationships/image" Target="../media/image2.png"/><Relationship Id="rId17" Type="http://schemas.openxmlformats.org/officeDocument/2006/relationships/image" Target="../media/image2.pdf"/><Relationship Id="rId2" Type="http://schemas.openxmlformats.org/officeDocument/2006/relationships/image" Target="../media/image1.png"/><Relationship Id="rId1" Type="http://schemas.openxmlformats.org/officeDocument/2006/relationships/slideMaster" Target="../slideMasters/slideMaster1.xml"/><Relationship Id="rId19"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9"/>
            <a:ext cx="7772400" cy="1296144"/>
          </a:xfrm>
        </p:spPr>
        <p:txBody>
          <a:bodyPr anchor="b">
            <a:normAutofit/>
          </a:bodyPr>
          <a:lstStyle>
            <a:lvl1pPr>
              <a:defRPr sz="36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00192" y="291666"/>
            <a:ext cx="2144044" cy="7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p:cNvCxnSpPr/>
          <p:nvPr userDrawn="1"/>
        </p:nvCxnSpPr>
        <p:spPr>
          <a:xfrm>
            <a:off x="683568" y="2638500"/>
            <a:ext cx="7776864" cy="0"/>
          </a:xfrm>
          <a:prstGeom prst="line">
            <a:avLst/>
          </a:prstGeom>
          <a:ln>
            <a:solidFill>
              <a:srgbClr val="85C441"/>
            </a:solidFill>
          </a:ln>
          <a:effectLst/>
        </p:spPr>
        <p:style>
          <a:lnRef idx="2">
            <a:schemeClr val="accent1"/>
          </a:lnRef>
          <a:fillRef idx="0">
            <a:schemeClr val="accent1"/>
          </a:fillRef>
          <a:effectRef idx="1">
            <a:schemeClr val="accent1"/>
          </a:effectRef>
          <a:fontRef idx="minor">
            <a:schemeClr val="tx1"/>
          </a:fontRef>
        </p:style>
      </p:cxnSp>
      <p:pic>
        <p:nvPicPr>
          <p:cNvPr id="8" name="Picture 7" descr="CCW LOGO.pd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7"/>
              <a:stretch>
                <a:fillRect/>
              </a:stretch>
            </p:blipFill>
          </mc:Choice>
          <mc:Fallback>
            <p:blipFill>
              <a:blip r:embed="rId18"/>
              <a:stretch>
                <a:fillRect/>
              </a:stretch>
            </p:blipFill>
          </mc:Fallback>
        </mc:AlternateContent>
        <p:spPr>
          <a:xfrm>
            <a:off x="683568" y="404664"/>
            <a:ext cx="2482209" cy="720000"/>
          </a:xfrm>
          <a:prstGeom prst="rect">
            <a:avLst/>
          </a:prstGeom>
        </p:spPr>
      </p:pic>
      <p:pic>
        <p:nvPicPr>
          <p:cNvPr id="7" name="Picture 6"/>
          <p:cNvPicPr>
            <a:picLocks noChangeAspect="1"/>
          </p:cNvPicPr>
          <p:nvPr userDrawn="1"/>
        </p:nvPicPr>
        <p:blipFill rotWithShape="1">
          <a:blip r:embed="rId19" cstate="print">
            <a:extLst>
              <a:ext uri="{28A0092B-C50C-407E-A947-70E740481C1C}">
                <a14:useLocalDpi xmlns:a14="http://schemas.microsoft.com/office/drawing/2010/main" val="0"/>
              </a:ext>
            </a:extLst>
          </a:blip>
          <a:srcRect t="6122" b="5711"/>
          <a:stretch/>
        </p:blipFill>
        <p:spPr>
          <a:xfrm>
            <a:off x="2224638" y="2780928"/>
            <a:ext cx="4694725" cy="3600000"/>
          </a:xfrm>
          <a:prstGeom prst="rect">
            <a:avLst/>
          </a:prstGeom>
        </p:spPr>
      </p:pic>
    </p:spTree>
    <p:extLst>
      <p:ext uri="{BB962C8B-B14F-4D97-AF65-F5344CB8AC3E}">
        <p14:creationId xmlns:p14="http://schemas.microsoft.com/office/powerpoint/2010/main" val="3688951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6122" b="5711"/>
          <a:stretch/>
        </p:blipFill>
        <p:spPr>
          <a:xfrm>
            <a:off x="7596336" y="260768"/>
            <a:ext cx="1408425" cy="1080000"/>
          </a:xfrm>
          <a:prstGeom prst="rect">
            <a:avLst/>
          </a:prstGeom>
        </p:spPr>
      </p:pic>
      <p:sp>
        <p:nvSpPr>
          <p:cNvPr id="2" name="Title 1"/>
          <p:cNvSpPr>
            <a:spLocks noGrp="1"/>
          </p:cNvSpPr>
          <p:nvPr>
            <p:ph type="title"/>
          </p:nvPr>
        </p:nvSpPr>
        <p:spPr>
          <a:xfrm>
            <a:off x="467544" y="260648"/>
            <a:ext cx="7128792" cy="998984"/>
          </a:xfrm>
        </p:spPr>
        <p:txBody>
          <a:bodyPr anchor="b">
            <a:noAutofit/>
          </a:bodyPr>
          <a:lstStyle>
            <a:lvl1pPr algn="l">
              <a:defRPr sz="3200" b="1">
                <a:solidFill>
                  <a:srgbClr val="85C441"/>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12776"/>
            <a:ext cx="8229600" cy="4525963"/>
          </a:xfrm>
        </p:spPr>
        <p:txBody>
          <a:bodyPr/>
          <a:lstStyle>
            <a:lvl1pPr>
              <a:buClr>
                <a:srgbClr val="85C441"/>
              </a:buClr>
              <a:defRPr sz="2400">
                <a:latin typeface="Arial" panose="020B0604020202020204" pitchFamily="34" charset="0"/>
                <a:cs typeface="Arial" panose="020B0604020202020204" pitchFamily="34" charset="0"/>
              </a:defRPr>
            </a:lvl1pPr>
            <a:lvl2pPr>
              <a:buClr>
                <a:srgbClr val="85C441"/>
              </a:buClr>
              <a:defRPr sz="2000">
                <a:latin typeface="Arial" panose="020B0604020202020204" pitchFamily="34" charset="0"/>
                <a:cs typeface="Arial" panose="020B0604020202020204" pitchFamily="34" charset="0"/>
              </a:defRPr>
            </a:lvl2pPr>
            <a:lvl3pPr>
              <a:buClr>
                <a:srgbClr val="85C441"/>
              </a:buClr>
              <a:defRPr sz="2000">
                <a:latin typeface="Arial" panose="020B0604020202020204" pitchFamily="34" charset="0"/>
                <a:cs typeface="Arial" panose="020B0604020202020204" pitchFamily="34" charset="0"/>
              </a:defRPr>
            </a:lvl3pPr>
            <a:lvl4pPr>
              <a:buClr>
                <a:srgbClr val="85C441"/>
              </a:buClr>
              <a:defRPr>
                <a:latin typeface="Arial" panose="020B0604020202020204" pitchFamily="34" charset="0"/>
                <a:cs typeface="Arial" panose="020B0604020202020204" pitchFamily="34" charset="0"/>
              </a:defRPr>
            </a:lvl4pPr>
            <a:lvl5pPr>
              <a:buClr>
                <a:srgbClr val="85C441"/>
              </a:buCl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a:xfrm>
            <a:off x="3491880" y="6309320"/>
            <a:ext cx="2133600" cy="365125"/>
          </a:xfrm>
        </p:spPr>
        <p:txBody>
          <a:bodyPr/>
          <a:lstStyle>
            <a:lvl1pPr algn="ctr">
              <a:defRPr sz="1100">
                <a:latin typeface="Arial" panose="020B0604020202020204" pitchFamily="34" charset="0"/>
                <a:cs typeface="Arial" panose="020B0604020202020204" pitchFamily="34" charset="0"/>
              </a:defRPr>
            </a:lvl1pPr>
          </a:lstStyle>
          <a:p>
            <a:fld id="{259CC62F-30C0-4A15-BEEE-9BC3816535A8}" type="slidenum">
              <a:rPr lang="en-GB" smtClean="0"/>
              <a:pPr/>
              <a:t>‹#›</a:t>
            </a:fld>
            <a:endParaRPr lang="en-GB" dirty="0"/>
          </a:p>
        </p:txBody>
      </p:sp>
      <p:cxnSp>
        <p:nvCxnSpPr>
          <p:cNvPr id="9" name="Straight Connector 8"/>
          <p:cNvCxnSpPr/>
          <p:nvPr userDrawn="1"/>
        </p:nvCxnSpPr>
        <p:spPr>
          <a:xfrm>
            <a:off x="467544" y="1268760"/>
            <a:ext cx="7128792" cy="0"/>
          </a:xfrm>
          <a:prstGeom prst="line">
            <a:avLst/>
          </a:prstGeom>
          <a:ln>
            <a:solidFill>
              <a:srgbClr val="85C441"/>
            </a:solidFill>
          </a:ln>
          <a:effectLst/>
        </p:spPr>
        <p:style>
          <a:lnRef idx="2">
            <a:schemeClr val="accent1"/>
          </a:lnRef>
          <a:fillRef idx="0">
            <a:schemeClr val="accent1"/>
          </a:fillRef>
          <a:effectRef idx="1">
            <a:schemeClr val="accent1"/>
          </a:effectRef>
          <a:fontRef idx="minor">
            <a:schemeClr val="tx1"/>
          </a:fontRef>
        </p:style>
      </p:cxnSp>
      <p:pic>
        <p:nvPicPr>
          <p:cNvPr id="8" name="Picture 12" descr="home_icon">
            <a:hlinkClick r:id="rId3" action="ppaction://hlinksldjump" tooltip="Click to jump to the contents page"/>
          </p:cNvPr>
          <p:cNvPicPr>
            <a:picLocks noChangeAspect="1" noChangeArrowheads="1"/>
          </p:cNvPicPr>
          <p:nvPr userDrawn="1"/>
        </p:nvPicPr>
        <p:blipFill>
          <a:blip r:embed="rId4" cstate="print">
            <a:lum bright="18000" contrast="-30000"/>
            <a:extLst>
              <a:ext uri="{28A0092B-C50C-407E-A947-70E740481C1C}">
                <a14:useLocalDpi xmlns:a14="http://schemas.microsoft.com/office/drawing/2010/main" val="0"/>
              </a:ext>
            </a:extLst>
          </a:blip>
          <a:srcRect/>
          <a:stretch>
            <a:fillRect/>
          </a:stretch>
        </p:blipFill>
        <p:spPr bwMode="auto">
          <a:xfrm>
            <a:off x="35496" y="44648"/>
            <a:ext cx="243672"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090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1340769"/>
            <a:ext cx="7772400" cy="1296144"/>
          </a:xfrm>
        </p:spPr>
        <p:txBody>
          <a:bodyPr anchor="b">
            <a:normAutofit/>
          </a:bodyPr>
          <a:lstStyle>
            <a:lvl1pPr>
              <a:defRPr sz="36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cxnSp>
        <p:nvCxnSpPr>
          <p:cNvPr id="13" name="Straight Connector 12"/>
          <p:cNvCxnSpPr/>
          <p:nvPr userDrawn="1"/>
        </p:nvCxnSpPr>
        <p:spPr>
          <a:xfrm>
            <a:off x="683568" y="2638500"/>
            <a:ext cx="7776864" cy="0"/>
          </a:xfrm>
          <a:prstGeom prst="line">
            <a:avLst/>
          </a:prstGeom>
          <a:ln>
            <a:solidFill>
              <a:srgbClr val="85C44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6122" b="5711"/>
          <a:stretch/>
        </p:blipFill>
        <p:spPr>
          <a:xfrm>
            <a:off x="2224638" y="2780928"/>
            <a:ext cx="4694725" cy="3600000"/>
          </a:xfrm>
          <a:prstGeom prst="rect">
            <a:avLst/>
          </a:prstGeom>
        </p:spPr>
      </p:pic>
      <p:pic>
        <p:nvPicPr>
          <p:cNvPr id="5" name="Picture 12" descr="home_icon">
            <a:hlinkClick r:id="rId3" action="ppaction://hlinksldjump" tooltip="Click to jump to the contents page"/>
          </p:cNvPr>
          <p:cNvPicPr>
            <a:picLocks noChangeAspect="1" noChangeArrowheads="1"/>
          </p:cNvPicPr>
          <p:nvPr userDrawn="1"/>
        </p:nvPicPr>
        <p:blipFill>
          <a:blip r:embed="rId4" cstate="print">
            <a:lum bright="18000" contrast="-30000"/>
            <a:extLst>
              <a:ext uri="{28A0092B-C50C-407E-A947-70E740481C1C}">
                <a14:useLocalDpi xmlns:a14="http://schemas.microsoft.com/office/drawing/2010/main" val="0"/>
              </a:ext>
            </a:extLst>
          </a:blip>
          <a:srcRect/>
          <a:stretch>
            <a:fillRect/>
          </a:stretch>
        </p:blipFill>
        <p:spPr bwMode="auto">
          <a:xfrm>
            <a:off x="35496" y="44648"/>
            <a:ext cx="243672"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0111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4784"/>
            <a:ext cx="4038600" cy="4525963"/>
          </a:xfrm>
        </p:spPr>
        <p:txBody>
          <a:bodyPr/>
          <a:lstStyle>
            <a:lvl1pPr>
              <a:buClr>
                <a:srgbClr val="85C441"/>
              </a:buClr>
              <a:defRPr sz="2400">
                <a:latin typeface="Arial" panose="020B0604020202020204" pitchFamily="34" charset="0"/>
                <a:cs typeface="Arial" panose="020B0604020202020204" pitchFamily="34" charset="0"/>
              </a:defRPr>
            </a:lvl1pPr>
            <a:lvl2pPr>
              <a:buClr>
                <a:srgbClr val="85C441"/>
              </a:buClr>
              <a:defRPr sz="2000">
                <a:latin typeface="Arial" panose="020B0604020202020204" pitchFamily="34" charset="0"/>
                <a:cs typeface="Arial" panose="020B0604020202020204" pitchFamily="34" charset="0"/>
              </a:defRPr>
            </a:lvl2pPr>
            <a:lvl3pPr>
              <a:buClr>
                <a:srgbClr val="85C441"/>
              </a:buClr>
              <a:defRPr sz="2000">
                <a:latin typeface="Arial" panose="020B0604020202020204" pitchFamily="34" charset="0"/>
                <a:cs typeface="Arial" panose="020B0604020202020204" pitchFamily="34" charset="0"/>
              </a:defRPr>
            </a:lvl3pPr>
            <a:lvl4pPr>
              <a:buClr>
                <a:srgbClr val="85C441"/>
              </a:buClr>
              <a:defRPr sz="2000">
                <a:latin typeface="Arial" panose="020B0604020202020204" pitchFamily="34" charset="0"/>
                <a:cs typeface="Arial" panose="020B0604020202020204" pitchFamily="34" charset="0"/>
              </a:defRPr>
            </a:lvl4pPr>
            <a:lvl5pPr>
              <a:buClr>
                <a:srgbClr val="85C441"/>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84784"/>
            <a:ext cx="4038600" cy="4525963"/>
          </a:xfrm>
        </p:spPr>
        <p:txBody>
          <a:bodyPr/>
          <a:lstStyle>
            <a:lvl1pPr>
              <a:buClr>
                <a:srgbClr val="85C441"/>
              </a:buClr>
              <a:defRPr sz="2400">
                <a:latin typeface="Arial" panose="020B0604020202020204" pitchFamily="34" charset="0"/>
                <a:cs typeface="Arial" panose="020B0604020202020204" pitchFamily="34" charset="0"/>
              </a:defRPr>
            </a:lvl1pPr>
            <a:lvl2pPr>
              <a:buClr>
                <a:srgbClr val="85C441"/>
              </a:buClr>
              <a:defRPr sz="2000">
                <a:latin typeface="Arial" panose="020B0604020202020204" pitchFamily="34" charset="0"/>
                <a:cs typeface="Arial" panose="020B0604020202020204" pitchFamily="34" charset="0"/>
              </a:defRPr>
            </a:lvl2pPr>
            <a:lvl3pPr>
              <a:buClr>
                <a:srgbClr val="85C441"/>
              </a:buClr>
              <a:defRPr sz="2000">
                <a:latin typeface="Arial" panose="020B0604020202020204" pitchFamily="34" charset="0"/>
                <a:cs typeface="Arial" panose="020B0604020202020204" pitchFamily="34" charset="0"/>
              </a:defRPr>
            </a:lvl3pPr>
            <a:lvl4pPr>
              <a:buClr>
                <a:srgbClr val="85C441"/>
              </a:buClr>
              <a:defRPr sz="2000">
                <a:latin typeface="Arial" panose="020B0604020202020204" pitchFamily="34" charset="0"/>
                <a:cs typeface="Arial" panose="020B0604020202020204" pitchFamily="34" charset="0"/>
              </a:defRPr>
            </a:lvl4pPr>
            <a:lvl5pPr>
              <a:buClr>
                <a:srgbClr val="85C441"/>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Slide Number Placeholder 5"/>
          <p:cNvSpPr>
            <a:spLocks noGrp="1"/>
          </p:cNvSpPr>
          <p:nvPr>
            <p:ph type="sldNum" sz="quarter" idx="12"/>
          </p:nvPr>
        </p:nvSpPr>
        <p:spPr>
          <a:xfrm>
            <a:off x="3491880" y="6309320"/>
            <a:ext cx="2133600" cy="365125"/>
          </a:xfrm>
        </p:spPr>
        <p:txBody>
          <a:bodyPr/>
          <a:lstStyle>
            <a:lvl1pPr algn="ctr">
              <a:defRPr sz="1100">
                <a:latin typeface="Arial" panose="020B0604020202020204" pitchFamily="34" charset="0"/>
                <a:cs typeface="Arial" panose="020B0604020202020204" pitchFamily="34" charset="0"/>
              </a:defRPr>
            </a:lvl1pPr>
          </a:lstStyle>
          <a:p>
            <a:fld id="{259CC62F-30C0-4A15-BEEE-9BC3816535A8}" type="slidenum">
              <a:rPr lang="en-GB" smtClean="0"/>
              <a:pPr/>
              <a:t>‹#›</a:t>
            </a:fld>
            <a:endParaRPr lang="en-GB"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6122" b="5711"/>
          <a:stretch/>
        </p:blipFill>
        <p:spPr>
          <a:xfrm>
            <a:off x="7596336" y="260768"/>
            <a:ext cx="1408425" cy="1080000"/>
          </a:xfrm>
          <a:prstGeom prst="rect">
            <a:avLst/>
          </a:prstGeom>
        </p:spPr>
      </p:pic>
      <p:sp>
        <p:nvSpPr>
          <p:cNvPr id="11" name="Title 1"/>
          <p:cNvSpPr>
            <a:spLocks noGrp="1"/>
          </p:cNvSpPr>
          <p:nvPr>
            <p:ph type="title"/>
          </p:nvPr>
        </p:nvSpPr>
        <p:spPr>
          <a:xfrm>
            <a:off x="467544" y="260648"/>
            <a:ext cx="7128792" cy="998984"/>
          </a:xfrm>
        </p:spPr>
        <p:txBody>
          <a:bodyPr anchor="b">
            <a:noAutofit/>
          </a:bodyPr>
          <a:lstStyle>
            <a:lvl1pPr algn="l">
              <a:defRPr sz="3200" b="1">
                <a:solidFill>
                  <a:srgbClr val="85C441"/>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cxnSp>
        <p:nvCxnSpPr>
          <p:cNvPr id="14" name="Straight Connector 13"/>
          <p:cNvCxnSpPr/>
          <p:nvPr userDrawn="1"/>
        </p:nvCxnSpPr>
        <p:spPr>
          <a:xfrm>
            <a:off x="467544" y="1268760"/>
            <a:ext cx="7128792" cy="0"/>
          </a:xfrm>
          <a:prstGeom prst="line">
            <a:avLst/>
          </a:prstGeom>
          <a:ln>
            <a:solidFill>
              <a:srgbClr val="85C441"/>
            </a:solidFill>
          </a:ln>
          <a:effectLst/>
        </p:spPr>
        <p:style>
          <a:lnRef idx="2">
            <a:schemeClr val="accent1"/>
          </a:lnRef>
          <a:fillRef idx="0">
            <a:schemeClr val="accent1"/>
          </a:fillRef>
          <a:effectRef idx="1">
            <a:schemeClr val="accent1"/>
          </a:effectRef>
          <a:fontRef idx="minor">
            <a:schemeClr val="tx1"/>
          </a:fontRef>
        </p:style>
      </p:cxnSp>
      <p:pic>
        <p:nvPicPr>
          <p:cNvPr id="8" name="Picture 12" descr="home_icon">
            <a:hlinkClick r:id="rId3" action="ppaction://hlinksldjump" tooltip="Click to jump to the contents page"/>
          </p:cNvPr>
          <p:cNvPicPr>
            <a:picLocks noChangeAspect="1" noChangeArrowheads="1"/>
          </p:cNvPicPr>
          <p:nvPr userDrawn="1"/>
        </p:nvPicPr>
        <p:blipFill>
          <a:blip r:embed="rId4" cstate="print">
            <a:lum bright="18000" contrast="-30000"/>
            <a:extLst>
              <a:ext uri="{28A0092B-C50C-407E-A947-70E740481C1C}">
                <a14:useLocalDpi xmlns:a14="http://schemas.microsoft.com/office/drawing/2010/main" val="0"/>
              </a:ext>
            </a:extLst>
          </a:blip>
          <a:srcRect/>
          <a:stretch>
            <a:fillRect/>
          </a:stretch>
        </p:blipFill>
        <p:spPr bwMode="auto">
          <a:xfrm>
            <a:off x="35496" y="44648"/>
            <a:ext cx="243672"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0252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3491880" y="6309320"/>
            <a:ext cx="2133600" cy="365125"/>
          </a:xfrm>
        </p:spPr>
        <p:txBody>
          <a:bodyPr/>
          <a:lstStyle>
            <a:lvl1pPr algn="ctr">
              <a:defRPr sz="1100">
                <a:latin typeface="Arial" panose="020B0604020202020204" pitchFamily="34" charset="0"/>
                <a:cs typeface="Arial" panose="020B0604020202020204" pitchFamily="34" charset="0"/>
              </a:defRPr>
            </a:lvl1pPr>
          </a:lstStyle>
          <a:p>
            <a:fld id="{259CC62F-30C0-4A15-BEEE-9BC3816535A8}" type="slidenum">
              <a:rPr lang="en-GB" smtClean="0"/>
              <a:pPr/>
              <a:t>‹#›</a:t>
            </a:fld>
            <a:endParaRPr lang="en-GB" dirty="0"/>
          </a:p>
        </p:txBody>
      </p:sp>
      <p:pic>
        <p:nvPicPr>
          <p:cNvPr id="4" name="Picture 12" descr="home_icon">
            <a:hlinkClick r:id="rId2" action="ppaction://hlinksldjump" tooltip="Click to jump to the contents page"/>
          </p:cNvPr>
          <p:cNvPicPr>
            <a:picLocks noChangeAspect="1" noChangeArrowheads="1"/>
          </p:cNvPicPr>
          <p:nvPr userDrawn="1"/>
        </p:nvPicPr>
        <p:blipFill>
          <a:blip r:embed="rId3" cstate="print">
            <a:lum bright="18000" contrast="-30000"/>
            <a:extLst>
              <a:ext uri="{28A0092B-C50C-407E-A947-70E740481C1C}">
                <a14:useLocalDpi xmlns:a14="http://schemas.microsoft.com/office/drawing/2010/main" val="0"/>
              </a:ext>
            </a:extLst>
          </a:blip>
          <a:srcRect/>
          <a:stretch>
            <a:fillRect/>
          </a:stretch>
        </p:blipFill>
        <p:spPr bwMode="auto">
          <a:xfrm>
            <a:off x="35496" y="44648"/>
            <a:ext cx="243672"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02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CC62F-30C0-4A15-BEEE-9BC3816535A8}" type="slidenum">
              <a:rPr lang="en-GB" smtClean="0"/>
              <a:t>‹#›</a:t>
            </a:fld>
            <a:endParaRPr lang="en-GB"/>
          </a:p>
        </p:txBody>
      </p:sp>
    </p:spTree>
    <p:extLst>
      <p:ext uri="{BB962C8B-B14F-4D97-AF65-F5344CB8AC3E}">
        <p14:creationId xmlns:p14="http://schemas.microsoft.com/office/powerpoint/2010/main" val="3357990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4.xml"/><Relationship Id="rId7" Type="http://schemas.openxmlformats.org/officeDocument/2006/relationships/slide" Target="slide2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6.xml"/><Relationship Id="rId4" Type="http://schemas.openxmlformats.org/officeDocument/2006/relationships/slide" Target="slide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Assessing and Meeting the Needs of Individuals in the Secure Estate</a:t>
            </a:r>
            <a:endParaRPr lang="en-GB" dirty="0"/>
          </a:p>
        </p:txBody>
      </p:sp>
    </p:spTree>
    <p:extLst>
      <p:ext uri="{BB962C8B-B14F-4D97-AF65-F5344CB8AC3E}">
        <p14:creationId xmlns:p14="http://schemas.microsoft.com/office/powerpoint/2010/main" val="273446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Adults in the secure estate</a:t>
            </a:r>
            <a:endParaRPr lang="en-GB" dirty="0"/>
          </a:p>
        </p:txBody>
      </p:sp>
      <p:sp>
        <p:nvSpPr>
          <p:cNvPr id="3" name="Content Placeholder 2"/>
          <p:cNvSpPr>
            <a:spLocks noGrp="1"/>
          </p:cNvSpPr>
          <p:nvPr>
            <p:ph idx="1"/>
          </p:nvPr>
        </p:nvSpPr>
        <p:spPr/>
        <p:txBody>
          <a:bodyPr/>
          <a:lstStyle/>
          <a:p>
            <a:r>
              <a:rPr lang="en-US" dirty="0"/>
              <a:t>Mental health </a:t>
            </a:r>
          </a:p>
          <a:p>
            <a:r>
              <a:rPr lang="en-US" dirty="0" smtClean="0"/>
              <a:t>Very </a:t>
            </a:r>
            <a:r>
              <a:rPr lang="en-US" dirty="0"/>
              <a:t>high levels of alcohol misuse </a:t>
            </a:r>
          </a:p>
          <a:p>
            <a:r>
              <a:rPr lang="en-US" dirty="0" smtClean="0"/>
              <a:t>Increasing </a:t>
            </a:r>
            <a:r>
              <a:rPr lang="en-US" dirty="0"/>
              <a:t>numbers of older people </a:t>
            </a:r>
          </a:p>
          <a:p>
            <a:r>
              <a:rPr lang="en-US" dirty="0" smtClean="0"/>
              <a:t>Physical </a:t>
            </a:r>
            <a:r>
              <a:rPr lang="en-US" dirty="0"/>
              <a:t>disabilities</a:t>
            </a:r>
          </a:p>
          <a:p>
            <a:r>
              <a:rPr lang="en-US" dirty="0"/>
              <a:t>Learning </a:t>
            </a:r>
            <a:r>
              <a:rPr lang="en-US" dirty="0" smtClean="0"/>
              <a:t>difficulties</a:t>
            </a:r>
          </a:p>
          <a:p>
            <a:pPr lvl="0"/>
            <a:r>
              <a:rPr lang="en-GB" dirty="0"/>
              <a:t>Women prisoners </a:t>
            </a:r>
            <a:r>
              <a:rPr lang="en-GB" dirty="0" smtClean="0"/>
              <a:t>– </a:t>
            </a:r>
            <a:r>
              <a:rPr lang="en-GB" dirty="0"/>
              <a:t>release and resettlement challenges</a:t>
            </a:r>
          </a:p>
          <a:p>
            <a:endParaRPr lang="en-US" dirty="0"/>
          </a:p>
          <a:p>
            <a:endParaRPr lang="en-GB" dirty="0"/>
          </a:p>
        </p:txBody>
      </p:sp>
      <p:sp>
        <p:nvSpPr>
          <p:cNvPr id="4" name="Slide Number Placeholder 3"/>
          <p:cNvSpPr>
            <a:spLocks noGrp="1"/>
          </p:cNvSpPr>
          <p:nvPr>
            <p:ph type="sldNum" sz="quarter" idx="12"/>
          </p:nvPr>
        </p:nvSpPr>
        <p:spPr/>
        <p:txBody>
          <a:bodyPr/>
          <a:lstStyle/>
          <a:p>
            <a:fld id="{259CC62F-30C0-4A15-BEEE-9BC3816535A8}" type="slidenum">
              <a:rPr lang="en-GB" smtClean="0"/>
              <a:pPr/>
              <a:t>9</a:t>
            </a:fld>
            <a:endParaRPr lang="en-GB" dirty="0"/>
          </a:p>
        </p:txBody>
      </p:sp>
    </p:spTree>
    <p:extLst>
      <p:ext uri="{BB962C8B-B14F-4D97-AF65-F5344CB8AC3E}">
        <p14:creationId xmlns:p14="http://schemas.microsoft.com/office/powerpoint/2010/main" val="2202600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secure estate</a:t>
            </a:r>
            <a:endParaRPr lang="en-GB" dirty="0"/>
          </a:p>
        </p:txBody>
      </p:sp>
      <p:sp>
        <p:nvSpPr>
          <p:cNvPr id="3" name="Content Placeholder 2"/>
          <p:cNvSpPr>
            <a:spLocks noGrp="1"/>
          </p:cNvSpPr>
          <p:nvPr>
            <p:ph idx="1"/>
          </p:nvPr>
        </p:nvSpPr>
        <p:spPr/>
        <p:txBody>
          <a:bodyPr>
            <a:normAutofit lnSpcReduction="10000"/>
          </a:bodyPr>
          <a:lstStyle/>
          <a:p>
            <a:r>
              <a:rPr lang="en-GB" dirty="0"/>
              <a:t>Agencies:</a:t>
            </a:r>
          </a:p>
          <a:p>
            <a:pPr lvl="1"/>
            <a:r>
              <a:rPr lang="en-GB" dirty="0"/>
              <a:t>National Offender Management Service (NOMS)</a:t>
            </a:r>
          </a:p>
          <a:p>
            <a:pPr lvl="1"/>
            <a:r>
              <a:rPr lang="en-GB" dirty="0"/>
              <a:t>National Probation Service (NPS)</a:t>
            </a:r>
          </a:p>
          <a:p>
            <a:pPr lvl="1"/>
            <a:r>
              <a:rPr lang="en-GB" dirty="0"/>
              <a:t>Community Rehabilitation Company (CRC)</a:t>
            </a:r>
          </a:p>
          <a:p>
            <a:pPr lvl="1"/>
            <a:r>
              <a:rPr lang="en-GB" dirty="0"/>
              <a:t>Youth Offending Teams (YOT</a:t>
            </a:r>
            <a:r>
              <a:rPr lang="en-GB" dirty="0" smtClean="0"/>
              <a:t>)</a:t>
            </a:r>
          </a:p>
          <a:p>
            <a:pPr lvl="1"/>
            <a:r>
              <a:rPr lang="en-GB" dirty="0" smtClean="0"/>
              <a:t>Health provision</a:t>
            </a:r>
            <a:endParaRPr lang="en-GB" dirty="0"/>
          </a:p>
          <a:p>
            <a:pPr lvl="1"/>
            <a:r>
              <a:rPr lang="en-GB" dirty="0"/>
              <a:t>Local authorities</a:t>
            </a:r>
          </a:p>
          <a:p>
            <a:r>
              <a:rPr lang="en-GB" dirty="0" smtClean="0"/>
              <a:t>Provision:</a:t>
            </a:r>
          </a:p>
          <a:p>
            <a:pPr lvl="1"/>
            <a:r>
              <a:rPr lang="en-GB" smtClean="0"/>
              <a:t>Prisons</a:t>
            </a:r>
            <a:endParaRPr lang="en-GB" dirty="0" smtClean="0"/>
          </a:p>
          <a:p>
            <a:pPr lvl="1"/>
            <a:r>
              <a:rPr lang="en-GB" dirty="0" smtClean="0"/>
              <a:t>Approved premises</a:t>
            </a:r>
          </a:p>
          <a:p>
            <a:pPr lvl="1"/>
            <a:r>
              <a:rPr lang="en-GB" dirty="0" smtClean="0"/>
              <a:t>Bail accommodation</a:t>
            </a:r>
          </a:p>
          <a:p>
            <a:pPr lvl="1"/>
            <a:r>
              <a:rPr lang="en-GB" dirty="0" smtClean="0"/>
              <a:t>Youth detention</a:t>
            </a:r>
          </a:p>
        </p:txBody>
      </p:sp>
      <p:sp>
        <p:nvSpPr>
          <p:cNvPr id="4" name="Slide Number Placeholder 3"/>
          <p:cNvSpPr>
            <a:spLocks noGrp="1"/>
          </p:cNvSpPr>
          <p:nvPr>
            <p:ph type="sldNum" sz="quarter" idx="12"/>
          </p:nvPr>
        </p:nvSpPr>
        <p:spPr/>
        <p:txBody>
          <a:bodyPr/>
          <a:lstStyle/>
          <a:p>
            <a:fld id="{259CC62F-30C0-4A15-BEEE-9BC3816535A8}" type="slidenum">
              <a:rPr lang="en-GB" smtClean="0"/>
              <a:pPr/>
              <a:t>10</a:t>
            </a:fld>
            <a:endParaRPr lang="en-GB" dirty="0"/>
          </a:p>
        </p:txBody>
      </p:sp>
    </p:spTree>
    <p:extLst>
      <p:ext uri="{BB962C8B-B14F-4D97-AF65-F5344CB8AC3E}">
        <p14:creationId xmlns:p14="http://schemas.microsoft.com/office/powerpoint/2010/main" val="361447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local authority is responsible for adults?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94868176"/>
              </p:ext>
            </p:extLst>
          </p:nvPr>
        </p:nvGraphicFramePr>
        <p:xfrm>
          <a:off x="457200" y="1412875"/>
          <a:ext cx="8229600" cy="4104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9CC62F-30C0-4A15-BEEE-9BC3816535A8}" type="slidenum">
              <a:rPr lang="en-GB" smtClean="0"/>
              <a:pPr/>
              <a:t>11</a:t>
            </a:fld>
            <a:endParaRPr lang="en-GB" dirty="0"/>
          </a:p>
        </p:txBody>
      </p:sp>
    </p:spTree>
    <p:extLst>
      <p:ext uri="{BB962C8B-B14F-4D97-AF65-F5344CB8AC3E}">
        <p14:creationId xmlns:p14="http://schemas.microsoft.com/office/powerpoint/2010/main" val="202766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9444FACA-1BB0-4452-B239-09EA1147D2C6}"/>
                                            </p:graphicEl>
                                          </p:spTgt>
                                        </p:tgtEl>
                                        <p:attrNameLst>
                                          <p:attrName>style.visibility</p:attrName>
                                        </p:attrNameLst>
                                      </p:cBhvr>
                                      <p:to>
                                        <p:strVal val="visible"/>
                                      </p:to>
                                    </p:set>
                                    <p:animEffect transition="in" filter="fade">
                                      <p:cBhvr>
                                        <p:cTn id="7" dur="1000"/>
                                        <p:tgtEl>
                                          <p:spTgt spid="5">
                                            <p:graphicEl>
                                              <a:dgm id="{9444FACA-1BB0-4452-B239-09EA1147D2C6}"/>
                                            </p:graphicEl>
                                          </p:spTgt>
                                        </p:tgtEl>
                                      </p:cBhvr>
                                    </p:animEffect>
                                    <p:anim calcmode="lin" valueType="num">
                                      <p:cBhvr>
                                        <p:cTn id="8" dur="1000" fill="hold"/>
                                        <p:tgtEl>
                                          <p:spTgt spid="5">
                                            <p:graphicEl>
                                              <a:dgm id="{9444FACA-1BB0-4452-B239-09EA1147D2C6}"/>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9444FACA-1BB0-4452-B239-09EA1147D2C6}"/>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A0458C39-D962-4B31-B456-70D8BC21EE4B}"/>
                                            </p:graphicEl>
                                          </p:spTgt>
                                        </p:tgtEl>
                                        <p:attrNameLst>
                                          <p:attrName>style.visibility</p:attrName>
                                        </p:attrNameLst>
                                      </p:cBhvr>
                                      <p:to>
                                        <p:strVal val="visible"/>
                                      </p:to>
                                    </p:set>
                                    <p:animEffect transition="in" filter="fade">
                                      <p:cBhvr>
                                        <p:cTn id="12" dur="1000"/>
                                        <p:tgtEl>
                                          <p:spTgt spid="5">
                                            <p:graphicEl>
                                              <a:dgm id="{A0458C39-D962-4B31-B456-70D8BC21EE4B}"/>
                                            </p:graphicEl>
                                          </p:spTgt>
                                        </p:tgtEl>
                                      </p:cBhvr>
                                    </p:animEffect>
                                    <p:anim calcmode="lin" valueType="num">
                                      <p:cBhvr>
                                        <p:cTn id="13" dur="1000" fill="hold"/>
                                        <p:tgtEl>
                                          <p:spTgt spid="5">
                                            <p:graphicEl>
                                              <a:dgm id="{A0458C39-D962-4B31-B456-70D8BC21EE4B}"/>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A0458C39-D962-4B31-B456-70D8BC21EE4B}"/>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A372BE60-469D-4B38-A83C-551EB04C9021}"/>
                                            </p:graphicEl>
                                          </p:spTgt>
                                        </p:tgtEl>
                                        <p:attrNameLst>
                                          <p:attrName>style.visibility</p:attrName>
                                        </p:attrNameLst>
                                      </p:cBhvr>
                                      <p:to>
                                        <p:strVal val="visible"/>
                                      </p:to>
                                    </p:set>
                                    <p:animEffect transition="in" filter="fade">
                                      <p:cBhvr>
                                        <p:cTn id="19" dur="1000"/>
                                        <p:tgtEl>
                                          <p:spTgt spid="5">
                                            <p:graphicEl>
                                              <a:dgm id="{A372BE60-469D-4B38-A83C-551EB04C9021}"/>
                                            </p:graphicEl>
                                          </p:spTgt>
                                        </p:tgtEl>
                                      </p:cBhvr>
                                    </p:animEffect>
                                    <p:anim calcmode="lin" valueType="num">
                                      <p:cBhvr>
                                        <p:cTn id="20" dur="1000" fill="hold"/>
                                        <p:tgtEl>
                                          <p:spTgt spid="5">
                                            <p:graphicEl>
                                              <a:dgm id="{A372BE60-469D-4B38-A83C-551EB04C9021}"/>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A372BE60-469D-4B38-A83C-551EB04C9021}"/>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graphicEl>
                                              <a:dgm id="{8AD35E17-BE6C-4B0F-B093-1D338FFA72C5}"/>
                                            </p:graphicEl>
                                          </p:spTgt>
                                        </p:tgtEl>
                                        <p:attrNameLst>
                                          <p:attrName>style.visibility</p:attrName>
                                        </p:attrNameLst>
                                      </p:cBhvr>
                                      <p:to>
                                        <p:strVal val="visible"/>
                                      </p:to>
                                    </p:set>
                                    <p:animEffect transition="in" filter="fade">
                                      <p:cBhvr>
                                        <p:cTn id="24" dur="1000"/>
                                        <p:tgtEl>
                                          <p:spTgt spid="5">
                                            <p:graphicEl>
                                              <a:dgm id="{8AD35E17-BE6C-4B0F-B093-1D338FFA72C5}"/>
                                            </p:graphicEl>
                                          </p:spTgt>
                                        </p:tgtEl>
                                      </p:cBhvr>
                                    </p:animEffect>
                                    <p:anim calcmode="lin" valueType="num">
                                      <p:cBhvr>
                                        <p:cTn id="25" dur="1000" fill="hold"/>
                                        <p:tgtEl>
                                          <p:spTgt spid="5">
                                            <p:graphicEl>
                                              <a:dgm id="{8AD35E17-BE6C-4B0F-B093-1D338FFA72C5}"/>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8AD35E17-BE6C-4B0F-B093-1D338FFA72C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Portability and </a:t>
            </a:r>
            <a:r>
              <a:rPr lang="en-GB" dirty="0" smtClean="0"/>
              <a:t>cross-border </a:t>
            </a:r>
            <a:r>
              <a:rPr lang="en-GB" dirty="0"/>
              <a:t>arrangements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58994547"/>
              </p:ext>
            </p:extLst>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9CC62F-30C0-4A15-BEEE-9BC3816535A8}" type="slidenum">
              <a:rPr lang="en-GB" smtClean="0"/>
              <a:pPr/>
              <a:t>12</a:t>
            </a:fld>
            <a:endParaRPr lang="en-GB" dirty="0"/>
          </a:p>
        </p:txBody>
      </p:sp>
    </p:spTree>
    <p:extLst>
      <p:ext uri="{BB962C8B-B14F-4D97-AF65-F5344CB8AC3E}">
        <p14:creationId xmlns:p14="http://schemas.microsoft.com/office/powerpoint/2010/main" val="270473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747727BF-E4BB-490E-8336-4A3F6B6A10E3}"/>
                                            </p:graphicEl>
                                          </p:spTgt>
                                        </p:tgtEl>
                                        <p:attrNameLst>
                                          <p:attrName>style.visibility</p:attrName>
                                        </p:attrNameLst>
                                      </p:cBhvr>
                                      <p:to>
                                        <p:strVal val="visible"/>
                                      </p:to>
                                    </p:set>
                                    <p:animEffect transition="in" filter="fade">
                                      <p:cBhvr>
                                        <p:cTn id="7" dur="1000"/>
                                        <p:tgtEl>
                                          <p:spTgt spid="5">
                                            <p:graphicEl>
                                              <a:dgm id="{747727BF-E4BB-490E-8336-4A3F6B6A10E3}"/>
                                            </p:graphicEl>
                                          </p:spTgt>
                                        </p:tgtEl>
                                      </p:cBhvr>
                                    </p:animEffect>
                                    <p:anim calcmode="lin" valueType="num">
                                      <p:cBhvr>
                                        <p:cTn id="8" dur="1000" fill="hold"/>
                                        <p:tgtEl>
                                          <p:spTgt spid="5">
                                            <p:graphicEl>
                                              <a:dgm id="{747727BF-E4BB-490E-8336-4A3F6B6A10E3}"/>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747727BF-E4BB-490E-8336-4A3F6B6A10E3}"/>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32B32497-D8EB-4255-B888-532348819CD6}"/>
                                            </p:graphicEl>
                                          </p:spTgt>
                                        </p:tgtEl>
                                        <p:attrNameLst>
                                          <p:attrName>style.visibility</p:attrName>
                                        </p:attrNameLst>
                                      </p:cBhvr>
                                      <p:to>
                                        <p:strVal val="visible"/>
                                      </p:to>
                                    </p:set>
                                    <p:animEffect transition="in" filter="fade">
                                      <p:cBhvr>
                                        <p:cTn id="12" dur="1000"/>
                                        <p:tgtEl>
                                          <p:spTgt spid="5">
                                            <p:graphicEl>
                                              <a:dgm id="{32B32497-D8EB-4255-B888-532348819CD6}"/>
                                            </p:graphicEl>
                                          </p:spTgt>
                                        </p:tgtEl>
                                      </p:cBhvr>
                                    </p:animEffect>
                                    <p:anim calcmode="lin" valueType="num">
                                      <p:cBhvr>
                                        <p:cTn id="13" dur="1000" fill="hold"/>
                                        <p:tgtEl>
                                          <p:spTgt spid="5">
                                            <p:graphicEl>
                                              <a:dgm id="{32B32497-D8EB-4255-B888-532348819CD6}"/>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32B32497-D8EB-4255-B888-532348819CD6}"/>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3FFEF6F6-DEA0-469D-AC54-FA1E9D22F7E9}"/>
                                            </p:graphicEl>
                                          </p:spTgt>
                                        </p:tgtEl>
                                        <p:attrNameLst>
                                          <p:attrName>style.visibility</p:attrName>
                                        </p:attrNameLst>
                                      </p:cBhvr>
                                      <p:to>
                                        <p:strVal val="visible"/>
                                      </p:to>
                                    </p:set>
                                    <p:animEffect transition="in" filter="fade">
                                      <p:cBhvr>
                                        <p:cTn id="19" dur="1000"/>
                                        <p:tgtEl>
                                          <p:spTgt spid="5">
                                            <p:graphicEl>
                                              <a:dgm id="{3FFEF6F6-DEA0-469D-AC54-FA1E9D22F7E9}"/>
                                            </p:graphicEl>
                                          </p:spTgt>
                                        </p:tgtEl>
                                      </p:cBhvr>
                                    </p:animEffect>
                                    <p:anim calcmode="lin" valueType="num">
                                      <p:cBhvr>
                                        <p:cTn id="20" dur="1000" fill="hold"/>
                                        <p:tgtEl>
                                          <p:spTgt spid="5">
                                            <p:graphicEl>
                                              <a:dgm id="{3FFEF6F6-DEA0-469D-AC54-FA1E9D22F7E9}"/>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3FFEF6F6-DEA0-469D-AC54-FA1E9D22F7E9}"/>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graphicEl>
                                              <a:dgm id="{B245F0DF-C865-4074-ABDF-119EB11B6FB4}"/>
                                            </p:graphicEl>
                                          </p:spTgt>
                                        </p:tgtEl>
                                        <p:attrNameLst>
                                          <p:attrName>style.visibility</p:attrName>
                                        </p:attrNameLst>
                                      </p:cBhvr>
                                      <p:to>
                                        <p:strVal val="visible"/>
                                      </p:to>
                                    </p:set>
                                    <p:animEffect transition="in" filter="fade">
                                      <p:cBhvr>
                                        <p:cTn id="24" dur="1000"/>
                                        <p:tgtEl>
                                          <p:spTgt spid="5">
                                            <p:graphicEl>
                                              <a:dgm id="{B245F0DF-C865-4074-ABDF-119EB11B6FB4}"/>
                                            </p:graphicEl>
                                          </p:spTgt>
                                        </p:tgtEl>
                                      </p:cBhvr>
                                    </p:animEffect>
                                    <p:anim calcmode="lin" valueType="num">
                                      <p:cBhvr>
                                        <p:cTn id="25" dur="1000" fill="hold"/>
                                        <p:tgtEl>
                                          <p:spTgt spid="5">
                                            <p:graphicEl>
                                              <a:dgm id="{B245F0DF-C865-4074-ABDF-119EB11B6FB4}"/>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B245F0DF-C865-4074-ABDF-119EB11B6FB4}"/>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graphicEl>
                                              <a:dgm id="{61DB7D18-C0D3-48F2-8212-1652C04DCD57}"/>
                                            </p:graphicEl>
                                          </p:spTgt>
                                        </p:tgtEl>
                                        <p:attrNameLst>
                                          <p:attrName>style.visibility</p:attrName>
                                        </p:attrNameLst>
                                      </p:cBhvr>
                                      <p:to>
                                        <p:strVal val="visible"/>
                                      </p:to>
                                    </p:set>
                                    <p:animEffect transition="in" filter="fade">
                                      <p:cBhvr>
                                        <p:cTn id="31" dur="1000"/>
                                        <p:tgtEl>
                                          <p:spTgt spid="5">
                                            <p:graphicEl>
                                              <a:dgm id="{61DB7D18-C0D3-48F2-8212-1652C04DCD57}"/>
                                            </p:graphicEl>
                                          </p:spTgt>
                                        </p:tgtEl>
                                      </p:cBhvr>
                                    </p:animEffect>
                                    <p:anim calcmode="lin" valueType="num">
                                      <p:cBhvr>
                                        <p:cTn id="32" dur="1000" fill="hold"/>
                                        <p:tgtEl>
                                          <p:spTgt spid="5">
                                            <p:graphicEl>
                                              <a:dgm id="{61DB7D18-C0D3-48F2-8212-1652C04DCD57}"/>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61DB7D18-C0D3-48F2-8212-1652C04DCD57}"/>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graphicEl>
                                              <a:dgm id="{75ABBE52-FE80-49F6-99E0-D357EACDF62C}"/>
                                            </p:graphicEl>
                                          </p:spTgt>
                                        </p:tgtEl>
                                        <p:attrNameLst>
                                          <p:attrName>style.visibility</p:attrName>
                                        </p:attrNameLst>
                                      </p:cBhvr>
                                      <p:to>
                                        <p:strVal val="visible"/>
                                      </p:to>
                                    </p:set>
                                    <p:animEffect transition="in" filter="fade">
                                      <p:cBhvr>
                                        <p:cTn id="36" dur="1000"/>
                                        <p:tgtEl>
                                          <p:spTgt spid="5">
                                            <p:graphicEl>
                                              <a:dgm id="{75ABBE52-FE80-49F6-99E0-D357EACDF62C}"/>
                                            </p:graphicEl>
                                          </p:spTgt>
                                        </p:tgtEl>
                                      </p:cBhvr>
                                    </p:animEffect>
                                    <p:anim calcmode="lin" valueType="num">
                                      <p:cBhvr>
                                        <p:cTn id="37" dur="1000" fill="hold"/>
                                        <p:tgtEl>
                                          <p:spTgt spid="5">
                                            <p:graphicEl>
                                              <a:dgm id="{75ABBE52-FE80-49F6-99E0-D357EACDF62C}"/>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75ABBE52-FE80-49F6-99E0-D357EACDF62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Transition</a:t>
            </a:r>
            <a:endParaRPr lang="en-GB" dirty="0"/>
          </a:p>
        </p:txBody>
      </p:sp>
      <p:sp>
        <p:nvSpPr>
          <p:cNvPr id="2" name="Slide Number Placeholder 1"/>
          <p:cNvSpPr>
            <a:spLocks noGrp="1"/>
          </p:cNvSpPr>
          <p:nvPr>
            <p:ph type="sldNum" sz="quarter" idx="12"/>
          </p:nvPr>
        </p:nvSpPr>
        <p:spPr/>
        <p:txBody>
          <a:bodyPr/>
          <a:lstStyle/>
          <a:p>
            <a:fld id="{259CC62F-30C0-4A15-BEEE-9BC3816535A8}" type="slidenum">
              <a:rPr lang="en-GB" smtClean="0"/>
              <a:pPr/>
              <a:t>13</a:t>
            </a:fld>
            <a:endParaRPr lang="en-GB" dirty="0"/>
          </a:p>
        </p:txBody>
      </p:sp>
      <p:sp>
        <p:nvSpPr>
          <p:cNvPr id="4" name="Content Placeholder 3"/>
          <p:cNvSpPr>
            <a:spLocks noGrp="1"/>
          </p:cNvSpPr>
          <p:nvPr>
            <p:ph idx="1"/>
          </p:nvPr>
        </p:nvSpPr>
        <p:spPr/>
        <p:txBody>
          <a:bodyPr/>
          <a:lstStyle/>
          <a:p>
            <a:pPr lvl="0"/>
            <a:r>
              <a:rPr lang="en-GB" dirty="0" smtClean="0"/>
              <a:t>Which local authority is responsible for </a:t>
            </a:r>
            <a:r>
              <a:rPr lang="en-GB" dirty="0"/>
              <a:t>young people who become </a:t>
            </a:r>
            <a:r>
              <a:rPr lang="en-GB" dirty="0" smtClean="0"/>
              <a:t>18 in the secure estate?</a:t>
            </a:r>
            <a:endParaRPr lang="en-GB" dirty="0"/>
          </a:p>
          <a:p>
            <a:pPr lvl="1"/>
            <a:r>
              <a:rPr lang="en-GB" dirty="0"/>
              <a:t>The local authority where the prison is </a:t>
            </a:r>
            <a:r>
              <a:rPr lang="en-GB" dirty="0" smtClean="0"/>
              <a:t>located </a:t>
            </a:r>
          </a:p>
          <a:p>
            <a:pPr marL="457200" lvl="1" indent="0">
              <a:buNone/>
            </a:pPr>
            <a:r>
              <a:rPr lang="en-GB" dirty="0" smtClean="0"/>
              <a:t>OR</a:t>
            </a:r>
          </a:p>
          <a:p>
            <a:pPr lvl="1"/>
            <a:r>
              <a:rPr lang="en-GB" dirty="0" smtClean="0"/>
              <a:t>The </a:t>
            </a:r>
            <a:r>
              <a:rPr lang="en-GB" dirty="0"/>
              <a:t>home local authority for care leavers</a:t>
            </a:r>
          </a:p>
          <a:p>
            <a:endParaRPr lang="en-GB" dirty="0"/>
          </a:p>
        </p:txBody>
      </p:sp>
      <p:sp>
        <p:nvSpPr>
          <p:cNvPr id="5" name="Rounded Rectangle 4"/>
          <p:cNvSpPr/>
          <p:nvPr/>
        </p:nvSpPr>
        <p:spPr>
          <a:xfrm>
            <a:off x="831444" y="3522985"/>
            <a:ext cx="2444412" cy="1562199"/>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827069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Exemptions</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17860542"/>
              </p:ext>
            </p:extLst>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9CC62F-30C0-4A15-BEEE-9BC3816535A8}" type="slidenum">
              <a:rPr lang="en-GB" smtClean="0"/>
              <a:pPr/>
              <a:t>14</a:t>
            </a:fld>
            <a:endParaRPr lang="en-GB" dirty="0"/>
          </a:p>
        </p:txBody>
      </p:sp>
    </p:spTree>
    <p:extLst>
      <p:ext uri="{BB962C8B-B14F-4D97-AF65-F5344CB8AC3E}">
        <p14:creationId xmlns:p14="http://schemas.microsoft.com/office/powerpoint/2010/main" val="583468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GB" dirty="0" smtClean="0"/>
              <a:t>Care and </a:t>
            </a:r>
            <a:r>
              <a:rPr lang="en-GB" dirty="0" smtClean="0"/>
              <a:t>support pathway</a:t>
            </a:r>
            <a:r>
              <a:rPr lang="en-GB" dirty="0" smtClean="0"/>
              <a:t>: </a:t>
            </a:r>
            <a:br>
              <a:rPr lang="en-GB" dirty="0" smtClean="0"/>
            </a:br>
            <a:r>
              <a:rPr lang="en-GB" dirty="0" smtClean="0"/>
              <a:t>Pre-sentence </a:t>
            </a:r>
            <a:r>
              <a:rPr lang="en-GB" dirty="0" smtClean="0"/>
              <a:t>and </a:t>
            </a:r>
            <a:r>
              <a:rPr lang="en-GB" dirty="0" smtClean="0"/>
              <a:t>on reception</a:t>
            </a:r>
            <a:endParaRPr lang="en-GB" dirty="0"/>
          </a:p>
        </p:txBody>
      </p:sp>
    </p:spTree>
    <p:extLst>
      <p:ext uri="{BB962C8B-B14F-4D97-AF65-F5344CB8AC3E}">
        <p14:creationId xmlns:p14="http://schemas.microsoft.com/office/powerpoint/2010/main" val="1375504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Pre-sentence</a:t>
            </a:r>
            <a:endParaRPr lang="en-GB" dirty="0"/>
          </a:p>
        </p:txBody>
      </p:sp>
      <p:sp>
        <p:nvSpPr>
          <p:cNvPr id="4" name="Slide Number Placeholder 3"/>
          <p:cNvSpPr>
            <a:spLocks noGrp="1"/>
          </p:cNvSpPr>
          <p:nvPr>
            <p:ph type="sldNum" sz="quarter" idx="12"/>
          </p:nvPr>
        </p:nvSpPr>
        <p:spPr/>
        <p:txBody>
          <a:bodyPr/>
          <a:lstStyle/>
          <a:p>
            <a:fld id="{259CC62F-30C0-4A15-BEEE-9BC3816535A8}" type="slidenum">
              <a:rPr lang="en-GB" smtClean="0"/>
              <a:pPr/>
              <a:t>16</a:t>
            </a:fld>
            <a:endParaRPr lang="en-GB" dirty="0"/>
          </a:p>
        </p:txBody>
      </p:sp>
      <p:sp>
        <p:nvSpPr>
          <p:cNvPr id="5" name="Rounded Rectangle 4"/>
          <p:cNvSpPr/>
          <p:nvPr/>
        </p:nvSpPr>
        <p:spPr>
          <a:xfrm>
            <a:off x="691620" y="1412776"/>
            <a:ext cx="3088292" cy="1224136"/>
          </a:xfrm>
          <a:prstGeom prst="roundRect">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683568" y="1484784"/>
            <a:ext cx="3096344" cy="969496"/>
          </a:xfrm>
          <a:prstGeom prst="rect">
            <a:avLst/>
          </a:prstGeom>
          <a:noFill/>
        </p:spPr>
        <p:txBody>
          <a:bodyPr wrap="square" rtlCol="0">
            <a:spAutoFit/>
          </a:bodyPr>
          <a:lstStyle/>
          <a:p>
            <a:pPr algn="ctr"/>
            <a:r>
              <a:rPr lang="en-GB" b="1" dirty="0" smtClean="0">
                <a:solidFill>
                  <a:schemeClr val="bg1"/>
                </a:solidFill>
                <a:latin typeface="Arial" panose="020B0604020202020204" pitchFamily="34" charset="0"/>
                <a:cs typeface="Arial" panose="020B0604020202020204" pitchFamily="34" charset="0"/>
              </a:rPr>
              <a:t>National Probation Service</a:t>
            </a:r>
            <a:endParaRPr lang="en-GB" sz="1050" b="1" dirty="0" smtClean="0">
              <a:solidFill>
                <a:schemeClr val="bg1"/>
              </a:solidFill>
              <a:latin typeface="Arial" panose="020B0604020202020204" pitchFamily="34" charset="0"/>
              <a:cs typeface="Arial" panose="020B0604020202020204" pitchFamily="34" charset="0"/>
            </a:endParaRPr>
          </a:p>
          <a:p>
            <a:endParaRPr lang="en-GB" sz="300" b="1" dirty="0" smtClean="0">
              <a:solidFill>
                <a:schemeClr val="bg1"/>
              </a:solidFill>
              <a:latin typeface="Arial" panose="020B0604020202020204" pitchFamily="34" charset="0"/>
              <a:cs typeface="Arial" panose="020B0604020202020204" pitchFamily="34" charset="0"/>
            </a:endParaRPr>
          </a:p>
          <a:p>
            <a:pPr algn="ctr"/>
            <a:r>
              <a:rPr lang="en-GB" dirty="0" smtClean="0">
                <a:solidFill>
                  <a:schemeClr val="bg1"/>
                </a:solidFill>
                <a:latin typeface="Arial" panose="020B0604020202020204" pitchFamily="34" charset="0"/>
                <a:cs typeface="Arial" panose="020B0604020202020204" pitchFamily="34" charset="0"/>
              </a:rPr>
              <a:t>Completes pre-sentence report (PSR)</a:t>
            </a:r>
            <a:endParaRPr lang="en-GB" dirty="0">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4508044" y="1412776"/>
            <a:ext cx="3088292" cy="1224136"/>
          </a:xfrm>
          <a:prstGeom prst="roundRect">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4499992" y="1412776"/>
            <a:ext cx="3096344" cy="1246495"/>
          </a:xfrm>
          <a:prstGeom prst="rect">
            <a:avLst/>
          </a:prstGeom>
          <a:noFill/>
        </p:spPr>
        <p:txBody>
          <a:bodyPr wrap="square" rtlCol="0">
            <a:spAutoFit/>
          </a:bodyPr>
          <a:lstStyle/>
          <a:p>
            <a:pPr algn="ctr"/>
            <a:r>
              <a:rPr lang="en-GB" b="1" dirty="0" smtClean="0">
                <a:solidFill>
                  <a:schemeClr val="bg1"/>
                </a:solidFill>
                <a:latin typeface="Arial" panose="020B0604020202020204" pitchFamily="34" charset="0"/>
                <a:cs typeface="Arial" panose="020B0604020202020204" pitchFamily="34" charset="0"/>
              </a:rPr>
              <a:t>National Probation Service</a:t>
            </a:r>
            <a:endParaRPr lang="en-GB" sz="1050" b="1" dirty="0" smtClean="0">
              <a:solidFill>
                <a:schemeClr val="bg1"/>
              </a:solidFill>
              <a:latin typeface="Arial" panose="020B0604020202020204" pitchFamily="34" charset="0"/>
              <a:cs typeface="Arial" panose="020B0604020202020204" pitchFamily="34" charset="0"/>
            </a:endParaRPr>
          </a:p>
          <a:p>
            <a:endParaRPr lang="en-GB" sz="300" b="1" dirty="0" smtClean="0">
              <a:solidFill>
                <a:schemeClr val="bg1"/>
              </a:solidFill>
              <a:latin typeface="Arial" panose="020B0604020202020204" pitchFamily="34" charset="0"/>
              <a:cs typeface="Arial" panose="020B0604020202020204" pitchFamily="34" charset="0"/>
            </a:endParaRPr>
          </a:p>
          <a:p>
            <a:pPr algn="ctr"/>
            <a:r>
              <a:rPr lang="en-GB" dirty="0" smtClean="0">
                <a:solidFill>
                  <a:schemeClr val="bg1"/>
                </a:solidFill>
                <a:latin typeface="Arial" panose="020B0604020202020204" pitchFamily="34" charset="0"/>
                <a:cs typeface="Arial" panose="020B0604020202020204" pitchFamily="34" charset="0"/>
              </a:rPr>
              <a:t>Identifies any care and support needs while completing the PSR</a:t>
            </a:r>
            <a:endParaRPr lang="en-GB" dirty="0">
              <a:solidFill>
                <a:schemeClr val="bg1"/>
              </a:solidFill>
              <a:latin typeface="Arial" panose="020B0604020202020204" pitchFamily="34" charset="0"/>
              <a:cs typeface="Arial" panose="020B0604020202020204" pitchFamily="34" charset="0"/>
            </a:endParaRPr>
          </a:p>
        </p:txBody>
      </p:sp>
      <p:cxnSp>
        <p:nvCxnSpPr>
          <p:cNvPr id="9" name="Straight Arrow Connector 8"/>
          <p:cNvCxnSpPr>
            <a:endCxn id="5" idx="3"/>
          </p:cNvCxnSpPr>
          <p:nvPr/>
        </p:nvCxnSpPr>
        <p:spPr>
          <a:xfrm flipH="1">
            <a:off x="3779912" y="2023936"/>
            <a:ext cx="720080" cy="908"/>
          </a:xfrm>
          <a:prstGeom prst="straightConnector1">
            <a:avLst/>
          </a:prstGeom>
          <a:ln w="28575">
            <a:solidFill>
              <a:schemeClr val="tx1"/>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sp>
        <p:nvSpPr>
          <p:cNvPr id="12" name="Down Arrow Callout 11"/>
          <p:cNvSpPr/>
          <p:nvPr/>
        </p:nvSpPr>
        <p:spPr>
          <a:xfrm>
            <a:off x="4516888" y="3131056"/>
            <a:ext cx="3151456" cy="1553978"/>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4559922" y="3143290"/>
            <a:ext cx="3108422" cy="954107"/>
          </a:xfrm>
          <a:prstGeom prst="rect">
            <a:avLst/>
          </a:prstGeom>
          <a:noFill/>
        </p:spPr>
        <p:txBody>
          <a:bodyPr wrap="square" rtlCol="0">
            <a:spAutoFit/>
          </a:bodyPr>
          <a:lstStyle/>
          <a:p>
            <a:endParaRPr lang="en-GB" sz="200" b="1" dirty="0" smtClean="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Does the person appear </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to </a:t>
            </a:r>
            <a:r>
              <a:rPr lang="en-GB" dirty="0" smtClean="0">
                <a:latin typeface="Arial" panose="020B0604020202020204" pitchFamily="34" charset="0"/>
                <a:cs typeface="Arial" panose="020B0604020202020204" pitchFamily="34" charset="0"/>
              </a:rPr>
              <a:t>have needs for care </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and </a:t>
            </a:r>
            <a:r>
              <a:rPr lang="en-GB" dirty="0" smtClean="0">
                <a:latin typeface="Arial" panose="020B0604020202020204" pitchFamily="34" charset="0"/>
                <a:cs typeface="Arial" panose="020B0604020202020204" pitchFamily="34" charset="0"/>
              </a:rPr>
              <a:t>support?</a:t>
            </a:r>
            <a:endParaRPr lang="en-GB" dirty="0">
              <a:latin typeface="Arial" panose="020B0604020202020204" pitchFamily="34" charset="0"/>
              <a:cs typeface="Arial" panose="020B0604020202020204" pitchFamily="34" charset="0"/>
            </a:endParaRPr>
          </a:p>
        </p:txBody>
      </p:sp>
      <p:sp>
        <p:nvSpPr>
          <p:cNvPr id="14" name="Rounded Rectangle 13"/>
          <p:cNvSpPr/>
          <p:nvPr/>
        </p:nvSpPr>
        <p:spPr>
          <a:xfrm>
            <a:off x="971600" y="3102100"/>
            <a:ext cx="3277627" cy="11189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TextBox 14"/>
          <p:cNvSpPr txBox="1"/>
          <p:nvPr/>
        </p:nvSpPr>
        <p:spPr>
          <a:xfrm>
            <a:off x="971600" y="3122965"/>
            <a:ext cx="3236334" cy="954107"/>
          </a:xfrm>
          <a:prstGeom prst="rect">
            <a:avLst/>
          </a:prstGeom>
          <a:noFill/>
        </p:spPr>
        <p:txBody>
          <a:bodyPr wrap="square" rtlCol="0">
            <a:spAutoFit/>
          </a:bodyPr>
          <a:lstStyle/>
          <a:p>
            <a:endParaRPr lang="en-GB" sz="200" b="1" dirty="0" smtClean="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Ask the adult’s home local authority for details of any existing care and support plan</a:t>
            </a:r>
            <a:endParaRPr lang="en-GB" dirty="0">
              <a:latin typeface="Arial" panose="020B0604020202020204" pitchFamily="34" charset="0"/>
              <a:cs typeface="Arial" panose="020B0604020202020204" pitchFamily="34" charset="0"/>
            </a:endParaRPr>
          </a:p>
        </p:txBody>
      </p:sp>
      <p:cxnSp>
        <p:nvCxnSpPr>
          <p:cNvPr id="16" name="Straight Arrow Connector 15"/>
          <p:cNvCxnSpPr/>
          <p:nvPr/>
        </p:nvCxnSpPr>
        <p:spPr>
          <a:xfrm>
            <a:off x="4249227" y="3630236"/>
            <a:ext cx="267661" cy="908"/>
          </a:xfrm>
          <a:prstGeom prst="straightConnector1">
            <a:avLst/>
          </a:prstGeom>
          <a:ln w="28575">
            <a:solidFill>
              <a:schemeClr val="tx1"/>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940152" y="4907643"/>
            <a:ext cx="2232248" cy="12576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TextBox 17"/>
          <p:cNvSpPr txBox="1"/>
          <p:nvPr/>
        </p:nvSpPr>
        <p:spPr>
          <a:xfrm>
            <a:off x="5940152" y="4869160"/>
            <a:ext cx="2232248" cy="1231106"/>
          </a:xfrm>
          <a:prstGeom prst="rect">
            <a:avLst/>
          </a:prstGeom>
          <a:noFill/>
        </p:spPr>
        <p:txBody>
          <a:bodyPr wrap="square" rtlCol="0">
            <a:spAutoFit/>
          </a:bodyPr>
          <a:lstStyle/>
          <a:p>
            <a:endParaRPr lang="en-GB" sz="200" b="1" dirty="0" smtClean="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If </a:t>
            </a:r>
            <a:r>
              <a:rPr lang="en-GB" dirty="0" smtClean="0">
                <a:latin typeface="Arial" panose="020B0604020202020204" pitchFamily="34" charset="0"/>
                <a:cs typeface="Arial" panose="020B0604020202020204" pitchFamily="34" charset="0"/>
              </a:rPr>
              <a:t>yes, </a:t>
            </a:r>
            <a:r>
              <a:rPr lang="en-GB" b="1" dirty="0" smtClean="0">
                <a:latin typeface="Arial" panose="020B0604020202020204" pitchFamily="34" charset="0"/>
                <a:cs typeface="Arial" panose="020B0604020202020204" pitchFamily="34" charset="0"/>
              </a:rPr>
              <a:t>notify</a:t>
            </a:r>
            <a:r>
              <a:rPr lang="en-GB" dirty="0" smtClean="0">
                <a:latin typeface="Arial" panose="020B0604020202020204" pitchFamily="34" charset="0"/>
                <a:cs typeface="Arial" panose="020B0604020202020204" pitchFamily="34" charset="0"/>
              </a:rPr>
              <a:t> the secure estate establishment if sentenced </a:t>
            </a:r>
            <a:endParaRPr lang="en-GB" sz="1600" dirty="0">
              <a:latin typeface="Arial" panose="020B0604020202020204" pitchFamily="34" charset="0"/>
              <a:cs typeface="Arial" panose="020B0604020202020204" pitchFamily="34" charset="0"/>
            </a:endParaRPr>
          </a:p>
        </p:txBody>
      </p:sp>
      <p:sp>
        <p:nvSpPr>
          <p:cNvPr id="19" name="Rounded Rectangle 18"/>
          <p:cNvSpPr/>
          <p:nvPr/>
        </p:nvSpPr>
        <p:spPr>
          <a:xfrm>
            <a:off x="3491880" y="4907643"/>
            <a:ext cx="2232248" cy="12576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Box 19"/>
          <p:cNvSpPr txBox="1"/>
          <p:nvPr/>
        </p:nvSpPr>
        <p:spPr>
          <a:xfrm>
            <a:off x="3491880" y="4869160"/>
            <a:ext cx="2232248" cy="1231106"/>
          </a:xfrm>
          <a:prstGeom prst="rect">
            <a:avLst/>
          </a:prstGeom>
          <a:noFill/>
        </p:spPr>
        <p:txBody>
          <a:bodyPr wrap="square" rtlCol="0">
            <a:spAutoFit/>
          </a:bodyPr>
          <a:lstStyle/>
          <a:p>
            <a:endParaRPr lang="en-GB" sz="200" b="1" dirty="0" smtClean="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If </a:t>
            </a:r>
            <a:r>
              <a:rPr lang="en-GB" dirty="0" smtClean="0">
                <a:latin typeface="Arial" panose="020B0604020202020204" pitchFamily="34" charset="0"/>
                <a:cs typeface="Arial" panose="020B0604020202020204" pitchFamily="34" charset="0"/>
              </a:rPr>
              <a:t>yes, </a:t>
            </a:r>
            <a:r>
              <a:rPr lang="en-GB" b="1" dirty="0" smtClean="0">
                <a:latin typeface="Arial" panose="020B0604020202020204" pitchFamily="34" charset="0"/>
                <a:cs typeface="Arial" panose="020B0604020202020204" pitchFamily="34" charset="0"/>
              </a:rPr>
              <a:t>consider </a:t>
            </a:r>
            <a:r>
              <a:rPr lang="en-GB" b="1" dirty="0" smtClean="0">
                <a:latin typeface="Arial" panose="020B0604020202020204" pitchFamily="34" charset="0"/>
                <a:cs typeface="Arial" panose="020B0604020202020204" pitchFamily="34" charset="0"/>
              </a:rPr>
              <a:t/>
            </a:r>
            <a:br>
              <a:rPr lang="en-GB" b="1" dirty="0" smtClean="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a </a:t>
            </a:r>
            <a:r>
              <a:rPr lang="en-GB" dirty="0" smtClean="0">
                <a:latin typeface="Arial" panose="020B0604020202020204" pitchFamily="34" charset="0"/>
                <a:cs typeface="Arial" panose="020B0604020202020204" pitchFamily="34" charset="0"/>
              </a:rPr>
              <a:t>referral to the </a:t>
            </a:r>
            <a:r>
              <a:rPr lang="en-GB" dirty="0">
                <a:latin typeface="Arial" panose="020B0604020202020204" pitchFamily="34" charset="0"/>
                <a:cs typeface="Arial" panose="020B0604020202020204" pitchFamily="34" charset="0"/>
              </a:rPr>
              <a:t>adult’s home local authority if </a:t>
            </a:r>
            <a:r>
              <a:rPr lang="en-GB" dirty="0" smtClean="0">
                <a:latin typeface="Arial" panose="020B0604020202020204" pitchFamily="34" charset="0"/>
                <a:cs typeface="Arial" panose="020B0604020202020204" pitchFamily="34" charset="0"/>
              </a:rPr>
              <a:t>released</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4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12" grpId="0" animBg="1"/>
      <p:bldP spid="13" grpId="0"/>
      <p:bldP spid="14" grpId="0" animBg="1"/>
      <p:bldP spid="15" grpId="0"/>
      <p:bldP spid="17" grpId="0" animBg="1"/>
      <p:bldP spid="18" grpId="0"/>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reception in the secure estate</a:t>
            </a:r>
            <a:endParaRPr lang="en-GB" dirty="0"/>
          </a:p>
        </p:txBody>
      </p:sp>
      <p:sp>
        <p:nvSpPr>
          <p:cNvPr id="4" name="Slide Number Placeholder 3"/>
          <p:cNvSpPr>
            <a:spLocks noGrp="1"/>
          </p:cNvSpPr>
          <p:nvPr>
            <p:ph type="sldNum" sz="quarter" idx="12"/>
          </p:nvPr>
        </p:nvSpPr>
        <p:spPr/>
        <p:txBody>
          <a:bodyPr/>
          <a:lstStyle/>
          <a:p>
            <a:fld id="{259CC62F-30C0-4A15-BEEE-9BC3816535A8}" type="slidenum">
              <a:rPr lang="en-GB" smtClean="0"/>
              <a:pPr/>
              <a:t>17</a:t>
            </a:fld>
            <a:endParaRPr lang="en-GB" dirty="0"/>
          </a:p>
        </p:txBody>
      </p:sp>
      <p:sp>
        <p:nvSpPr>
          <p:cNvPr id="5" name="Rounded Rectangle 4"/>
          <p:cNvSpPr/>
          <p:nvPr/>
        </p:nvSpPr>
        <p:spPr>
          <a:xfrm>
            <a:off x="1280554" y="1412776"/>
            <a:ext cx="3003414" cy="1800493"/>
          </a:xfrm>
          <a:prstGeom prst="roundRect">
            <a:avLst/>
          </a:prstGeom>
          <a:solidFill>
            <a:srgbClr val="EF9526"/>
          </a:solidFill>
          <a:ln>
            <a:solidFill>
              <a:srgbClr val="EF9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Secure estate staff</a:t>
            </a:r>
            <a:endParaRPr lang="en-GB" sz="1050" b="1" dirty="0">
              <a:solidFill>
                <a:schemeClr val="bg1"/>
              </a:solidFill>
              <a:latin typeface="Arial" panose="020B0604020202020204" pitchFamily="34" charset="0"/>
              <a:cs typeface="Arial" panose="020B0604020202020204" pitchFamily="34" charset="0"/>
            </a:endParaRPr>
          </a:p>
          <a:p>
            <a:endParaRPr lang="en-GB" sz="300" b="1"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Undertake first night screening and Basic Custody Screening Tool (BCST) within 72 hours</a:t>
            </a:r>
          </a:p>
        </p:txBody>
      </p:sp>
      <p:sp>
        <p:nvSpPr>
          <p:cNvPr id="7" name="Rounded Rectangle 6"/>
          <p:cNvSpPr/>
          <p:nvPr/>
        </p:nvSpPr>
        <p:spPr>
          <a:xfrm>
            <a:off x="4724068" y="1412776"/>
            <a:ext cx="3003414" cy="1884229"/>
          </a:xfrm>
          <a:prstGeom prst="roundRect">
            <a:avLst/>
          </a:prstGeom>
          <a:solidFill>
            <a:srgbClr val="5CC9E3"/>
          </a:solidFill>
          <a:ln>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4716016" y="1416299"/>
            <a:ext cx="2888372" cy="207749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Health staff</a:t>
            </a:r>
            <a:endParaRPr lang="en-GB" sz="1050" b="1" dirty="0">
              <a:latin typeface="Arial" panose="020B0604020202020204" pitchFamily="34" charset="0"/>
              <a:cs typeface="Arial" panose="020B0604020202020204" pitchFamily="34" charset="0"/>
            </a:endParaRPr>
          </a:p>
          <a:p>
            <a:endParaRPr lang="en-GB" sz="300" b="1"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Undertake preliminary health screening and second healthcare initial assessment within </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72 </a:t>
            </a:r>
            <a:r>
              <a:rPr lang="en-GB" dirty="0">
                <a:latin typeface="Arial" panose="020B0604020202020204" pitchFamily="34" charset="0"/>
                <a:cs typeface="Arial" panose="020B0604020202020204" pitchFamily="34" charset="0"/>
              </a:rPr>
              <a:t>hours</a:t>
            </a:r>
          </a:p>
          <a:p>
            <a:pPr algn="ctr"/>
            <a:endParaRPr lang="en-GB" dirty="0">
              <a:solidFill>
                <a:schemeClr val="bg1"/>
              </a:solidFill>
              <a:latin typeface="Arial" panose="020B0604020202020204" pitchFamily="34" charset="0"/>
              <a:cs typeface="Arial" panose="020B0604020202020204" pitchFamily="34" charset="0"/>
            </a:endParaRPr>
          </a:p>
        </p:txBody>
      </p:sp>
      <p:sp>
        <p:nvSpPr>
          <p:cNvPr id="9" name="Down Arrow Callout 8"/>
          <p:cNvSpPr/>
          <p:nvPr/>
        </p:nvSpPr>
        <p:spPr>
          <a:xfrm>
            <a:off x="3008746" y="3491096"/>
            <a:ext cx="3151456" cy="1553978"/>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3051780" y="3503330"/>
            <a:ext cx="3108422" cy="954107"/>
          </a:xfrm>
          <a:prstGeom prst="rect">
            <a:avLst/>
          </a:prstGeom>
          <a:noFill/>
        </p:spPr>
        <p:txBody>
          <a:bodyPr wrap="square" rtlCol="0">
            <a:spAutoFit/>
          </a:bodyPr>
          <a:lstStyle/>
          <a:p>
            <a:endParaRPr lang="en-GB" sz="200" b="1" dirty="0" smtClean="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Does the person appear to have needs for care and support?</a:t>
            </a:r>
            <a:endParaRPr lang="en-GB" dirty="0">
              <a:latin typeface="Arial" panose="020B0604020202020204" pitchFamily="34" charset="0"/>
              <a:cs typeface="Arial" panose="020B0604020202020204" pitchFamily="34" charset="0"/>
            </a:endParaRPr>
          </a:p>
        </p:txBody>
      </p:sp>
      <p:sp>
        <p:nvSpPr>
          <p:cNvPr id="11" name="Rounded Rectangle 10"/>
          <p:cNvSpPr/>
          <p:nvPr/>
        </p:nvSpPr>
        <p:spPr>
          <a:xfrm>
            <a:off x="2987824" y="5117082"/>
            <a:ext cx="3172378" cy="10482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3030857" y="5108991"/>
            <a:ext cx="3194917" cy="1200329"/>
          </a:xfrm>
          <a:prstGeom prst="rect">
            <a:avLst/>
          </a:prstGeom>
          <a:noFill/>
        </p:spPr>
        <p:txBody>
          <a:bodyPr wrap="square" rtlCol="0">
            <a:spAutoFit/>
          </a:bodyPr>
          <a:lstStyle/>
          <a:p>
            <a:endParaRPr lang="en-GB" sz="200" b="1" dirty="0" smtClean="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If </a:t>
            </a:r>
            <a:r>
              <a:rPr lang="en-GB" dirty="0" smtClean="0">
                <a:latin typeface="Arial" panose="020B0604020202020204" pitchFamily="34" charset="0"/>
                <a:cs typeface="Arial" panose="020B0604020202020204" pitchFamily="34" charset="0"/>
              </a:rPr>
              <a:t>yes, </a:t>
            </a:r>
            <a:r>
              <a:rPr lang="en-GB" b="1" dirty="0" smtClean="0">
                <a:latin typeface="Arial" panose="020B0604020202020204" pitchFamily="34" charset="0"/>
                <a:cs typeface="Arial" panose="020B0604020202020204" pitchFamily="34" charset="0"/>
              </a:rPr>
              <a:t>refer</a:t>
            </a:r>
            <a:r>
              <a:rPr lang="en-GB" dirty="0" smtClean="0">
                <a:latin typeface="Arial" panose="020B0604020202020204" pitchFamily="34" charset="0"/>
                <a:cs typeface="Arial" panose="020B0604020202020204" pitchFamily="34" charset="0"/>
              </a:rPr>
              <a:t> to local authority </a:t>
            </a:r>
            <a:r>
              <a:rPr lang="en-GB" dirty="0">
                <a:latin typeface="Arial" panose="020B0604020202020204" pitchFamily="34" charset="0"/>
                <a:cs typeface="Arial" panose="020B0604020202020204" pitchFamily="34" charset="0"/>
              </a:rPr>
              <a:t>with secure </a:t>
            </a:r>
            <a:r>
              <a:rPr lang="en-GB" dirty="0" smtClean="0">
                <a:latin typeface="Arial" panose="020B0604020202020204" pitchFamily="34" charset="0"/>
                <a:cs typeface="Arial" panose="020B0604020202020204" pitchFamily="34" charset="0"/>
              </a:rPr>
              <a:t>establishment </a:t>
            </a:r>
            <a:r>
              <a:rPr lang="en-GB" dirty="0">
                <a:latin typeface="Arial" panose="020B0604020202020204" pitchFamily="34" charset="0"/>
                <a:cs typeface="Arial" panose="020B0604020202020204" pitchFamily="34" charset="0"/>
              </a:rPr>
              <a:t>within </a:t>
            </a:r>
            <a:r>
              <a:rPr lang="en-GB" dirty="0" smtClean="0">
                <a:latin typeface="Arial" panose="020B0604020202020204" pitchFamily="34" charset="0"/>
                <a:cs typeface="Arial" panose="020B0604020202020204" pitchFamily="34" charset="0"/>
              </a:rPr>
              <a:t>its boundary</a:t>
            </a:r>
            <a:endParaRPr lang="en-GB" dirty="0"/>
          </a:p>
          <a:p>
            <a:pPr algn="ctr"/>
            <a:endParaRPr lang="en-GB" sz="1600" dirty="0">
              <a:latin typeface="Arial" panose="020B0604020202020204" pitchFamily="34" charset="0"/>
              <a:cs typeface="Arial" panose="020B0604020202020204" pitchFamily="34" charset="0"/>
            </a:endParaRPr>
          </a:p>
        </p:txBody>
      </p:sp>
      <p:sp>
        <p:nvSpPr>
          <p:cNvPr id="13" name="Rounded Rectangle 12"/>
          <p:cNvSpPr/>
          <p:nvPr/>
        </p:nvSpPr>
        <p:spPr>
          <a:xfrm>
            <a:off x="539552" y="3462140"/>
            <a:ext cx="2201533" cy="99529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extBox 13"/>
          <p:cNvSpPr txBox="1"/>
          <p:nvPr/>
        </p:nvSpPr>
        <p:spPr>
          <a:xfrm>
            <a:off x="539552" y="3429000"/>
            <a:ext cx="2160240" cy="954107"/>
          </a:xfrm>
          <a:prstGeom prst="rect">
            <a:avLst/>
          </a:prstGeom>
          <a:noFill/>
        </p:spPr>
        <p:txBody>
          <a:bodyPr wrap="square" rtlCol="0">
            <a:spAutoFit/>
          </a:bodyPr>
          <a:lstStyle/>
          <a:p>
            <a:endParaRPr lang="en-GB" sz="200" b="1" dirty="0" smtClean="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Make enquiries to the adult’s home local authority</a:t>
            </a:r>
            <a:endParaRPr lang="en-GB" dirty="0">
              <a:latin typeface="Arial" panose="020B0604020202020204" pitchFamily="34" charset="0"/>
              <a:cs typeface="Arial" panose="020B0604020202020204" pitchFamily="34" charset="0"/>
            </a:endParaRPr>
          </a:p>
        </p:txBody>
      </p:sp>
      <p:cxnSp>
        <p:nvCxnSpPr>
          <p:cNvPr id="15" name="Straight Arrow Connector 14"/>
          <p:cNvCxnSpPr/>
          <p:nvPr/>
        </p:nvCxnSpPr>
        <p:spPr>
          <a:xfrm>
            <a:off x="2741085" y="3990276"/>
            <a:ext cx="267661" cy="908"/>
          </a:xfrm>
          <a:prstGeom prst="straightConnector1">
            <a:avLst/>
          </a:prstGeom>
          <a:ln w="28575">
            <a:solidFill>
              <a:schemeClr val="tx1"/>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93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P spid="10" grpId="0"/>
      <p:bldP spid="11" grpId="0" animBg="1"/>
      <p:bldP spid="12" grpId="0"/>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r>
              <a:rPr lang="en-GB" dirty="0"/>
              <a:t>Care and </a:t>
            </a:r>
            <a:r>
              <a:rPr lang="en-GB" dirty="0" smtClean="0"/>
              <a:t>support pathway</a:t>
            </a:r>
            <a:r>
              <a:rPr lang="en-GB" dirty="0"/>
              <a:t>: </a:t>
            </a:r>
            <a:br>
              <a:rPr lang="en-GB" dirty="0"/>
            </a:br>
            <a:r>
              <a:rPr lang="en-GB" dirty="0"/>
              <a:t>Assessing and </a:t>
            </a:r>
            <a:r>
              <a:rPr lang="en-GB" dirty="0" smtClean="0"/>
              <a:t>meeting needs </a:t>
            </a:r>
            <a:r>
              <a:rPr lang="en-GB" dirty="0"/>
              <a:t>in the </a:t>
            </a:r>
            <a:r>
              <a:rPr lang="en-GB" dirty="0" smtClean="0"/>
              <a:t>secure estate</a:t>
            </a:r>
            <a:endParaRPr lang="en-GB" dirty="0"/>
          </a:p>
        </p:txBody>
      </p:sp>
    </p:spTree>
    <p:extLst>
      <p:ext uri="{BB962C8B-B14F-4D97-AF65-F5344CB8AC3E}">
        <p14:creationId xmlns:p14="http://schemas.microsoft.com/office/powerpoint/2010/main" val="144176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and learning outcomes</a:t>
            </a:r>
            <a:endParaRPr lang="en-GB" dirty="0"/>
          </a:p>
        </p:txBody>
      </p:sp>
      <p:sp>
        <p:nvSpPr>
          <p:cNvPr id="3" name="Content Placeholder 2"/>
          <p:cNvSpPr>
            <a:spLocks noGrp="1"/>
          </p:cNvSpPr>
          <p:nvPr>
            <p:ph idx="1"/>
          </p:nvPr>
        </p:nvSpPr>
        <p:spPr/>
        <p:txBody>
          <a:bodyPr>
            <a:normAutofit/>
          </a:bodyPr>
          <a:lstStyle/>
          <a:p>
            <a:pPr lvl="0"/>
            <a:r>
              <a:rPr lang="en-GB" dirty="0"/>
              <a:t>This training explores Part 11, Chapter 1, of the Act and how it applies to adults in the secure estate</a:t>
            </a:r>
          </a:p>
          <a:p>
            <a:pPr lvl="0"/>
            <a:r>
              <a:rPr lang="en-GB" dirty="0"/>
              <a:t>By the end of the training participants will:</a:t>
            </a:r>
          </a:p>
          <a:p>
            <a:pPr lvl="1"/>
            <a:r>
              <a:rPr lang="en-GB" dirty="0"/>
              <a:t>Understand the aims and ethos of the Act</a:t>
            </a:r>
          </a:p>
          <a:p>
            <a:pPr lvl="1"/>
            <a:r>
              <a:rPr lang="en-GB" dirty="0"/>
              <a:t>Be aware of the duties and powers under the Act  </a:t>
            </a:r>
          </a:p>
          <a:p>
            <a:pPr lvl="1"/>
            <a:r>
              <a:rPr lang="en-GB" dirty="0"/>
              <a:t>Have explored the care and support pathway for adults in the secure estate</a:t>
            </a:r>
          </a:p>
          <a:p>
            <a:pPr lvl="1"/>
            <a:r>
              <a:rPr lang="en-GB" dirty="0"/>
              <a:t>Understand the implications of assessing and meeting the care and support needs of adults in the secure estate </a:t>
            </a:r>
          </a:p>
          <a:p>
            <a:pPr lvl="1"/>
            <a:r>
              <a:rPr lang="en-GB" dirty="0"/>
              <a:t>Understand the need for effective working across agencies, including a consideration of values, culture and communication</a:t>
            </a:r>
          </a:p>
          <a:p>
            <a:pPr lvl="1"/>
            <a:r>
              <a:rPr lang="en-GB" dirty="0"/>
              <a:t>Reflect on the implications of the Act </a:t>
            </a:r>
          </a:p>
          <a:p>
            <a:endParaRPr lang="en-GB" dirty="0"/>
          </a:p>
        </p:txBody>
      </p:sp>
      <p:sp>
        <p:nvSpPr>
          <p:cNvPr id="4" name="Slide Number Placeholder 3"/>
          <p:cNvSpPr>
            <a:spLocks noGrp="1"/>
          </p:cNvSpPr>
          <p:nvPr>
            <p:ph type="sldNum" sz="quarter" idx="12"/>
          </p:nvPr>
        </p:nvSpPr>
        <p:spPr/>
        <p:txBody>
          <a:bodyPr/>
          <a:lstStyle/>
          <a:p>
            <a:fld id="{259CC62F-30C0-4A15-BEEE-9BC3816535A8}" type="slidenum">
              <a:rPr lang="en-GB" smtClean="0"/>
              <a:pPr/>
              <a:t>1</a:t>
            </a:fld>
            <a:endParaRPr lang="en-GB" dirty="0"/>
          </a:p>
        </p:txBody>
      </p:sp>
    </p:spTree>
    <p:extLst>
      <p:ext uri="{BB962C8B-B14F-4D97-AF65-F5344CB8AC3E}">
        <p14:creationId xmlns:p14="http://schemas.microsoft.com/office/powerpoint/2010/main" val="2312167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r>
              <a:rPr lang="en-GB" dirty="0"/>
              <a:t>The right to an assessment based on </a:t>
            </a:r>
            <a:r>
              <a:rPr lang="en-GB" dirty="0" smtClean="0"/>
              <a:t/>
            </a:r>
            <a:br>
              <a:rPr lang="en-GB" dirty="0" smtClean="0"/>
            </a:br>
            <a:r>
              <a:rPr lang="en-GB" dirty="0" smtClean="0"/>
              <a:t>the </a:t>
            </a:r>
            <a:r>
              <a:rPr lang="en-GB" dirty="0"/>
              <a:t>appearance of </a:t>
            </a:r>
            <a:r>
              <a:rPr lang="en-GB" dirty="0" smtClean="0"/>
              <a:t>need for care and support, regardless </a:t>
            </a:r>
            <a:r>
              <a:rPr lang="en-GB" dirty="0"/>
              <a:t>of the level </a:t>
            </a:r>
            <a:r>
              <a:rPr lang="en-GB" dirty="0" smtClean="0"/>
              <a:t/>
            </a:r>
            <a:br>
              <a:rPr lang="en-GB" dirty="0" smtClean="0"/>
            </a:br>
            <a:r>
              <a:rPr lang="en-GB" dirty="0" smtClean="0"/>
              <a:t>of </a:t>
            </a:r>
            <a:r>
              <a:rPr lang="en-GB" dirty="0" smtClean="0"/>
              <a:t>need</a:t>
            </a:r>
            <a:endParaRPr lang="en-GB" dirty="0"/>
          </a:p>
          <a:p>
            <a:r>
              <a:rPr lang="en-GB" dirty="0" smtClean="0"/>
              <a:t>Aims </a:t>
            </a:r>
            <a:r>
              <a:rPr lang="en-GB" dirty="0"/>
              <a:t>to simplify assessments through </a:t>
            </a:r>
            <a:r>
              <a:rPr lang="en-GB" dirty="0" smtClean="0"/>
              <a:t/>
            </a:r>
            <a:br>
              <a:rPr lang="en-GB" dirty="0" smtClean="0"/>
            </a:br>
            <a:r>
              <a:rPr lang="en-GB" dirty="0" smtClean="0"/>
              <a:t>a </a:t>
            </a:r>
            <a:r>
              <a:rPr lang="en-GB" dirty="0"/>
              <a:t>single process for </a:t>
            </a:r>
            <a:r>
              <a:rPr lang="en-GB" dirty="0" smtClean="0"/>
              <a:t>children</a:t>
            </a:r>
            <a:r>
              <a:rPr lang="en-GB" dirty="0"/>
              <a:t> </a:t>
            </a:r>
            <a:r>
              <a:rPr lang="en-GB" dirty="0" smtClean="0"/>
              <a:t>and adults </a:t>
            </a:r>
            <a:r>
              <a:rPr lang="en-GB" dirty="0" smtClean="0"/>
              <a:t/>
            </a:r>
            <a:br>
              <a:rPr lang="en-GB" dirty="0" smtClean="0"/>
            </a:br>
            <a:r>
              <a:rPr lang="en-GB" dirty="0" smtClean="0"/>
              <a:t>in the </a:t>
            </a:r>
            <a:r>
              <a:rPr lang="en-GB" dirty="0" smtClean="0"/>
              <a:t>community or secure estate</a:t>
            </a:r>
            <a:endParaRPr lang="en-GB" dirty="0"/>
          </a:p>
        </p:txBody>
      </p:sp>
      <p:graphicFrame>
        <p:nvGraphicFramePr>
          <p:cNvPr id="8" name="Content Placeholder 5"/>
          <p:cNvGraphicFramePr>
            <a:graphicFrameLocks noGrp="1"/>
          </p:cNvGraphicFramePr>
          <p:nvPr>
            <p:ph sz="half" idx="2"/>
            <p:extLst>
              <p:ext uri="{D42A27DB-BD31-4B8C-83A1-F6EECF244321}">
                <p14:modId xmlns:p14="http://schemas.microsoft.com/office/powerpoint/2010/main" val="2785599771"/>
              </p:ext>
            </p:extLst>
          </p:nvPr>
        </p:nvGraphicFramePr>
        <p:xfrm>
          <a:off x="4427984" y="1484312"/>
          <a:ext cx="4258816" cy="4536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9CC62F-30C0-4A15-BEEE-9BC3816535A8}" type="slidenum">
              <a:rPr lang="en-GB" smtClean="0"/>
              <a:pPr/>
              <a:t>19</a:t>
            </a:fld>
            <a:endParaRPr lang="en-GB" dirty="0"/>
          </a:p>
        </p:txBody>
      </p:sp>
      <p:sp>
        <p:nvSpPr>
          <p:cNvPr id="5" name="Title 4"/>
          <p:cNvSpPr>
            <a:spLocks noGrp="1"/>
          </p:cNvSpPr>
          <p:nvPr>
            <p:ph type="title"/>
          </p:nvPr>
        </p:nvSpPr>
        <p:spPr/>
        <p:txBody>
          <a:bodyPr/>
          <a:lstStyle/>
          <a:p>
            <a:r>
              <a:rPr lang="en-GB" dirty="0"/>
              <a:t>Assessing </a:t>
            </a:r>
            <a:r>
              <a:rPr lang="en-GB" dirty="0" smtClean="0"/>
              <a:t>the needs of individuals</a:t>
            </a:r>
            <a:endParaRPr lang="en-GB" dirty="0"/>
          </a:p>
        </p:txBody>
      </p:sp>
    </p:spTree>
    <p:extLst>
      <p:ext uri="{BB962C8B-B14F-4D97-AF65-F5344CB8AC3E}">
        <p14:creationId xmlns:p14="http://schemas.microsoft.com/office/powerpoint/2010/main" val="51538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032D6B2F-543A-4284-A3A1-9C3EEA8C0F9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B654B566-5278-46A8-A0B4-64A24AD5A5A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46F39B7D-47CC-418C-B2BE-490A684143A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F7C5FB61-71A3-4F9B-9CCD-1EC2134B43B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04E8EE37-6EA4-4B83-97E2-A3017ED6ADB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E10F7DBA-77D0-4D30-98C8-6844D699979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3081EC96-3DB6-4F8D-8580-0FF1BEF0470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85CE9F47-045A-470F-8A16-0D88882110C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2B13B1A9-7E4C-4949-9131-506A9B96946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dgm id="{B379BA0D-21D2-41EF-B20D-4444AC05315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endParaRPr lang="en-GB" dirty="0" smtClean="0"/>
          </a:p>
          <a:p>
            <a:r>
              <a:rPr lang="en-GB" dirty="0"/>
              <a:t>A focus on personal </a:t>
            </a:r>
            <a:r>
              <a:rPr lang="en-GB" dirty="0" smtClean="0"/>
              <a:t>outcomes</a:t>
            </a:r>
          </a:p>
          <a:p>
            <a:endParaRPr lang="en-GB" dirty="0"/>
          </a:p>
          <a:p>
            <a:r>
              <a:rPr lang="en-GB" dirty="0" smtClean="0"/>
              <a:t>Sharing power and speaking as equals</a:t>
            </a:r>
          </a:p>
          <a:p>
            <a:endParaRPr lang="en-GB" dirty="0" smtClean="0"/>
          </a:p>
          <a:p>
            <a:r>
              <a:rPr lang="en-GB" dirty="0" smtClean="0"/>
              <a:t>Exploring what is important to the person seeking care and support</a:t>
            </a:r>
          </a:p>
          <a:p>
            <a:endParaRPr lang="en-GB" dirty="0" smtClean="0"/>
          </a:p>
        </p:txBody>
      </p:sp>
      <p:sp>
        <p:nvSpPr>
          <p:cNvPr id="4" name="Slide Number Placeholder 3"/>
          <p:cNvSpPr>
            <a:spLocks noGrp="1"/>
          </p:cNvSpPr>
          <p:nvPr>
            <p:ph type="sldNum" sz="quarter" idx="12"/>
          </p:nvPr>
        </p:nvSpPr>
        <p:spPr/>
        <p:txBody>
          <a:bodyPr/>
          <a:lstStyle/>
          <a:p>
            <a:fld id="{259CC62F-30C0-4A15-BEEE-9BC3816535A8}" type="slidenum">
              <a:rPr lang="en-GB" smtClean="0"/>
              <a:pPr/>
              <a:t>20</a:t>
            </a:fld>
            <a:endParaRPr lang="en-GB" dirty="0"/>
          </a:p>
        </p:txBody>
      </p:sp>
      <p:sp>
        <p:nvSpPr>
          <p:cNvPr id="5" name="Title 4"/>
          <p:cNvSpPr>
            <a:spLocks noGrp="1"/>
          </p:cNvSpPr>
          <p:nvPr>
            <p:ph type="title"/>
          </p:nvPr>
        </p:nvSpPr>
        <p:spPr/>
        <p:txBody>
          <a:bodyPr/>
          <a:lstStyle/>
          <a:p>
            <a:r>
              <a:rPr lang="en-GB" dirty="0" smtClean="0"/>
              <a:t>What matters </a:t>
            </a:r>
            <a:r>
              <a:rPr lang="en-GB" dirty="0"/>
              <a:t>c</a:t>
            </a:r>
            <a:r>
              <a:rPr lang="en-GB" dirty="0" smtClean="0"/>
              <a:t>onversations</a:t>
            </a:r>
            <a:endParaRPr lang="en-GB" dirty="0"/>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301353" y="156897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descr="Picture of two people greeting each ot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712096"/>
            <a:ext cx="2514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753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8E8637F-0A92-41AC-B32A-39A1A8CDA31C}" type="slidenum">
              <a:rPr lang="en-GB" smtClean="0"/>
              <a:t>21</a:t>
            </a:fld>
            <a:endParaRPr lang="en-GB" dirty="0"/>
          </a:p>
        </p:txBody>
      </p:sp>
      <p:sp>
        <p:nvSpPr>
          <p:cNvPr id="4" name="Title 3"/>
          <p:cNvSpPr>
            <a:spLocks noGrp="1"/>
          </p:cNvSpPr>
          <p:nvPr>
            <p:ph type="title"/>
          </p:nvPr>
        </p:nvSpPr>
        <p:spPr/>
        <p:txBody>
          <a:bodyPr/>
          <a:lstStyle/>
          <a:p>
            <a:r>
              <a:rPr lang="en-GB" dirty="0" smtClean="0"/>
              <a:t>Advocacy</a:t>
            </a:r>
            <a:endParaRPr lang="en-GB" dirty="0"/>
          </a:p>
        </p:txBody>
      </p:sp>
      <p:sp>
        <p:nvSpPr>
          <p:cNvPr id="5" name="Rounded Rectangle 4"/>
          <p:cNvSpPr/>
          <p:nvPr/>
        </p:nvSpPr>
        <p:spPr>
          <a:xfrm>
            <a:off x="6732240" y="5046094"/>
            <a:ext cx="1728192" cy="1407242"/>
          </a:xfrm>
          <a:prstGeom prst="roundRect">
            <a:avLst/>
          </a:prstGeom>
          <a:solidFill>
            <a:schemeClr val="bg1"/>
          </a:solidFill>
          <a:ln>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85C441"/>
                </a:solidFill>
                <a:latin typeface="Arial" panose="020B0604020202020204" pitchFamily="34" charset="0"/>
                <a:cs typeface="Arial" panose="020B0604020202020204" pitchFamily="34" charset="0"/>
                <a:sym typeface="Wingdings"/>
              </a:rPr>
              <a:t></a:t>
            </a:r>
            <a:r>
              <a:rPr lang="en-GB" sz="1400" dirty="0" smtClean="0">
                <a:solidFill>
                  <a:schemeClr val="tx1"/>
                </a:solidFill>
                <a:latin typeface="Arial" panose="020B0604020202020204" pitchFamily="34" charset="0"/>
                <a:cs typeface="Arial" panose="020B0604020202020204" pitchFamily="34" charset="0"/>
                <a:sym typeface="Wingdings"/>
              </a:rPr>
              <a:t>  </a:t>
            </a:r>
            <a:r>
              <a:rPr lang="en-GB" dirty="0" smtClean="0">
                <a:solidFill>
                  <a:schemeClr val="tx1"/>
                </a:solidFill>
                <a:latin typeface="Arial" panose="020B0604020202020204" pitchFamily="34" charset="0"/>
                <a:cs typeface="Arial" panose="020B0604020202020204" pitchFamily="34" charset="0"/>
              </a:rPr>
              <a:t>Duty to arrange for independent professional advocate</a:t>
            </a:r>
            <a:endParaRPr lang="en-GB"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3347865" y="3926884"/>
            <a:ext cx="2376264" cy="2238420"/>
          </a:xfrm>
          <a:prstGeom prst="roundRect">
            <a:avLst/>
          </a:prstGeom>
          <a:solidFill>
            <a:schemeClr val="bg1"/>
          </a:solidFill>
          <a:ln>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Is there an ‘appropriate individual’ – a carer, friend or relative – that can support them to participate fully?</a:t>
            </a:r>
            <a:endParaRPr lang="en-GB"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6732240" y="3926884"/>
            <a:ext cx="1728192" cy="979309"/>
          </a:xfrm>
          <a:prstGeom prst="roundRect">
            <a:avLst/>
          </a:prstGeom>
          <a:solidFill>
            <a:schemeClr val="bg1"/>
          </a:solidFill>
          <a:ln>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85C441"/>
                </a:solidFill>
                <a:latin typeface="Arial" panose="020B0604020202020204" pitchFamily="34" charset="0"/>
                <a:cs typeface="Arial" panose="020B0604020202020204" pitchFamily="34" charset="0"/>
                <a:sym typeface="Wingdings"/>
              </a:rPr>
              <a:t></a:t>
            </a:r>
            <a:r>
              <a:rPr lang="en-GB" sz="1400" dirty="0" smtClean="0">
                <a:solidFill>
                  <a:schemeClr val="tx1"/>
                </a:solidFill>
                <a:latin typeface="Arial" panose="020B0604020202020204" pitchFamily="34" charset="0"/>
                <a:cs typeface="Arial" panose="020B0604020202020204" pitchFamily="34" charset="0"/>
                <a:sym typeface="Wingdings"/>
              </a:rPr>
              <a:t>   </a:t>
            </a:r>
            <a:r>
              <a:rPr lang="en-GB" dirty="0" smtClean="0">
                <a:solidFill>
                  <a:schemeClr val="tx1"/>
                </a:solidFill>
                <a:latin typeface="Arial" panose="020B0604020202020204" pitchFamily="34" charset="0"/>
                <a:cs typeface="Arial" panose="020B0604020202020204" pitchFamily="34" charset="0"/>
              </a:rPr>
              <a:t>Agree ‘appropriate </a:t>
            </a:r>
            <a:r>
              <a:rPr lang="en-GB" dirty="0">
                <a:solidFill>
                  <a:schemeClr val="tx1"/>
                </a:solidFill>
                <a:latin typeface="Arial" panose="020B0604020202020204" pitchFamily="34" charset="0"/>
                <a:cs typeface="Arial" panose="020B0604020202020204" pitchFamily="34" charset="0"/>
              </a:rPr>
              <a:t>individual’</a:t>
            </a:r>
          </a:p>
        </p:txBody>
      </p:sp>
      <p:sp>
        <p:nvSpPr>
          <p:cNvPr id="8" name="Rounded Rectangle 7"/>
          <p:cNvSpPr/>
          <p:nvPr/>
        </p:nvSpPr>
        <p:spPr>
          <a:xfrm>
            <a:off x="6588224" y="1610283"/>
            <a:ext cx="1944216" cy="2028569"/>
          </a:xfrm>
          <a:prstGeom prst="roundRect">
            <a:avLst/>
          </a:prstGeom>
          <a:solidFill>
            <a:schemeClr val="bg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rgbClr val="85C441"/>
                </a:solidFill>
                <a:latin typeface="Arial" panose="020B0604020202020204" pitchFamily="34" charset="0"/>
                <a:cs typeface="Arial" panose="020B0604020202020204" pitchFamily="34" charset="0"/>
                <a:sym typeface="Wingdings"/>
              </a:rPr>
              <a:t></a:t>
            </a:r>
            <a:r>
              <a:rPr lang="en-GB" sz="1500" dirty="0" smtClean="0">
                <a:solidFill>
                  <a:schemeClr val="tx1"/>
                </a:solidFill>
                <a:latin typeface="Arial" panose="020B0604020202020204" pitchFamily="34" charset="0"/>
                <a:cs typeface="Arial" panose="020B0604020202020204" pitchFamily="34" charset="0"/>
                <a:sym typeface="Wingdings"/>
              </a:rPr>
              <a:t>   </a:t>
            </a:r>
            <a:r>
              <a:rPr lang="en-GB" dirty="0" smtClean="0">
                <a:solidFill>
                  <a:schemeClr val="tx1"/>
                </a:solidFill>
                <a:latin typeface="Arial" panose="020B0604020202020204" pitchFamily="34" charset="0"/>
                <a:cs typeface="Arial" panose="020B0604020202020204" pitchFamily="34" charset="0"/>
              </a:rPr>
              <a:t>Provide support </a:t>
            </a:r>
            <a:r>
              <a:rPr lang="en-GB" dirty="0" smtClean="0">
                <a:solidFill>
                  <a:schemeClr val="tx1"/>
                </a:solidFill>
                <a:latin typeface="Arial" panose="020B0604020202020204" pitchFamily="34" charset="0"/>
                <a:cs typeface="Arial" panose="020B0604020202020204" pitchFamily="34" charset="0"/>
              </a:rPr>
              <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and </a:t>
            </a:r>
            <a:r>
              <a:rPr lang="en-GB" dirty="0" smtClean="0">
                <a:solidFill>
                  <a:schemeClr val="tx1"/>
                </a:solidFill>
                <a:latin typeface="Arial" panose="020B0604020202020204" pitchFamily="34" charset="0"/>
                <a:cs typeface="Arial" panose="020B0604020202020204" pitchFamily="34" charset="0"/>
              </a:rPr>
              <a:t>make adjustments</a:t>
            </a:r>
            <a:endParaRPr lang="en-GB" dirty="0">
              <a:solidFill>
                <a:schemeClr val="tx1"/>
              </a:solidFill>
              <a:latin typeface="Arial" panose="020B0604020202020204" pitchFamily="34" charset="0"/>
              <a:cs typeface="Arial" panose="020B0604020202020204" pitchFamily="34" charset="0"/>
            </a:endParaRPr>
          </a:p>
        </p:txBody>
      </p:sp>
      <p:sp>
        <p:nvSpPr>
          <p:cNvPr id="9" name="Pentagon 8"/>
          <p:cNvSpPr/>
          <p:nvPr/>
        </p:nvSpPr>
        <p:spPr>
          <a:xfrm>
            <a:off x="5868144" y="2425003"/>
            <a:ext cx="648072" cy="349753"/>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Arial" panose="020B0604020202020204" pitchFamily="34" charset="0"/>
                <a:cs typeface="Arial" panose="020B0604020202020204" pitchFamily="34" charset="0"/>
              </a:rPr>
              <a:t>Yes</a:t>
            </a:r>
            <a:endParaRPr lang="en-GB" sz="1400" dirty="0">
              <a:solidFill>
                <a:schemeClr val="tx1"/>
              </a:solidFill>
              <a:latin typeface="Arial" panose="020B0604020202020204" pitchFamily="34" charset="0"/>
              <a:cs typeface="Arial" panose="020B0604020202020204" pitchFamily="34" charset="0"/>
            </a:endParaRPr>
          </a:p>
        </p:txBody>
      </p:sp>
      <p:sp>
        <p:nvSpPr>
          <p:cNvPr id="10" name="Pentagon 9"/>
          <p:cNvSpPr/>
          <p:nvPr/>
        </p:nvSpPr>
        <p:spPr>
          <a:xfrm>
            <a:off x="5868144" y="4276637"/>
            <a:ext cx="730932" cy="349753"/>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Arial" panose="020B0604020202020204" pitchFamily="34" charset="0"/>
                <a:cs typeface="Arial" panose="020B0604020202020204" pitchFamily="34" charset="0"/>
              </a:rPr>
              <a:t>Yes</a:t>
            </a:r>
            <a:endParaRPr lang="en-GB" sz="1400" dirty="0">
              <a:solidFill>
                <a:schemeClr val="tx1"/>
              </a:solidFill>
              <a:latin typeface="Arial" panose="020B0604020202020204" pitchFamily="34" charset="0"/>
              <a:cs typeface="Arial" panose="020B0604020202020204" pitchFamily="34" charset="0"/>
            </a:endParaRPr>
          </a:p>
        </p:txBody>
      </p:sp>
      <p:sp>
        <p:nvSpPr>
          <p:cNvPr id="11" name="Pentagon 10"/>
          <p:cNvSpPr/>
          <p:nvPr/>
        </p:nvSpPr>
        <p:spPr>
          <a:xfrm>
            <a:off x="5868144" y="5465798"/>
            <a:ext cx="730932" cy="349753"/>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Arial" panose="020B0604020202020204" pitchFamily="34" charset="0"/>
                <a:cs typeface="Arial" panose="020B0604020202020204" pitchFamily="34" charset="0"/>
              </a:rPr>
              <a:t>No</a:t>
            </a:r>
            <a:endParaRPr lang="en-GB" sz="1400"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683568" y="1610284"/>
            <a:ext cx="1872208" cy="2028568"/>
          </a:xfrm>
          <a:prstGeom prst="roundRect">
            <a:avLst/>
          </a:prstGeom>
          <a:solidFill>
            <a:schemeClr val="bg1"/>
          </a:solidFill>
          <a:ln w="76200">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Might this person experience barriers in participating fully?</a:t>
            </a:r>
            <a:endParaRPr lang="en-GB"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3347863" y="1610284"/>
            <a:ext cx="2376265" cy="2028568"/>
          </a:xfrm>
          <a:prstGeom prst="roundRect">
            <a:avLst/>
          </a:prstGeom>
          <a:solidFill>
            <a:schemeClr val="bg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Can they be better supported to enable them to overcome barriers? </a:t>
            </a:r>
          </a:p>
          <a:p>
            <a:pPr algn="ctr"/>
            <a:r>
              <a:rPr lang="en-GB" sz="1400" dirty="0" smtClean="0">
                <a:solidFill>
                  <a:schemeClr val="tx1"/>
                </a:solidFill>
                <a:latin typeface="Arial" panose="020B0604020202020204" pitchFamily="34" charset="0"/>
                <a:cs typeface="Arial" panose="020B0604020202020204" pitchFamily="34" charset="0"/>
              </a:rPr>
              <a:t>[Reasonable adjustments under the Equality Act </a:t>
            </a:r>
            <a:r>
              <a:rPr lang="en-GB" sz="1400" dirty="0" smtClean="0">
                <a:solidFill>
                  <a:schemeClr val="tx1"/>
                </a:solidFill>
                <a:latin typeface="Arial" panose="020B0604020202020204" pitchFamily="34" charset="0"/>
                <a:cs typeface="Arial" panose="020B0604020202020204" pitchFamily="34" charset="0"/>
              </a:rPr>
              <a:t> 2010</a:t>
            </a:r>
            <a:r>
              <a:rPr lang="en-GB" sz="1400" dirty="0" smtClean="0">
                <a:solidFill>
                  <a:schemeClr val="tx1"/>
                </a:solidFill>
                <a:latin typeface="Arial" panose="020B0604020202020204" pitchFamily="34" charset="0"/>
                <a:cs typeface="Arial" panose="020B0604020202020204" pitchFamily="34" charset="0"/>
              </a:rPr>
              <a:t>] </a:t>
            </a:r>
          </a:p>
        </p:txBody>
      </p:sp>
      <p:sp>
        <p:nvSpPr>
          <p:cNvPr id="14" name="Pentagon 13"/>
          <p:cNvSpPr/>
          <p:nvPr/>
        </p:nvSpPr>
        <p:spPr>
          <a:xfrm>
            <a:off x="2699792" y="2497011"/>
            <a:ext cx="576064" cy="349753"/>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Arial" panose="020B0604020202020204" pitchFamily="34" charset="0"/>
                <a:cs typeface="Arial" panose="020B0604020202020204" pitchFamily="34" charset="0"/>
              </a:rPr>
              <a:t>Yes</a:t>
            </a:r>
            <a:endParaRPr lang="en-GB" sz="1400" dirty="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683568" y="3926884"/>
            <a:ext cx="1872208" cy="2238420"/>
          </a:xfrm>
          <a:prstGeom prst="roundRect">
            <a:avLst/>
          </a:prstGeom>
          <a:solidFill>
            <a:schemeClr val="bg1"/>
          </a:solidFill>
          <a:ln w="76200">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Do they still experience barriers in participating fully? </a:t>
            </a:r>
            <a:endParaRPr lang="en-GB" dirty="0">
              <a:solidFill>
                <a:schemeClr val="tx1"/>
              </a:solidFill>
              <a:latin typeface="Arial" panose="020B0604020202020204" pitchFamily="34" charset="0"/>
              <a:cs typeface="Arial" panose="020B0604020202020204" pitchFamily="34" charset="0"/>
            </a:endParaRPr>
          </a:p>
        </p:txBody>
      </p:sp>
      <p:sp>
        <p:nvSpPr>
          <p:cNvPr id="16" name="Pentagon 15"/>
          <p:cNvSpPr/>
          <p:nvPr/>
        </p:nvSpPr>
        <p:spPr>
          <a:xfrm>
            <a:off x="2699792" y="4869160"/>
            <a:ext cx="576064" cy="349753"/>
          </a:xfrm>
          <a:prstGeom prst="homePlate">
            <a:avLst/>
          </a:prstGeom>
          <a:no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Arial" panose="020B0604020202020204" pitchFamily="34" charset="0"/>
                <a:cs typeface="Arial" panose="020B0604020202020204" pitchFamily="34" charset="0"/>
              </a:rPr>
              <a:t>Yes</a:t>
            </a:r>
            <a:endParaRPr lang="en-GB"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98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Meeting the </a:t>
            </a:r>
            <a:r>
              <a:rPr lang="en-GB" dirty="0"/>
              <a:t>needs of individuals</a:t>
            </a:r>
          </a:p>
        </p:txBody>
      </p:sp>
      <p:sp>
        <p:nvSpPr>
          <p:cNvPr id="4" name="Slide Number Placeholder 3"/>
          <p:cNvSpPr>
            <a:spLocks noGrp="1"/>
          </p:cNvSpPr>
          <p:nvPr>
            <p:ph type="sldNum" sz="quarter" idx="12"/>
          </p:nvPr>
        </p:nvSpPr>
        <p:spPr/>
        <p:txBody>
          <a:bodyPr/>
          <a:lstStyle/>
          <a:p>
            <a:fld id="{259CC62F-30C0-4A15-BEEE-9BC3816535A8}" type="slidenum">
              <a:rPr lang="en-GB" smtClean="0"/>
              <a:pPr/>
              <a:t>22</a:t>
            </a:fld>
            <a:endParaRPr lang="en-GB" dirty="0"/>
          </a:p>
        </p:txBody>
      </p:sp>
      <p:sp>
        <p:nvSpPr>
          <p:cNvPr id="10" name="Rounded Rectangle 9"/>
          <p:cNvSpPr/>
          <p:nvPr/>
        </p:nvSpPr>
        <p:spPr>
          <a:xfrm>
            <a:off x="6372200" y="1412776"/>
            <a:ext cx="2232248" cy="1257400"/>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Box 10"/>
          <p:cNvSpPr txBox="1"/>
          <p:nvPr/>
        </p:nvSpPr>
        <p:spPr>
          <a:xfrm>
            <a:off x="6372200" y="1355284"/>
            <a:ext cx="2304256" cy="1323439"/>
          </a:xfrm>
          <a:prstGeom prst="rect">
            <a:avLst/>
          </a:prstGeom>
          <a:noFill/>
        </p:spPr>
        <p:txBody>
          <a:bodyPr wrap="square" rtlCol="0">
            <a:spAutoFit/>
          </a:bodyPr>
          <a:lstStyle/>
          <a:p>
            <a:r>
              <a:rPr lang="en-GB" sz="1600" b="1" dirty="0" smtClean="0">
                <a:solidFill>
                  <a:prstClr val="black"/>
                </a:solidFill>
                <a:latin typeface="Arial" panose="020B0604020202020204" pitchFamily="34" charset="0"/>
                <a:cs typeface="Arial" panose="020B0604020202020204" pitchFamily="34" charset="0"/>
              </a:rPr>
              <a:t>Advocacy</a:t>
            </a:r>
            <a:r>
              <a:rPr lang="en-GB" sz="1000" b="1" dirty="0" smtClean="0">
                <a:solidFill>
                  <a:prstClr val="black"/>
                </a:solidFill>
                <a:latin typeface="Arial" panose="020B0604020202020204" pitchFamily="34" charset="0"/>
                <a:cs typeface="Arial" panose="020B0604020202020204" pitchFamily="34" charset="0"/>
              </a:rPr>
              <a:t>:</a:t>
            </a:r>
          </a:p>
          <a:p>
            <a:r>
              <a:rPr lang="en-GB" sz="1600" b="1" i="1" dirty="0" smtClean="0">
                <a:solidFill>
                  <a:prstClr val="black"/>
                </a:solidFill>
                <a:latin typeface="Arial" panose="020B0604020202020204" pitchFamily="34" charset="0"/>
                <a:cs typeface="Arial" panose="020B0604020202020204" pitchFamily="34" charset="0"/>
              </a:rPr>
              <a:t>If </a:t>
            </a:r>
            <a:r>
              <a:rPr lang="en-GB" sz="1600" dirty="0" smtClean="0">
                <a:solidFill>
                  <a:prstClr val="black"/>
                </a:solidFill>
                <a:latin typeface="Arial" panose="020B0604020202020204" pitchFamily="34" charset="0"/>
                <a:cs typeface="Arial" panose="020B0604020202020204" pitchFamily="34" charset="0"/>
              </a:rPr>
              <a:t>people need help </a:t>
            </a:r>
            <a:r>
              <a:rPr lang="en-GB" sz="1600" dirty="0" smtClean="0">
                <a:solidFill>
                  <a:prstClr val="black"/>
                </a:solidFill>
                <a:latin typeface="Arial" panose="020B0604020202020204" pitchFamily="34" charset="0"/>
                <a:cs typeface="Arial" panose="020B0604020202020204" pitchFamily="34" charset="0"/>
              </a:rPr>
              <a:t/>
            </a:r>
            <a:br>
              <a:rPr lang="en-GB" sz="1600" dirty="0" smtClean="0">
                <a:solidFill>
                  <a:prstClr val="black"/>
                </a:solidFill>
                <a:latin typeface="Arial" panose="020B0604020202020204" pitchFamily="34" charset="0"/>
                <a:cs typeface="Arial" panose="020B0604020202020204" pitchFamily="34" charset="0"/>
              </a:rPr>
            </a:br>
            <a:r>
              <a:rPr lang="en-GB" sz="1600" dirty="0" smtClean="0">
                <a:solidFill>
                  <a:prstClr val="black"/>
                </a:solidFill>
                <a:latin typeface="Arial" panose="020B0604020202020204" pitchFamily="34" charset="0"/>
                <a:cs typeface="Arial" panose="020B0604020202020204" pitchFamily="34" charset="0"/>
              </a:rPr>
              <a:t>to participate, </a:t>
            </a:r>
            <a:r>
              <a:rPr lang="en-GB" sz="1600" dirty="0" smtClean="0">
                <a:solidFill>
                  <a:prstClr val="black"/>
                </a:solidFill>
                <a:latin typeface="Arial" panose="020B0604020202020204" pitchFamily="34" charset="0"/>
                <a:cs typeface="Arial" panose="020B0604020202020204" pitchFamily="34" charset="0"/>
              </a:rPr>
              <a:t>ensure assistance or advocacy is available</a:t>
            </a:r>
            <a:endParaRPr lang="en-GB" sz="1600" dirty="0">
              <a:solidFill>
                <a:prstClr val="black"/>
              </a:solidFill>
              <a:latin typeface="Arial" panose="020B0604020202020204" pitchFamily="34" charset="0"/>
              <a:cs typeface="Arial" panose="020B0604020202020204" pitchFamily="34" charset="0"/>
            </a:endParaRPr>
          </a:p>
        </p:txBody>
      </p:sp>
      <p:cxnSp>
        <p:nvCxnSpPr>
          <p:cNvPr id="12" name="Straight Arrow Connector 11"/>
          <p:cNvCxnSpPr/>
          <p:nvPr/>
        </p:nvCxnSpPr>
        <p:spPr>
          <a:xfrm flipH="1">
            <a:off x="6156176" y="2198581"/>
            <a:ext cx="216024" cy="79452"/>
          </a:xfrm>
          <a:prstGeom prst="straightConnector1">
            <a:avLst/>
          </a:prstGeom>
          <a:ln w="28575">
            <a:solidFill>
              <a:schemeClr val="tx1"/>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3152762" y="1843623"/>
            <a:ext cx="3003414" cy="904206"/>
          </a:xfrm>
          <a:prstGeom prst="roundRect">
            <a:avLst/>
          </a:prstGeom>
          <a:solidFill>
            <a:srgbClr val="85C44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extBox 13"/>
          <p:cNvSpPr txBox="1"/>
          <p:nvPr/>
        </p:nvSpPr>
        <p:spPr>
          <a:xfrm>
            <a:off x="3195796" y="1847146"/>
            <a:ext cx="2888372" cy="861774"/>
          </a:xfrm>
          <a:prstGeom prst="rect">
            <a:avLst/>
          </a:prstGeom>
          <a:noFill/>
        </p:spPr>
        <p:txBody>
          <a:bodyPr wrap="square" rtlCol="0">
            <a:spAutoFit/>
          </a:bodyPr>
          <a:lstStyle/>
          <a:p>
            <a:pPr algn="ctr"/>
            <a:r>
              <a:rPr lang="en-GB" sz="1600" b="1" dirty="0" smtClean="0">
                <a:solidFill>
                  <a:schemeClr val="bg1"/>
                </a:solidFill>
                <a:latin typeface="Arial" panose="020B0604020202020204" pitchFamily="34" charset="0"/>
                <a:cs typeface="Arial" panose="020B0604020202020204" pitchFamily="34" charset="0"/>
              </a:rPr>
              <a:t>Local authority assessment </a:t>
            </a:r>
            <a:endParaRPr lang="en-GB" sz="1000" b="1" dirty="0" smtClean="0">
              <a:solidFill>
                <a:schemeClr val="bg1"/>
              </a:solidFill>
              <a:latin typeface="Arial" panose="020B0604020202020204" pitchFamily="34" charset="0"/>
              <a:cs typeface="Arial" panose="020B0604020202020204" pitchFamily="34" charset="0"/>
            </a:endParaRPr>
          </a:p>
          <a:p>
            <a:endParaRPr lang="en-GB" sz="200" b="1" dirty="0" smtClean="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Does the person have needs for care and support?</a:t>
            </a:r>
            <a:endParaRPr lang="en-GB" sz="1600" dirty="0">
              <a:solidFill>
                <a:schemeClr val="bg1"/>
              </a:solidFill>
              <a:latin typeface="Arial" panose="020B0604020202020204" pitchFamily="34" charset="0"/>
              <a:cs typeface="Arial" panose="020B0604020202020204" pitchFamily="34" charset="0"/>
            </a:endParaRPr>
          </a:p>
        </p:txBody>
      </p:sp>
      <p:sp>
        <p:nvSpPr>
          <p:cNvPr id="16" name="Down Arrow Callout 15"/>
          <p:cNvSpPr/>
          <p:nvPr/>
        </p:nvSpPr>
        <p:spPr>
          <a:xfrm>
            <a:off x="467544" y="2996952"/>
            <a:ext cx="2736304" cy="2016224"/>
          </a:xfrm>
          <a:prstGeom prst="downArrowCallout">
            <a:avLst/>
          </a:prstGeom>
          <a:solidFill>
            <a:srgbClr val="85C44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467544" y="2996952"/>
            <a:ext cx="2685218" cy="1384995"/>
          </a:xfrm>
          <a:prstGeom prst="rect">
            <a:avLst/>
          </a:prstGeom>
          <a:noFill/>
        </p:spPr>
        <p:txBody>
          <a:bodyPr wrap="square" rtlCol="0">
            <a:spAutoFit/>
          </a:bodyPr>
          <a:lstStyle/>
          <a:p>
            <a:pPr algn="ctr"/>
            <a:r>
              <a:rPr lang="en-GB" sz="1600" b="1" dirty="0" smtClean="0">
                <a:solidFill>
                  <a:schemeClr val="bg1"/>
                </a:solidFill>
                <a:latin typeface="Arial" panose="020B0604020202020204" pitchFamily="34" charset="0"/>
                <a:cs typeface="Arial" panose="020B0604020202020204" pitchFamily="34" charset="0"/>
              </a:rPr>
              <a:t>If needs are not eligible</a:t>
            </a:r>
          </a:p>
          <a:p>
            <a:pPr algn="ctr"/>
            <a:endParaRPr lang="en-GB" sz="200" b="1" dirty="0" smtClean="0">
              <a:solidFill>
                <a:schemeClr val="bg1"/>
              </a:solidFill>
              <a:latin typeface="Arial" panose="020B0604020202020204" pitchFamily="34" charset="0"/>
              <a:cs typeface="Arial" panose="020B0604020202020204" pitchFamily="34" charset="0"/>
            </a:endParaRPr>
          </a:p>
          <a:p>
            <a:endParaRPr lang="en-GB" sz="200" b="1" dirty="0" smtClean="0">
              <a:solidFill>
                <a:schemeClr val="bg1"/>
              </a:solidFill>
              <a:latin typeface="Arial" panose="020B0604020202020204" pitchFamily="34" charset="0"/>
              <a:cs typeface="Arial" panose="020B0604020202020204" pitchFamily="34" charset="0"/>
            </a:endParaRPr>
          </a:p>
          <a:p>
            <a:pPr algn="ctr"/>
            <a:r>
              <a:rPr lang="en-GB" sz="1600" b="1" dirty="0" smtClean="0">
                <a:solidFill>
                  <a:schemeClr val="bg1"/>
                </a:solidFill>
                <a:latin typeface="Arial" panose="020B0604020202020204" pitchFamily="34" charset="0"/>
                <a:cs typeface="Arial" panose="020B0604020202020204" pitchFamily="34" charset="0"/>
              </a:rPr>
              <a:t>Signpost</a:t>
            </a:r>
            <a:r>
              <a:rPr lang="en-GB" sz="1600" dirty="0" smtClean="0">
                <a:solidFill>
                  <a:schemeClr val="bg1"/>
                </a:solidFill>
                <a:latin typeface="Arial" panose="020B0604020202020204" pitchFamily="34" charset="0"/>
                <a:cs typeface="Arial" panose="020B0604020202020204" pitchFamily="34" charset="0"/>
              </a:rPr>
              <a:t> to information, advice and assistance (IAA) </a:t>
            </a:r>
            <a:r>
              <a:rPr lang="en-GB" sz="1600" dirty="0" smtClean="0">
                <a:solidFill>
                  <a:schemeClr val="bg1"/>
                </a:solidFill>
                <a:latin typeface="Arial" panose="020B0604020202020204" pitchFamily="34" charset="0"/>
                <a:cs typeface="Arial" panose="020B0604020202020204" pitchFamily="34" charset="0"/>
              </a:rPr>
              <a:t>and </a:t>
            </a:r>
            <a:r>
              <a:rPr lang="en-GB" sz="1600" dirty="0" smtClean="0">
                <a:solidFill>
                  <a:schemeClr val="bg1"/>
                </a:solidFill>
                <a:latin typeface="Arial" panose="020B0604020202020204" pitchFamily="34" charset="0"/>
                <a:cs typeface="Arial" panose="020B0604020202020204" pitchFamily="34" charset="0"/>
              </a:rPr>
              <a:t>preventive services</a:t>
            </a:r>
            <a:endParaRPr lang="en-GB" sz="1600" dirty="0">
              <a:solidFill>
                <a:schemeClr val="bg1"/>
              </a:solidFill>
              <a:latin typeface="Arial" panose="020B0604020202020204" pitchFamily="34" charset="0"/>
              <a:cs typeface="Arial" panose="020B0604020202020204" pitchFamily="34" charset="0"/>
            </a:endParaRPr>
          </a:p>
        </p:txBody>
      </p:sp>
      <p:sp>
        <p:nvSpPr>
          <p:cNvPr id="19" name="Down Arrow Callout 18"/>
          <p:cNvSpPr/>
          <p:nvPr/>
        </p:nvSpPr>
        <p:spPr>
          <a:xfrm>
            <a:off x="3322320" y="2996952"/>
            <a:ext cx="2664297" cy="2016224"/>
          </a:xfrm>
          <a:prstGeom prst="downArrowCallout">
            <a:avLst/>
          </a:prstGeom>
          <a:solidFill>
            <a:srgbClr val="85C44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3322320" y="2996952"/>
            <a:ext cx="2664297" cy="1354217"/>
          </a:xfrm>
          <a:prstGeom prst="rect">
            <a:avLst/>
          </a:prstGeom>
          <a:noFill/>
        </p:spPr>
        <p:txBody>
          <a:bodyPr wrap="square" rtlCol="0">
            <a:spAutoFit/>
          </a:bodyPr>
          <a:lstStyle/>
          <a:p>
            <a:pPr algn="ctr"/>
            <a:r>
              <a:rPr lang="en-GB" sz="1600" b="1" dirty="0" smtClean="0">
                <a:solidFill>
                  <a:schemeClr val="bg1"/>
                </a:solidFill>
                <a:latin typeface="Arial" panose="020B0604020202020204" pitchFamily="34" charset="0"/>
                <a:cs typeface="Arial" panose="020B0604020202020204" pitchFamily="34" charset="0"/>
              </a:rPr>
              <a:t>If needs are eligible</a:t>
            </a:r>
            <a:endParaRPr lang="en-GB" sz="1000" b="1" dirty="0" smtClean="0">
              <a:solidFill>
                <a:schemeClr val="bg1"/>
              </a:solidFill>
              <a:latin typeface="Arial" panose="020B0604020202020204" pitchFamily="34" charset="0"/>
              <a:cs typeface="Arial" panose="020B0604020202020204" pitchFamily="34" charset="0"/>
            </a:endParaRPr>
          </a:p>
          <a:p>
            <a:endParaRPr lang="en-GB" sz="200" b="1" dirty="0" smtClean="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Develop a </a:t>
            </a:r>
            <a:r>
              <a:rPr lang="en-GB" sz="1600" b="1" dirty="0" smtClean="0">
                <a:solidFill>
                  <a:schemeClr val="bg1"/>
                </a:solidFill>
                <a:latin typeface="Arial" panose="020B0604020202020204" pitchFamily="34" charset="0"/>
                <a:cs typeface="Arial" panose="020B0604020202020204" pitchFamily="34" charset="0"/>
              </a:rPr>
              <a:t>care and support plan</a:t>
            </a:r>
            <a:r>
              <a:rPr lang="en-GB" sz="1600" dirty="0" smtClean="0">
                <a:solidFill>
                  <a:schemeClr val="bg1"/>
                </a:solidFill>
                <a:latin typeface="Arial" panose="020B0604020202020204" pitchFamily="34" charset="0"/>
                <a:cs typeface="Arial" panose="020B0604020202020204" pitchFamily="34" charset="0"/>
              </a:rPr>
              <a:t>, and share with individual and key partner agencies</a:t>
            </a:r>
            <a:endParaRPr lang="en-GB" sz="1600" dirty="0">
              <a:solidFill>
                <a:schemeClr val="bg1"/>
              </a:solidFill>
              <a:latin typeface="Arial" panose="020B0604020202020204" pitchFamily="34" charset="0"/>
              <a:cs typeface="Arial" panose="020B0604020202020204" pitchFamily="34" charset="0"/>
            </a:endParaRPr>
          </a:p>
        </p:txBody>
      </p:sp>
      <p:sp>
        <p:nvSpPr>
          <p:cNvPr id="21" name="Down Arrow Callout 20"/>
          <p:cNvSpPr/>
          <p:nvPr/>
        </p:nvSpPr>
        <p:spPr>
          <a:xfrm>
            <a:off x="6084168" y="2996952"/>
            <a:ext cx="2592288" cy="2016224"/>
          </a:xfrm>
          <a:prstGeom prst="downArrowCallout">
            <a:avLst/>
          </a:prstGeom>
          <a:solidFill>
            <a:srgbClr val="85C44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6156176" y="3102060"/>
            <a:ext cx="2473994" cy="892552"/>
          </a:xfrm>
          <a:prstGeom prst="rect">
            <a:avLst/>
          </a:prstGeom>
          <a:noFill/>
        </p:spPr>
        <p:txBody>
          <a:bodyPr wrap="square" rtlCol="0">
            <a:spAutoFit/>
          </a:bodyPr>
          <a:lstStyle/>
          <a:p>
            <a:pPr algn="ctr"/>
            <a:r>
              <a:rPr lang="en-GB" sz="1600" b="1" dirty="0" smtClean="0">
                <a:solidFill>
                  <a:schemeClr val="bg1"/>
                </a:solidFill>
                <a:latin typeface="Arial" panose="020B0604020202020204" pitchFamily="34" charset="0"/>
                <a:cs typeface="Arial" panose="020B0604020202020204" pitchFamily="34" charset="0"/>
              </a:rPr>
              <a:t>If a </a:t>
            </a:r>
            <a:r>
              <a:rPr lang="en-GB" sz="1600" b="1" dirty="0" smtClean="0">
                <a:solidFill>
                  <a:schemeClr val="bg1"/>
                </a:solidFill>
                <a:latin typeface="Arial" panose="020B0604020202020204" pitchFamily="34" charset="0"/>
                <a:cs typeface="Arial" panose="020B0604020202020204" pitchFamily="34" charset="0"/>
              </a:rPr>
              <a:t>care and support plan already exists</a:t>
            </a:r>
            <a:endParaRPr lang="en-GB" sz="1000" b="1" dirty="0" smtClean="0">
              <a:solidFill>
                <a:schemeClr val="bg1"/>
              </a:solidFill>
              <a:latin typeface="Arial" panose="020B0604020202020204" pitchFamily="34" charset="0"/>
              <a:cs typeface="Arial" panose="020B0604020202020204" pitchFamily="34" charset="0"/>
            </a:endParaRPr>
          </a:p>
          <a:p>
            <a:endParaRPr lang="en-GB" sz="200" b="1" dirty="0" smtClean="0">
              <a:solidFill>
                <a:schemeClr val="bg1"/>
              </a:solidFill>
              <a:latin typeface="Arial" panose="020B0604020202020204" pitchFamily="34" charset="0"/>
              <a:cs typeface="Arial" panose="020B0604020202020204" pitchFamily="34" charset="0"/>
            </a:endParaRPr>
          </a:p>
          <a:p>
            <a:pPr algn="ctr"/>
            <a:endParaRPr lang="en-GB" sz="200" dirty="0" smtClean="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Consider </a:t>
            </a:r>
            <a:r>
              <a:rPr lang="en-GB" sz="1600" b="1" dirty="0" smtClean="0">
                <a:solidFill>
                  <a:schemeClr val="bg1"/>
                </a:solidFill>
                <a:latin typeface="Arial" panose="020B0604020202020204" pitchFamily="34" charset="0"/>
                <a:cs typeface="Arial" panose="020B0604020202020204" pitchFamily="34" charset="0"/>
              </a:rPr>
              <a:t>re-assessment</a:t>
            </a:r>
            <a:endParaRPr lang="en-GB" sz="16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467544" y="5157192"/>
            <a:ext cx="1224136" cy="936104"/>
          </a:xfrm>
          <a:prstGeom prst="rect">
            <a:avLst/>
          </a:prstGeom>
          <a:solidFill>
            <a:srgbClr val="85C44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7544" y="5157192"/>
            <a:ext cx="1177850" cy="584775"/>
          </a:xfrm>
          <a:prstGeom prst="rect">
            <a:avLst/>
          </a:prstGeom>
          <a:no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IAA service</a:t>
            </a:r>
            <a:endParaRPr lang="en-GB" sz="1600"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1979712" y="5157192"/>
            <a:ext cx="1177850" cy="936104"/>
          </a:xfrm>
          <a:prstGeom prst="rect">
            <a:avLst/>
          </a:prstGeom>
          <a:solidFill>
            <a:srgbClr val="85C44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1979712" y="5157192"/>
            <a:ext cx="1177850" cy="584775"/>
          </a:xfrm>
          <a:prstGeom prst="rect">
            <a:avLst/>
          </a:prstGeom>
          <a:no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Preventive services</a:t>
            </a:r>
            <a:endParaRPr lang="en-GB" sz="1600" dirty="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3347864" y="5157192"/>
            <a:ext cx="5328592" cy="936104"/>
          </a:xfrm>
          <a:prstGeom prst="rect">
            <a:avLst/>
          </a:prstGeom>
          <a:solidFill>
            <a:srgbClr val="85C44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3394150" y="5157192"/>
            <a:ext cx="5236020" cy="830997"/>
          </a:xfrm>
          <a:prstGeom prst="rect">
            <a:avLst/>
          </a:prstGeom>
          <a:no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Local authority to work with the individual, and the secure estate </a:t>
            </a:r>
            <a:r>
              <a:rPr lang="en-GB" sz="1600" dirty="0" smtClean="0">
                <a:solidFill>
                  <a:schemeClr val="bg1"/>
                </a:solidFill>
                <a:latin typeface="Arial" panose="020B0604020202020204" pitchFamily="34" charset="0"/>
                <a:cs typeface="Arial" panose="020B0604020202020204" pitchFamily="34" charset="0"/>
              </a:rPr>
              <a:t>while </a:t>
            </a:r>
            <a:r>
              <a:rPr lang="en-GB" sz="1600" dirty="0" smtClean="0">
                <a:solidFill>
                  <a:schemeClr val="bg1"/>
                </a:solidFill>
                <a:latin typeface="Arial" panose="020B0604020202020204" pitchFamily="34" charset="0"/>
                <a:cs typeface="Arial" panose="020B0604020202020204" pitchFamily="34" charset="0"/>
              </a:rPr>
              <a:t>they are detained, to deliver the care and support outlined in the plan </a:t>
            </a:r>
            <a:endParaRPr lang="en-GB" sz="1600" dirty="0">
              <a:solidFill>
                <a:schemeClr val="bg1"/>
              </a:solidFill>
              <a:latin typeface="Arial" panose="020B0604020202020204" pitchFamily="34" charset="0"/>
              <a:cs typeface="Arial" panose="020B0604020202020204" pitchFamily="34" charset="0"/>
            </a:endParaRPr>
          </a:p>
        </p:txBody>
      </p:sp>
      <p:sp>
        <p:nvSpPr>
          <p:cNvPr id="27" name="Rounded Rectangle 26"/>
          <p:cNvSpPr/>
          <p:nvPr/>
        </p:nvSpPr>
        <p:spPr>
          <a:xfrm>
            <a:off x="467544" y="1412776"/>
            <a:ext cx="2448272" cy="1257400"/>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TextBox 27"/>
          <p:cNvSpPr txBox="1"/>
          <p:nvPr/>
        </p:nvSpPr>
        <p:spPr>
          <a:xfrm>
            <a:off x="467544" y="1412776"/>
            <a:ext cx="2448272" cy="1077218"/>
          </a:xfrm>
          <a:prstGeom prst="rect">
            <a:avLst/>
          </a:prstGeom>
          <a:noFill/>
        </p:spPr>
        <p:txBody>
          <a:bodyPr wrap="square" rtlCol="0">
            <a:spAutoFit/>
          </a:bodyPr>
          <a:lstStyle/>
          <a:p>
            <a:r>
              <a:rPr lang="en-GB" sz="1600" b="1" dirty="0" smtClean="0">
                <a:latin typeface="Arial" panose="020B0604020202020204" pitchFamily="34" charset="0"/>
                <a:cs typeface="Arial" panose="020B0604020202020204" pitchFamily="34" charset="0"/>
              </a:rPr>
              <a:t>Safeguarding</a:t>
            </a:r>
            <a:r>
              <a:rPr lang="en-GB" sz="1000" b="1" dirty="0" smtClean="0">
                <a:latin typeface="Arial" panose="020B0604020202020204" pitchFamily="34" charset="0"/>
                <a:cs typeface="Arial" panose="020B0604020202020204" pitchFamily="34" charset="0"/>
              </a:rPr>
              <a:t>:</a:t>
            </a:r>
          </a:p>
          <a:p>
            <a:r>
              <a:rPr lang="en-GB" sz="1600" b="1" i="1" dirty="0" smtClean="0">
                <a:latin typeface="Arial" panose="020B0604020202020204" pitchFamily="34" charset="0"/>
                <a:cs typeface="Arial" panose="020B0604020202020204" pitchFamily="34" charset="0"/>
              </a:rPr>
              <a:t>If </a:t>
            </a:r>
            <a:r>
              <a:rPr lang="en-GB" sz="1600" dirty="0" smtClean="0">
                <a:latin typeface="Arial" panose="020B0604020202020204" pitchFamily="34" charset="0"/>
                <a:cs typeface="Arial" panose="020B0604020202020204" pitchFamily="34" charset="0"/>
              </a:rPr>
              <a:t>safeguarding issues or concerns are </a:t>
            </a:r>
            <a:r>
              <a:rPr lang="en-GB" sz="1600" dirty="0" smtClean="0">
                <a:latin typeface="Arial" panose="020B0604020202020204" pitchFamily="34" charset="0"/>
                <a:cs typeface="Arial" panose="020B0604020202020204" pitchFamily="34" charset="0"/>
              </a:rPr>
              <a:t>identified, </a:t>
            </a:r>
            <a:r>
              <a:rPr lang="en-GB" sz="1600" dirty="0" smtClean="0">
                <a:latin typeface="Arial" panose="020B0604020202020204" pitchFamily="34" charset="0"/>
                <a:cs typeface="Arial" panose="020B0604020202020204" pitchFamily="34" charset="0"/>
              </a:rPr>
              <a:t>report them</a:t>
            </a:r>
            <a:endParaRPr lang="en-GB" sz="1600" dirty="0">
              <a:latin typeface="Arial" panose="020B0604020202020204" pitchFamily="34" charset="0"/>
              <a:cs typeface="Arial" panose="020B0604020202020204" pitchFamily="34" charset="0"/>
            </a:endParaRPr>
          </a:p>
        </p:txBody>
      </p:sp>
      <p:cxnSp>
        <p:nvCxnSpPr>
          <p:cNvPr id="29" name="Straight Arrow Connector 28"/>
          <p:cNvCxnSpPr/>
          <p:nvPr/>
        </p:nvCxnSpPr>
        <p:spPr>
          <a:xfrm>
            <a:off x="2933700" y="2184400"/>
            <a:ext cx="198140" cy="39318"/>
          </a:xfrm>
          <a:prstGeom prst="straightConnector1">
            <a:avLst/>
          </a:prstGeom>
          <a:ln w="28575">
            <a:solidFill>
              <a:schemeClr val="tx1"/>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84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6" grpId="0" animBg="1"/>
      <p:bldP spid="18" grpId="0"/>
      <p:bldP spid="19" grpId="0" animBg="1"/>
      <p:bldP spid="20" grpId="0"/>
      <p:bldP spid="21" grpId="0" animBg="1"/>
      <p:bldP spid="22" grpId="0"/>
      <p:bldP spid="3" grpId="0" animBg="1"/>
      <p:bldP spid="5" grpId="0"/>
      <p:bldP spid="23" grpId="0" animBg="1"/>
      <p:bldP spid="24" grpId="0"/>
      <p:bldP spid="25" grpId="0" animBg="1"/>
      <p:bldP spid="26" grpId="0"/>
      <p:bldP spid="27" grpId="0" animBg="1"/>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ea typeface="Calibri" panose="020F0502020204030204" pitchFamily="34" charset="0"/>
              </a:rPr>
              <a:t>Care and Support (Eligibility) (Wales) Regulations </a:t>
            </a:r>
            <a:r>
              <a:rPr lang="en-GB" dirty="0" smtClean="0">
                <a:ea typeface="Calibri" panose="020F0502020204030204" pitchFamily="34" charset="0"/>
              </a:rPr>
              <a:t>2015 </a:t>
            </a:r>
            <a:r>
              <a:rPr lang="en-GB" dirty="0" smtClean="0">
                <a:ea typeface="Calibri" panose="020F0502020204030204" pitchFamily="34" charset="0"/>
              </a:rPr>
              <a:t>– </a:t>
            </a:r>
            <a:r>
              <a:rPr lang="en-GB" dirty="0" smtClean="0">
                <a:ea typeface="Calibri" panose="020F0502020204030204" pitchFamily="34" charset="0"/>
              </a:rPr>
              <a:t>adults</a:t>
            </a:r>
            <a:endParaRPr lang="en-GB" u="sng" dirty="0"/>
          </a:p>
        </p:txBody>
      </p:sp>
      <p:sp>
        <p:nvSpPr>
          <p:cNvPr id="4" name="Slide Number Placeholder 3"/>
          <p:cNvSpPr>
            <a:spLocks noGrp="1"/>
          </p:cNvSpPr>
          <p:nvPr>
            <p:ph type="sldNum" sz="quarter" idx="12"/>
          </p:nvPr>
        </p:nvSpPr>
        <p:spPr/>
        <p:txBody>
          <a:bodyPr/>
          <a:lstStyle/>
          <a:p>
            <a:fld id="{259CC62F-30C0-4A15-BEEE-9BC3816535A8}" type="slidenum">
              <a:rPr lang="en-GB" smtClean="0"/>
              <a:pPr/>
              <a:t>23</a:t>
            </a:fld>
            <a:endParaRPr lang="en-GB" dirty="0"/>
          </a:p>
        </p:txBody>
      </p:sp>
      <p:sp>
        <p:nvSpPr>
          <p:cNvPr id="9" name="Rounded Rectangle 8"/>
          <p:cNvSpPr/>
          <p:nvPr/>
        </p:nvSpPr>
        <p:spPr>
          <a:xfrm>
            <a:off x="525984" y="1412776"/>
            <a:ext cx="3627403" cy="1933242"/>
          </a:xfrm>
          <a:prstGeom prst="roundRect">
            <a:avLst/>
          </a:prstGeom>
          <a:solidFill>
            <a:schemeClr val="bg1">
              <a:lumMod val="95000"/>
            </a:schemeClr>
          </a:solidFill>
          <a:ln w="57150">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00B050"/>
              </a:buClr>
              <a:defRPr/>
            </a:pPr>
            <a:r>
              <a:rPr lang="en-GB" dirty="0" smtClean="0">
                <a:solidFill>
                  <a:schemeClr val="tx1"/>
                </a:solidFill>
                <a:latin typeface="Arial" panose="020B0604020202020204" pitchFamily="34" charset="0"/>
                <a:cs typeface="Arial" panose="020B0604020202020204" pitchFamily="34" charset="0"/>
              </a:rPr>
              <a:t>The need arises from the adult’s </a:t>
            </a:r>
            <a:r>
              <a:rPr lang="en-GB" dirty="0">
                <a:solidFill>
                  <a:schemeClr val="tx1"/>
                </a:solidFill>
                <a:latin typeface="Arial" panose="020B0604020202020204" pitchFamily="34" charset="0"/>
                <a:cs typeface="Arial" panose="020B0604020202020204" pitchFamily="34" charset="0"/>
              </a:rPr>
              <a:t>physical or </a:t>
            </a:r>
            <a:r>
              <a:rPr lang="en-GB" dirty="0" smtClean="0">
                <a:solidFill>
                  <a:schemeClr val="tx1"/>
                </a:solidFill>
                <a:latin typeface="Arial" panose="020B0604020202020204" pitchFamily="34" charset="0"/>
                <a:cs typeface="Arial" panose="020B0604020202020204" pitchFamily="34" charset="0"/>
              </a:rPr>
              <a:t>mental </a:t>
            </a:r>
            <a:r>
              <a:rPr lang="en-GB" dirty="0" smtClean="0">
                <a:solidFill>
                  <a:schemeClr val="tx1"/>
                </a:solidFill>
                <a:latin typeface="Arial" panose="020B0604020202020204" pitchFamily="34" charset="0"/>
                <a:cs typeface="Arial" panose="020B0604020202020204" pitchFamily="34" charset="0"/>
              </a:rPr>
              <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ill-health</a:t>
            </a:r>
            <a:r>
              <a:rPr lang="en-GB" dirty="0" smtClean="0">
                <a:solidFill>
                  <a:schemeClr val="tx1"/>
                </a:solidFill>
                <a:latin typeface="Arial" panose="020B0604020202020204" pitchFamily="34" charset="0"/>
                <a:cs typeface="Arial" panose="020B0604020202020204" pitchFamily="34" charset="0"/>
              </a:rPr>
              <a:t>, age, </a:t>
            </a:r>
            <a:r>
              <a:rPr lang="en-GB" dirty="0">
                <a:solidFill>
                  <a:schemeClr val="tx1"/>
                </a:solidFill>
                <a:latin typeface="Arial" panose="020B0604020202020204" pitchFamily="34" charset="0"/>
                <a:cs typeface="Arial" panose="020B0604020202020204" pitchFamily="34" charset="0"/>
              </a:rPr>
              <a:t>disability, dependence on </a:t>
            </a:r>
            <a:r>
              <a:rPr lang="en-GB" dirty="0" smtClean="0">
                <a:solidFill>
                  <a:schemeClr val="tx1"/>
                </a:solidFill>
                <a:latin typeface="Arial" panose="020B0604020202020204" pitchFamily="34" charset="0"/>
                <a:cs typeface="Arial" panose="020B0604020202020204" pitchFamily="34" charset="0"/>
              </a:rPr>
              <a:t>alcohol or </a:t>
            </a:r>
            <a:r>
              <a:rPr lang="en-GB" dirty="0" smtClean="0">
                <a:solidFill>
                  <a:schemeClr val="tx1"/>
                </a:solidFill>
                <a:latin typeface="Arial" panose="020B0604020202020204" pitchFamily="34" charset="0"/>
                <a:cs typeface="Arial" panose="020B0604020202020204" pitchFamily="34" charset="0"/>
              </a:rPr>
              <a:t>drugs, </a:t>
            </a:r>
            <a:r>
              <a:rPr lang="en-GB" dirty="0" smtClean="0">
                <a:solidFill>
                  <a:schemeClr val="tx1"/>
                </a:solidFill>
                <a:latin typeface="Arial" panose="020B0604020202020204" pitchFamily="34" charset="0"/>
                <a:cs typeface="Arial" panose="020B0604020202020204" pitchFamily="34" charset="0"/>
              </a:rPr>
              <a:t>or other similar circumstances</a:t>
            </a:r>
            <a:endParaRPr lang="en-GB"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4658117" y="1364590"/>
            <a:ext cx="4090347" cy="4018504"/>
          </a:xfrm>
          <a:prstGeom prst="roundRect">
            <a:avLst/>
          </a:prstGeom>
          <a:no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500" dirty="0">
                <a:solidFill>
                  <a:schemeClr val="accent1"/>
                </a:solidFill>
                <a:latin typeface="Arial" panose="020B0604020202020204" pitchFamily="34" charset="0"/>
                <a:cs typeface="Arial" panose="020B0604020202020204" pitchFamily="34" charset="0"/>
              </a:rPr>
              <a:t>  </a:t>
            </a:r>
            <a:endParaRPr lang="en-GB" sz="1700" dirty="0">
              <a:solidFill>
                <a:schemeClr val="tx1"/>
              </a:solidFill>
              <a:latin typeface="Arial" panose="020B0604020202020204" pitchFamily="34" charset="0"/>
              <a:cs typeface="Arial" panose="020B0604020202020204" pitchFamily="34" charset="0"/>
            </a:endParaRPr>
          </a:p>
        </p:txBody>
      </p:sp>
      <p:cxnSp>
        <p:nvCxnSpPr>
          <p:cNvPr id="14" name="Elbow Connector 13"/>
          <p:cNvCxnSpPr/>
          <p:nvPr/>
        </p:nvCxnSpPr>
        <p:spPr>
          <a:xfrm flipV="1">
            <a:off x="4214478" y="1700808"/>
            <a:ext cx="377429" cy="133191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730125" y="1412776"/>
            <a:ext cx="4018339" cy="3970318"/>
          </a:xfrm>
          <a:prstGeom prst="rect">
            <a:avLst/>
          </a:prstGeom>
        </p:spPr>
        <p:txBody>
          <a:bodyPr wrap="square">
            <a:spAutoFit/>
          </a:bodyPr>
          <a:lstStyle/>
          <a:p>
            <a:pPr marL="177800" indent="-177800">
              <a:buClr>
                <a:srgbClr val="00B050"/>
              </a:buClr>
              <a:buFont typeface="Arial" panose="020B0604020202020204" pitchFamily="34" charset="0"/>
              <a:buChar char="•"/>
            </a:pPr>
            <a:r>
              <a:rPr lang="en-GB" dirty="0">
                <a:latin typeface="Arial" panose="020B0604020202020204" pitchFamily="34" charset="0"/>
                <a:cs typeface="Arial" panose="020B0604020202020204" pitchFamily="34" charset="0"/>
              </a:rPr>
              <a:t>Ability to carry out </a:t>
            </a:r>
            <a:r>
              <a:rPr lang="en-GB" dirty="0" smtClean="0">
                <a:latin typeface="Arial" panose="020B0604020202020204" pitchFamily="34" charset="0"/>
                <a:cs typeface="Arial" panose="020B0604020202020204" pitchFamily="34" charset="0"/>
              </a:rPr>
              <a:t>self-care </a:t>
            </a:r>
            <a:r>
              <a:rPr lang="en-GB" dirty="0">
                <a:latin typeface="Arial" panose="020B0604020202020204" pitchFamily="34" charset="0"/>
                <a:cs typeface="Arial" panose="020B0604020202020204" pitchFamily="34" charset="0"/>
              </a:rPr>
              <a:t>or domestic routines</a:t>
            </a:r>
          </a:p>
          <a:p>
            <a:pPr marL="177800" indent="-177800">
              <a:buClr>
                <a:srgbClr val="00B050"/>
              </a:buClr>
              <a:buFont typeface="Arial" panose="020B0604020202020204" pitchFamily="34" charset="0"/>
              <a:buChar char="•"/>
            </a:pPr>
            <a:r>
              <a:rPr lang="en-GB" dirty="0" smtClean="0">
                <a:latin typeface="Arial" panose="020B0604020202020204" pitchFamily="34" charset="0"/>
                <a:cs typeface="Arial" panose="020B0604020202020204" pitchFamily="34" charset="0"/>
              </a:rPr>
              <a:t>Ability to communicate</a:t>
            </a:r>
          </a:p>
          <a:p>
            <a:pPr marL="177800" indent="-177800">
              <a:buClr>
                <a:srgbClr val="00B050"/>
              </a:buClr>
              <a:buFont typeface="Arial" panose="020B0604020202020204" pitchFamily="34" charset="0"/>
              <a:buChar char="•"/>
            </a:pPr>
            <a:r>
              <a:rPr lang="en-GB" dirty="0" smtClean="0">
                <a:latin typeface="Arial" panose="020B0604020202020204" pitchFamily="34" charset="0"/>
                <a:cs typeface="Arial" panose="020B0604020202020204" pitchFamily="34" charset="0"/>
              </a:rPr>
              <a:t>Protection </a:t>
            </a:r>
            <a:r>
              <a:rPr lang="en-GB" dirty="0">
                <a:latin typeface="Arial" panose="020B0604020202020204" pitchFamily="34" charset="0"/>
                <a:cs typeface="Arial" panose="020B0604020202020204" pitchFamily="34" charset="0"/>
              </a:rPr>
              <a:t>from abuse or neglect</a:t>
            </a:r>
          </a:p>
          <a:p>
            <a:pPr marL="177800" indent="-177800">
              <a:buClr>
                <a:srgbClr val="00B050"/>
              </a:buClr>
              <a:buFont typeface="Arial" panose="020B0604020202020204" pitchFamily="34" charset="0"/>
              <a:buChar char="•"/>
            </a:pPr>
            <a:r>
              <a:rPr lang="en-GB" dirty="0" smtClean="0">
                <a:latin typeface="Arial" panose="020B0604020202020204" pitchFamily="34" charset="0"/>
                <a:cs typeface="Arial" panose="020B0604020202020204" pitchFamily="34" charset="0"/>
              </a:rPr>
              <a:t>Involvement </a:t>
            </a:r>
            <a:r>
              <a:rPr lang="en-GB" dirty="0">
                <a:latin typeface="Arial" panose="020B0604020202020204" pitchFamily="34" charset="0"/>
                <a:cs typeface="Arial" panose="020B0604020202020204" pitchFamily="34" charset="0"/>
              </a:rPr>
              <a:t>in work, education, learning or in leisure activities </a:t>
            </a:r>
          </a:p>
          <a:p>
            <a:pPr marL="177800" indent="-177800">
              <a:buClr>
                <a:srgbClr val="00B050"/>
              </a:buClr>
              <a:buFont typeface="Arial" panose="020B0604020202020204" pitchFamily="34" charset="0"/>
              <a:buChar char="•"/>
            </a:pPr>
            <a:r>
              <a:rPr lang="en-GB" dirty="0" smtClean="0">
                <a:latin typeface="Arial" panose="020B0604020202020204" pitchFamily="34" charset="0"/>
                <a:cs typeface="Arial" panose="020B0604020202020204" pitchFamily="34" charset="0"/>
              </a:rPr>
              <a:t>Maintenance or </a:t>
            </a:r>
            <a:r>
              <a:rPr lang="en-GB" dirty="0">
                <a:latin typeface="Arial" panose="020B0604020202020204" pitchFamily="34" charset="0"/>
                <a:cs typeface="Arial" panose="020B0604020202020204" pitchFamily="34" charset="0"/>
              </a:rPr>
              <a:t>development of family or other significant personal relationships</a:t>
            </a:r>
          </a:p>
          <a:p>
            <a:pPr marL="177800" indent="-177800">
              <a:buClr>
                <a:srgbClr val="00B050"/>
              </a:buClr>
              <a:buFont typeface="Arial" panose="020B0604020202020204" pitchFamily="34" charset="0"/>
              <a:buChar char="•"/>
            </a:pPr>
            <a:r>
              <a:rPr lang="en-GB" dirty="0">
                <a:latin typeface="Arial" panose="020B0604020202020204" pitchFamily="34" charset="0"/>
                <a:cs typeface="Arial" panose="020B0604020202020204" pitchFamily="34" charset="0"/>
              </a:rPr>
              <a:t>Development and maintenance of social relationships and involvement in the community </a:t>
            </a:r>
            <a:endParaRPr lang="en-GB" dirty="0" smtClean="0">
              <a:latin typeface="Arial" panose="020B0604020202020204" pitchFamily="34" charset="0"/>
              <a:cs typeface="Arial" panose="020B0604020202020204" pitchFamily="34" charset="0"/>
            </a:endParaRPr>
          </a:p>
          <a:p>
            <a:pPr marL="177800" indent="-177800">
              <a:buClr>
                <a:srgbClr val="00B050"/>
              </a:buClr>
              <a:buFont typeface="Arial" panose="020B0604020202020204" pitchFamily="34" charset="0"/>
              <a:buChar char="•"/>
            </a:pPr>
            <a:r>
              <a:rPr lang="en-GB" dirty="0" smtClean="0">
                <a:latin typeface="Arial" panose="020B0604020202020204" pitchFamily="34" charset="0"/>
                <a:cs typeface="Arial" panose="020B0604020202020204" pitchFamily="34" charset="0"/>
              </a:rPr>
              <a:t>Fulfilment of caring responsibilities for a child</a:t>
            </a:r>
            <a:endParaRPr lang="en-GB" dirty="0">
              <a:latin typeface="Arial" panose="020B0604020202020204" pitchFamily="34" charset="0"/>
              <a:cs typeface="Arial" panose="020B0604020202020204" pitchFamily="34" charset="0"/>
            </a:endParaRPr>
          </a:p>
        </p:txBody>
      </p:sp>
      <p:sp>
        <p:nvSpPr>
          <p:cNvPr id="6" name="Rectangle 5"/>
          <p:cNvSpPr/>
          <p:nvPr/>
        </p:nvSpPr>
        <p:spPr>
          <a:xfrm>
            <a:off x="1763688" y="5457998"/>
            <a:ext cx="5688632" cy="923330"/>
          </a:xfrm>
          <a:prstGeom prst="rect">
            <a:avLst/>
          </a:prstGeom>
          <a:ln w="28575">
            <a:solidFill>
              <a:srgbClr val="34B555"/>
            </a:solidFill>
          </a:ln>
        </p:spPr>
        <p:txBody>
          <a:bodyPr wrap="square">
            <a:spAutoFit/>
          </a:bodyPr>
          <a:lstStyle/>
          <a:p>
            <a:pPr algn="ctr">
              <a:buClr>
                <a:srgbClr val="00B050"/>
              </a:buClr>
              <a:defRPr/>
            </a:pPr>
            <a:r>
              <a:rPr lang="en-GB" b="1" dirty="0">
                <a:latin typeface="Arial" panose="020B0604020202020204" pitchFamily="34" charset="0"/>
                <a:cs typeface="Arial" panose="020B0604020202020204" pitchFamily="34" charset="0"/>
              </a:rPr>
              <a:t>As a consequence they are unlikely to achieve one or more personal outcomes unless the local authority  provides or arranges care and support </a:t>
            </a:r>
          </a:p>
        </p:txBody>
      </p:sp>
      <p:sp>
        <p:nvSpPr>
          <p:cNvPr id="11" name="Rounded Rectangle 10"/>
          <p:cNvSpPr/>
          <p:nvPr/>
        </p:nvSpPr>
        <p:spPr>
          <a:xfrm>
            <a:off x="525984" y="3496948"/>
            <a:ext cx="3627403" cy="1660244"/>
          </a:xfrm>
          <a:prstGeom prst="roundRect">
            <a:avLst/>
          </a:prstGeom>
          <a:solidFill>
            <a:schemeClr val="bg1">
              <a:lumMod val="95000"/>
            </a:schemeClr>
          </a:solidFill>
          <a:ln w="57150">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00B050"/>
              </a:buClr>
              <a:defRPr/>
            </a:pPr>
            <a:r>
              <a:rPr lang="en-GB" dirty="0" smtClean="0">
                <a:solidFill>
                  <a:schemeClr val="tx1"/>
                </a:solidFill>
                <a:latin typeface="Arial" panose="020B0604020202020204" pitchFamily="34" charset="0"/>
                <a:cs typeface="Arial" panose="020B0604020202020204" pitchFamily="34" charset="0"/>
              </a:rPr>
              <a:t>As a result the adult is not able </a:t>
            </a:r>
            <a:r>
              <a:rPr lang="en-GB" dirty="0">
                <a:solidFill>
                  <a:schemeClr val="tx1"/>
                </a:solidFill>
                <a:latin typeface="Arial" panose="020B0604020202020204" pitchFamily="34" charset="0"/>
                <a:cs typeface="Arial" panose="020B0604020202020204" pitchFamily="34" charset="0"/>
              </a:rPr>
              <a:t>to meet that need, either alone, or with </a:t>
            </a:r>
            <a:r>
              <a:rPr lang="en-GB" dirty="0" smtClean="0">
                <a:solidFill>
                  <a:schemeClr val="tx1"/>
                </a:solidFill>
                <a:latin typeface="Arial" panose="020B0604020202020204" pitchFamily="34" charset="0"/>
                <a:cs typeface="Arial" panose="020B0604020202020204" pitchFamily="34" charset="0"/>
              </a:rPr>
              <a:t>the support </a:t>
            </a:r>
            <a:r>
              <a:rPr lang="en-GB" dirty="0">
                <a:solidFill>
                  <a:schemeClr val="tx1"/>
                </a:solidFill>
                <a:latin typeface="Arial" panose="020B0604020202020204" pitchFamily="34" charset="0"/>
                <a:cs typeface="Arial" panose="020B0604020202020204" pitchFamily="34" charset="0"/>
              </a:rPr>
              <a:t>of </a:t>
            </a:r>
            <a:r>
              <a:rPr lang="en-GB" dirty="0" smtClean="0">
                <a:solidFill>
                  <a:schemeClr val="tx1"/>
                </a:solidFill>
                <a:latin typeface="Arial" panose="020B0604020202020204" pitchFamily="34" charset="0"/>
                <a:cs typeface="Arial" panose="020B0604020202020204" pitchFamily="34" charset="0"/>
              </a:rPr>
              <a:t>willing </a:t>
            </a:r>
            <a:r>
              <a:rPr lang="en-GB" dirty="0">
                <a:solidFill>
                  <a:schemeClr val="tx1"/>
                </a:solidFill>
                <a:latin typeface="Arial" panose="020B0604020202020204" pitchFamily="34" charset="0"/>
                <a:cs typeface="Arial" panose="020B0604020202020204" pitchFamily="34" charset="0"/>
              </a:rPr>
              <a:t>others, or with </a:t>
            </a:r>
            <a:r>
              <a:rPr lang="en-GB" dirty="0" smtClean="0">
                <a:solidFill>
                  <a:schemeClr val="tx1"/>
                </a:solidFill>
                <a:latin typeface="Arial" panose="020B0604020202020204" pitchFamily="34" charset="0"/>
                <a:cs typeface="Arial" panose="020B0604020202020204" pitchFamily="34" charset="0"/>
              </a:rPr>
              <a:t>the assistance </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of </a:t>
            </a:r>
            <a:r>
              <a:rPr lang="en-GB" dirty="0" smtClean="0">
                <a:solidFill>
                  <a:schemeClr val="tx1"/>
                </a:solidFill>
                <a:latin typeface="Arial" panose="020B0604020202020204" pitchFamily="34" charset="0"/>
                <a:cs typeface="Arial" panose="020B0604020202020204" pitchFamily="34" charset="0"/>
              </a:rPr>
              <a:t>services in the community</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023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6"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Format and content of plans</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75458515"/>
              </p:ext>
            </p:extLst>
          </p:nvPr>
        </p:nvGraphicFramePr>
        <p:xfrm>
          <a:off x="457200" y="1412875"/>
          <a:ext cx="8219256" cy="4824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9CC62F-30C0-4A15-BEEE-9BC3816535A8}" type="slidenum">
              <a:rPr lang="en-GB" smtClean="0"/>
              <a:pPr/>
              <a:t>24</a:t>
            </a:fld>
            <a:endParaRPr lang="en-GB" dirty="0"/>
          </a:p>
        </p:txBody>
      </p:sp>
    </p:spTree>
    <p:extLst>
      <p:ext uri="{BB962C8B-B14F-4D97-AF65-F5344CB8AC3E}">
        <p14:creationId xmlns:p14="http://schemas.microsoft.com/office/powerpoint/2010/main" val="1723495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GB" dirty="0" smtClean="0"/>
              <a:t>Care and </a:t>
            </a:r>
            <a:r>
              <a:rPr lang="en-GB" dirty="0" smtClean="0"/>
              <a:t>support pathway</a:t>
            </a:r>
            <a:r>
              <a:rPr lang="en-GB" dirty="0" smtClean="0"/>
              <a:t>: </a:t>
            </a:r>
            <a:br>
              <a:rPr lang="en-GB" dirty="0" smtClean="0"/>
            </a:br>
            <a:r>
              <a:rPr lang="en-GB" dirty="0" smtClean="0"/>
              <a:t>pre- </a:t>
            </a:r>
            <a:r>
              <a:rPr lang="en-GB" dirty="0" smtClean="0"/>
              <a:t>and </a:t>
            </a:r>
            <a:r>
              <a:rPr lang="en-GB" dirty="0" smtClean="0"/>
              <a:t>post-release</a:t>
            </a:r>
            <a:endParaRPr lang="en-GB" dirty="0"/>
          </a:p>
        </p:txBody>
      </p:sp>
    </p:spTree>
    <p:extLst>
      <p:ext uri="{BB962C8B-B14F-4D97-AF65-F5344CB8AC3E}">
        <p14:creationId xmlns:p14="http://schemas.microsoft.com/office/powerpoint/2010/main" val="3157960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Pre-release preparation</a:t>
            </a:r>
            <a:endParaRPr lang="en-GB" dirty="0"/>
          </a:p>
        </p:txBody>
      </p:sp>
      <p:sp>
        <p:nvSpPr>
          <p:cNvPr id="4" name="Slide Number Placeholder 3"/>
          <p:cNvSpPr>
            <a:spLocks noGrp="1"/>
          </p:cNvSpPr>
          <p:nvPr>
            <p:ph type="sldNum" sz="quarter" idx="12"/>
          </p:nvPr>
        </p:nvSpPr>
        <p:spPr/>
        <p:txBody>
          <a:bodyPr/>
          <a:lstStyle/>
          <a:p>
            <a:fld id="{259CC62F-30C0-4A15-BEEE-9BC3816535A8}" type="slidenum">
              <a:rPr lang="en-GB" smtClean="0"/>
              <a:pPr/>
              <a:t>26</a:t>
            </a:fld>
            <a:endParaRPr lang="en-GB" dirty="0"/>
          </a:p>
        </p:txBody>
      </p:sp>
      <p:sp>
        <p:nvSpPr>
          <p:cNvPr id="5" name="Down Arrow Callout 4"/>
          <p:cNvSpPr/>
          <p:nvPr/>
        </p:nvSpPr>
        <p:spPr>
          <a:xfrm>
            <a:off x="1043608" y="1571234"/>
            <a:ext cx="4752528" cy="1553978"/>
          </a:xfrm>
          <a:prstGeom prst="downArrowCallout">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1043608" y="1556792"/>
            <a:ext cx="4752528" cy="1000274"/>
          </a:xfrm>
          <a:prstGeom prst="rect">
            <a:avLst/>
          </a:prstGeom>
          <a:noFill/>
        </p:spPr>
        <p:txBody>
          <a:bodyPr wrap="square" rtlCol="0">
            <a:spAutoFit/>
          </a:bodyPr>
          <a:lstStyle/>
          <a:p>
            <a:endParaRPr lang="en-GB" sz="200" b="1" dirty="0" smtClean="0">
              <a:latin typeface="Arial" panose="020B0604020202020204" pitchFamily="34" charset="0"/>
              <a:cs typeface="Arial" panose="020B0604020202020204" pitchFamily="34" charset="0"/>
            </a:endParaRPr>
          </a:p>
          <a:p>
            <a:pPr algn="ctr"/>
            <a:r>
              <a:rPr lang="en-GB" b="1" dirty="0" smtClean="0">
                <a:solidFill>
                  <a:schemeClr val="bg1"/>
                </a:solidFill>
                <a:latin typeface="Arial" panose="020B0604020202020204" pitchFamily="34" charset="0"/>
                <a:cs typeface="Arial" panose="020B0604020202020204" pitchFamily="34" charset="0"/>
              </a:rPr>
              <a:t>NPS / CRCW</a:t>
            </a:r>
          </a:p>
          <a:p>
            <a:pPr algn="ctr"/>
            <a:endParaRPr lang="en-GB" sz="300" dirty="0" smtClean="0">
              <a:solidFill>
                <a:schemeClr val="bg1"/>
              </a:solidFill>
              <a:latin typeface="Arial" panose="020B0604020202020204" pitchFamily="34" charset="0"/>
              <a:cs typeface="Arial" panose="020B0604020202020204" pitchFamily="34" charset="0"/>
            </a:endParaRPr>
          </a:p>
          <a:p>
            <a:pPr algn="ctr"/>
            <a:r>
              <a:rPr lang="en-GB" dirty="0" smtClean="0">
                <a:solidFill>
                  <a:schemeClr val="bg1"/>
                </a:solidFill>
                <a:latin typeface="Arial" panose="020B0604020202020204" pitchFamily="34" charset="0"/>
                <a:cs typeface="Arial" panose="020B0604020202020204" pitchFamily="34" charset="0"/>
              </a:rPr>
              <a:t>Instigate release preparation </a:t>
            </a:r>
            <a:r>
              <a:rPr lang="en-GB" dirty="0" smtClean="0">
                <a:solidFill>
                  <a:schemeClr val="bg1"/>
                </a:solidFill>
                <a:latin typeface="Arial" panose="020B0604020202020204" pitchFamily="34" charset="0"/>
                <a:cs typeface="Arial" panose="020B0604020202020204" pitchFamily="34" charset="0"/>
              </a:rPr>
              <a:t>meeting…</a:t>
            </a:r>
            <a:endParaRPr lang="en-GB" dirty="0" smtClean="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t</a:t>
            </a:r>
            <a:r>
              <a:rPr lang="en-GB" dirty="0" smtClean="0">
                <a:solidFill>
                  <a:schemeClr val="bg1"/>
                </a:solidFill>
                <a:latin typeface="Arial" panose="020B0604020202020204" pitchFamily="34" charset="0"/>
                <a:cs typeface="Arial" panose="020B0604020202020204" pitchFamily="34" charset="0"/>
              </a:rPr>
              <a:t>o consider adult’s resettlement plan</a:t>
            </a:r>
            <a:endParaRPr lang="en-GB" dirty="0">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971600" y="3212976"/>
            <a:ext cx="4824536" cy="1364670"/>
          </a:xfrm>
          <a:prstGeom prst="roundRect">
            <a:avLst/>
          </a:prstGeom>
          <a:solidFill>
            <a:srgbClr val="ED1E87"/>
          </a:solidFill>
          <a:ln>
            <a:solidFill>
              <a:srgbClr val="ED1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971600" y="3212976"/>
            <a:ext cx="4824536" cy="1292662"/>
          </a:xfrm>
          <a:prstGeom prst="rect">
            <a:avLst/>
          </a:prstGeom>
          <a:noFill/>
        </p:spPr>
        <p:txBody>
          <a:bodyPr wrap="square" rtlCol="0">
            <a:spAutoFit/>
          </a:bodyPr>
          <a:lstStyle/>
          <a:p>
            <a:pPr algn="ctr"/>
            <a:r>
              <a:rPr lang="en-GB" b="1" dirty="0" smtClean="0">
                <a:solidFill>
                  <a:schemeClr val="bg1"/>
                </a:solidFill>
                <a:latin typeface="Arial" panose="020B0604020202020204" pitchFamily="34" charset="0"/>
                <a:cs typeface="Arial" panose="020B0604020202020204" pitchFamily="34" charset="0"/>
              </a:rPr>
              <a:t>Release Preparation </a:t>
            </a:r>
            <a:r>
              <a:rPr lang="en-GB" b="1" dirty="0">
                <a:solidFill>
                  <a:schemeClr val="bg1"/>
                </a:solidFill>
                <a:latin typeface="Arial" panose="020B0604020202020204" pitchFamily="34" charset="0"/>
                <a:cs typeface="Arial" panose="020B0604020202020204" pitchFamily="34" charset="0"/>
              </a:rPr>
              <a:t>M</a:t>
            </a:r>
            <a:r>
              <a:rPr lang="en-GB" b="1" dirty="0" smtClean="0">
                <a:solidFill>
                  <a:schemeClr val="bg1"/>
                </a:solidFill>
                <a:latin typeface="Arial" panose="020B0604020202020204" pitchFamily="34" charset="0"/>
                <a:cs typeface="Arial" panose="020B0604020202020204" pitchFamily="34" charset="0"/>
              </a:rPr>
              <a:t>eeting</a:t>
            </a:r>
            <a:endParaRPr lang="en-GB" sz="1050" b="1" dirty="0" smtClean="0">
              <a:solidFill>
                <a:schemeClr val="bg1"/>
              </a:solidFill>
              <a:latin typeface="Arial" panose="020B0604020202020204" pitchFamily="34" charset="0"/>
              <a:cs typeface="Arial" panose="020B0604020202020204" pitchFamily="34" charset="0"/>
            </a:endParaRPr>
          </a:p>
          <a:p>
            <a:endParaRPr lang="en-GB" sz="300" b="1" dirty="0" smtClean="0">
              <a:solidFill>
                <a:schemeClr val="bg1"/>
              </a:solidFill>
              <a:latin typeface="Arial" panose="020B0604020202020204" pitchFamily="34" charset="0"/>
              <a:cs typeface="Arial" panose="020B0604020202020204" pitchFamily="34" charset="0"/>
            </a:endParaRPr>
          </a:p>
          <a:p>
            <a:pPr algn="ctr"/>
            <a:r>
              <a:rPr lang="en-GB" dirty="0" smtClean="0">
                <a:solidFill>
                  <a:schemeClr val="bg1"/>
                </a:solidFill>
                <a:latin typeface="Arial" panose="020B0604020202020204" pitchFamily="34" charset="0"/>
                <a:cs typeface="Arial" panose="020B0604020202020204" pitchFamily="34" charset="0"/>
              </a:rPr>
              <a:t>Considers accommodation, care and support, and health needs</a:t>
            </a:r>
          </a:p>
          <a:p>
            <a:pPr algn="ctr"/>
            <a:endParaRPr lang="en-GB" sz="300" dirty="0">
              <a:solidFill>
                <a:schemeClr val="bg1"/>
              </a:solidFill>
              <a:latin typeface="Arial" panose="020B0604020202020204" pitchFamily="34" charset="0"/>
              <a:cs typeface="Arial" panose="020B0604020202020204" pitchFamily="34" charset="0"/>
            </a:endParaRPr>
          </a:p>
          <a:p>
            <a:pPr algn="ctr"/>
            <a:r>
              <a:rPr lang="en-GB" b="1" dirty="0">
                <a:solidFill>
                  <a:schemeClr val="bg1"/>
                </a:solidFill>
                <a:latin typeface="Arial" panose="020B0604020202020204" pitchFamily="34" charset="0"/>
                <a:cs typeface="Arial" panose="020B0604020202020204" pitchFamily="34" charset="0"/>
              </a:rPr>
              <a:t>NPS / </a:t>
            </a:r>
            <a:r>
              <a:rPr lang="en-GB" b="1" dirty="0" smtClean="0">
                <a:solidFill>
                  <a:schemeClr val="bg1"/>
                </a:solidFill>
                <a:latin typeface="Arial" panose="020B0604020202020204" pitchFamily="34" charset="0"/>
                <a:cs typeface="Arial" panose="020B0604020202020204" pitchFamily="34" charset="0"/>
              </a:rPr>
              <a:t>CRCW</a:t>
            </a:r>
            <a:r>
              <a:rPr lang="en-GB" dirty="0">
                <a:solidFill>
                  <a:schemeClr val="bg1"/>
                </a:solidFill>
                <a:latin typeface="Arial" panose="020B0604020202020204" pitchFamily="34" charset="0"/>
                <a:cs typeface="Arial" panose="020B0604020202020204" pitchFamily="34" charset="0"/>
              </a:rPr>
              <a:t> </a:t>
            </a:r>
            <a:r>
              <a:rPr lang="en-GB" dirty="0" smtClean="0">
                <a:solidFill>
                  <a:schemeClr val="bg1"/>
                </a:solidFill>
                <a:latin typeface="Arial" panose="020B0604020202020204" pitchFamily="34" charset="0"/>
                <a:cs typeface="Arial" panose="020B0604020202020204" pitchFamily="34" charset="0"/>
              </a:rPr>
              <a:t>makes referrals as appropriate</a:t>
            </a:r>
            <a:endParaRPr lang="en-GB" b="1" dirty="0">
              <a:solidFill>
                <a:schemeClr val="bg1"/>
              </a:solidFill>
              <a:latin typeface="Arial" panose="020B0604020202020204" pitchFamily="34" charset="0"/>
              <a:cs typeface="Arial" panose="020B0604020202020204" pitchFamily="34" charset="0"/>
            </a:endParaRPr>
          </a:p>
        </p:txBody>
      </p:sp>
      <p:sp>
        <p:nvSpPr>
          <p:cNvPr id="9" name="Rounded Rectangle 8"/>
          <p:cNvSpPr/>
          <p:nvPr/>
        </p:nvSpPr>
        <p:spPr>
          <a:xfrm>
            <a:off x="3563888" y="5012883"/>
            <a:ext cx="2232248" cy="1246495"/>
          </a:xfrm>
          <a:prstGeom prst="roundRect">
            <a:avLst/>
          </a:prstGeom>
          <a:solidFill>
            <a:srgbClr val="5CC9E3"/>
          </a:solidFill>
          <a:ln>
            <a:solidFill>
              <a:srgbClr val="5C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extBox 9"/>
          <p:cNvSpPr txBox="1"/>
          <p:nvPr/>
        </p:nvSpPr>
        <p:spPr>
          <a:xfrm>
            <a:off x="3555486" y="5062825"/>
            <a:ext cx="2240650" cy="969496"/>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Health staff</a:t>
            </a:r>
            <a:endParaRPr lang="en-GB" sz="1050" b="1" dirty="0" smtClean="0">
              <a:latin typeface="Arial" panose="020B0604020202020204" pitchFamily="34" charset="0"/>
              <a:cs typeface="Arial" panose="020B0604020202020204" pitchFamily="34" charset="0"/>
            </a:endParaRPr>
          </a:p>
          <a:p>
            <a:endParaRPr lang="en-GB" sz="300" b="1" dirty="0" smtClean="0">
              <a:latin typeface="Arial" panose="020B0604020202020204" pitchFamily="34" charset="0"/>
              <a:cs typeface="Arial" panose="020B0604020202020204" pitchFamily="34" charset="0"/>
            </a:endParaRPr>
          </a:p>
          <a:p>
            <a:pPr algn="ctr"/>
            <a:r>
              <a:rPr lang="en-GB" dirty="0" smtClean="0">
                <a:latin typeface="Arial" panose="020B0604020202020204" pitchFamily="34" charset="0"/>
                <a:cs typeface="Arial" panose="020B0604020202020204" pitchFamily="34" charset="0"/>
              </a:rPr>
              <a:t>Undertake health needs assessment</a:t>
            </a:r>
            <a:endParaRPr lang="en-GB" dirty="0">
              <a:latin typeface="Arial" panose="020B0604020202020204" pitchFamily="34" charset="0"/>
              <a:cs typeface="Arial" panose="020B0604020202020204" pitchFamily="34" charset="0"/>
            </a:endParaRPr>
          </a:p>
        </p:txBody>
      </p:sp>
      <p:sp>
        <p:nvSpPr>
          <p:cNvPr id="11" name="Rounded Rectangle 10"/>
          <p:cNvSpPr/>
          <p:nvPr/>
        </p:nvSpPr>
        <p:spPr>
          <a:xfrm>
            <a:off x="979652" y="5012883"/>
            <a:ext cx="2296204" cy="1246495"/>
          </a:xfrm>
          <a:prstGeom prst="roundRect">
            <a:avLst/>
          </a:prstGeom>
          <a:solidFill>
            <a:srgbClr val="85C44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971600" y="5062825"/>
            <a:ext cx="2304256" cy="969496"/>
          </a:xfrm>
          <a:prstGeom prst="rect">
            <a:avLst/>
          </a:prstGeom>
          <a:noFill/>
        </p:spPr>
        <p:txBody>
          <a:bodyPr wrap="square" rtlCol="0">
            <a:spAutoFit/>
          </a:bodyPr>
          <a:lstStyle/>
          <a:p>
            <a:pPr algn="ctr"/>
            <a:r>
              <a:rPr lang="en-GB" b="1" dirty="0" smtClean="0">
                <a:solidFill>
                  <a:schemeClr val="bg1"/>
                </a:solidFill>
                <a:latin typeface="Arial" panose="020B0604020202020204" pitchFamily="34" charset="0"/>
                <a:cs typeface="Arial" panose="020B0604020202020204" pitchFamily="34" charset="0"/>
              </a:rPr>
              <a:t>Housing</a:t>
            </a:r>
            <a:endParaRPr lang="en-GB" sz="1050" b="1" dirty="0" smtClean="0">
              <a:solidFill>
                <a:schemeClr val="bg1"/>
              </a:solidFill>
              <a:latin typeface="Arial" panose="020B0604020202020204" pitchFamily="34" charset="0"/>
              <a:cs typeface="Arial" panose="020B0604020202020204" pitchFamily="34" charset="0"/>
            </a:endParaRPr>
          </a:p>
          <a:p>
            <a:endParaRPr lang="en-GB" sz="300" b="1" dirty="0" smtClean="0">
              <a:solidFill>
                <a:schemeClr val="bg1"/>
              </a:solidFill>
              <a:latin typeface="Arial" panose="020B0604020202020204" pitchFamily="34" charset="0"/>
              <a:cs typeface="Arial" panose="020B0604020202020204" pitchFamily="34" charset="0"/>
            </a:endParaRPr>
          </a:p>
          <a:p>
            <a:pPr algn="ctr"/>
            <a:r>
              <a:rPr lang="en-GB" dirty="0" smtClean="0">
                <a:solidFill>
                  <a:schemeClr val="bg1"/>
                </a:solidFill>
                <a:latin typeface="Arial" panose="020B0604020202020204" pitchFamily="34" charset="0"/>
                <a:cs typeface="Arial" panose="020B0604020202020204" pitchFamily="34" charset="0"/>
              </a:rPr>
              <a:t>Undertake a housing assessment</a:t>
            </a:r>
            <a:endParaRPr lang="en-GB" dirty="0">
              <a:solidFill>
                <a:schemeClr val="bg1"/>
              </a:solidFill>
              <a:latin typeface="Arial" panose="020B0604020202020204" pitchFamily="34" charset="0"/>
              <a:cs typeface="Arial" panose="020B0604020202020204" pitchFamily="34" charset="0"/>
            </a:endParaRPr>
          </a:p>
        </p:txBody>
      </p:sp>
      <p:cxnSp>
        <p:nvCxnSpPr>
          <p:cNvPr id="13" name="Straight Arrow Connector 12"/>
          <p:cNvCxnSpPr/>
          <p:nvPr/>
        </p:nvCxnSpPr>
        <p:spPr>
          <a:xfrm flipV="1">
            <a:off x="2127754" y="4577646"/>
            <a:ext cx="284006" cy="435530"/>
          </a:xfrm>
          <a:prstGeom prst="straightConnector1">
            <a:avLst/>
          </a:prstGeom>
          <a:ln w="28575">
            <a:solidFill>
              <a:schemeClr val="tx1"/>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0"/>
          </p:cNvCxnSpPr>
          <p:nvPr/>
        </p:nvCxnSpPr>
        <p:spPr>
          <a:xfrm flipH="1" flipV="1">
            <a:off x="4355976" y="4581128"/>
            <a:ext cx="324036" cy="431755"/>
          </a:xfrm>
          <a:prstGeom prst="straightConnector1">
            <a:avLst/>
          </a:prstGeom>
          <a:ln w="28575">
            <a:solidFill>
              <a:schemeClr val="tx1"/>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6156176" y="3203587"/>
            <a:ext cx="2773530" cy="1374059"/>
          </a:xfrm>
          <a:prstGeom prst="roundRect">
            <a:avLst/>
          </a:prstGeom>
          <a:solidFill>
            <a:srgbClr val="85C44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TextBox 21"/>
          <p:cNvSpPr txBox="1"/>
          <p:nvPr/>
        </p:nvSpPr>
        <p:spPr>
          <a:xfrm>
            <a:off x="6156176" y="3212976"/>
            <a:ext cx="2773530" cy="1231106"/>
          </a:xfrm>
          <a:prstGeom prst="rect">
            <a:avLst/>
          </a:prstGeom>
          <a:noFill/>
        </p:spPr>
        <p:txBody>
          <a:bodyPr wrap="square" rtlCol="0">
            <a:spAutoFit/>
          </a:bodyPr>
          <a:lstStyle/>
          <a:p>
            <a:endParaRPr lang="en-GB" sz="200" b="1" dirty="0" smtClean="0">
              <a:latin typeface="Arial" panose="020B0604020202020204" pitchFamily="34" charset="0"/>
              <a:cs typeface="Arial" panose="020B0604020202020204" pitchFamily="34" charset="0"/>
            </a:endParaRPr>
          </a:p>
          <a:p>
            <a:pPr algn="ctr"/>
            <a:r>
              <a:rPr lang="en-GB" dirty="0" smtClean="0">
                <a:solidFill>
                  <a:schemeClr val="bg1"/>
                </a:solidFill>
                <a:latin typeface="Arial" panose="020B0604020202020204" pitchFamily="34" charset="0"/>
                <a:cs typeface="Arial" panose="020B0604020202020204" pitchFamily="34" charset="0"/>
              </a:rPr>
              <a:t>Adult’s home local authority undertakes </a:t>
            </a:r>
            <a:r>
              <a:rPr lang="en-GB" dirty="0" smtClean="0">
                <a:solidFill>
                  <a:schemeClr val="bg1"/>
                </a:solidFill>
                <a:latin typeface="Arial" panose="020B0604020202020204" pitchFamily="34" charset="0"/>
                <a:cs typeface="Arial" panose="020B0604020202020204" pitchFamily="34" charset="0"/>
              </a:rPr>
              <a:t/>
            </a:r>
            <a:br>
              <a:rPr lang="en-GB" dirty="0" smtClean="0">
                <a:solidFill>
                  <a:schemeClr val="bg1"/>
                </a:solidFill>
                <a:latin typeface="Arial" panose="020B0604020202020204" pitchFamily="34" charset="0"/>
                <a:cs typeface="Arial" panose="020B0604020202020204" pitchFamily="34" charset="0"/>
              </a:rPr>
            </a:br>
            <a:r>
              <a:rPr lang="en-GB" dirty="0" smtClean="0">
                <a:solidFill>
                  <a:schemeClr val="bg1"/>
                </a:solidFill>
                <a:latin typeface="Arial" panose="020B0604020202020204" pitchFamily="34" charset="0"/>
                <a:cs typeface="Arial" panose="020B0604020202020204" pitchFamily="34" charset="0"/>
              </a:rPr>
              <a:t>an </a:t>
            </a:r>
            <a:r>
              <a:rPr lang="en-GB" dirty="0" smtClean="0">
                <a:solidFill>
                  <a:schemeClr val="bg1"/>
                </a:solidFill>
                <a:latin typeface="Arial" panose="020B0604020202020204" pitchFamily="34" charset="0"/>
                <a:cs typeface="Arial" panose="020B0604020202020204" pitchFamily="34" charset="0"/>
              </a:rPr>
              <a:t>assessment or review of the plan</a:t>
            </a:r>
            <a:endParaRPr lang="en-GB" dirty="0">
              <a:solidFill>
                <a:schemeClr val="bg1"/>
              </a:solidFill>
              <a:latin typeface="Arial" panose="020B0604020202020204" pitchFamily="34" charset="0"/>
              <a:cs typeface="Arial" panose="020B0604020202020204" pitchFamily="34" charset="0"/>
            </a:endParaRPr>
          </a:p>
        </p:txBody>
      </p:sp>
      <p:cxnSp>
        <p:nvCxnSpPr>
          <p:cNvPr id="23" name="Straight Arrow Connector 22"/>
          <p:cNvCxnSpPr/>
          <p:nvPr/>
        </p:nvCxnSpPr>
        <p:spPr>
          <a:xfrm flipH="1">
            <a:off x="5796136" y="3786835"/>
            <a:ext cx="360038" cy="0"/>
          </a:xfrm>
          <a:prstGeom prst="straightConnector1">
            <a:avLst/>
          </a:prstGeom>
          <a:ln w="28575">
            <a:solidFill>
              <a:schemeClr val="tx1"/>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31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Homelessness pathway milestones</a:t>
            </a:r>
            <a:endParaRPr lang="en-GB" dirty="0"/>
          </a:p>
        </p:txBody>
      </p:sp>
      <p:sp>
        <p:nvSpPr>
          <p:cNvPr id="3" name="Content Placeholder 2"/>
          <p:cNvSpPr>
            <a:spLocks noGrp="1"/>
          </p:cNvSpPr>
          <p:nvPr>
            <p:ph idx="1"/>
          </p:nvPr>
        </p:nvSpPr>
        <p:spPr/>
        <p:txBody>
          <a:bodyPr>
            <a:normAutofit fontScale="92500"/>
          </a:bodyPr>
          <a:lstStyle/>
          <a:p>
            <a:pPr marL="457200" indent="-457200">
              <a:buFont typeface="+mj-lt"/>
              <a:buAutoNum type="arabicPeriod"/>
            </a:pPr>
            <a:r>
              <a:rPr lang="en-GB" b="1" dirty="0" smtClean="0"/>
              <a:t>Prior </a:t>
            </a:r>
            <a:r>
              <a:rPr lang="en-GB" b="1" dirty="0"/>
              <a:t>to custody</a:t>
            </a:r>
          </a:p>
          <a:p>
            <a:pPr lvl="1" latinLnBrk="1"/>
            <a:r>
              <a:rPr lang="en-US" dirty="0"/>
              <a:t> </a:t>
            </a:r>
            <a:r>
              <a:rPr lang="en-GB" dirty="0"/>
              <a:t>Prevent loss of accommodation if </a:t>
            </a:r>
            <a:r>
              <a:rPr lang="en-GB" dirty="0" smtClean="0"/>
              <a:t>possible</a:t>
            </a:r>
          </a:p>
          <a:p>
            <a:pPr marL="457200" indent="-457200" latinLnBrk="1">
              <a:buFont typeface="+mj-lt"/>
              <a:buAutoNum type="arabicPeriod"/>
            </a:pPr>
            <a:r>
              <a:rPr lang="en-GB" b="1" dirty="0" smtClean="0"/>
              <a:t>Upon reception</a:t>
            </a:r>
          </a:p>
          <a:p>
            <a:pPr lvl="1" latinLnBrk="1"/>
            <a:r>
              <a:rPr lang="en-US" dirty="0" smtClean="0"/>
              <a:t>Basic Custody Screening Tool parts </a:t>
            </a:r>
            <a:r>
              <a:rPr lang="en-US" dirty="0"/>
              <a:t>1 </a:t>
            </a:r>
            <a:r>
              <a:rPr lang="en-US" dirty="0" smtClean="0"/>
              <a:t>and 2 includes </a:t>
            </a:r>
            <a:r>
              <a:rPr lang="en-US" dirty="0"/>
              <a:t>housing </a:t>
            </a:r>
            <a:r>
              <a:rPr lang="en-US" dirty="0" smtClean="0"/>
              <a:t>risk</a:t>
            </a:r>
            <a:endParaRPr lang="en-GB" dirty="0" smtClean="0"/>
          </a:p>
          <a:p>
            <a:pPr marL="457200" indent="-457200">
              <a:buFont typeface="+mj-lt"/>
              <a:buAutoNum type="arabicPeriod"/>
            </a:pPr>
            <a:r>
              <a:rPr lang="en-GB" b="1" dirty="0" smtClean="0"/>
              <a:t>12 </a:t>
            </a:r>
            <a:r>
              <a:rPr lang="en-GB" b="1" dirty="0"/>
              <a:t>weeks prior to release</a:t>
            </a:r>
          </a:p>
          <a:p>
            <a:pPr lvl="1" latinLnBrk="1"/>
            <a:r>
              <a:rPr lang="en-US" dirty="0" smtClean="0"/>
              <a:t>NPS / </a:t>
            </a:r>
            <a:r>
              <a:rPr lang="en-US" dirty="0"/>
              <a:t>CRCW review the </a:t>
            </a:r>
            <a:r>
              <a:rPr lang="en-US" dirty="0" smtClean="0"/>
              <a:t>individual </a:t>
            </a:r>
            <a:r>
              <a:rPr lang="en-US" dirty="0"/>
              <a:t>resettlement plan  </a:t>
            </a:r>
            <a:endParaRPr lang="en-GB" dirty="0"/>
          </a:p>
          <a:p>
            <a:pPr marL="457200" indent="-457200">
              <a:buFont typeface="+mj-lt"/>
              <a:buAutoNum type="arabicPeriod"/>
            </a:pPr>
            <a:r>
              <a:rPr lang="en-GB" b="1" dirty="0" smtClean="0"/>
              <a:t>66 </a:t>
            </a:r>
            <a:r>
              <a:rPr lang="en-GB" b="1" dirty="0"/>
              <a:t>days prior to release</a:t>
            </a:r>
          </a:p>
          <a:p>
            <a:pPr lvl="1"/>
            <a:r>
              <a:rPr lang="en-US" dirty="0" smtClean="0"/>
              <a:t>NPS / </a:t>
            </a:r>
            <a:r>
              <a:rPr lang="en-US" dirty="0"/>
              <a:t>CRCW undertake critical review of accommodation </a:t>
            </a:r>
            <a:r>
              <a:rPr lang="en-GB" dirty="0" smtClean="0"/>
              <a:t> </a:t>
            </a:r>
            <a:endParaRPr lang="en-GB" dirty="0"/>
          </a:p>
          <a:p>
            <a:pPr marL="457200" indent="-457200">
              <a:buFont typeface="+mj-lt"/>
              <a:buAutoNum type="arabicPeriod"/>
            </a:pPr>
            <a:r>
              <a:rPr lang="en-GB" b="1" dirty="0" smtClean="0"/>
              <a:t>7 </a:t>
            </a:r>
            <a:r>
              <a:rPr lang="en-GB" b="1" dirty="0"/>
              <a:t>days prior to release</a:t>
            </a:r>
          </a:p>
          <a:p>
            <a:pPr lvl="1" latinLnBrk="1"/>
            <a:r>
              <a:rPr lang="en-US" dirty="0"/>
              <a:t>Make offer of suitable </a:t>
            </a:r>
            <a:r>
              <a:rPr lang="en-US" dirty="0" smtClean="0"/>
              <a:t>accommodation</a:t>
            </a:r>
          </a:p>
          <a:p>
            <a:pPr marL="514350" indent="-457200" latinLnBrk="1">
              <a:buFont typeface="+mj-lt"/>
              <a:buAutoNum type="arabicPeriod"/>
            </a:pPr>
            <a:r>
              <a:rPr lang="en-GB" b="1" dirty="0" smtClean="0"/>
              <a:t>Day </a:t>
            </a:r>
            <a:r>
              <a:rPr lang="en-GB" b="1" dirty="0"/>
              <a:t>of release</a:t>
            </a:r>
          </a:p>
          <a:p>
            <a:pPr lvl="1" latinLnBrk="1"/>
            <a:r>
              <a:rPr lang="en-US" dirty="0"/>
              <a:t>Home </a:t>
            </a:r>
            <a:r>
              <a:rPr lang="en-US" dirty="0" smtClean="0"/>
              <a:t>local authority can provide relief duties</a:t>
            </a:r>
            <a:endParaRPr lang="en-GB" dirty="0"/>
          </a:p>
        </p:txBody>
      </p:sp>
      <p:sp>
        <p:nvSpPr>
          <p:cNvPr id="4" name="Slide Number Placeholder 3"/>
          <p:cNvSpPr>
            <a:spLocks noGrp="1"/>
          </p:cNvSpPr>
          <p:nvPr>
            <p:ph type="sldNum" sz="quarter" idx="12"/>
          </p:nvPr>
        </p:nvSpPr>
        <p:spPr/>
        <p:txBody>
          <a:bodyPr/>
          <a:lstStyle/>
          <a:p>
            <a:fld id="{259CC62F-30C0-4A15-BEEE-9BC3816535A8}" type="slidenum">
              <a:rPr lang="en-GB" smtClean="0"/>
              <a:pPr/>
              <a:t>27</a:t>
            </a:fld>
            <a:endParaRPr lang="en-GB" dirty="0"/>
          </a:p>
        </p:txBody>
      </p:sp>
    </p:spTree>
    <p:extLst>
      <p:ext uri="{BB962C8B-B14F-4D97-AF65-F5344CB8AC3E}">
        <p14:creationId xmlns:p14="http://schemas.microsoft.com/office/powerpoint/2010/main" val="1091734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Summary</a:t>
            </a:r>
            <a:endParaRPr lang="en-GB" dirty="0"/>
          </a:p>
        </p:txBody>
      </p:sp>
    </p:spTree>
    <p:extLst>
      <p:ext uri="{BB962C8B-B14F-4D97-AF65-F5344CB8AC3E}">
        <p14:creationId xmlns:p14="http://schemas.microsoft.com/office/powerpoint/2010/main" val="3650449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normAutofit/>
          </a:bodyPr>
          <a:lstStyle/>
          <a:p>
            <a:pPr lvl="0"/>
            <a:r>
              <a:rPr lang="en-GB" dirty="0">
                <a:hlinkClick r:id="rId3" action="ppaction://hlinksldjump"/>
              </a:rPr>
              <a:t>Introduction and overview of the </a:t>
            </a:r>
            <a:r>
              <a:rPr lang="en-GB" dirty="0" smtClean="0">
                <a:hlinkClick r:id="rId3" action="ppaction://hlinksldjump"/>
              </a:rPr>
              <a:t>Act</a:t>
            </a:r>
            <a:endParaRPr lang="en-GB" dirty="0" smtClean="0"/>
          </a:p>
          <a:p>
            <a:pPr lvl="0"/>
            <a:r>
              <a:rPr lang="en-GB" dirty="0" smtClean="0">
                <a:hlinkClick r:id="rId4" action="ppaction://hlinksldjump"/>
              </a:rPr>
              <a:t>Adults in the secure estate</a:t>
            </a:r>
            <a:endParaRPr lang="en-GB" dirty="0"/>
          </a:p>
          <a:p>
            <a:pPr lvl="0"/>
            <a:r>
              <a:rPr lang="en-GB" dirty="0" smtClean="0">
                <a:hlinkClick r:id="rId5" action="ppaction://hlinksldjump"/>
              </a:rPr>
              <a:t>Care </a:t>
            </a:r>
            <a:r>
              <a:rPr lang="en-GB" dirty="0">
                <a:hlinkClick r:id="rId5" action="ppaction://hlinksldjump"/>
              </a:rPr>
              <a:t>and support </a:t>
            </a:r>
            <a:r>
              <a:rPr lang="en-GB" dirty="0" smtClean="0">
                <a:hlinkClick r:id="rId5" action="ppaction://hlinksldjump"/>
              </a:rPr>
              <a:t>pathway: </a:t>
            </a:r>
            <a:r>
              <a:rPr lang="en-GB" dirty="0" smtClean="0">
                <a:hlinkClick r:id="rId5" action="ppaction://hlinksldjump"/>
              </a:rPr>
              <a:t>pre-sentence </a:t>
            </a:r>
            <a:r>
              <a:rPr lang="en-GB" dirty="0" smtClean="0">
                <a:hlinkClick r:id="rId5" action="ppaction://hlinksldjump"/>
              </a:rPr>
              <a:t>and on reception</a:t>
            </a:r>
            <a:endParaRPr lang="en-GB" dirty="0"/>
          </a:p>
          <a:p>
            <a:pPr lvl="0"/>
            <a:r>
              <a:rPr lang="en-GB" dirty="0">
                <a:hlinkClick r:id="rId6" action="ppaction://hlinksldjump"/>
              </a:rPr>
              <a:t>Care and support pathway: </a:t>
            </a:r>
            <a:r>
              <a:rPr lang="en-GB" dirty="0" smtClean="0">
                <a:hlinkClick r:id="rId6" action="ppaction://hlinksldjump"/>
              </a:rPr>
              <a:t>assessing and meeting needs </a:t>
            </a:r>
            <a:r>
              <a:rPr lang="en-GB" dirty="0">
                <a:hlinkClick r:id="rId6" action="ppaction://hlinksldjump"/>
              </a:rPr>
              <a:t>in the secure estate</a:t>
            </a:r>
            <a:endParaRPr lang="en-GB" dirty="0"/>
          </a:p>
          <a:p>
            <a:pPr lvl="0"/>
            <a:r>
              <a:rPr lang="en-GB" dirty="0" smtClean="0">
                <a:hlinkClick r:id="rId7" action="ppaction://hlinksldjump"/>
              </a:rPr>
              <a:t>Care </a:t>
            </a:r>
            <a:r>
              <a:rPr lang="en-GB" dirty="0">
                <a:hlinkClick r:id="rId7" action="ppaction://hlinksldjump"/>
              </a:rPr>
              <a:t>and support </a:t>
            </a:r>
            <a:r>
              <a:rPr lang="en-GB" dirty="0" smtClean="0">
                <a:hlinkClick r:id="rId7" action="ppaction://hlinksldjump"/>
              </a:rPr>
              <a:t>pathway: </a:t>
            </a:r>
            <a:r>
              <a:rPr lang="en-GB" dirty="0" smtClean="0">
                <a:hlinkClick r:id="rId7" action="ppaction://hlinksldjump"/>
              </a:rPr>
              <a:t>pre- </a:t>
            </a:r>
            <a:r>
              <a:rPr lang="en-GB" dirty="0" smtClean="0">
                <a:hlinkClick r:id="rId7" action="ppaction://hlinksldjump"/>
              </a:rPr>
              <a:t>and </a:t>
            </a:r>
            <a:r>
              <a:rPr lang="en-GB" dirty="0" smtClean="0">
                <a:hlinkClick r:id="rId7" action="ppaction://hlinksldjump"/>
              </a:rPr>
              <a:t>post-release</a:t>
            </a:r>
            <a:endParaRPr lang="en-GB" dirty="0"/>
          </a:p>
          <a:p>
            <a:r>
              <a:rPr lang="en-GB" dirty="0">
                <a:hlinkClick r:id="rId8" action="ppaction://hlinksldjump"/>
              </a:rPr>
              <a:t>Summary </a:t>
            </a:r>
            <a:endParaRPr lang="en-GB" dirty="0" smtClean="0"/>
          </a:p>
        </p:txBody>
      </p:sp>
      <p:sp>
        <p:nvSpPr>
          <p:cNvPr id="4" name="Slide Number Placeholder 3"/>
          <p:cNvSpPr>
            <a:spLocks noGrp="1"/>
          </p:cNvSpPr>
          <p:nvPr>
            <p:ph type="sldNum" sz="quarter" idx="12"/>
          </p:nvPr>
        </p:nvSpPr>
        <p:spPr/>
        <p:txBody>
          <a:bodyPr/>
          <a:lstStyle/>
          <a:p>
            <a:fld id="{259CC62F-30C0-4A15-BEEE-9BC3816535A8}" type="slidenum">
              <a:rPr lang="en-GB" smtClean="0"/>
              <a:pPr/>
              <a:t>2</a:t>
            </a:fld>
            <a:endParaRPr lang="en-GB" dirty="0"/>
          </a:p>
        </p:txBody>
      </p:sp>
    </p:spTree>
    <p:extLst>
      <p:ext uri="{BB962C8B-B14F-4D97-AF65-F5344CB8AC3E}">
        <p14:creationId xmlns:p14="http://schemas.microsoft.com/office/powerpoint/2010/main" val="984134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responsibilities for adults with care and support needs</a:t>
            </a: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66417835"/>
              </p:ext>
            </p:extLst>
          </p:nvPr>
        </p:nvGraphicFramePr>
        <p:xfrm>
          <a:off x="467544" y="1340768"/>
          <a:ext cx="8219255" cy="4844024"/>
        </p:xfrm>
        <a:graphic>
          <a:graphicData uri="http://schemas.openxmlformats.org/drawingml/2006/table">
            <a:tbl>
              <a:tblPr firstRow="1" bandRow="1">
                <a:tableStyleId>{F5AB1C69-6EDB-4FF4-983F-18BD219EF322}</a:tableStyleId>
              </a:tblPr>
              <a:tblGrid>
                <a:gridCol w="1584176"/>
                <a:gridCol w="2520846"/>
                <a:gridCol w="4114233"/>
              </a:tblGrid>
              <a:tr h="400904">
                <a:tc>
                  <a:txBody>
                    <a:bodyPr/>
                    <a:lstStyle/>
                    <a:p>
                      <a:r>
                        <a:rPr lang="en-GB" sz="2000" dirty="0" smtClean="0">
                          <a:latin typeface="Arial" panose="020B0604020202020204" pitchFamily="34" charset="0"/>
                          <a:cs typeface="Arial" panose="020B0604020202020204" pitchFamily="34" charset="0"/>
                        </a:rPr>
                        <a:t>Stage</a:t>
                      </a:r>
                      <a:endParaRPr lang="en-GB" sz="2000" dirty="0">
                        <a:latin typeface="Arial" panose="020B0604020202020204" pitchFamily="34" charset="0"/>
                        <a:cs typeface="Arial" panose="020B0604020202020204" pitchFamily="34" charset="0"/>
                      </a:endParaRPr>
                    </a:p>
                  </a:txBody>
                  <a:tcPr>
                    <a:solidFill>
                      <a:srgbClr val="85C441"/>
                    </a:solidFill>
                  </a:tcPr>
                </a:tc>
                <a:tc>
                  <a:txBody>
                    <a:bodyPr/>
                    <a:lstStyle/>
                    <a:p>
                      <a:r>
                        <a:rPr lang="en-GB" sz="2000" dirty="0" smtClean="0">
                          <a:latin typeface="Arial" panose="020B0604020202020204" pitchFamily="34" charset="0"/>
                          <a:cs typeface="Arial" panose="020B0604020202020204" pitchFamily="34" charset="0"/>
                        </a:rPr>
                        <a:t>Agency</a:t>
                      </a:r>
                      <a:endParaRPr lang="en-GB" sz="2000" dirty="0">
                        <a:latin typeface="Arial" panose="020B0604020202020204" pitchFamily="34" charset="0"/>
                        <a:cs typeface="Arial" panose="020B0604020202020204" pitchFamily="34" charset="0"/>
                      </a:endParaRPr>
                    </a:p>
                  </a:txBody>
                  <a:tcPr>
                    <a:solidFill>
                      <a:srgbClr val="85C441"/>
                    </a:solidFill>
                  </a:tcPr>
                </a:tc>
                <a:tc>
                  <a:txBody>
                    <a:bodyPr/>
                    <a:lstStyle/>
                    <a:p>
                      <a:r>
                        <a:rPr lang="en-GB" sz="2000" dirty="0" smtClean="0">
                          <a:latin typeface="Arial" panose="020B0604020202020204" pitchFamily="34" charset="0"/>
                          <a:cs typeface="Arial" panose="020B0604020202020204" pitchFamily="34" charset="0"/>
                        </a:rPr>
                        <a:t>Responsibility</a:t>
                      </a:r>
                      <a:endParaRPr lang="en-GB" sz="2000" dirty="0">
                        <a:latin typeface="Arial" panose="020B0604020202020204" pitchFamily="34" charset="0"/>
                        <a:cs typeface="Arial" panose="020B0604020202020204" pitchFamily="34" charset="0"/>
                      </a:endParaRPr>
                    </a:p>
                  </a:txBody>
                  <a:tcPr>
                    <a:solidFill>
                      <a:srgbClr val="85C441"/>
                    </a:solidFill>
                  </a:tcPr>
                </a:tc>
              </a:tr>
              <a:tr h="666000">
                <a:tc>
                  <a:txBody>
                    <a:bodyPr/>
                    <a:lstStyle/>
                    <a:p>
                      <a:r>
                        <a:rPr lang="en-GB" sz="2000" dirty="0" smtClean="0">
                          <a:latin typeface="Arial" panose="020B0604020202020204" pitchFamily="34" charset="0"/>
                          <a:cs typeface="Arial" panose="020B0604020202020204" pitchFamily="34" charset="0"/>
                        </a:rPr>
                        <a:t>Pre-sentence</a:t>
                      </a:r>
                      <a:endParaRPr lang="en-GB" sz="2000" dirty="0">
                        <a:latin typeface="Arial" panose="020B0604020202020204" pitchFamily="34" charset="0"/>
                        <a:cs typeface="Arial" panose="020B0604020202020204" pitchFamily="34" charset="0"/>
                      </a:endParaRPr>
                    </a:p>
                  </a:txBody>
                  <a:tcPr>
                    <a:solidFill>
                      <a:srgbClr val="C5E3A5"/>
                    </a:solidFill>
                  </a:tcPr>
                </a:tc>
                <a:tc>
                  <a:txBody>
                    <a:bodyPr/>
                    <a:lstStyle/>
                    <a:p>
                      <a:r>
                        <a:rPr lang="en-GB" sz="2000" dirty="0" smtClean="0">
                          <a:latin typeface="Arial" panose="020B0604020202020204" pitchFamily="34" charset="0"/>
                          <a:cs typeface="Arial" panose="020B0604020202020204" pitchFamily="34" charset="0"/>
                        </a:rPr>
                        <a:t>National Probation Service (NPS)</a:t>
                      </a:r>
                      <a:endParaRPr lang="en-GB" sz="2000" dirty="0">
                        <a:latin typeface="Arial" panose="020B0604020202020204" pitchFamily="34" charset="0"/>
                        <a:cs typeface="Arial" panose="020B0604020202020204" pitchFamily="34" charset="0"/>
                      </a:endParaRPr>
                    </a:p>
                  </a:txBody>
                  <a:tcPr>
                    <a:solidFill>
                      <a:srgbClr val="C5E3A5"/>
                    </a:solidFill>
                  </a:tcPr>
                </a:tc>
                <a:tc>
                  <a:txBody>
                    <a:bodyPr/>
                    <a:lstStyle/>
                    <a:p>
                      <a:r>
                        <a:rPr lang="en-GB" sz="2000" dirty="0" smtClean="0">
                          <a:latin typeface="Arial" panose="020B0604020202020204" pitchFamily="34" charset="0"/>
                          <a:cs typeface="Arial" panose="020B0604020202020204" pitchFamily="34" charset="0"/>
                        </a:rPr>
                        <a:t>Complete pre-sentence report</a:t>
                      </a:r>
                      <a:endParaRPr lang="en-GB" sz="2000" dirty="0">
                        <a:latin typeface="Arial" panose="020B0604020202020204" pitchFamily="34" charset="0"/>
                        <a:cs typeface="Arial" panose="020B0604020202020204" pitchFamily="34" charset="0"/>
                      </a:endParaRPr>
                    </a:p>
                  </a:txBody>
                  <a:tcPr>
                    <a:solidFill>
                      <a:srgbClr val="C5E3A5"/>
                    </a:solidFill>
                  </a:tcPr>
                </a:tc>
              </a:tr>
              <a:tr h="666000">
                <a:tc>
                  <a:txBody>
                    <a:bodyPr/>
                    <a:lstStyle/>
                    <a:p>
                      <a:r>
                        <a:rPr lang="en-GB" sz="2000" dirty="0" smtClean="0">
                          <a:latin typeface="Arial" panose="020B0604020202020204" pitchFamily="34" charset="0"/>
                          <a:cs typeface="Arial" panose="020B0604020202020204" pitchFamily="34" charset="0"/>
                        </a:rPr>
                        <a:t>On reception</a:t>
                      </a:r>
                      <a:endParaRPr lang="en-GB" sz="2000" dirty="0">
                        <a:latin typeface="Arial" panose="020B0604020202020204" pitchFamily="34" charset="0"/>
                        <a:cs typeface="Arial" panose="020B0604020202020204" pitchFamily="34" charset="0"/>
                      </a:endParaRPr>
                    </a:p>
                  </a:txBody>
                  <a:tcPr>
                    <a:solidFill>
                      <a:srgbClr val="ECF6E2"/>
                    </a:solidFill>
                  </a:tcPr>
                </a:tc>
                <a:tc>
                  <a:txBody>
                    <a:bodyPr/>
                    <a:lstStyle/>
                    <a:p>
                      <a:r>
                        <a:rPr lang="en-GB" sz="2000" dirty="0" smtClean="0">
                          <a:solidFill>
                            <a:schemeClr val="tx1"/>
                          </a:solidFill>
                          <a:latin typeface="Arial" panose="020B0604020202020204" pitchFamily="34" charset="0"/>
                          <a:cs typeface="Arial" panose="020B0604020202020204" pitchFamily="34" charset="0"/>
                        </a:rPr>
                        <a:t>Secure</a:t>
                      </a:r>
                      <a:r>
                        <a:rPr lang="en-GB" sz="2000" baseline="0" dirty="0" smtClean="0">
                          <a:solidFill>
                            <a:schemeClr val="tx1"/>
                          </a:solidFill>
                          <a:latin typeface="Arial" panose="020B0604020202020204" pitchFamily="34" charset="0"/>
                          <a:cs typeface="Arial" panose="020B0604020202020204" pitchFamily="34" charset="0"/>
                        </a:rPr>
                        <a:t> </a:t>
                      </a:r>
                      <a:r>
                        <a:rPr lang="en-GB" sz="2000" baseline="0" dirty="0" smtClean="0">
                          <a:solidFill>
                            <a:schemeClr val="tx1"/>
                          </a:solidFill>
                          <a:latin typeface="Arial" panose="020B0604020202020204" pitchFamily="34" charset="0"/>
                          <a:cs typeface="Arial" panose="020B0604020202020204" pitchFamily="34" charset="0"/>
                        </a:rPr>
                        <a:t>estate</a:t>
                      </a:r>
                      <a:endParaRPr lang="en-GB" sz="2000" dirty="0">
                        <a:solidFill>
                          <a:schemeClr val="tx1"/>
                        </a:solidFill>
                        <a:latin typeface="Arial" panose="020B0604020202020204" pitchFamily="34" charset="0"/>
                        <a:cs typeface="Arial" panose="020B0604020202020204" pitchFamily="34" charset="0"/>
                      </a:endParaRPr>
                    </a:p>
                  </a:txBody>
                  <a:tcPr>
                    <a:solidFill>
                      <a:srgbClr val="ECF6E2"/>
                    </a:solidFill>
                  </a:tcPr>
                </a:tc>
                <a:tc>
                  <a:txBody>
                    <a:bodyPr/>
                    <a:lstStyle/>
                    <a:p>
                      <a:r>
                        <a:rPr lang="en-GB" sz="2000" dirty="0" smtClean="0">
                          <a:solidFill>
                            <a:schemeClr val="tx1"/>
                          </a:solidFill>
                          <a:latin typeface="Arial" panose="020B0604020202020204" pitchFamily="34" charset="0"/>
                          <a:cs typeface="Arial" panose="020B0604020202020204" pitchFamily="34" charset="0"/>
                        </a:rPr>
                        <a:t>Undertake screening</a:t>
                      </a:r>
                      <a:endParaRPr lang="en-GB" sz="2000" dirty="0">
                        <a:solidFill>
                          <a:schemeClr val="tx1"/>
                        </a:solidFill>
                        <a:latin typeface="Arial" panose="020B0604020202020204" pitchFamily="34" charset="0"/>
                        <a:cs typeface="Arial" panose="020B0604020202020204" pitchFamily="34" charset="0"/>
                      </a:endParaRPr>
                    </a:p>
                  </a:txBody>
                  <a:tcPr>
                    <a:solidFill>
                      <a:srgbClr val="ECF6E2"/>
                    </a:solidFill>
                  </a:tcPr>
                </a:tc>
              </a:tr>
              <a:tr h="666000">
                <a:tc>
                  <a:txBody>
                    <a:bodyPr/>
                    <a:lstStyle/>
                    <a:p>
                      <a:r>
                        <a:rPr lang="en-GB" sz="2000" dirty="0" smtClean="0">
                          <a:latin typeface="Arial" panose="020B0604020202020204" pitchFamily="34" charset="0"/>
                          <a:cs typeface="Arial" panose="020B0604020202020204" pitchFamily="34" charset="0"/>
                        </a:rPr>
                        <a:t>On reception</a:t>
                      </a:r>
                      <a:endParaRPr lang="en-GB" sz="2000" dirty="0">
                        <a:latin typeface="Arial" panose="020B0604020202020204" pitchFamily="34" charset="0"/>
                        <a:cs typeface="Arial" panose="020B0604020202020204" pitchFamily="34" charset="0"/>
                      </a:endParaRPr>
                    </a:p>
                  </a:txBody>
                  <a:tcPr>
                    <a:solidFill>
                      <a:srgbClr val="C5E3A5"/>
                    </a:solidFill>
                  </a:tcPr>
                </a:tc>
                <a:tc>
                  <a:txBody>
                    <a:bodyPr/>
                    <a:lstStyle/>
                    <a:p>
                      <a:r>
                        <a:rPr lang="en-GB" sz="2000" dirty="0" smtClean="0">
                          <a:solidFill>
                            <a:schemeClr val="tx1"/>
                          </a:solidFill>
                          <a:latin typeface="Arial" panose="020B0604020202020204" pitchFamily="34" charset="0"/>
                          <a:cs typeface="Arial" panose="020B0604020202020204" pitchFamily="34" charset="0"/>
                        </a:rPr>
                        <a:t>Health</a:t>
                      </a:r>
                      <a:endParaRPr lang="en-GB" sz="2000" dirty="0">
                        <a:solidFill>
                          <a:schemeClr val="tx1"/>
                        </a:solidFill>
                        <a:latin typeface="Arial" panose="020B0604020202020204" pitchFamily="34" charset="0"/>
                        <a:cs typeface="Arial" panose="020B0604020202020204" pitchFamily="34" charset="0"/>
                      </a:endParaRPr>
                    </a:p>
                  </a:txBody>
                  <a:tcPr>
                    <a:solidFill>
                      <a:srgbClr val="C5E3A5"/>
                    </a:solidFill>
                  </a:tcPr>
                </a:tc>
                <a:tc>
                  <a:txBody>
                    <a:bodyPr/>
                    <a:lstStyle/>
                    <a:p>
                      <a:r>
                        <a:rPr lang="en-GB" sz="2000" dirty="0" smtClean="0">
                          <a:solidFill>
                            <a:schemeClr val="tx1"/>
                          </a:solidFill>
                          <a:latin typeface="Arial" panose="020B0604020202020204" pitchFamily="34" charset="0"/>
                          <a:cs typeface="Arial" panose="020B0604020202020204" pitchFamily="34" charset="0"/>
                        </a:rPr>
                        <a:t>Undertake health assessment</a:t>
                      </a:r>
                      <a:endParaRPr lang="en-GB" sz="2000" dirty="0">
                        <a:solidFill>
                          <a:schemeClr val="tx1"/>
                        </a:solidFill>
                        <a:latin typeface="Arial" panose="020B0604020202020204" pitchFamily="34" charset="0"/>
                        <a:cs typeface="Arial" panose="020B0604020202020204" pitchFamily="34" charset="0"/>
                      </a:endParaRPr>
                    </a:p>
                  </a:txBody>
                  <a:tcPr>
                    <a:solidFill>
                      <a:srgbClr val="C5E3A5"/>
                    </a:solidFill>
                  </a:tcPr>
                </a:tc>
              </a:tr>
              <a:tr h="666000">
                <a:tc>
                  <a:txBody>
                    <a:bodyPr/>
                    <a:lstStyle/>
                    <a:p>
                      <a:r>
                        <a:rPr lang="en-GB" sz="2000" dirty="0" smtClean="0">
                          <a:latin typeface="Arial" panose="020B0604020202020204" pitchFamily="34" charset="0"/>
                          <a:cs typeface="Arial" panose="020B0604020202020204" pitchFamily="34" charset="0"/>
                        </a:rPr>
                        <a:t>In custody</a:t>
                      </a:r>
                      <a:endParaRPr lang="en-GB" sz="2000" dirty="0">
                        <a:latin typeface="Arial" panose="020B0604020202020204" pitchFamily="34" charset="0"/>
                        <a:cs typeface="Arial" panose="020B0604020202020204" pitchFamily="34" charset="0"/>
                      </a:endParaRPr>
                    </a:p>
                  </a:txBody>
                  <a:tcPr>
                    <a:solidFill>
                      <a:srgbClr val="ECF6E2"/>
                    </a:solidFill>
                  </a:tcPr>
                </a:tc>
                <a:tc>
                  <a:txBody>
                    <a:bodyPr/>
                    <a:lstStyle/>
                    <a:p>
                      <a:r>
                        <a:rPr lang="en-GB" sz="2000" dirty="0" smtClean="0">
                          <a:latin typeface="Arial" panose="020B0604020202020204" pitchFamily="34" charset="0"/>
                          <a:cs typeface="Arial" panose="020B0604020202020204" pitchFamily="34" charset="0"/>
                        </a:rPr>
                        <a:t>Local authority</a:t>
                      </a:r>
                      <a:endParaRPr lang="en-GB" sz="2000" dirty="0">
                        <a:latin typeface="Arial" panose="020B0604020202020204" pitchFamily="34" charset="0"/>
                        <a:cs typeface="Arial" panose="020B0604020202020204" pitchFamily="34" charset="0"/>
                      </a:endParaRPr>
                    </a:p>
                  </a:txBody>
                  <a:tcPr>
                    <a:solidFill>
                      <a:srgbClr val="ECF6E2"/>
                    </a:solidFill>
                  </a:tcPr>
                </a:tc>
                <a:tc>
                  <a:txBody>
                    <a:bodyPr/>
                    <a:lstStyle/>
                    <a:p>
                      <a:r>
                        <a:rPr lang="en-GB" sz="2000" dirty="0" smtClean="0">
                          <a:latin typeface="Arial" panose="020B0604020202020204" pitchFamily="34" charset="0"/>
                          <a:cs typeface="Arial" panose="020B0604020202020204" pitchFamily="34" charset="0"/>
                        </a:rPr>
                        <a:t>Assessment and care planning</a:t>
                      </a:r>
                      <a:endParaRPr lang="en-GB" sz="2000" dirty="0">
                        <a:latin typeface="Arial" panose="020B0604020202020204" pitchFamily="34" charset="0"/>
                        <a:cs typeface="Arial" panose="020B0604020202020204" pitchFamily="34" charset="0"/>
                      </a:endParaRPr>
                    </a:p>
                  </a:txBody>
                  <a:tcPr>
                    <a:solidFill>
                      <a:srgbClr val="ECF6E2"/>
                    </a:solidFill>
                  </a:tcPr>
                </a:tc>
              </a:tr>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Pre-release</a:t>
                      </a:r>
                      <a:endParaRPr lang="en-GB" sz="2000" dirty="0">
                        <a:latin typeface="Arial" panose="020B0604020202020204" pitchFamily="34" charset="0"/>
                        <a:cs typeface="Arial" panose="020B0604020202020204" pitchFamily="34" charset="0"/>
                      </a:endParaRPr>
                    </a:p>
                  </a:txBody>
                  <a:tcPr>
                    <a:solidFill>
                      <a:srgbClr val="C5E3A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Community Rehabilitation Company Wales</a:t>
                      </a:r>
                      <a:endParaRPr lang="en-GB" sz="2000" dirty="0">
                        <a:latin typeface="Arial" panose="020B0604020202020204" pitchFamily="34" charset="0"/>
                        <a:cs typeface="Arial" panose="020B0604020202020204" pitchFamily="34" charset="0"/>
                      </a:endParaRPr>
                    </a:p>
                  </a:txBody>
                  <a:tcPr>
                    <a:solidFill>
                      <a:srgbClr val="C5E3A5"/>
                    </a:solidFill>
                  </a:tcPr>
                </a:tc>
                <a:tc>
                  <a:txBody>
                    <a:bodyPr/>
                    <a:lstStyle/>
                    <a:p>
                      <a:r>
                        <a:rPr lang="en-GB" sz="2000" dirty="0" smtClean="0">
                          <a:latin typeface="Arial" panose="020B0604020202020204" pitchFamily="34" charset="0"/>
                          <a:cs typeface="Arial" panose="020B0604020202020204" pitchFamily="34" charset="0"/>
                        </a:rPr>
                        <a:t>Instigate release preparation</a:t>
                      </a:r>
                      <a:endParaRPr lang="en-GB" sz="2000" dirty="0">
                        <a:latin typeface="Arial" panose="020B0604020202020204" pitchFamily="34" charset="0"/>
                        <a:cs typeface="Arial" panose="020B0604020202020204" pitchFamily="34" charset="0"/>
                      </a:endParaRPr>
                    </a:p>
                  </a:txBody>
                  <a:tcPr>
                    <a:solidFill>
                      <a:srgbClr val="C5E3A5"/>
                    </a:solidFill>
                  </a:tcPr>
                </a:tc>
              </a:tr>
              <a:tr h="66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Pre-release</a:t>
                      </a:r>
                    </a:p>
                  </a:txBody>
                  <a:tcPr>
                    <a:solidFill>
                      <a:srgbClr val="ECF6E2"/>
                    </a:solidFill>
                  </a:tcPr>
                </a:tc>
                <a:tc>
                  <a:txBody>
                    <a:bodyPr/>
                    <a:lstStyle/>
                    <a:p>
                      <a:r>
                        <a:rPr lang="en-GB" sz="2000" dirty="0" smtClean="0">
                          <a:latin typeface="Arial" panose="020B0604020202020204" pitchFamily="34" charset="0"/>
                          <a:cs typeface="Arial" panose="020B0604020202020204" pitchFamily="34" charset="0"/>
                        </a:rPr>
                        <a:t>Housing</a:t>
                      </a:r>
                      <a:endParaRPr lang="en-GB" sz="2000" dirty="0">
                        <a:latin typeface="Arial" panose="020B0604020202020204" pitchFamily="34" charset="0"/>
                        <a:cs typeface="Arial" panose="020B0604020202020204" pitchFamily="34" charset="0"/>
                      </a:endParaRPr>
                    </a:p>
                  </a:txBody>
                  <a:tcPr>
                    <a:solidFill>
                      <a:srgbClr val="ECF6E2"/>
                    </a:solidFill>
                  </a:tcPr>
                </a:tc>
                <a:tc>
                  <a:txBody>
                    <a:bodyPr/>
                    <a:lstStyle/>
                    <a:p>
                      <a:r>
                        <a:rPr lang="en-GB" sz="2000" dirty="0" smtClean="0">
                          <a:latin typeface="Arial" panose="020B0604020202020204" pitchFamily="34" charset="0"/>
                          <a:cs typeface="Arial" panose="020B0604020202020204" pitchFamily="34" charset="0"/>
                        </a:rPr>
                        <a:t>Undertake housing assessment</a:t>
                      </a:r>
                      <a:endParaRPr lang="en-GB" sz="2000" dirty="0">
                        <a:latin typeface="Arial" panose="020B0604020202020204" pitchFamily="34" charset="0"/>
                        <a:cs typeface="Arial" panose="020B0604020202020204" pitchFamily="34" charset="0"/>
                      </a:endParaRPr>
                    </a:p>
                  </a:txBody>
                  <a:tcPr>
                    <a:solidFill>
                      <a:srgbClr val="ECF6E2"/>
                    </a:solidFill>
                  </a:tcPr>
                </a:tc>
              </a:tr>
            </a:tbl>
          </a:graphicData>
        </a:graphic>
      </p:graphicFrame>
      <p:sp>
        <p:nvSpPr>
          <p:cNvPr id="4" name="Slide Number Placeholder 3"/>
          <p:cNvSpPr>
            <a:spLocks noGrp="1"/>
          </p:cNvSpPr>
          <p:nvPr>
            <p:ph type="sldNum" sz="quarter" idx="12"/>
          </p:nvPr>
        </p:nvSpPr>
        <p:spPr/>
        <p:txBody>
          <a:bodyPr/>
          <a:lstStyle/>
          <a:p>
            <a:fld id="{259CC62F-30C0-4A15-BEEE-9BC3816535A8}" type="slidenum">
              <a:rPr lang="en-GB" smtClean="0"/>
              <a:pPr/>
              <a:t>29</a:t>
            </a:fld>
            <a:endParaRPr lang="en-GB" dirty="0"/>
          </a:p>
        </p:txBody>
      </p:sp>
    </p:spTree>
    <p:extLst>
      <p:ext uri="{BB962C8B-B14F-4D97-AF65-F5344CB8AC3E}">
        <p14:creationId xmlns:p14="http://schemas.microsoft.com/office/powerpoint/2010/main" val="9688652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r>
              <a:rPr lang="en-US" dirty="0"/>
              <a:t>The setting and procedures may be very </a:t>
            </a:r>
            <a:r>
              <a:rPr lang="en-US" dirty="0" smtClean="0"/>
              <a:t>different, but the </a:t>
            </a:r>
            <a:r>
              <a:rPr lang="en-US" dirty="0"/>
              <a:t>principles and duties </a:t>
            </a:r>
            <a:r>
              <a:rPr lang="en-US" dirty="0" smtClean="0"/>
              <a:t>in </a:t>
            </a:r>
            <a:r>
              <a:rPr lang="en-US" dirty="0"/>
              <a:t>the </a:t>
            </a:r>
            <a:r>
              <a:rPr lang="en-US" dirty="0" smtClean="0"/>
              <a:t>Act </a:t>
            </a:r>
            <a:r>
              <a:rPr lang="en-US" dirty="0"/>
              <a:t>all apply</a:t>
            </a:r>
          </a:p>
          <a:p>
            <a:r>
              <a:rPr lang="en-US" dirty="0"/>
              <a:t>Being person-</a:t>
            </a:r>
            <a:r>
              <a:rPr lang="en-US" dirty="0" err="1"/>
              <a:t>centred</a:t>
            </a:r>
            <a:r>
              <a:rPr lang="en-US" dirty="0"/>
              <a:t>, </a:t>
            </a:r>
            <a:r>
              <a:rPr lang="en-US" dirty="0" smtClean="0"/>
              <a:t>promoting well-being</a:t>
            </a:r>
            <a:r>
              <a:rPr lang="en-US" dirty="0"/>
              <a:t>, and taking a preventive approach are key principles </a:t>
            </a:r>
          </a:p>
          <a:p>
            <a:r>
              <a:rPr lang="en-US" dirty="0"/>
              <a:t>Use of the national eligibility criteria to ensure  consistency of process </a:t>
            </a:r>
          </a:p>
          <a:p>
            <a:r>
              <a:rPr lang="en-US" dirty="0" smtClean="0"/>
              <a:t>Interagency </a:t>
            </a:r>
            <a:r>
              <a:rPr lang="en-US" dirty="0"/>
              <a:t>collaboration and partnership working </a:t>
            </a:r>
            <a:r>
              <a:rPr lang="en-US" dirty="0" smtClean="0"/>
              <a:t/>
            </a:r>
            <a:br>
              <a:rPr lang="en-US" dirty="0" smtClean="0"/>
            </a:br>
            <a:r>
              <a:rPr lang="en-US" dirty="0" smtClean="0"/>
              <a:t>are </a:t>
            </a:r>
            <a:r>
              <a:rPr lang="en-US" dirty="0"/>
              <a:t>crucial</a:t>
            </a:r>
          </a:p>
          <a:p>
            <a:r>
              <a:rPr lang="en-US" dirty="0" smtClean="0"/>
              <a:t>Effective </a:t>
            </a:r>
            <a:r>
              <a:rPr lang="en-US" dirty="0"/>
              <a:t>planning and preparation for release</a:t>
            </a:r>
          </a:p>
          <a:p>
            <a:endParaRPr lang="en-GB" dirty="0"/>
          </a:p>
        </p:txBody>
      </p:sp>
      <p:sp>
        <p:nvSpPr>
          <p:cNvPr id="4" name="Slide Number Placeholder 3"/>
          <p:cNvSpPr>
            <a:spLocks noGrp="1"/>
          </p:cNvSpPr>
          <p:nvPr>
            <p:ph type="sldNum" sz="quarter" idx="12"/>
          </p:nvPr>
        </p:nvSpPr>
        <p:spPr/>
        <p:txBody>
          <a:bodyPr/>
          <a:lstStyle/>
          <a:p>
            <a:fld id="{259CC62F-30C0-4A15-BEEE-9BC3816535A8}" type="slidenum">
              <a:rPr lang="en-GB" smtClean="0"/>
              <a:pPr/>
              <a:t>30</a:t>
            </a:fld>
            <a:endParaRPr lang="en-GB" dirty="0"/>
          </a:p>
        </p:txBody>
      </p:sp>
      <p:pic>
        <p:nvPicPr>
          <p:cNvPr id="5" name="Picture 4" descr="images-2.jpeg"/>
          <p:cNvPicPr>
            <a:picLocks noChangeAspect="1"/>
          </p:cNvPicPr>
          <p:nvPr/>
        </p:nvPicPr>
        <p:blipFill>
          <a:blip r:embed="rId2"/>
          <a:stretch>
            <a:fillRect/>
          </a:stretch>
        </p:blipFill>
        <p:spPr>
          <a:xfrm>
            <a:off x="6084168" y="5229201"/>
            <a:ext cx="2743200" cy="1224135"/>
          </a:xfrm>
          <a:prstGeom prst="rect">
            <a:avLst/>
          </a:prstGeom>
        </p:spPr>
      </p:pic>
    </p:spTree>
    <p:extLst>
      <p:ext uri="{BB962C8B-B14F-4D97-AF65-F5344CB8AC3E}">
        <p14:creationId xmlns:p14="http://schemas.microsoft.com/office/powerpoint/2010/main" val="2419752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icture of front cover of Socuia Services and Well-being Act (Wales) 2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74038">
            <a:off x="5700803" y="3033566"/>
            <a:ext cx="2339971" cy="331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457200" y="1484784"/>
            <a:ext cx="4618856" cy="4525963"/>
          </a:xfrm>
        </p:spPr>
        <p:txBody>
          <a:bodyPr>
            <a:normAutofit/>
          </a:bodyPr>
          <a:lstStyle/>
          <a:p>
            <a:pPr lvl="0"/>
            <a:r>
              <a:rPr lang="en-GB" dirty="0"/>
              <a:t>The Social Services and </a:t>
            </a:r>
            <a:r>
              <a:rPr lang="en-GB" dirty="0" smtClean="0"/>
              <a:t/>
            </a:r>
            <a:br>
              <a:rPr lang="en-GB" dirty="0" smtClean="0"/>
            </a:br>
            <a:r>
              <a:rPr lang="en-GB" dirty="0" smtClean="0"/>
              <a:t>Well-being </a:t>
            </a:r>
            <a:r>
              <a:rPr lang="en-GB" dirty="0"/>
              <a:t>(Wales) </a:t>
            </a:r>
            <a:r>
              <a:rPr lang="en-GB" dirty="0" smtClean="0"/>
              <a:t>Act was implemented on 6 April </a:t>
            </a:r>
            <a:r>
              <a:rPr lang="en-GB" dirty="0"/>
              <a:t>2016</a:t>
            </a:r>
          </a:p>
          <a:p>
            <a:r>
              <a:rPr lang="en-GB" dirty="0" smtClean="0"/>
              <a:t>It replaces </a:t>
            </a:r>
            <a:r>
              <a:rPr lang="en-GB" dirty="0"/>
              <a:t>many previous laws and gives effect to the policy set out in </a:t>
            </a:r>
            <a:r>
              <a:rPr lang="en-GB" i="1" dirty="0" smtClean="0"/>
              <a:t>Sustainable </a:t>
            </a:r>
            <a:r>
              <a:rPr lang="en-GB" i="1" dirty="0"/>
              <a:t>Social Services for Wales: </a:t>
            </a:r>
            <a:r>
              <a:rPr lang="en-GB" i="1" dirty="0" smtClean="0"/>
              <a:t/>
            </a:r>
            <a:br>
              <a:rPr lang="en-GB" i="1" dirty="0" smtClean="0"/>
            </a:br>
            <a:r>
              <a:rPr lang="en-GB" i="1" dirty="0" smtClean="0"/>
              <a:t>A </a:t>
            </a:r>
            <a:r>
              <a:rPr lang="en-GB" i="1" dirty="0"/>
              <a:t>Framework for Action </a:t>
            </a:r>
            <a:endParaRPr lang="en-GB" i="1" dirty="0" smtClean="0"/>
          </a:p>
          <a:p>
            <a:pPr lvl="0"/>
            <a:r>
              <a:rPr lang="en-GB" dirty="0" smtClean="0"/>
              <a:t>It </a:t>
            </a:r>
            <a:r>
              <a:rPr lang="en-GB" dirty="0"/>
              <a:t>brings in new duties and covers adults, children and </a:t>
            </a:r>
            <a:r>
              <a:rPr lang="en-GB" dirty="0" smtClean="0"/>
              <a:t>carers</a:t>
            </a:r>
          </a:p>
          <a:p>
            <a:pPr marL="0" indent="0">
              <a:buNone/>
            </a:pPr>
            <a:endParaRPr lang="en-GB" dirty="0"/>
          </a:p>
          <a:p>
            <a:endParaRPr lang="en-GB" dirty="0" smtClean="0"/>
          </a:p>
        </p:txBody>
      </p:sp>
      <p:sp>
        <p:nvSpPr>
          <p:cNvPr id="5" name="Content Placeholder 4"/>
          <p:cNvSpPr>
            <a:spLocks noGrp="1"/>
          </p:cNvSpPr>
          <p:nvPr>
            <p:ph sz="half" idx="2"/>
          </p:nvPr>
        </p:nvSpPr>
        <p:spPr>
          <a:xfrm>
            <a:off x="5364088" y="1484785"/>
            <a:ext cx="3322712" cy="2304256"/>
          </a:xfrm>
          <a:prstGeom prst="roundRect">
            <a:avLst/>
          </a:prstGeom>
          <a:solidFill>
            <a:srgbClr val="85C441"/>
          </a:solidFill>
          <a:ln>
            <a:solidFill>
              <a:srgbClr val="85C405"/>
            </a:solidFill>
          </a:ln>
        </p:spPr>
        <p:style>
          <a:lnRef idx="2">
            <a:schemeClr val="accent5"/>
          </a:lnRef>
          <a:fillRef idx="1">
            <a:schemeClr val="lt1"/>
          </a:fillRef>
          <a:effectRef idx="0">
            <a:schemeClr val="accent5"/>
          </a:effectRef>
          <a:fontRef idx="minor">
            <a:schemeClr val="dk1"/>
          </a:fontRef>
        </p:style>
        <p:txBody>
          <a:bodyPr/>
          <a:lstStyle/>
          <a:p>
            <a:pPr lvl="0">
              <a:buClrTx/>
            </a:pPr>
            <a:r>
              <a:rPr lang="en-GB" dirty="0">
                <a:solidFill>
                  <a:schemeClr val="bg1"/>
                </a:solidFill>
              </a:rPr>
              <a:t>People</a:t>
            </a:r>
          </a:p>
          <a:p>
            <a:pPr lvl="0">
              <a:buClrTx/>
            </a:pPr>
            <a:r>
              <a:rPr lang="en-GB" dirty="0">
                <a:solidFill>
                  <a:schemeClr val="bg1"/>
                </a:solidFill>
              </a:rPr>
              <a:t>Well-being</a:t>
            </a:r>
          </a:p>
          <a:p>
            <a:pPr lvl="0">
              <a:buClrTx/>
            </a:pPr>
            <a:r>
              <a:rPr lang="en-GB" dirty="0" smtClean="0">
                <a:solidFill>
                  <a:schemeClr val="bg1"/>
                </a:solidFill>
              </a:rPr>
              <a:t>Prevention</a:t>
            </a:r>
          </a:p>
          <a:p>
            <a:pPr lvl="0">
              <a:buClrTx/>
            </a:pPr>
            <a:r>
              <a:rPr lang="en-GB" dirty="0" smtClean="0">
                <a:solidFill>
                  <a:schemeClr val="bg1"/>
                </a:solidFill>
              </a:rPr>
              <a:t>Collaboration</a:t>
            </a:r>
            <a:endParaRPr lang="en-GB" dirty="0">
              <a:solidFill>
                <a:schemeClr val="bg1"/>
              </a:solidFill>
            </a:endParaRPr>
          </a:p>
        </p:txBody>
      </p:sp>
      <p:sp>
        <p:nvSpPr>
          <p:cNvPr id="4" name="Slide Number Placeholder 3"/>
          <p:cNvSpPr>
            <a:spLocks noGrp="1"/>
          </p:cNvSpPr>
          <p:nvPr>
            <p:ph type="sldNum" sz="quarter" idx="12"/>
          </p:nvPr>
        </p:nvSpPr>
        <p:spPr/>
        <p:txBody>
          <a:bodyPr/>
          <a:lstStyle/>
          <a:p>
            <a:fld id="{259CC62F-30C0-4A15-BEEE-9BC3816535A8}" type="slidenum">
              <a:rPr lang="en-GB" smtClean="0"/>
              <a:pPr/>
              <a:t>3</a:t>
            </a:fld>
            <a:endParaRPr lang="en-GB" dirty="0"/>
          </a:p>
        </p:txBody>
      </p:sp>
      <p:sp>
        <p:nvSpPr>
          <p:cNvPr id="2" name="Title 1"/>
          <p:cNvSpPr>
            <a:spLocks noGrp="1"/>
          </p:cNvSpPr>
          <p:nvPr>
            <p:ph type="title"/>
          </p:nvPr>
        </p:nvSpPr>
        <p:spPr/>
        <p:txBody>
          <a:bodyPr/>
          <a:lstStyle/>
          <a:p>
            <a:r>
              <a:rPr lang="en-GB" dirty="0" smtClean="0"/>
              <a:t>Introduction</a:t>
            </a:r>
            <a:endParaRPr lang="en-GB" dirty="0"/>
          </a:p>
        </p:txBody>
      </p:sp>
    </p:spTree>
    <p:extLst>
      <p:ext uri="{BB962C8B-B14F-4D97-AF65-F5344CB8AC3E}">
        <p14:creationId xmlns:p14="http://schemas.microsoft.com/office/powerpoint/2010/main" val="271893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80733994"/>
              </p:ext>
            </p:extLst>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9CC62F-30C0-4A15-BEEE-9BC3816535A8}" type="slidenum">
              <a:rPr lang="en-GB" smtClean="0"/>
              <a:pPr/>
              <a:t>4</a:t>
            </a:fld>
            <a:endParaRPr lang="en-GB" dirty="0"/>
          </a:p>
        </p:txBody>
      </p:sp>
      <p:sp>
        <p:nvSpPr>
          <p:cNvPr id="2" name="Title 1"/>
          <p:cNvSpPr>
            <a:spLocks noGrp="1"/>
          </p:cNvSpPr>
          <p:nvPr>
            <p:ph type="title"/>
          </p:nvPr>
        </p:nvSpPr>
        <p:spPr/>
        <p:txBody>
          <a:bodyPr/>
          <a:lstStyle/>
          <a:p>
            <a:r>
              <a:rPr lang="en-GB" dirty="0" smtClean="0">
                <a:solidFill>
                  <a:srgbClr val="85C441"/>
                </a:solidFill>
              </a:rPr>
              <a:t>The </a:t>
            </a:r>
            <a:r>
              <a:rPr lang="en-GB" dirty="0" smtClean="0">
                <a:solidFill>
                  <a:srgbClr val="85C441"/>
                </a:solidFill>
              </a:rPr>
              <a:t>parts </a:t>
            </a:r>
            <a:r>
              <a:rPr lang="en-GB" dirty="0" smtClean="0">
                <a:solidFill>
                  <a:srgbClr val="85C441"/>
                </a:solidFill>
              </a:rPr>
              <a:t>of the Act</a:t>
            </a:r>
            <a:endParaRPr lang="en-GB" dirty="0">
              <a:solidFill>
                <a:srgbClr val="85C441"/>
              </a:solidFill>
            </a:endParaRPr>
          </a:p>
        </p:txBody>
      </p:sp>
    </p:spTree>
    <p:extLst>
      <p:ext uri="{BB962C8B-B14F-4D97-AF65-F5344CB8AC3E}">
        <p14:creationId xmlns:p14="http://schemas.microsoft.com/office/powerpoint/2010/main" val="2657556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well-being duty</a:t>
            </a:r>
          </a:p>
        </p:txBody>
      </p:sp>
      <p:sp>
        <p:nvSpPr>
          <p:cNvPr id="3" name="Content Placeholder 2"/>
          <p:cNvSpPr>
            <a:spLocks noGrp="1"/>
          </p:cNvSpPr>
          <p:nvPr>
            <p:ph idx="1"/>
          </p:nvPr>
        </p:nvSpPr>
        <p:spPr>
          <a:xfrm>
            <a:off x="3491880" y="1628800"/>
            <a:ext cx="5214884" cy="1797725"/>
          </a:xfrm>
        </p:spPr>
        <p:txBody>
          <a:bodyPr>
            <a:normAutofit/>
          </a:bodyPr>
          <a:lstStyle/>
          <a:p>
            <a:pPr marL="0" indent="0">
              <a:buNone/>
            </a:pPr>
            <a:r>
              <a:rPr lang="en-GB" dirty="0"/>
              <a:t>Responsibility for well-being must be </a:t>
            </a:r>
            <a:r>
              <a:rPr lang="en-GB" dirty="0" smtClean="0"/>
              <a:t>shared with </a:t>
            </a:r>
            <a:r>
              <a:rPr lang="en-GB" dirty="0"/>
              <a:t>people who </a:t>
            </a:r>
            <a:r>
              <a:rPr lang="en-GB" dirty="0" smtClean="0"/>
              <a:t>have needs for care and </a:t>
            </a:r>
            <a:r>
              <a:rPr lang="en-GB" dirty="0" smtClean="0"/>
              <a:t>support</a:t>
            </a:r>
            <a:endParaRPr lang="en-GB" dirty="0" smtClean="0"/>
          </a:p>
          <a:p>
            <a:pPr marL="0" indent="0">
              <a:buNone/>
            </a:pPr>
            <a:endParaRPr lang="en-GB" dirty="0"/>
          </a:p>
          <a:p>
            <a:pPr marL="0" indent="0">
              <a:buNone/>
            </a:pPr>
            <a:endParaRPr lang="en-GB" dirty="0" smtClean="0"/>
          </a:p>
        </p:txBody>
      </p:sp>
      <p:sp>
        <p:nvSpPr>
          <p:cNvPr id="4" name="Slide Number Placeholder 3"/>
          <p:cNvSpPr>
            <a:spLocks noGrp="1"/>
          </p:cNvSpPr>
          <p:nvPr>
            <p:ph type="sldNum" sz="quarter" idx="12"/>
          </p:nvPr>
        </p:nvSpPr>
        <p:spPr/>
        <p:txBody>
          <a:bodyPr/>
          <a:lstStyle/>
          <a:p>
            <a:fld id="{259CC62F-30C0-4A15-BEEE-9BC3816535A8}" type="slidenum">
              <a:rPr lang="en-GB" smtClean="0"/>
              <a:pPr/>
              <a:t>5</a:t>
            </a:fld>
            <a:endParaRPr lang="en-GB" dirty="0"/>
          </a:p>
        </p:txBody>
      </p:sp>
      <p:pic>
        <p:nvPicPr>
          <p:cNvPr id="7" name="Picture 6" descr="Picture of people and their surroundings" title="Community"/>
          <p:cNvPicPr/>
          <p:nvPr/>
        </p:nvPicPr>
        <p:blipFill rotWithShape="1">
          <a:blip r:embed="rId3" cstate="print">
            <a:extLst>
              <a:ext uri="{28A0092B-C50C-407E-A947-70E740481C1C}">
                <a14:useLocalDpi xmlns:a14="http://schemas.microsoft.com/office/drawing/2010/main" val="0"/>
              </a:ext>
            </a:extLst>
          </a:blip>
          <a:srcRect/>
          <a:stretch/>
        </p:blipFill>
        <p:spPr bwMode="auto">
          <a:xfrm>
            <a:off x="251880" y="1383135"/>
            <a:ext cx="2807951" cy="2261890"/>
          </a:xfrm>
          <a:prstGeom prst="rect">
            <a:avLst/>
          </a:prstGeom>
          <a:ln>
            <a:noFill/>
          </a:ln>
          <a:extLst>
            <a:ext uri="{53640926-AAD7-44D8-BBD7-CCE9431645EC}">
              <a14:shadowObscured xmlns:a14="http://schemas.microsoft.com/office/drawing/2010/main"/>
            </a:ext>
          </a:extLst>
        </p:spPr>
      </p:pic>
      <p:sp>
        <p:nvSpPr>
          <p:cNvPr id="8" name="Rounded Rectangular Callout 7"/>
          <p:cNvSpPr/>
          <p:nvPr/>
        </p:nvSpPr>
        <p:spPr>
          <a:xfrm>
            <a:off x="3635896" y="3212976"/>
            <a:ext cx="4968552" cy="2662883"/>
          </a:xfrm>
          <a:prstGeom prst="wedgeRoundRectCallout">
            <a:avLst/>
          </a:prstGeom>
          <a:solidFill>
            <a:srgbClr val="85C441"/>
          </a:solidFill>
          <a:ln>
            <a:solidFill>
              <a:srgbClr val="85C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latin typeface="Arial" panose="020B0604020202020204" pitchFamily="34" charset="0"/>
                <a:cs typeface="Arial" panose="020B0604020202020204" pitchFamily="34" charset="0"/>
              </a:rPr>
              <a:t>A person exercising functions under this Act </a:t>
            </a:r>
            <a:r>
              <a:rPr lang="en-GB" sz="2400" b="1" dirty="0">
                <a:solidFill>
                  <a:schemeClr val="bg1"/>
                </a:solidFill>
                <a:latin typeface="Arial" panose="020B0604020202020204" pitchFamily="34" charset="0"/>
                <a:cs typeface="Arial" panose="020B0604020202020204" pitchFamily="34" charset="0"/>
              </a:rPr>
              <a:t>must </a:t>
            </a:r>
            <a:r>
              <a:rPr lang="en-GB" sz="2400" dirty="0">
                <a:solidFill>
                  <a:schemeClr val="bg1"/>
                </a:solidFill>
                <a:latin typeface="Arial" panose="020B0604020202020204" pitchFamily="34" charset="0"/>
                <a:cs typeface="Arial" panose="020B0604020202020204" pitchFamily="34" charset="0"/>
              </a:rPr>
              <a:t>seek to promote the well-being of </a:t>
            </a:r>
            <a:r>
              <a:rPr lang="en-GB" sz="2400" dirty="0" smtClean="0">
                <a:solidFill>
                  <a:schemeClr val="bg1"/>
                </a:solidFill>
                <a:latin typeface="Arial" panose="020B0604020202020204" pitchFamily="34" charset="0"/>
                <a:cs typeface="Arial" panose="020B0604020202020204" pitchFamily="34" charset="0"/>
              </a:rPr>
              <a:t>people who </a:t>
            </a:r>
            <a:r>
              <a:rPr lang="en-GB" sz="2400" dirty="0">
                <a:solidFill>
                  <a:schemeClr val="bg1"/>
                </a:solidFill>
                <a:latin typeface="Arial" panose="020B0604020202020204" pitchFamily="34" charset="0"/>
                <a:cs typeface="Arial" panose="020B0604020202020204" pitchFamily="34" charset="0"/>
              </a:rPr>
              <a:t>need care and </a:t>
            </a:r>
            <a:r>
              <a:rPr lang="en-GB" sz="2400" dirty="0" smtClean="0">
                <a:solidFill>
                  <a:schemeClr val="bg1"/>
                </a:solidFill>
                <a:latin typeface="Arial" panose="020B0604020202020204" pitchFamily="34" charset="0"/>
                <a:cs typeface="Arial" panose="020B0604020202020204" pitchFamily="34" charset="0"/>
              </a:rPr>
              <a:t>support, </a:t>
            </a:r>
            <a:r>
              <a:rPr lang="en-GB" sz="2400" dirty="0">
                <a:solidFill>
                  <a:schemeClr val="bg1"/>
                </a:solidFill>
                <a:latin typeface="Arial" panose="020B0604020202020204" pitchFamily="34" charset="0"/>
                <a:cs typeface="Arial" panose="020B0604020202020204" pitchFamily="34" charset="0"/>
              </a:rPr>
              <a:t>and </a:t>
            </a:r>
            <a:r>
              <a:rPr lang="en-GB" sz="2400" dirty="0" smtClean="0">
                <a:solidFill>
                  <a:schemeClr val="bg1"/>
                </a:solidFill>
                <a:latin typeface="Arial" panose="020B0604020202020204" pitchFamily="34" charset="0"/>
                <a:cs typeface="Arial" panose="020B0604020202020204" pitchFamily="34" charset="0"/>
              </a:rPr>
              <a:t>carers who need support</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85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overarching duties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3042386"/>
              </p:ext>
            </p:extLst>
          </p:nvPr>
        </p:nvGraphicFramePr>
        <p:xfrm>
          <a:off x="457200" y="14128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9CC62F-30C0-4A15-BEEE-9BC3816535A8}" type="slidenum">
              <a:rPr lang="en-GB" smtClean="0"/>
              <a:pPr/>
              <a:t>6</a:t>
            </a:fld>
            <a:endParaRPr lang="en-GB" dirty="0"/>
          </a:p>
        </p:txBody>
      </p:sp>
    </p:spTree>
    <p:extLst>
      <p:ext uri="{BB962C8B-B14F-4D97-AF65-F5344CB8AC3E}">
        <p14:creationId xmlns:p14="http://schemas.microsoft.com/office/powerpoint/2010/main" val="3457545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UN Rights of Disabled Peopl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299" y="4145613"/>
            <a:ext cx="1918183" cy="190898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8E8637F-0A92-41AC-B32A-39A1A8CDA31C}" type="slidenum">
              <a:rPr lang="en-GB" smtClean="0"/>
              <a:t>7</a:t>
            </a:fld>
            <a:endParaRPr lang="en-GB" dirty="0"/>
          </a:p>
        </p:txBody>
      </p:sp>
      <p:sp>
        <p:nvSpPr>
          <p:cNvPr id="4" name="Title 3"/>
          <p:cNvSpPr>
            <a:spLocks noGrp="1"/>
          </p:cNvSpPr>
          <p:nvPr>
            <p:ph type="title"/>
          </p:nvPr>
        </p:nvSpPr>
        <p:spPr/>
        <p:txBody>
          <a:bodyPr/>
          <a:lstStyle/>
          <a:p>
            <a:r>
              <a:rPr lang="en-GB" dirty="0"/>
              <a:t>Human rights in custodial settings</a:t>
            </a:r>
          </a:p>
        </p:txBody>
      </p:sp>
      <p:pic>
        <p:nvPicPr>
          <p:cNvPr id="6" name="Content Placeholder 4" title="UN Principles for Older Person poster"/>
          <p:cNvPicPr>
            <a:picLocks noChangeAspect="1"/>
          </p:cNvPicPr>
          <p:nvPr/>
        </p:nvPicPr>
        <p:blipFill rotWithShape="1">
          <a:blip r:embed="rId3">
            <a:extLst>
              <a:ext uri="{28A0092B-C50C-407E-A947-70E740481C1C}">
                <a14:useLocalDpi xmlns:a14="http://schemas.microsoft.com/office/drawing/2010/main" val="0"/>
              </a:ext>
            </a:extLst>
          </a:blip>
          <a:srcRect b="4354"/>
          <a:stretch/>
        </p:blipFill>
        <p:spPr>
          <a:xfrm>
            <a:off x="4734297" y="1484784"/>
            <a:ext cx="3416189" cy="2245635"/>
          </a:xfrm>
          <a:prstGeom prst="rect">
            <a:avLst/>
          </a:prstGeom>
        </p:spPr>
      </p:pic>
      <p:pic>
        <p:nvPicPr>
          <p:cNvPr id="7" name="Picture 2" descr="http://www.lakerlegal.co.uk/wp-content/uploads/iStock_000023566425XSmal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5" y="1484785"/>
            <a:ext cx="3384376" cy="22456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adam1cor.files.wordpress.com/2010/01/article-0-02bb5728000005dc-224_468x28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6" y="4133849"/>
            <a:ext cx="3384376" cy="2068231"/>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xQTEhUUExQVFhUXGRoaGBcYFxkaFxgaHB0dHxgaGBwdHiggHRwlHBgdITEhJSkrLi4uFx8zODMsNygtLisBCgoKDg0OFxAQGiwcHBwsLCwuLCwsLCwsLCwsLCwtKywsLCwuLCwsLCwsKzYtNyssLCwsNCssLDcvLC0sLCwsLP/AABEIARkAswMBIgACEQEDEQH/xAAbAAACAwEBAQAAAAAAAAAAAAAEBQIDBgEAB//EAEYQAAECBAMEBwYEAwUHBQAAAAECEQADITEEEkEFUWFxEyIygZGx0QYjQqHB8DNScuEUYrIVc5LC8RZDU4KDk9IHJERjov/EABkBAQEBAQEBAAAAAAAAAAAAAAABAgMEBf/EACwRAQEAAgECBAQGAwEAAAAAAAABAhEDEiEEMUFRcZHB8BMiQmGx0YGh4TL/2gAMAwEAAhEDEQA/ANbMw4JNNB9bGBJ+HKSdRx9YZE33OA2kUTEulTE35nS0RgslyQq41v36fescwuGSnFki2UnlcDnBWLlBIS6XQDo9KaNUNwiOElIzmYhZUMhG8ivCp86xUKcViimWWv0xpvGTfzinD4xKqGh4sRF82XmQCxrNPKgSKd+nKKNoSh0hSNTUuKsPKKLVy2qGO6kDTJG7yERqhXVU4USBUMTp98YulYkG4Yuw5+dPqICgkgnh+nj990c6WhD/AD9BBJla6RSqTlc7uBqdPXu4wHgWPKtjfdHFLvffYDziqcwAIUSTejMa0cmulY6lLl6M9aijO/rFHVK514iJMWF7nUcPSOBn0vwicpQzAFi70caOR3kj5mAkENbNxt4GJJRoXgQ4u5S17kp9YLwkpQUSq5FBr/o0QS6J6c2J4QyxbFbtTo5fiUt9HgYyyx0Fa+sC+0u2UyFSHSteeVLSkIAcljoSHs0BRsxLKQTZ2Pzf5Q2xUvrJoLqDABqOKRksL7UIQyjJnMldeqGB/Ka0PCCT7bSup7mfRZD5U1O4dapraCbbDDSuqaCvV4u7+Q+cXSsGmjpBqXDCt7xlB7dyHcyMQ6SQeqgNfqnrUs9dxjYbNndJLlzUghMwBQzM4CgSHbVjEalig7KzVceANqR6DkJ/m1PmY9A0tUntcVD6RXNNCRvH0ghKCRf4tfvhEOiDV3/flEioiW4FdTTxgQ4dPWUAxIU5FDp3wahRBA4qv3wNPBY8QfpFQpwCVdEMqApjMLOBqkU321aK5+FQpspKFgPlVw/VXvD2g3ZJIkpP943F1Hv0gjESAoqzAENz+kBm/wCGUgoCrAuVOwbw4RYv8QNVxv1Jr8/OGc7DqS2VTjcpzTgb+cULQhwSgoUBQixtupXixeCKzL37hqYqxaHApRh4tXygoocd0QWgfKATTJW7yEE4YFlCvWFLXBB3cPnE56Puv0jiJb/6GNCIQePGpiCEtMFTdLByX58IJSKjf98YFUGnDmjdx74gjMWllM4cgVZRDNYkC7QwwQzKTyJ8FNClSe1+vh6w12Wkujkrz5wDIIABfcecZX2vlKXP2chBCVKVISkqDpzKUQFEC4fTgY2Al0bh6Rgv/UacUDBqsUhDFyLFdQQQR3MaQi0R/shO/DOIlHPNNSmr9HKnEkuOqwSGDpcX7JFeA9lJ0zoymdJPvDNCspIY9OpDKzZCFfw63Sk0dLk3GYG1xlnp6aaA46FImTMrDMK9b8oQKg0DUuKBjUpTISmavKD10Z1gJBCQttBmOeqXoRyisNdtP2VnycLPm9NJMsILpCVP1CJQCM1aIAIUasWNSY3PsuknCYbRpUr5pEfGp+Pfp09ItYP4ZK5leuHcZtUues9QNY+0+yyCcHhv7qSKfpRErWIubLAJv4mPRVjZRzm+m/dHojQgggd5PnHSosP1fUxKWhwNzm3fGa2ntGeMR0UtQqRlBSm6hqSOMS3TtwcGXLlcce2pvu0SCCR3wJil9Q8EnyEI5m1MRImJE8AgjcLalJTrDfHkhB/TCXZzcGXFq3Vl8rPJDZBHQgENRTF7utdRWDlKfM2g9YW4UK/hxlFchy7nJWfrruizZyJvRkzO2x3WqztR+UNucw/J1bnw9V8xtRpy3+MDqlv98f2gyaDUs9NO/SBpig9KN4eEVlV0IFt0ULRXeIJmq1NmgZRsxFoJoJiBZoihEWzmI4xKVYRUVBNoCmfijmn7tFErEzVrKUkUc2G/lxjkqcrpQF3BHy5UjHW9ufgOTGXvLZN6330lMH4lqTD9eEOdj0Mth+ezQtUglU0B36QsNbmwh1gsOtOR05Q57V6jdcd7RuvHIYBFnMJsTKCjJzAN0agHrZZr5x7B7QX/ABS5alOhOZgw05VizGKBMggZUtNyi1BMsRpe0Zl268vFeOyX1kvzcwuwCQoqShIPWBYEkHgPWDMRg8LLBDpXMplsS/6Uhh3xXL2fMmjrzDkaiQWDCwLX74YYbZ8mWFBIBIGm+vpFctJJwKTaWgVFwH00g5MtqaOKCgpljkxV+7jrEpiwMxJ8TyiKpxOGGY208o9BKlHcrwV9I9AAgChSa8KG4jI7WzHGDIWWcmUnQsGjVpSGHKx7oUTtkqOITNzBhlLF36rRMo9nguXHjzyuXtQitjzVrBnrcAaOabhQNzgf2o/HRlbsDxzKjVm1fy+sIdvYLNME12CUijbifWJY6cPi9575NSSXU12U4bZmSRMmO+eS7c9flrFOEQs4NQR2s1WuU6gb+UOpcorwwQ7PKQneKpFfnFOG2YtElUtMzKrM4UB8iIWdzDxXVh+e/m6pe89J8CnY0yUJiaKRMAIv1VFmINKb2j2GT/ET5nSHqpdkuwuwEMU7FWZnSTZgUUimUAWdnt5RGfshSZhmSlhJLkgihf8A0iartlz8dzysy72efe6u/S62AwoMvEKkpLpPe3VzD0gTA4cLmTAokAO4FHrrDrB7OyKVMUvMsvWgAe7b4qwmAMtalEg5u5qvF0zl4nCddxvfpk372edLNmOFrQ9A/wAi0Ngqz/WBJWBKFqWT2npzIMGIFmjWLx+Lzx5OTqx79p82fwctapihLISa+D2i3ZwlmYrpip97m4u7VflDLAbMKJhWVBiDbiREp2xSqYFoUE1BqNRre0Y6bH0c/F8edyw3qXHW9evt76B4XEEYvNKTXRKn/JV9d5i6XmVjk9I2Y3ag7JhjidhqKxNlrCF60cbnHdRmj2E2MpM9M4zM5Bq4qSxG+ghpznNxamXV+jp138wuzEttCYP1/SEqZxnTCVhS3chKbhzpuFfnGtw+ylJxCp+YMokM1a9/CFOM2WUTc0pQSVKUGagZie6ohqrPEcW7379OMl7+nnO3dfsWTPMuagBYGQmUVBu5JPDdCrB9GhQTPQtEwFwtyKvTMDpo4jV7L2fMyEqnKzLQUpIDBFbpqK8aQFO2BNmlInz8yUhwyQ+lH+tYWHH4jj3l1WSX23vy9O3f4URO2SpWJ6YzKAAlNXsRlFba95hyqaASA1u+x74S4nYz4gTukLBI6pvQMwNm9TDYqTX9LUHPuEajwc2W5j+bep7a1+37ijP4H5esejgrp8x9I9BwLptBY0A+6Rm9o44mapaSfdMAACym7btQd8agzN40oxff92ilUlAdISkAizAO7vTWLZt34OXHjttm/vv/AEX7XXnliYg9jKscU6g8G8oSYrEzC84vlmOkJ3AdnyPhxgjaWJmS5kwS0p6NIHVIs6RTvL+MeTiekw5UUhIFGFgzNyh0t8ficcJ03Hc+nt9VmGnrlIUkN7tKVqcl1ZmNNKWqDBK8ZMUZqUhISkByXCmUl2Gj1+URmTpWfKvJnASwUztlTbhrB6AkhRZipn42Fd9Imi8+F79Pf69v+/Mll45SpKg1ESku5VmUTuY2reCp205gztlKUlCakknMNC/GCpuHTXqJLBhTTdyjplIIU6RUAlw1Rau+Gq1lz8Vv/n77b/i/MIdorM0pCQBmY0USEgdol2r9Yr2usFctJUUyy+YgtUWB3RP+y2mFWaxzW6x4EvbugnEJBooPTmIaqXk48c8bj7f79/8ABMnEBAmZAerlurMkuWcVp4xNeIdTUYTJYdzrc3g0SUgMEpY3DCtrx2XIQG6qdDYXFjzENUvPx29Wrv4/D+r8wf8AEqWqWaAdIoAB81Ae1X5QdsnGTJhSSkBKnYjRtL110FoslykZgrInM92DxfJQhKswSkKJLkAA+MNVMubjuOpj6dv9/e/2MJcoUetde/SL3prf6wEjEbgbnzi4TaaO4ivKuKzVqVEJtpdtD/nVrWqUk+UMySXc6jhuhNj1OUM1Jyh39HUQgd7PU6UD9XmYsyilfh9Iy8/bypSsiJYJS/WUaVtQc98AL2riZrgLygaJ6tNaivzi6NtlKZg/5bnui9CDT9P35wHs0+5l6qyMedIMlr7PEekQXS7C1hvj0SkjqjkI9EC5KFPo3D0798TmTACX4X5nW0R6Yh6AudKbo4tYJN/hjQz+0sp/iCGqpFKCwraA5YbCq5nzjSYdOGWpSZoR0mY/FlU1OIe0K/aDDoly1Il9nTvroIIU7XD4pYNBlGrGiKWVw3QPgAp2SpSeqTQltdM1Y0W0dgzVzVTpeUhVMpLKBZq6aPeF8rZs2UVGZLUBlIcAkOQaOA2oigaXtaakscq3D1DFu6GOztpdKSMhBZzYjxYb90KZbZxVvdtU6tzvDPZEvrrbcPLnANlqTVqU4jfFMy9d0XTEEO48IHKK7qcoiqzeIvaJFNY6UM0B1CKXbjHF7RlyqF3d6JJJ7xE0S3ahNTCva+HBUHHwndoRBFs72gJPUlkivaccbAHzjmA2lOmTUOyUFQBAfV2ul9N4gLEygFzRSw0EFbG0O6ZL+eaKNRqdaiz8NYSY1Ju3/wAk/OWYdnW++FW1AwbTpwe/o1CMxSfEyc01YAckCn3yi/ZOHJzGgZKhxdt37RRjpyhMIcsEOBud38hFmxj12/lV/SY0jWbNpLli7JIpYtueLggnLYU9ID2RNPQy6aHdvMGIUWTajjU+m6MqtlJLCvyj0TlGned288I9ECok6tf09I85L01GvLlHa1F6j6coFkbQSczlIIUxBUxDEJdtz+cVrHDKzcjk2Ukg5hrqPsQr2pLAl5QwD2DNeGuKxgCFKZwk1ZtLjgYSbTx6VhJFlKcv8LEOD4w2s4s7NyffmdzVzQpRRMYPRKkggeSvnrFSNtzgesgKD1yqINNwPLfEzi5T5s4AKixfcKivP5xCbMlp+NO9idLve0NxPw8/avK2nJmBXTS+toVIc/4ku2sewfQ5SuUQFGhSFEg8WNRZ++K5qAcxDHKA4B4P9YpwwSwmKDAhwS2tqxU6MvYyUu9vt+MQmKd+UQVOlsSFJ7Lu9GdifGKsRi0IzFwSkOU6/dYm41OPK3UjxIpYfLdEkrtFJxKXbMNzPq4cfOLEgljFZss80wT8/WF20x10/pV9OMMG46ws2irrp/Sr6QZCY8+8m/pHmOMX7GVb+8k796uMVzx72Z+kfThF2AHWV/eyv61cIqNSZV6gU5+kKdrnwE1BfjlV+8N5gZ3OmgbfveFG11drd0ks+cZjRNtD8Y/3b+cWbEHvU8j/AEn7eKsefe/9M/5olsQ+8R93+7xplpNgD3aSHIchiw/M9vXSGwqBxJ+sJNhTCUZEjsKUCo2ch28C/fDeW+UB7E6fqjNaSlopc3PnHoimaA9Dc6nfHYgEEwV5j6eMKp2Botuu2fKmgDrIesMAi/MffyjxQz113RbHTDkyw8gJwuWV0ZNCMpPE3NdSTCrauCAUk1BKkpLcwH5w+yE5TS4PhCzaXbQ//FR/WIaPxs5vV8/r5rpGzkgg5yeso6fEliTro8WYbZ+QOCSCACkgMrKkgVIpSDUEeJfXdEVNRiKk2POGo1efO+dC4HClErIbntXuW14W7ognAKCQgrJCcpTQUKbaV/eDFPW/n5xIovz3cBxiaT8bPdvvdlszZYIPWIJCgqgL5lOeAq0emYIddOchK6kUuf8ASDZhvFa13ppwi6h+Pye5ccAAUsosC4s4cuz7oNCbV8oitY5fKPIXaLpjLPLLzqbDeDXeDC/aagZiOS/pxEHOS3PhA87Z0xZBBQAM1SRV+F4MF878Vf6B9P5vpE9mkkKP88s2/mPEwxl7DJJUqal7FkPTxH2IK/sWVLS+daiGI7KR3hnNt8U0ZTkkve2/nuMKdqmkwblSbWufWGq5gJNrcHhXtmekomZRUGTmLM/X360jMWleKwilTElIJDEUSos/INrveCtnbGnoUCmWSxcFRCfEEvF8raJl0Sgrcg0LCkTVt2eezKQK6klvLdFQx2XIWgFJyDrmzmpHMQWlXGyjubXg8CbMUsoJWRmKgaCmm94vXIBdye0OF23c4lVXOZzQ/wCJXrHorm4dL2eg1O4cY9Acw4HG51PFo8q19Tu4+kRwoHzO/d+8dJABZ/iPnAUFwBXVrQsxn4krT3iTb+YVhsK+duMJ8TWZLt2hyvFSmqVlhQ6/d4tcU5nQ8YqCSEi1A+sdANKan6wV1k24xEr+/DfHl2I+kczJrbwbdARma18o4sGtR5R3KGPrHsjvWAomA09Yik29f2ic5LaxxCLVPygOlRO6BFBb0mEAbsv1EEzWAvrv4xBaRb94CjoVn/ezOPWi7D7OS4LOU1e5EGAsP24QXKVflC00Imq8vXfCXbtJa21Mo6aTBDmYCbU7+cKduBpSnaqU67lpO6JCuYJi+8ZT8z6Qww8tKlMQGd/KAcB8ZuwHjWGYJ3tawhQXLlgA0+IX7rNEits36h9IHCi6r6H78I6tIObl9+UQcnJGY0jsWS5AawjkADJTZhobFt0elsQH3H6QPh314+cWh2F7ekUQWsdX9oUT/wASVxVDRSezrSFM8vNlDifIxUptJJUBUW3H1iSiaWufv5xRLWyQX082iWe1Rrv9YKrnTFJKCm5UwG96NuinHbWFphWlSVuUpCQlQBFCbs27WLFh1ygfz/WLESQqaoMCxIH+JtYI5M9oZLFgsk/yo83jw9oJIBPvHbchnrxiOOQJfw5nLMnICKO9RWBE4ph1pSn4dH6boA5O35NCpMwKbTo201dz8olI9o5TB0zH4GWR8zC1OMTrKXfQS7eseRj0OfdzeBAQ+n1gbMEe00v4kruWbJZ9XXHFe08uoyzCXcAFD039eAP7Q1yzin/p97gQkk4ZCMaoIqno81a1JD/N4G2nxuNKV+9LUoAXFQDuf/SOf25K0zVpYwF7WJCV2Jqnebh4zvS2YC+5XCGjbe4PH9KApFL9q9NWEC7aPuiSz5aW0KbRV7KuZQt2laNu384t2+PdKH/1kin6fGJ6r6LNlJcLB/KPrDGchnqWbVtx3DhCrZqqLuOrDdaAXvbfzhRGZKBd3tvI37jExIHXo9OO474iUh1X7OpPHjFxlpr1RUboCzowNAO6PR6QkNYa6cY9ECQ8hA+0VNJURQ9Gag2pfnBMtKa0TroN5gDawAlKYC2grUxpGdxWKmy8rTldZINVmjk0D8ocqDzZQ/Vr/KYSbRmhRRlLskA01104w7P40ttM39CoqE0jHTzLzCYaEJbIDfmOEXy8fOKVKznqt/u0C5bdAOGWnocpKXzpLE6MYJwkv3Uzs1IbixgGeycUtc9KVmgUK0FzU6w2E0y5i1hKlsSMqWKjU8RCLYqf/cFmfOGpzZ94jRYD8VTktXk7m8SrFW0y4SopKSVGhvQcKQCqrj1hlts9g17RvyELjSsWFQMv7YxWuXy8DFqxU+sdyP8A6mAGUOrp4HdAeLUDj1kN+Cn/AC/WD5iaeOpgDEoAx6gA3uU+aYIO9qu0HIJdNbaFreEZ3MGFRferhwjRe0zul79WxajFvlCAqIAqf8fKEK1fs2fc0PxKs53b47tQE5gXboFkA7wwf5xD2bDyzqylfET+WLdoh34SZmp/lieq+hRtLFKQlOVWV6GrOIr/AIucoD30yu5SgOV49tb8NF76NuMU5y3qeMVDT2VWpa1halqZN1qKjfiaRp5MoZrP1QbRlfZNPvpluxp+qNbIA6tPh9IzWotlSgw6osNBHoDWBwsPIR6IBEpDHqptuHGK8eEKSQUpIp58I9LRQlhbdFGMkpYggaaRpFUzBSBaWBuqWfx4QOpXvkclf0mI/wAJLFkp4UEdWo9KP0q8miosOFkaIDfrPrHkyJGqUnf1z6xUrAIAYJGlk8YJlyBoNN0B3CJSJsrogHc/FdhTlBmz6zVDWrf4i/mIDwcvJNQQKuo6VvBuyC09Rbf5xKqW3PhfeaHkKwsJv6wx9oH6vPTSnGFda3bu9flFhUwX3+P7RcWjiEOf2jpHDy9YCE0DLYWO7cYUYlITjlNboRxuQYbLHUIbfu4wpnymx5Dk+4FTe4/0gDfaWuUkfl0zUq0Z9tGP/b/eND7SiieSLlt8ZzKG+HxPpBGl2LMCJJVqFnQA/DpBeJXmQ4uZMx7PYQHsOYOhWKdpVnOiYOnq6o3mWsW4V+URSjaSvc6aXfeN0BzVApHZ10O8wRtP8FF7i3IwGtZY1NH+HnFQ+9mVpBJATmJWCpqt1SB5xosLMBIduzGX9mp46TI9XUd2n7RrJKBT70iVqL5EwZRThXhSPQnxO0kIUUkWO6ORNCt2BfdEZg5WiySGqbcYhMioFmyqvwgZJad/01/T1g+ZMv6GAgtpqtfdL8TligvM3y0McCuGkSWrgdPOIgxB3DLHTSydM1+AgnZP4p5fUwPglNOlv/N5FoJ2UHmnl9TAgraGGVMW2UECodTCw3A/SPJ2ISOshD/3iv8Axg+QoZm599oMVuibUlOySPgT/wBw/wDhCGfiSkqeVRF+ufE9SNrNFPSMNtCYDMmDQk6fe6LEqQxRP+6DcJh7/hgCTKmLxnSFBboWJAOUHMwBLCtLQTgigSkgKDACzMd8H7FYJnszEJI3VKzFAftAtwhnPVRYPvhAxrRWm4b4ee0f4cp27Ev6wgURXs33HjCI0uwaylir5jeug9DB0yyKGoWNRdPH7pAHs2pkTA1MxsAKtrWGM1dZIL2Vy7JHdeIrPbQrIRb4dW+cBkUNDc2L74NxIfDpq1E3AMC9Vrjup5c4qDvZmaBiQ5PxUPKNn0iXRapIsNxP0jI+zSWxKS5yjM72qmjd8bRKUlqJNToOMStRGXg5ZD9Gi5+FO88I9EkSEaoTc/CN8eiBHOUa84gqfpHiT3PFE1we+Kjsxd4Cf3iv7tXmmLs70ihuup/yf5kxUGdJwHjHtdIHJiXSUv8AKGgRs1Xv0OxoryPjBWxpnvlD+X/MYC2YkdMA+/yOognZdJiv0/WJVPcIHV3fUQwgPCDrPanpBeeMq5MIYRgdor94umpPneN3MUIwOIy51qJZ01jUSgF7Nw6EjOmptVf0Ojw/9nsGiVKnBFiAbk79/Bozc1ExaU9ZFHZQJDg/YgjZ21pmUoyJJKslDZO/wioP29+HKajoQSwffCVctQft+CRvjS4klJknUyxeo8DFE6YmhMuXS1Gc8WvAR2EWQt37epG7hDSRPrKHPl2VesL8GtNQAkPWj3gzBBzLdm/Y8Iil+y5oTLQSzZRxFvGCps2StgTLPAsDfjAuzvw0Pu1gyXJQRUeIgDMMqSFoCZaEqB7Q3V9YalAo4SQ6tOcIpGFQ4ygA/fhDOUAAAQCX4HxiVV6ikEjKPCOQPNZzQR6AUzsXoATWKps0mwPlCtWLmE9otuoIpKybqJ5kkRpkxYhYcgcNY4sAmY5oEh2u2YW3mA8IkZ009TeCMQT7xrMkHcxUIDisSgNSYrnTxrHP4/dKbiQTA6UDd4RJMkmyT3PANNjTCuaHoz2S2hgzZVZpv2Pr5wDsWWekNCKG8MdifinggecSql7STJqTL6JWW71YBNHJ/aBJeFxlumRp8S373TDDbuUKSST2VDUgGw5fvGb2hhUKWpQylyTVIc8YQNV4PF/8ZFa3W/8ATAKtiT3rNS54q/8AGBpGCFSEhmPwxLZeGT0suiHzJanERUTxGyMShJWpQyi5Ch8g3GInDhE5gKM7u9TGj21jFGWZSpagFskTD2Hem8wlxwab/wAovBV+0lfhmlEBn3boFJppzgjHE+6t+GG5fSBwefhBEs4JDAgcGD97Ug3BqSVITlVfVThq3gEfbxdhe2lt++sKKcEl5YBLDfeLpMgv1ZiTwJijCjqHSp8zEqW+XpANJElb6HvEXEEMMpYGtPSEocWU3F6xZLxKwzLPi8Rdmk1dS31j0Bfx69T5R6BsiNz5x3Kfl4RWVX+UdSvy9KxUkXYFHXDnf9bwU/WmPY9G727X7RRgx7wD7NIunEZZu8mUPBRgCUmWBTIOQESOMToxhekiOgjhAM9nTc0xwLJOo8fr3QRsZXvV0skQFsqayzbskU4wfgEMiYtKveNRNC92pe8RRGNX7gmo6wr/AM8JP4hy2ZR4vTzg/bSJjhCVsguSGSdXBqKVNoVTJCgogTS4cMyGB1oxArFgYbJVSYbsF+QgXZx96i/aGnGC9nKShCnUSpQVWjVHBoHwMs9Igse0NeMA/wDaGXmkEuQUMoN+YW84zePSemr+UeVI0W0kgJWtTEZGZw7107xC7G4YHOsg5gEgciPQfOJChccfwr9gaXvAxU+hi/aC6S7lkAH9/GA1Kv8AUxUWFW9u8xdhFddLEdoNTjAMybdiIngJxzovdPK8BfJ7K+ClfJRjiY5KJyzeC5n9aooTNMAQVRJ6fSBiryrE0k0Au3jAWpHKPRTmEegOy9mLN2HzPgIsGxyXrfKzDxjcyNigMTlDEu5ele7WEk2TNllQqoKWouCi2ZY30eXlYCzmM2vRwyzdlk8v539CROylSyFqVSza63Dcrt3xXJ2WtZV1VsVAghKmZy5tUgMO+HeCmzELSnKkucyswCiAlKOyas6nF95Edx+LxJJKVZQFhgkAdXQu9es9CbeMR23njl2yk3Ckezk0PRVtxr2X0fQ/LjElbBmh6q+fClt4NeIhupeJNSp8pUEs1sqmUxIDuQlv5X1iteIxLHMQAAmjoLdnOxJbP2rjLbvi3LK/qxLZeyJ0sk1SMp6xcAuFAVa9QW3iI4DCzCXRMKSbsS1C4HJifGGeJnT0YUBJIICguqSwr90hNh5s5KA3xpFmcdqg/wDz84rO8r+rEZtXDrz0mGiSN1dTZi5YvS0DHApUpSiS5Ls5PxEkFTuaEV3iCU4ucGypBoAXSDqK14P4xQcZiFyyMo6yTUIQFVF6BgH1vCrx9XT2yxkRVgQKBZHVNWNyCGZ7OQc2jNBezpUtCgTnLKcGlA7pdzETj8SaZQBmfsodq0tbsnfS8VTp+JUliBV3ZCBuoDuoa3h5Jljc+1yxN9riQWmJbpMySSCQS2h0bhAeKxPaDULO4LjLSkEI2jOBcBI4dGG+/SAp5WVFS7ncG0jTxiJmAMzogEKKcgcgFhudteEXo9nAW6p8FwdsHEL/AIeWcxAyjWD1Y5Vs9eLQ2uiNfsy9kG7WVZ+cST7NqBdMsukpN+IJZzzh/wDxRNlk/evlEcViDlHWL5k6m2YPaJs1GNTs2clUwLlqCTMUapLZSom9oOlbJDdUJVp914xpkYhT9p6ase6Ls4PaQkkatDZpjZuyGfqqS1mL+bwIrZmgV4iPoPRyy9CHL6/ekRVs5CgWKS+8enpF2afPDsxX8v8Aij0b9Ww0bvnHobNFWIxqQHWsC9SfCMztf2slpS0s5iSwZiGcVpVmjObf/HH3vhbtP8XvHmYRm02X7VTioBCWfQm7mg8Kd8GysZjZpeXLUhIIJKmFq9pQCW6u7SCPYfszP1I8hGl2r25vI/0pikZvDTsYtXu85AdKgsocngoIAG7X6m5aNoEt0Sa0qRpaxprrppDjZH4Uj9Soe4bTkPOC6ZOVgcatKkTEAAgjMlSXY7gSxpxGkPMPs4IliWKs1VMSaM5O+G69IHEZ2aDIl6DTdT5xcmWFbi0XItFmHgqkSQLgRZ0Q4RP78okNeZiCP8OCLB4FxOyZc0ZZiQRpSqTrlVcHv0g4WMUTO0nn9IozM72YnyxkkzxkAIGYHMHB1FCa3AEAf7PY7MBncH4uqQne7gFw5tG32hZP6k/1CChp3+cNpphcN7JYtLnpwLv8W81zNc+fCK0+zeOzBRnVGuYqsxFgXq2mnON+m5glFobXpYdBxsoKK5KZg3pJCmu7Md24RyR7UJykzZcyWDqpJyk8FDVmvG3MLMR8X61eaIs7lmgOz9tSVsBMSsgB2IGm6D1z0u7/AA76Nf7PGPjWO/EX+pXmY2Uj8BH6kf1GGklb5E4Nc+MdjKIt4+ceiNP/2Q=="/>
          <p:cNvSpPr>
            <a:spLocks noChangeAspect="1" noChangeArrowheads="1"/>
          </p:cNvSpPr>
          <p:nvPr/>
        </p:nvSpPr>
        <p:spPr bwMode="auto">
          <a:xfrm>
            <a:off x="155575" y="-1279525"/>
            <a:ext cx="1704975"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xQTEhUUExQVFhUXGRoaGBcYFxkaFxgaHB0dHxgaGBwdHiggHRwlHBgdITEhJSkrLi4uFx8zODMsNygtLisBCgoKDg0OFxAQGiwcHBwsLCwuLCwsLCwsLCwsLCwtKywsLCwuLCwsLCwsKzYtNyssLCwsNCssLDcvLC0sLCwsLP/AABEIARkAswMBIgACEQEDEQH/xAAbAAACAwEBAQAAAAAAAAAAAAAEBQIDBgEAB//EAEYQAAECBAMEBwYEAwUHBQAAAAECEQADITEEEkEFUWFxEyIygZGx0QYjQqHB8DNScuEUYrIVc5LC8RZDU4KDk9IHJERjov/EABkBAQEBAQEBAAAAAAAAAAAAAAABAgMEBf/EACwRAQEAAgECBAQGAwEAAAAAAAABAhEDEiEEMUFRcZHB8BMiQmGx0YGh4TL/2gAMAwEAAhEDEQA/ANbMw4JNNB9bGBJ+HKSdRx9YZE33OA2kUTEulTE35nS0RgslyQq41v36fescwuGSnFki2UnlcDnBWLlBIS6XQDo9KaNUNwiOElIzmYhZUMhG8ivCp86xUKcViimWWv0xpvGTfzinD4xKqGh4sRF82XmQCxrNPKgSKd+nKKNoSh0hSNTUuKsPKKLVy2qGO6kDTJG7yERqhXVU4USBUMTp98YulYkG4Yuw5+dPqICgkgnh+nj990c6WhD/AD9BBJla6RSqTlc7uBqdPXu4wHgWPKtjfdHFLvffYDziqcwAIUSTejMa0cmulY6lLl6M9aijO/rFHVK514iJMWF7nUcPSOBn0vwicpQzAFi70caOR3kj5mAkENbNxt4GJJRoXgQ4u5S17kp9YLwkpQUSq5FBr/o0QS6J6c2J4QyxbFbtTo5fiUt9HgYyyx0Fa+sC+0u2UyFSHSteeVLSkIAcljoSHs0BRsxLKQTZ2Pzf5Q2xUvrJoLqDABqOKRksL7UIQyjJnMldeqGB/Ka0PCCT7bSup7mfRZD5U1O4dapraCbbDDSuqaCvV4u7+Q+cXSsGmjpBqXDCt7xlB7dyHcyMQ6SQeqgNfqnrUs9dxjYbNndJLlzUghMwBQzM4CgSHbVjEalig7KzVceANqR6DkJ/m1PmY9A0tUntcVD6RXNNCRvH0ghKCRf4tfvhEOiDV3/flEioiW4FdTTxgQ4dPWUAxIU5FDp3wahRBA4qv3wNPBY8QfpFQpwCVdEMqApjMLOBqkU321aK5+FQpspKFgPlVw/VXvD2g3ZJIkpP943F1Hv0gjESAoqzAENz+kBm/wCGUgoCrAuVOwbw4RYv8QNVxv1Jr8/OGc7DqS2VTjcpzTgb+cULQhwSgoUBQixtupXixeCKzL37hqYqxaHApRh4tXygoocd0QWgfKATTJW7yEE4YFlCvWFLXBB3cPnE56Puv0jiJb/6GNCIQePGpiCEtMFTdLByX58IJSKjf98YFUGnDmjdx74gjMWllM4cgVZRDNYkC7QwwQzKTyJ8FNClSe1+vh6w12Wkujkrz5wDIIABfcecZX2vlKXP2chBCVKVISkqDpzKUQFEC4fTgY2Al0bh6Rgv/UacUDBqsUhDFyLFdQQQR3MaQi0R/shO/DOIlHPNNSmr9HKnEkuOqwSGDpcX7JFeA9lJ0zoymdJPvDNCspIY9OpDKzZCFfw63Sk0dLk3GYG1xlnp6aaA46FImTMrDMK9b8oQKg0DUuKBjUpTISmavKD10Z1gJBCQttBmOeqXoRyisNdtP2VnycLPm9NJMsILpCVP1CJQCM1aIAIUasWNSY3PsuknCYbRpUr5pEfGp+Pfp09ItYP4ZK5leuHcZtUues9QNY+0+yyCcHhv7qSKfpRErWIubLAJv4mPRVjZRzm+m/dHojQgggd5PnHSosP1fUxKWhwNzm3fGa2ntGeMR0UtQqRlBSm6hqSOMS3TtwcGXLlcce2pvu0SCCR3wJil9Q8EnyEI5m1MRImJE8AgjcLalJTrDfHkhB/TCXZzcGXFq3Vl8rPJDZBHQgENRTF7utdRWDlKfM2g9YW4UK/hxlFchy7nJWfrruizZyJvRkzO2x3WqztR+UNucw/J1bnw9V8xtRpy3+MDqlv98f2gyaDUs9NO/SBpig9KN4eEVlV0IFt0ULRXeIJmq1NmgZRsxFoJoJiBZoihEWzmI4xKVYRUVBNoCmfijmn7tFErEzVrKUkUc2G/lxjkqcrpQF3BHy5UjHW9ufgOTGXvLZN6330lMH4lqTD9eEOdj0Mth+ezQtUglU0B36QsNbmwh1gsOtOR05Q57V6jdcd7RuvHIYBFnMJsTKCjJzAN0agHrZZr5x7B7QX/ABS5alOhOZgw05VizGKBMggZUtNyi1BMsRpe0Zl268vFeOyX1kvzcwuwCQoqShIPWBYEkHgPWDMRg8LLBDpXMplsS/6Uhh3xXL2fMmjrzDkaiQWDCwLX74YYbZ8mWFBIBIGm+vpFctJJwKTaWgVFwH00g5MtqaOKCgpljkxV+7jrEpiwMxJ8TyiKpxOGGY208o9BKlHcrwV9I9AAgChSa8KG4jI7WzHGDIWWcmUnQsGjVpSGHKx7oUTtkqOITNzBhlLF36rRMo9nguXHjzyuXtQitjzVrBnrcAaOabhQNzgf2o/HRlbsDxzKjVm1fy+sIdvYLNME12CUijbifWJY6cPi9575NSSXU12U4bZmSRMmO+eS7c9flrFOEQs4NQR2s1WuU6gb+UOpcorwwQ7PKQneKpFfnFOG2YtElUtMzKrM4UB8iIWdzDxXVh+e/m6pe89J8CnY0yUJiaKRMAIv1VFmINKb2j2GT/ET5nSHqpdkuwuwEMU7FWZnSTZgUUimUAWdnt5RGfshSZhmSlhJLkgihf8A0iartlz8dzysy72efe6u/S62AwoMvEKkpLpPe3VzD0gTA4cLmTAokAO4FHrrDrB7OyKVMUvMsvWgAe7b4qwmAMtalEg5u5qvF0zl4nCddxvfpk372edLNmOFrQ9A/wAi0Ngqz/WBJWBKFqWT2npzIMGIFmjWLx+Lzx5OTqx79p82fwctapihLISa+D2i3ZwlmYrpip97m4u7VflDLAbMKJhWVBiDbiREp2xSqYFoUE1BqNRre0Y6bH0c/F8edyw3qXHW9evt76B4XEEYvNKTXRKn/JV9d5i6XmVjk9I2Y3ag7JhjidhqKxNlrCF60cbnHdRmj2E2MpM9M4zM5Bq4qSxG+ghpznNxamXV+jp138wuzEttCYP1/SEqZxnTCVhS3chKbhzpuFfnGtw+ylJxCp+YMokM1a9/CFOM2WUTc0pQSVKUGagZie6ohqrPEcW7379OMl7+nnO3dfsWTPMuagBYGQmUVBu5JPDdCrB9GhQTPQtEwFwtyKvTMDpo4jV7L2fMyEqnKzLQUpIDBFbpqK8aQFO2BNmlInz8yUhwyQ+lH+tYWHH4jj3l1WSX23vy9O3f4URO2SpWJ6YzKAAlNXsRlFba95hyqaASA1u+x74S4nYz4gTukLBI6pvQMwNm9TDYqTX9LUHPuEajwc2W5j+bep7a1+37ijP4H5esejgrp8x9I9BwLptBY0A+6Rm9o44mapaSfdMAACym7btQd8agzN40oxff92ilUlAdISkAizAO7vTWLZt34OXHjttm/vv/AEX7XXnliYg9jKscU6g8G8oSYrEzC84vlmOkJ3AdnyPhxgjaWJmS5kwS0p6NIHVIs6RTvL+MeTiekw5UUhIFGFgzNyh0t8ficcJ03Hc+nt9VmGnrlIUkN7tKVqcl1ZmNNKWqDBK8ZMUZqUhISkByXCmUl2Gj1+URmTpWfKvJnASwUztlTbhrB6AkhRZipn42Fd9Imi8+F79Pf69v+/Mll45SpKg1ESku5VmUTuY2reCp205gztlKUlCakknMNC/GCpuHTXqJLBhTTdyjplIIU6RUAlw1Rau+Gq1lz8Vv/n77b/i/MIdorM0pCQBmY0USEgdol2r9Yr2usFctJUUyy+YgtUWB3RP+y2mFWaxzW6x4EvbugnEJBooPTmIaqXk48c8bj7f79/8ABMnEBAmZAerlurMkuWcVp4xNeIdTUYTJYdzrc3g0SUgMEpY3DCtrx2XIQG6qdDYXFjzENUvPx29Wrv4/D+r8wf8AEqWqWaAdIoAB81Ae1X5QdsnGTJhSSkBKnYjRtL110FoslykZgrInM92DxfJQhKswSkKJLkAA+MNVMubjuOpj6dv9/e/2MJcoUetde/SL3prf6wEjEbgbnzi4TaaO4ivKuKzVqVEJtpdtD/nVrWqUk+UMySXc6jhuhNj1OUM1Jyh39HUQgd7PU6UD9XmYsyilfh9Iy8/bypSsiJYJS/WUaVtQc98AL2riZrgLygaJ6tNaivzi6NtlKZg/5bnui9CDT9P35wHs0+5l6qyMedIMlr7PEekQXS7C1hvj0SkjqjkI9EC5KFPo3D0798TmTACX4X5nW0R6Yh6AudKbo4tYJN/hjQz+0sp/iCGqpFKCwraA5YbCq5nzjSYdOGWpSZoR0mY/FlU1OIe0K/aDDoly1Il9nTvroIIU7XD4pYNBlGrGiKWVw3QPgAp2SpSeqTQltdM1Y0W0dgzVzVTpeUhVMpLKBZq6aPeF8rZs2UVGZLUBlIcAkOQaOA2oigaXtaakscq3D1DFu6GOztpdKSMhBZzYjxYb90KZbZxVvdtU6tzvDPZEvrrbcPLnANlqTVqU4jfFMy9d0XTEEO48IHKK7qcoiqzeIvaJFNY6UM0B1CKXbjHF7RlyqF3d6JJJ7xE0S3ahNTCva+HBUHHwndoRBFs72gJPUlkivaccbAHzjmA2lOmTUOyUFQBAfV2ul9N4gLEygFzRSw0EFbG0O6ZL+eaKNRqdaiz8NYSY1Ju3/wAk/OWYdnW++FW1AwbTpwe/o1CMxSfEyc01YAckCn3yi/ZOHJzGgZKhxdt37RRjpyhMIcsEOBud38hFmxj12/lV/SY0jWbNpLli7JIpYtueLggnLYU9ID2RNPQy6aHdvMGIUWTajjU+m6MqtlJLCvyj0TlGned288I9ECok6tf09I85L01GvLlHa1F6j6coFkbQSczlIIUxBUxDEJdtz+cVrHDKzcjk2Ukg5hrqPsQr2pLAl5QwD2DNeGuKxgCFKZwk1ZtLjgYSbTx6VhJFlKcv8LEOD4w2s4s7NyffmdzVzQpRRMYPRKkggeSvnrFSNtzgesgKD1yqINNwPLfEzi5T5s4AKixfcKivP5xCbMlp+NO9idLve0NxPw8/avK2nJmBXTS+toVIc/4ku2sewfQ5SuUQFGhSFEg8WNRZ++K5qAcxDHKA4B4P9YpwwSwmKDAhwS2tqxU6MvYyUu9vt+MQmKd+UQVOlsSFJ7Lu9GdifGKsRi0IzFwSkOU6/dYm41OPK3UjxIpYfLdEkrtFJxKXbMNzPq4cfOLEgljFZss80wT8/WF20x10/pV9OMMG46ws2irrp/Sr6QZCY8+8m/pHmOMX7GVb+8k796uMVzx72Z+kfThF2AHWV/eyv61cIqNSZV6gU5+kKdrnwE1BfjlV+8N5gZ3OmgbfveFG11drd0ks+cZjRNtD8Y/3b+cWbEHvU8j/AEn7eKsefe/9M/5olsQ+8R93+7xplpNgD3aSHIchiw/M9vXSGwqBxJ+sJNhTCUZEjsKUCo2ch28C/fDeW+UB7E6fqjNaSlopc3PnHoimaA9Dc6nfHYgEEwV5j6eMKp2Botuu2fKmgDrIesMAi/MffyjxQz113RbHTDkyw8gJwuWV0ZNCMpPE3NdSTCrauCAUk1BKkpLcwH5w+yE5TS4PhCzaXbQ//FR/WIaPxs5vV8/r5rpGzkgg5yeso6fEliTro8WYbZ+QOCSCACkgMrKkgVIpSDUEeJfXdEVNRiKk2POGo1efO+dC4HClErIbntXuW14W7ognAKCQgrJCcpTQUKbaV/eDFPW/n5xIovz3cBxiaT8bPdvvdlszZYIPWIJCgqgL5lOeAq0emYIddOchK6kUuf8ASDZhvFa13ppwi6h+Pye5ccAAUsosC4s4cuz7oNCbV8oitY5fKPIXaLpjLPLLzqbDeDXeDC/aagZiOS/pxEHOS3PhA87Z0xZBBQAM1SRV+F4MF878Vf6B9P5vpE9mkkKP88s2/mPEwxl7DJJUqal7FkPTxH2IK/sWVLS+daiGI7KR3hnNt8U0ZTkkve2/nuMKdqmkwblSbWufWGq5gJNrcHhXtmekomZRUGTmLM/X360jMWleKwilTElIJDEUSos/INrveCtnbGnoUCmWSxcFRCfEEvF8raJl0Sgrcg0LCkTVt2eezKQK6klvLdFQx2XIWgFJyDrmzmpHMQWlXGyjubXg8CbMUsoJWRmKgaCmm94vXIBdye0OF23c4lVXOZzQ/wCJXrHorm4dL2eg1O4cY9Acw4HG51PFo8q19Tu4+kRwoHzO/d+8dJABZ/iPnAUFwBXVrQsxn4krT3iTb+YVhsK+duMJ8TWZLt2hyvFSmqVlhQ6/d4tcU5nQ8YqCSEi1A+sdANKan6wV1k24xEr+/DfHl2I+kczJrbwbdARma18o4sGtR5R3KGPrHsjvWAomA09Yik29f2ic5LaxxCLVPygOlRO6BFBb0mEAbsv1EEzWAvrv4xBaRb94CjoVn/ezOPWi7D7OS4LOU1e5EGAsP24QXKVflC00Imq8vXfCXbtJa21Mo6aTBDmYCbU7+cKduBpSnaqU67lpO6JCuYJi+8ZT8z6Qww8tKlMQGd/KAcB8ZuwHjWGYJ3tawhQXLlgA0+IX7rNEits36h9IHCi6r6H78I6tIObl9+UQcnJGY0jsWS5AawjkADJTZhobFt0elsQH3H6QPh314+cWh2F7ekUQWsdX9oUT/wASVxVDRSezrSFM8vNlDifIxUptJJUBUW3H1iSiaWufv5xRLWyQX082iWe1Rrv9YKrnTFJKCm5UwG96NuinHbWFphWlSVuUpCQlQBFCbs27WLFh1ygfz/WLESQqaoMCxIH+JtYI5M9oZLFgsk/yo83jw9oJIBPvHbchnrxiOOQJfw5nLMnICKO9RWBE4ph1pSn4dH6boA5O35NCpMwKbTo201dz8olI9o5TB0zH4GWR8zC1OMTrKXfQS7eseRj0OfdzeBAQ+n1gbMEe00v4kruWbJZ9XXHFe08uoyzCXcAFD039eAP7Q1yzin/p97gQkk4ZCMaoIqno81a1JD/N4G2nxuNKV+9LUoAXFQDuf/SOf25K0zVpYwF7WJCV2Jqnebh4zvS2YC+5XCGjbe4PH9KApFL9q9NWEC7aPuiSz5aW0KbRV7KuZQt2laNu384t2+PdKH/1kin6fGJ6r6LNlJcLB/KPrDGchnqWbVtx3DhCrZqqLuOrDdaAXvbfzhRGZKBd3tvI37jExIHXo9OO474iUh1X7OpPHjFxlpr1RUboCzowNAO6PR6QkNYa6cY9ECQ8hA+0VNJURQ9Gag2pfnBMtKa0TroN5gDawAlKYC2grUxpGdxWKmy8rTldZINVmjk0D8ocqDzZQ/Vr/KYSbRmhRRlLskA01104w7P40ttM39CoqE0jHTzLzCYaEJbIDfmOEXy8fOKVKznqt/u0C5bdAOGWnocpKXzpLE6MYJwkv3Uzs1IbixgGeycUtc9KVmgUK0FzU6w2E0y5i1hKlsSMqWKjU8RCLYqf/cFmfOGpzZ94jRYD8VTktXk7m8SrFW0y4SopKSVGhvQcKQCqrj1hlts9g17RvyELjSsWFQMv7YxWuXy8DFqxU+sdyP8A6mAGUOrp4HdAeLUDj1kN+Cn/AC/WD5iaeOpgDEoAx6gA3uU+aYIO9qu0HIJdNbaFreEZ3MGFRferhwjRe0zul79WxajFvlCAqIAqf8fKEK1fs2fc0PxKs53b47tQE5gXboFkA7wwf5xD2bDyzqylfET+WLdoh34SZmp/lieq+hRtLFKQlOVWV6GrOIr/AIucoD30yu5SgOV49tb8NF76NuMU5y3qeMVDT2VWpa1halqZN1qKjfiaRp5MoZrP1QbRlfZNPvpluxp+qNbIA6tPh9IzWotlSgw6osNBHoDWBwsPIR6IBEpDHqptuHGK8eEKSQUpIp58I9LRQlhbdFGMkpYggaaRpFUzBSBaWBuqWfx4QOpXvkclf0mI/wAJLFkp4UEdWo9KP0q8miosOFkaIDfrPrHkyJGqUnf1z6xUrAIAYJGlk8YJlyBoNN0B3CJSJsrogHc/FdhTlBmz6zVDWrf4i/mIDwcvJNQQKuo6VvBuyC09Rbf5xKqW3PhfeaHkKwsJv6wx9oH6vPTSnGFda3bu9flFhUwX3+P7RcWjiEOf2jpHDy9YCE0DLYWO7cYUYlITjlNboRxuQYbLHUIbfu4wpnymx5Dk+4FTe4/0gDfaWuUkfl0zUq0Z9tGP/b/eND7SiieSLlt8ZzKG+HxPpBGl2LMCJJVqFnQA/DpBeJXmQ4uZMx7PYQHsOYOhWKdpVnOiYOnq6o3mWsW4V+URSjaSvc6aXfeN0BzVApHZ10O8wRtP8FF7i3IwGtZY1NH+HnFQ+9mVpBJATmJWCpqt1SB5xosLMBIduzGX9mp46TI9XUd2n7RrJKBT70iVqL5EwZRThXhSPQnxO0kIUUkWO6ORNCt2BfdEZg5WiySGqbcYhMioFmyqvwgZJad/01/T1g+ZMv6GAgtpqtfdL8TligvM3y0McCuGkSWrgdPOIgxB3DLHTSydM1+AgnZP4p5fUwPglNOlv/N5FoJ2UHmnl9TAgraGGVMW2UECodTCw3A/SPJ2ISOshD/3iv8Axg+QoZm599oMVuibUlOySPgT/wBw/wDhCGfiSkqeVRF+ufE9SNrNFPSMNtCYDMmDQk6fe6LEqQxRP+6DcJh7/hgCTKmLxnSFBboWJAOUHMwBLCtLQTgigSkgKDACzMd8H7FYJnszEJI3VKzFAftAtwhnPVRYPvhAxrRWm4b4ee0f4cp27Ev6wgURXs33HjCI0uwaylir5jeug9DB0yyKGoWNRdPH7pAHs2pkTA1MxsAKtrWGM1dZIL2Vy7JHdeIrPbQrIRb4dW+cBkUNDc2L74NxIfDpq1E3AMC9Vrjup5c4qDvZmaBiQ5PxUPKNn0iXRapIsNxP0jI+zSWxKS5yjM72qmjd8bRKUlqJNToOMStRGXg5ZD9Gi5+FO88I9EkSEaoTc/CN8eiBHOUa84gqfpHiT3PFE1we+Kjsxd4Cf3iv7tXmmLs70ihuup/yf5kxUGdJwHjHtdIHJiXSUv8AKGgRs1Xv0OxoryPjBWxpnvlD+X/MYC2YkdMA+/yOognZdJiv0/WJVPcIHV3fUQwgPCDrPanpBeeMq5MIYRgdor94umpPneN3MUIwOIy51qJZ01jUSgF7Nw6EjOmptVf0Ojw/9nsGiVKnBFiAbk79/Bozc1ExaU9ZFHZQJDg/YgjZ21pmUoyJJKslDZO/wioP29+HKajoQSwffCVctQft+CRvjS4klJknUyxeo8DFE6YmhMuXS1Gc8WvAR2EWQt37epG7hDSRPrKHPl2VesL8GtNQAkPWj3gzBBzLdm/Y8Iil+y5oTLQSzZRxFvGCps2StgTLPAsDfjAuzvw0Pu1gyXJQRUeIgDMMqSFoCZaEqB7Q3V9YalAo4SQ6tOcIpGFQ4ygA/fhDOUAAAQCX4HxiVV6ikEjKPCOQPNZzQR6AUzsXoATWKps0mwPlCtWLmE9otuoIpKybqJ5kkRpkxYhYcgcNY4sAmY5oEh2u2YW3mA8IkZ009TeCMQT7xrMkHcxUIDisSgNSYrnTxrHP4/dKbiQTA6UDd4RJMkmyT3PANNjTCuaHoz2S2hgzZVZpv2Pr5wDsWWekNCKG8MdifinggecSql7STJqTL6JWW71YBNHJ/aBJeFxlumRp8S373TDDbuUKSST2VDUgGw5fvGb2hhUKWpQylyTVIc8YQNV4PF/8ZFa3W/8ATAKtiT3rNS54q/8AGBpGCFSEhmPwxLZeGT0suiHzJanERUTxGyMShJWpQyi5Ch8g3GInDhE5gKM7u9TGj21jFGWZSpagFskTD2Hem8wlxwab/wAovBV+0lfhmlEBn3boFJppzgjHE+6t+GG5fSBwefhBEs4JDAgcGD97Ug3BqSVITlVfVThq3gEfbxdhe2lt++sKKcEl5YBLDfeLpMgv1ZiTwJijCjqHSp8zEqW+XpANJElb6HvEXEEMMpYGtPSEocWU3F6xZLxKwzLPi8Rdmk1dS31j0Bfx69T5R6BsiNz5x3Kfl4RWVX+UdSvy9KxUkXYFHXDnf9bwU/WmPY9G727X7RRgx7wD7NIunEZZu8mUPBRgCUmWBTIOQESOMToxhekiOgjhAM9nTc0xwLJOo8fr3QRsZXvV0skQFsqayzbskU4wfgEMiYtKveNRNC92pe8RRGNX7gmo6wr/AM8JP4hy2ZR4vTzg/bSJjhCVsguSGSdXBqKVNoVTJCgogTS4cMyGB1oxArFgYbJVSYbsF+QgXZx96i/aGnGC9nKShCnUSpQVWjVHBoHwMs9Igse0NeMA/wDaGXmkEuQUMoN+YW84zePSemr+UeVI0W0kgJWtTEZGZw7107xC7G4YHOsg5gEgciPQfOJChccfwr9gaXvAxU+hi/aC6S7lkAH9/GA1Kv8AUxUWFW9u8xdhFddLEdoNTjAMybdiIngJxzovdPK8BfJ7K+ClfJRjiY5KJyzeC5n9aooTNMAQVRJ6fSBiryrE0k0Au3jAWpHKPRTmEegOy9mLN2HzPgIsGxyXrfKzDxjcyNigMTlDEu5ele7WEk2TNllQqoKWouCi2ZY30eXlYCzmM2vRwyzdlk8v539CROylSyFqVSza63Dcrt3xXJ2WtZV1VsVAghKmZy5tUgMO+HeCmzELSnKkucyswCiAlKOyas6nF95Edx+LxJJKVZQFhgkAdXQu9es9CbeMR23njl2yk3Ckezk0PRVtxr2X0fQ/LjElbBmh6q+fClt4NeIhupeJNSp8pUEs1sqmUxIDuQlv5X1iteIxLHMQAAmjoLdnOxJbP2rjLbvi3LK/qxLZeyJ0sk1SMp6xcAuFAVa9QW3iI4DCzCXRMKSbsS1C4HJifGGeJnT0YUBJIICguqSwr90hNh5s5KA3xpFmcdqg/wDz84rO8r+rEZtXDrz0mGiSN1dTZi5YvS0DHApUpSiS5Ls5PxEkFTuaEV3iCU4ucGypBoAXSDqK14P4xQcZiFyyMo6yTUIQFVF6BgH1vCrx9XT2yxkRVgQKBZHVNWNyCGZ7OQc2jNBezpUtCgTnLKcGlA7pdzETj8SaZQBmfsodq0tbsnfS8VTp+JUliBV3ZCBuoDuoa3h5Jljc+1yxN9riQWmJbpMySSCQS2h0bhAeKxPaDULO4LjLSkEI2jOBcBI4dGG+/SAp5WVFS7ncG0jTxiJmAMzogEKKcgcgFhudteEXo9nAW6p8FwdsHEL/AIeWcxAyjWD1Y5Vs9eLQ2uiNfsy9kG7WVZ+cST7NqBdMsukpN+IJZzzh/wDxRNlk/evlEcViDlHWL5k6m2YPaJs1GNTs2clUwLlqCTMUapLZSom9oOlbJDdUJVp914xpkYhT9p6ase6Ls4PaQkkatDZpjZuyGfqqS1mL+bwIrZmgV4iPoPRyy9CHL6/ekRVs5CgWKS+8enpF2afPDsxX8v8Aij0b9Ww0bvnHobNFWIxqQHWsC9SfCMztf2slpS0s5iSwZiGcVpVmjObf/HH3vhbtP8XvHmYRm02X7VTioBCWfQm7mg8Kd8GysZjZpeXLUhIIJKmFq9pQCW6u7SCPYfszP1I8hGl2r25vI/0pikZvDTsYtXu85AdKgsocngoIAG7X6m5aNoEt0Sa0qRpaxprrppDjZH4Uj9Soe4bTkPOC6ZOVgcatKkTEAAgjMlSXY7gSxpxGkPMPs4IliWKs1VMSaM5O+G69IHEZ2aDIl6DTdT5xcmWFbi0XItFmHgqkSQLgRZ0Q4RP78okNeZiCP8OCLB4FxOyZc0ZZiQRpSqTrlVcHv0g4WMUTO0nn9IozM72YnyxkkzxkAIGYHMHB1FCa3AEAf7PY7MBncH4uqQne7gFw5tG32hZP6k/1CChp3+cNpphcN7JYtLnpwLv8W81zNc+fCK0+zeOzBRnVGuYqsxFgXq2mnON+m5glFobXpYdBxsoKK5KZg3pJCmu7Md24RyR7UJykzZcyWDqpJyk8FDVmvG3MLMR8X61eaIs7lmgOz9tSVsBMSsgB2IGm6D1z0u7/AA76Nf7PGPjWO/EX+pXmY2Uj8BH6kf1GGklb5E4Nc+MdjKIt4+ceiNP/2Q=="/>
          <p:cNvSpPr>
            <a:spLocks noChangeAspect="1" noChangeArrowheads="1"/>
          </p:cNvSpPr>
          <p:nvPr/>
        </p:nvSpPr>
        <p:spPr bwMode="auto">
          <a:xfrm>
            <a:off x="307975" y="-1127125"/>
            <a:ext cx="1704975"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3352800"/>
            <a:ext cx="205740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887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Adults in the </a:t>
            </a:r>
            <a:r>
              <a:rPr lang="en-GB" dirty="0" smtClean="0"/>
              <a:t>secure estate</a:t>
            </a:r>
            <a:endParaRPr lang="en-GB" dirty="0"/>
          </a:p>
        </p:txBody>
      </p:sp>
    </p:spTree>
    <p:extLst>
      <p:ext uri="{BB962C8B-B14F-4D97-AF65-F5344CB8AC3E}">
        <p14:creationId xmlns:p14="http://schemas.microsoft.com/office/powerpoint/2010/main" val="2609211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3018</TotalTime>
  <Words>1514</Words>
  <Application>Microsoft Office PowerPoint</Application>
  <PresentationFormat>On-screen Show (4:3)</PresentationFormat>
  <Paragraphs>317</Paragraphs>
  <Slides>31</Slides>
  <Notes>20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Assessing and Meeting the Needs of Individuals in the Secure Estate</vt:lpstr>
      <vt:lpstr>Aims and learning outcomes</vt:lpstr>
      <vt:lpstr>Contents</vt:lpstr>
      <vt:lpstr>Introduction</vt:lpstr>
      <vt:lpstr>The parts of the Act</vt:lpstr>
      <vt:lpstr>The well-being duty</vt:lpstr>
      <vt:lpstr>Other overarching duties</vt:lpstr>
      <vt:lpstr>Human rights in custodial settings</vt:lpstr>
      <vt:lpstr>Adults in the secure estate</vt:lpstr>
      <vt:lpstr>Adults in the secure estate</vt:lpstr>
      <vt:lpstr>The secure estate</vt:lpstr>
      <vt:lpstr>Which local authority is responsible for adults?</vt:lpstr>
      <vt:lpstr>Portability and cross-border arrangements</vt:lpstr>
      <vt:lpstr>Transition</vt:lpstr>
      <vt:lpstr>Exemptions</vt:lpstr>
      <vt:lpstr>Care and support pathway:  Pre-sentence and on reception</vt:lpstr>
      <vt:lpstr>Pre-sentence</vt:lpstr>
      <vt:lpstr>On reception in the secure estate</vt:lpstr>
      <vt:lpstr>Care and support pathway:  Assessing and meeting needs in the secure estate</vt:lpstr>
      <vt:lpstr>Assessing the needs of individuals</vt:lpstr>
      <vt:lpstr>What matters conversations</vt:lpstr>
      <vt:lpstr>Advocacy</vt:lpstr>
      <vt:lpstr>Meeting the needs of individuals</vt:lpstr>
      <vt:lpstr>Care and Support (Eligibility) (Wales) Regulations 2015 – adults</vt:lpstr>
      <vt:lpstr>Format and content of plans</vt:lpstr>
      <vt:lpstr>Care and support pathway:  pre- and post-release</vt:lpstr>
      <vt:lpstr>Pre-release preparation</vt:lpstr>
      <vt:lpstr>Homelessness pathway milestones</vt:lpstr>
      <vt:lpstr>Summary</vt:lpstr>
      <vt:lpstr>Summary of responsibilities for adults with care and support needs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Richardson</dc:creator>
  <cp:lastModifiedBy>Bethan Price</cp:lastModifiedBy>
  <cp:revision>120</cp:revision>
  <cp:lastPrinted>2015-08-13T08:26:14Z</cp:lastPrinted>
  <dcterms:created xsi:type="dcterms:W3CDTF">2015-08-12T16:30:18Z</dcterms:created>
  <dcterms:modified xsi:type="dcterms:W3CDTF">2016-05-03T13:40:23Z</dcterms:modified>
</cp:coreProperties>
</file>