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8" r:id="rId3"/>
    <p:sldId id="309" r:id="rId4"/>
    <p:sldId id="312" r:id="rId5"/>
    <p:sldId id="315" r:id="rId6"/>
    <p:sldId id="324" r:id="rId7"/>
    <p:sldId id="278" r:id="rId8"/>
    <p:sldId id="259" r:id="rId9"/>
    <p:sldId id="261" r:id="rId10"/>
    <p:sldId id="326" r:id="rId11"/>
    <p:sldId id="264" r:id="rId12"/>
    <p:sldId id="318" r:id="rId13"/>
    <p:sldId id="267" r:id="rId14"/>
    <p:sldId id="301" r:id="rId15"/>
    <p:sldId id="279" r:id="rId16"/>
    <p:sldId id="325" r:id="rId17"/>
    <p:sldId id="281" r:id="rId18"/>
    <p:sldId id="272" r:id="rId19"/>
    <p:sldId id="321" r:id="rId2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5897" autoAdjust="0"/>
  </p:normalViewPr>
  <p:slideViewPr>
    <p:cSldViewPr>
      <p:cViewPr varScale="1">
        <p:scale>
          <a:sx n="84" d="100"/>
          <a:sy n="84" d="100"/>
        </p:scale>
        <p:origin x="84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7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/>
          <a:lstStyle>
            <a:lvl1pPr algn="r">
              <a:defRPr sz="1300"/>
            </a:lvl1pPr>
          </a:lstStyle>
          <a:p>
            <a:fld id="{1088AF87-BC8F-4A1A-A33E-AA0CB440C85A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 anchor="b"/>
          <a:lstStyle>
            <a:lvl1pPr algn="l">
              <a:defRPr sz="1300"/>
            </a:lvl1pPr>
          </a:lstStyle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 anchor="b"/>
          <a:lstStyle>
            <a:lvl1pPr algn="r">
              <a:defRPr sz="1300"/>
            </a:lvl1pPr>
          </a:lstStyle>
          <a:p>
            <a:fld id="{583C8B10-A753-484E-972B-F7CBA9D68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3645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/>
          <a:lstStyle>
            <a:lvl1pPr algn="r">
              <a:defRPr sz="1300"/>
            </a:lvl1pPr>
          </a:lstStyle>
          <a:p>
            <a:fld id="{6D8EB4BB-B87E-4D0F-A2C2-CFF6FE369613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5" tIns="47628" rIns="95255" bIns="4762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5255" tIns="47628" rIns="95255" bIns="476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 anchor="b"/>
          <a:lstStyle>
            <a:lvl1pPr algn="l">
              <a:defRPr sz="1300"/>
            </a:lvl1pPr>
          </a:lstStyle>
          <a:p>
            <a:r>
              <a:rPr lang="en-GB"/>
              <a:t>www.coventry.ac.uk/child-welfare-inequalities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5255" tIns="47628" rIns="95255" bIns="47628" rtlCol="0" anchor="b"/>
          <a:lstStyle>
            <a:lvl1pPr algn="r">
              <a:defRPr sz="1300"/>
            </a:lvl1pPr>
          </a:lstStyle>
          <a:p>
            <a:fld id="{985B89CC-617A-49C1-855B-13D7F9F66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5202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dysgu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 err="1"/>
              <a:t>Cyflwyno</a:t>
            </a:r>
            <a:r>
              <a:rPr lang="en-GB" sz="1600" dirty="0"/>
              <a:t> </a:t>
            </a:r>
            <a:r>
              <a:rPr lang="en-GB" sz="1600" dirty="0" err="1"/>
              <a:t>prosiect</a:t>
            </a:r>
            <a:r>
              <a:rPr lang="en-GB" sz="1600" dirty="0"/>
              <a:t> </a:t>
            </a:r>
            <a:r>
              <a:rPr lang="en-GB" sz="1600" dirty="0" err="1"/>
              <a:t>ymchwil</a:t>
            </a:r>
            <a:r>
              <a:rPr lang="en-GB" sz="1600" dirty="0"/>
              <a:t> </a:t>
            </a:r>
            <a:r>
              <a:rPr lang="en-GB" sz="1600" dirty="0" err="1"/>
              <a:t>newydd</a:t>
            </a:r>
            <a:r>
              <a:rPr lang="en-GB" sz="1600" dirty="0"/>
              <a:t> – CWIP – </a:t>
            </a:r>
            <a:r>
              <a:rPr lang="en-GB" sz="1600" dirty="0" err="1"/>
              <a:t>cymryd</a:t>
            </a:r>
            <a:r>
              <a:rPr lang="en-GB" sz="1600" dirty="0"/>
              <a:t> </a:t>
            </a:r>
            <a:r>
              <a:rPr lang="en-GB" sz="1600" dirty="0" err="1"/>
              <a:t>lle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Nghymru</a:t>
            </a:r>
            <a:r>
              <a:rPr lang="en-GB" sz="1600" dirty="0"/>
              <a:t> ac </a:t>
            </a:r>
            <a:r>
              <a:rPr lang="en-GB" sz="1600" dirty="0" err="1"/>
              <a:t>ar</a:t>
            </a:r>
            <a:r>
              <a:rPr lang="en-GB" sz="1600" dirty="0"/>
              <a:t> draws y UK a </a:t>
            </a:r>
            <a:r>
              <a:rPr lang="en-GB" sz="1600" dirty="0" err="1"/>
              <a:t>hefyd</a:t>
            </a:r>
            <a:r>
              <a:rPr lang="en-GB" sz="1600" dirty="0"/>
              <a:t> </a:t>
            </a:r>
            <a:r>
              <a:rPr lang="en-GB" sz="1600" dirty="0" err="1"/>
              <a:t>cyflwyno</a:t>
            </a:r>
            <a:r>
              <a:rPr lang="en-GB" sz="1600" dirty="0"/>
              <a:t> </a:t>
            </a:r>
            <a:r>
              <a:rPr lang="en-GB" sz="1600" dirty="0" err="1"/>
              <a:t>rhai</a:t>
            </a:r>
            <a:r>
              <a:rPr lang="en-GB" sz="1600" dirty="0"/>
              <a:t> </a:t>
            </a:r>
            <a:r>
              <a:rPr lang="en-GB" sz="1600" dirty="0" err="1"/>
              <a:t>canfyddiadau</a:t>
            </a:r>
            <a:r>
              <a:rPr lang="en-GB" sz="1600" dirty="0"/>
              <a:t> o </a:t>
            </a:r>
            <a:r>
              <a:rPr lang="en-GB" sz="1600" dirty="0" err="1"/>
              <a:t>Loegr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Wna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trio </a:t>
            </a:r>
            <a:r>
              <a:rPr lang="en-GB" sz="1600" dirty="0" err="1"/>
              <a:t>esbonio</a:t>
            </a:r>
            <a:r>
              <a:rPr lang="en-GB" sz="1600" dirty="0"/>
              <a:t> y </a:t>
            </a:r>
            <a:r>
              <a:rPr lang="en-GB" sz="1600" dirty="0" err="1"/>
              <a:t>syniad</a:t>
            </a:r>
            <a:r>
              <a:rPr lang="en-GB" sz="1600" dirty="0"/>
              <a:t> </a:t>
            </a:r>
            <a:r>
              <a:rPr lang="en-GB" sz="1600" dirty="0" err="1"/>
              <a:t>ni’n</a:t>
            </a:r>
            <a:r>
              <a:rPr lang="en-GB" sz="1600" dirty="0"/>
              <a:t> </a:t>
            </a:r>
            <a:r>
              <a:rPr lang="en-GB" sz="1600" dirty="0" err="1"/>
              <a:t>galw</a:t>
            </a:r>
            <a:r>
              <a:rPr lang="en-GB" sz="1600" dirty="0"/>
              <a:t> Y </a:t>
            </a:r>
            <a:r>
              <a:rPr lang="en-GB" sz="1600" dirty="0" err="1"/>
              <a:t>Gyfraith</a:t>
            </a:r>
            <a:r>
              <a:rPr lang="en-GB" sz="1600" dirty="0"/>
              <a:t> </a:t>
            </a:r>
            <a:r>
              <a:rPr lang="en-GB" sz="1600" dirty="0" err="1"/>
              <a:t>Ymyriad</a:t>
            </a:r>
            <a:r>
              <a:rPr lang="en-GB" sz="1600" dirty="0"/>
              <a:t> </a:t>
            </a:r>
            <a:r>
              <a:rPr lang="en-GB" sz="1600" dirty="0" err="1"/>
              <a:t>Gwrthdro</a:t>
            </a:r>
            <a:r>
              <a:rPr lang="en-GB" sz="1600" dirty="0"/>
              <a:t> – inverse intervention law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16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err="1"/>
              <a:t>Amddifadedd</a:t>
            </a:r>
            <a:endParaRPr lang="en-GB" sz="1600" dirty="0"/>
          </a:p>
          <a:p>
            <a:r>
              <a:rPr lang="en-GB" sz="1600" dirty="0" err="1"/>
              <a:t>Cyfraddau</a:t>
            </a:r>
            <a:r>
              <a:rPr lang="en-GB" sz="16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93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1781">
              <a:defRPr/>
            </a:pPr>
            <a:r>
              <a:rPr lang="en-GB" sz="1600" dirty="0"/>
              <a:t>Say this first</a:t>
            </a:r>
          </a:p>
          <a:p>
            <a:pPr defTabSz="901781">
              <a:defRPr/>
            </a:pPr>
            <a:endParaRPr lang="en-GB" sz="1600" dirty="0"/>
          </a:p>
          <a:p>
            <a:pPr defTabSz="901781">
              <a:defRPr/>
            </a:pPr>
            <a:r>
              <a:rPr lang="en-GB" sz="1600" dirty="0"/>
              <a:t>Mae </a:t>
            </a:r>
            <a:r>
              <a:rPr lang="en-GB" sz="1600" dirty="0" err="1"/>
              <a:t>yna</a:t>
            </a:r>
            <a:r>
              <a:rPr lang="en-GB" sz="1600" dirty="0"/>
              <a:t> </a:t>
            </a:r>
            <a:r>
              <a:rPr lang="en-GB" sz="1600" dirty="0" err="1"/>
              <a:t>raddiant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cyfraddau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draws </a:t>
            </a:r>
            <a:r>
              <a:rPr lang="en-GB" sz="1600" dirty="0" err="1"/>
              <a:t>lefelau</a:t>
            </a:r>
            <a:r>
              <a:rPr lang="en-GB" sz="1600" dirty="0"/>
              <a:t> </a:t>
            </a:r>
            <a:r>
              <a:rPr lang="en-GB" sz="1600" dirty="0" err="1"/>
              <a:t>amddifadedd</a:t>
            </a:r>
            <a:r>
              <a:rPr lang="en-GB" sz="1600" dirty="0"/>
              <a:t>, </a:t>
            </a:r>
            <a:r>
              <a:rPr lang="en-GB" sz="1600" dirty="0" err="1"/>
              <a:t>fel</a:t>
            </a:r>
            <a:r>
              <a:rPr lang="en-GB" sz="1600" dirty="0"/>
              <a:t> </a:t>
            </a:r>
            <a:r>
              <a:rPr lang="en-GB" sz="1600" dirty="0" err="1"/>
              <a:t>mae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graddiant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canlyniadau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(</a:t>
            </a:r>
            <a:r>
              <a:rPr lang="en-GB" sz="1600" dirty="0" err="1"/>
              <a:t>iechyd</a:t>
            </a:r>
            <a:r>
              <a:rPr lang="en-GB" sz="1600" dirty="0"/>
              <a:t>, </a:t>
            </a:r>
            <a:r>
              <a:rPr lang="en-GB" sz="1600" dirty="0" err="1"/>
              <a:t>addysg</a:t>
            </a:r>
            <a:r>
              <a:rPr lang="en-GB" sz="1600" dirty="0"/>
              <a:t>)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plant </a:t>
            </a:r>
            <a:r>
              <a:rPr lang="en-GB" sz="1600" dirty="0" err="1"/>
              <a:t>ar</a:t>
            </a:r>
            <a:r>
              <a:rPr lang="en-GB" sz="1600" dirty="0"/>
              <a:t> draws y </a:t>
            </a:r>
            <a:r>
              <a:rPr lang="en-GB" sz="1600" dirty="0" err="1"/>
              <a:t>gymdeithas</a:t>
            </a:r>
            <a:r>
              <a:rPr lang="en-GB" sz="1600" dirty="0"/>
              <a:t> </a:t>
            </a:r>
            <a:r>
              <a:rPr lang="en-GB" sz="1600" dirty="0" err="1"/>
              <a:t>gyfan</a:t>
            </a:r>
            <a:r>
              <a:rPr lang="en-GB" sz="1600" dirty="0"/>
              <a:t>.</a:t>
            </a:r>
          </a:p>
          <a:p>
            <a:pPr defTabSz="901781">
              <a:defRPr/>
            </a:pPr>
            <a:endParaRPr lang="en-GB" sz="1600" dirty="0"/>
          </a:p>
          <a:p>
            <a:pPr defTabSz="901781">
              <a:defRPr/>
            </a:pPr>
            <a:r>
              <a:rPr lang="en-GB" sz="1600" dirty="0"/>
              <a:t>then read slide</a:t>
            </a:r>
          </a:p>
          <a:p>
            <a:pPr defTabSz="901781">
              <a:defRPr/>
            </a:pPr>
            <a:endParaRPr lang="en-GB" sz="1600" dirty="0"/>
          </a:p>
          <a:p>
            <a:pPr defTabSz="901781">
              <a:defRPr/>
            </a:pPr>
            <a:r>
              <a:rPr lang="en-GB" sz="1600" dirty="0"/>
              <a:t>Then say </a:t>
            </a:r>
          </a:p>
          <a:p>
            <a:pPr defTabSz="901781">
              <a:defRPr/>
            </a:pPr>
            <a:endParaRPr lang="en-GB" sz="1600" dirty="0"/>
          </a:p>
          <a:p>
            <a:pPr defTabSz="901781">
              <a:defRPr/>
            </a:pPr>
            <a:r>
              <a:rPr lang="en-GB" sz="1600" dirty="0" err="1"/>
              <a:t>Ond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amlwg</a:t>
            </a:r>
            <a:r>
              <a:rPr lang="en-GB" sz="1600" dirty="0"/>
              <a:t> </a:t>
            </a:r>
            <a:r>
              <a:rPr lang="en-GB" sz="1600" dirty="0" err="1"/>
              <a:t>nid</a:t>
            </a:r>
            <a:r>
              <a:rPr lang="en-GB" sz="1600" dirty="0"/>
              <a:t> </a:t>
            </a:r>
            <a:r>
              <a:rPr lang="en-GB" sz="1600" dirty="0" err="1"/>
              <a:t>yw</a:t>
            </a:r>
            <a:r>
              <a:rPr lang="en-GB" sz="1600" dirty="0"/>
              <a:t> </a:t>
            </a:r>
            <a:r>
              <a:rPr lang="en-GB" sz="1600" dirty="0" err="1"/>
              <a:t>pob</a:t>
            </a:r>
            <a:r>
              <a:rPr lang="en-GB" sz="1600" dirty="0"/>
              <a:t> </a:t>
            </a:r>
            <a:r>
              <a:rPr lang="en-GB" sz="1600" dirty="0" err="1"/>
              <a:t>plentyn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gofal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byw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difreintiedig</a:t>
            </a:r>
            <a:r>
              <a:rPr lang="en-GB" sz="16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744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Jyst yn glou</a:t>
            </a:r>
          </a:p>
          <a:p>
            <a:endParaRPr lang="cy-GB" sz="1600" dirty="0"/>
          </a:p>
          <a:p>
            <a:r>
              <a:rPr lang="cy-GB" sz="1600" dirty="0"/>
              <a:t>Mae’r graff hwn yn dangos yr un perthynas â’r graffiau cynt ond ar gyfer amddiffyn plant. Wrth i’r ardaloedd lleol fynd yn fwy difreintiedig (eto mae’r mynegai amddifadedd wedi’w gwahanu i 10 lefel), mae’r cyfraddau amddiffyn plant yn cynyddu.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899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Read this first</a:t>
            </a:r>
          </a:p>
          <a:p>
            <a:endParaRPr lang="cy-GB" sz="1600" dirty="0"/>
          </a:p>
          <a:p>
            <a:r>
              <a:rPr lang="cy-GB" sz="1600" dirty="0"/>
              <a:t>Hyd yn hyn fallai nid yw’r sefyllfa wedi ymddangos yn wahanol iawn i’r disgwyl – mae plant mewn ardaloedd tlotach yn fwy tebygol o gael eu rhoi mewn gofal – byddai hynny ddim yn synnu’r rhan fwyaf o bobl. Ond mae’n mynd yn fwy cymhleth wrth ystyried y gyfraith ymyriad gwrthdro (inverse intervention law). </a:t>
            </a:r>
          </a:p>
          <a:p>
            <a:endParaRPr lang="en-GB" sz="1600" dirty="0"/>
          </a:p>
          <a:p>
            <a:r>
              <a:rPr lang="cy-GB" sz="1600" dirty="0"/>
              <a:t>Mae hyn yn adlewyrchu’r gyfraith gofal gwrthdro (inverse care law) yn a maes iechyd a gafodd ei nodi’n gyntaf gan Julian Tudor-Hart</a:t>
            </a:r>
          </a:p>
          <a:p>
            <a:endParaRPr lang="cy-GB" sz="1600" dirty="0"/>
          </a:p>
          <a:p>
            <a:r>
              <a:rPr lang="cy-GB" sz="1600" dirty="0"/>
              <a:t>Then read slide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599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Explain acronyms</a:t>
            </a:r>
          </a:p>
          <a:p>
            <a:endParaRPr lang="cy-GB" sz="1600" dirty="0"/>
          </a:p>
          <a:p>
            <a:r>
              <a:rPr lang="cy-GB" sz="1600" dirty="0"/>
              <a:t>Mae’r IMD wedi cael ei rannu mewn pump lefel (quintiles)</a:t>
            </a:r>
          </a:p>
          <a:p>
            <a:r>
              <a:rPr lang="cy-GB" sz="1600" dirty="0"/>
              <a:t>Ac mae’r awdurdodau lleol wedi cael eu rhannu mewn tri, felly chi’n gweld ‘top and bottom thirds’</a:t>
            </a:r>
          </a:p>
          <a:p>
            <a:endParaRPr lang="cy-GB" sz="1600" dirty="0"/>
          </a:p>
          <a:p>
            <a:r>
              <a:rPr lang="cy-GB" sz="1600" dirty="0"/>
              <a:t>Y bariau coch yw’r awdurdodau lleol mwyaf breintiedig (y traean uchaf), a’r bariau glas yw’r rhai mwyaf </a:t>
            </a:r>
            <a:r>
              <a:rPr lang="cy-GB" sz="1600" u="sng" dirty="0"/>
              <a:t>di</a:t>
            </a:r>
            <a:r>
              <a:rPr lang="cy-GB" sz="1600" dirty="0"/>
              <a:t>freintiedig (y traean isaf). Felly, yn wahanol i’r hyn y byddech chi’n disgwyl, mae plant yn fwy tebygol o gael ei rhoi mewn gofal, yn achos unrhyw lefel penodol o amddifadedd, mewn awdurdodau lleol LLAI difreintiedig. 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696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Just read slide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24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cyntaf</a:t>
            </a:r>
            <a:r>
              <a:rPr lang="en-GB" sz="1600" dirty="0"/>
              <a:t>, </a:t>
            </a:r>
            <a:r>
              <a:rPr lang="en-GB" sz="1600" dirty="0" err="1"/>
              <a:t>dyma</a:t>
            </a:r>
            <a:r>
              <a:rPr lang="en-GB" sz="1600" dirty="0"/>
              <a:t> </a:t>
            </a:r>
            <a:r>
              <a:rPr lang="en-GB" sz="1600" dirty="0" err="1"/>
              <a:t>proffeil</a:t>
            </a:r>
            <a:r>
              <a:rPr lang="en-GB" sz="1600" dirty="0"/>
              <a:t> y </a:t>
            </a:r>
            <a:r>
              <a:rPr lang="en-GB" sz="1600" dirty="0" err="1"/>
              <a:t>poblogaeth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 err="1"/>
              <a:t>mae’r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lleol</a:t>
            </a:r>
            <a:r>
              <a:rPr lang="en-GB" sz="1600" dirty="0"/>
              <a:t> </a:t>
            </a:r>
            <a:r>
              <a:rPr lang="en-GB" sz="1600" dirty="0" err="1"/>
              <a:t>wedi’w</a:t>
            </a:r>
            <a:r>
              <a:rPr lang="en-GB" sz="1600" dirty="0"/>
              <a:t> </a:t>
            </a:r>
            <a:r>
              <a:rPr lang="en-GB" sz="1600" dirty="0" err="1"/>
              <a:t>gwahanu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5 </a:t>
            </a:r>
            <a:r>
              <a:rPr lang="en-GB" sz="1600" dirty="0" err="1"/>
              <a:t>lefel</a:t>
            </a:r>
            <a:r>
              <a:rPr lang="en-GB" sz="1600" dirty="0"/>
              <a:t> – ‘quintiles’</a:t>
            </a:r>
          </a:p>
          <a:p>
            <a:endParaRPr lang="en-GB" sz="1600" dirty="0"/>
          </a:p>
          <a:p>
            <a:r>
              <a:rPr lang="en-GB" sz="1600" dirty="0" err="1"/>
              <a:t>Nodiwch</a:t>
            </a:r>
            <a:r>
              <a:rPr lang="en-GB" sz="1600" dirty="0"/>
              <a:t> bod lot </a:t>
            </a:r>
            <a:r>
              <a:rPr lang="en-GB" sz="1600" dirty="0" err="1"/>
              <a:t>mwy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cy-GB" sz="1600" dirty="0"/>
              <a:t>lleiafrif ethnig yn byw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quintiles </a:t>
            </a:r>
            <a:r>
              <a:rPr lang="en-GB" sz="1600" dirty="0" err="1"/>
              <a:t>mwya</a:t>
            </a:r>
            <a:r>
              <a:rPr lang="en-GB" sz="1600" dirty="0"/>
              <a:t> </a:t>
            </a:r>
            <a:r>
              <a:rPr lang="en-GB" sz="1600" dirty="0" err="1"/>
              <a:t>difreintiedig</a:t>
            </a:r>
            <a:r>
              <a:rPr lang="en-GB" sz="1600" dirty="0"/>
              <a:t> – dyna </a:t>
            </a:r>
            <a:r>
              <a:rPr lang="en-GB" sz="1600" dirty="0" err="1"/>
              <a:t>beth</a:t>
            </a:r>
            <a:r>
              <a:rPr lang="en-GB" sz="1600" dirty="0"/>
              <a:t> </a:t>
            </a:r>
            <a:r>
              <a:rPr lang="en-GB" sz="1600" dirty="0" err="1"/>
              <a:t>mae’r</a:t>
            </a:r>
            <a:r>
              <a:rPr lang="en-GB" sz="1600" dirty="0"/>
              <a:t> </a:t>
            </a:r>
            <a:r>
              <a:rPr lang="en-GB" sz="1600" dirty="0" err="1"/>
              <a:t>tabl</a:t>
            </a:r>
            <a:r>
              <a:rPr lang="en-GB" sz="1600" dirty="0"/>
              <a:t> ma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dangos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58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(this is last slide before summary)</a:t>
            </a:r>
          </a:p>
          <a:p>
            <a:endParaRPr lang="cy-GB" sz="1600" dirty="0"/>
          </a:p>
          <a:p>
            <a:r>
              <a:rPr lang="cy-GB" sz="1600" dirty="0"/>
              <a:t>Mae’r graff hwn yn dangos bod ....</a:t>
            </a:r>
          </a:p>
          <a:p>
            <a:endParaRPr lang="cy-GB" sz="1600" dirty="0"/>
          </a:p>
          <a:p>
            <a:r>
              <a:rPr lang="cy-GB" sz="1600" dirty="0"/>
              <a:t>lefelau plant mewn gofal ar gyfer plant ethnigrwydd cymysg yn uwch yn achos pob lefel o amddifadedd, ond mae’r cyfraddau ar gyfer plant Asiaidd a du yn is nag y maen nhw ar gyfer plant gwyn yn y cwintel mwyaf difreintiedig, er bod crynodiad uwch o blant Asiaidd a du yn yr ardaloedd mwyaf difreintiedig, fel dangosodd y sleid ddiwethaf. 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1990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/>
              <a:t>Read slide first (bullet points appear) –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wneud</a:t>
            </a:r>
            <a:r>
              <a:rPr lang="en-GB" sz="1400" dirty="0"/>
              <a:t> ‘recap’. Read bold bits then read bit below</a:t>
            </a:r>
          </a:p>
          <a:p>
            <a:endParaRPr lang="en-GB" sz="1400" dirty="0"/>
          </a:p>
          <a:p>
            <a:r>
              <a:rPr lang="en-GB" sz="1400" dirty="0"/>
              <a:t>(</a:t>
            </a:r>
            <a:r>
              <a:rPr lang="en-GB" sz="1400" i="1" dirty="0"/>
              <a:t>While there’s more CA+N in poor areas there’ll be more LAC but IIL avoidable)</a:t>
            </a:r>
          </a:p>
          <a:p>
            <a:endParaRPr lang="en-GB" sz="1400" dirty="0"/>
          </a:p>
          <a:p>
            <a:r>
              <a:rPr lang="en-GB" sz="1400" dirty="0"/>
              <a:t>I </a:t>
            </a:r>
            <a:r>
              <a:rPr lang="en-GB" sz="1400" dirty="0" err="1"/>
              <a:t>orffen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……</a:t>
            </a:r>
          </a:p>
          <a:p>
            <a:endParaRPr lang="en-GB" sz="1600" dirty="0"/>
          </a:p>
          <a:p>
            <a:r>
              <a:rPr lang="en-GB" sz="1600" dirty="0" err="1"/>
              <a:t>Tra</a:t>
            </a:r>
            <a:r>
              <a:rPr lang="en-GB" sz="1600" dirty="0"/>
              <a:t> bod </a:t>
            </a:r>
            <a:r>
              <a:rPr lang="en-GB" sz="1600" dirty="0" err="1"/>
              <a:t>crynodiad</a:t>
            </a:r>
            <a:r>
              <a:rPr lang="en-GB" sz="1600" dirty="0"/>
              <a:t> o </a:t>
            </a:r>
            <a:r>
              <a:rPr lang="en-GB" sz="1600" dirty="0" err="1"/>
              <a:t>gamdrin</a:t>
            </a:r>
            <a:r>
              <a:rPr lang="en-GB" sz="1600" dirty="0"/>
              <a:t> ac </a:t>
            </a:r>
            <a:r>
              <a:rPr lang="en-GB" sz="1600" dirty="0" err="1"/>
              <a:t>esgeulustod</a:t>
            </a:r>
            <a:r>
              <a:rPr lang="en-GB" sz="1600" dirty="0"/>
              <a:t> plant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difreintiedig</a:t>
            </a:r>
            <a:r>
              <a:rPr lang="en-GB" sz="1600" dirty="0"/>
              <a:t>, </a:t>
            </a:r>
            <a:r>
              <a:rPr lang="en-GB" sz="1600" dirty="0" err="1"/>
              <a:t>bydd</a:t>
            </a:r>
            <a:r>
              <a:rPr lang="en-GB" sz="1600" dirty="0"/>
              <a:t> dal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graddiant</a:t>
            </a:r>
            <a:r>
              <a:rPr lang="en-GB" sz="1600" dirty="0"/>
              <a:t> </a:t>
            </a:r>
            <a:r>
              <a:rPr lang="en-GB" sz="1600" dirty="0" err="1"/>
              <a:t>cymdeithasol</a:t>
            </a:r>
            <a:r>
              <a:rPr lang="en-GB" sz="1600" dirty="0"/>
              <a:t> o </a:t>
            </a:r>
            <a:r>
              <a:rPr lang="en-GB" sz="1600" dirty="0" err="1"/>
              <a:t>blant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gofrestrau</a:t>
            </a:r>
            <a:r>
              <a:rPr lang="en-GB" sz="1600" dirty="0"/>
              <a:t> </a:t>
            </a:r>
            <a:r>
              <a:rPr lang="en-GB" sz="1600" dirty="0" err="1"/>
              <a:t>amddiffyn</a:t>
            </a:r>
            <a:r>
              <a:rPr lang="en-GB" sz="1600" dirty="0"/>
              <a:t> plant ac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gofal</a:t>
            </a:r>
            <a:r>
              <a:rPr lang="en-GB" sz="1600" dirty="0"/>
              <a:t>. </a:t>
            </a:r>
            <a:r>
              <a:rPr lang="en-GB" sz="1600" dirty="0" err="1"/>
              <a:t>Serch</a:t>
            </a:r>
            <a:r>
              <a:rPr lang="en-GB" sz="1600" dirty="0"/>
              <a:t> </a:t>
            </a:r>
            <a:r>
              <a:rPr lang="en-GB" sz="1600" dirty="0" err="1"/>
              <a:t>hynny</a:t>
            </a:r>
            <a:r>
              <a:rPr lang="en-GB" sz="1600" dirty="0"/>
              <a:t>, </a:t>
            </a:r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ymddangos</a:t>
            </a:r>
            <a:r>
              <a:rPr lang="en-GB" sz="1600" dirty="0"/>
              <a:t> bod y </a:t>
            </a:r>
            <a:r>
              <a:rPr lang="en-GB" sz="1600" dirty="0" err="1"/>
              <a:t>gyfraith</a:t>
            </a:r>
            <a:r>
              <a:rPr lang="en-GB" sz="1600" dirty="0"/>
              <a:t> </a:t>
            </a:r>
            <a:r>
              <a:rPr lang="en-GB" sz="1600" dirty="0" err="1"/>
              <a:t>ymyriad</a:t>
            </a:r>
            <a:r>
              <a:rPr lang="en-GB" sz="1600" dirty="0"/>
              <a:t> </a:t>
            </a:r>
            <a:r>
              <a:rPr lang="en-GB" sz="1600" dirty="0" err="1"/>
              <a:t>gwrthdro’n</a:t>
            </a:r>
            <a:r>
              <a:rPr lang="en-GB" sz="1600" dirty="0"/>
              <a:t> </a:t>
            </a:r>
            <a:r>
              <a:rPr lang="en-GB" sz="1600" dirty="0" err="1"/>
              <a:t>enghraifft</a:t>
            </a:r>
            <a:r>
              <a:rPr lang="en-GB" sz="1600" dirty="0"/>
              <a:t> o </a:t>
            </a:r>
            <a:r>
              <a:rPr lang="en-GB" sz="1600" dirty="0" err="1"/>
              <a:t>anghydraddoldeb</a:t>
            </a:r>
            <a:r>
              <a:rPr lang="en-GB" sz="1600" dirty="0"/>
              <a:t> </a:t>
            </a:r>
            <a:r>
              <a:rPr lang="en-GB" sz="1600" dirty="0" err="1"/>
              <a:t>sydd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bosib</a:t>
            </a:r>
            <a:r>
              <a:rPr lang="en-GB" sz="1600" dirty="0"/>
              <a:t> </a:t>
            </a:r>
            <a:r>
              <a:rPr lang="en-GB" sz="1600" dirty="0" err="1"/>
              <a:t>ei</a:t>
            </a:r>
            <a:r>
              <a:rPr lang="en-GB" sz="1600" dirty="0"/>
              <a:t> </a:t>
            </a:r>
            <a:r>
              <a:rPr lang="en-GB" sz="1600" dirty="0" err="1"/>
              <a:t>osgoi</a:t>
            </a:r>
            <a:r>
              <a:rPr lang="en-GB" sz="1600" dirty="0"/>
              <a:t>. Y </a:t>
            </a:r>
            <a:r>
              <a:rPr lang="en-GB" sz="1600" dirty="0" err="1"/>
              <a:t>brif</a:t>
            </a:r>
            <a:r>
              <a:rPr lang="en-GB" sz="1600" dirty="0"/>
              <a:t> </a:t>
            </a:r>
            <a:r>
              <a:rPr lang="en-GB" sz="1600" dirty="0" err="1"/>
              <a:t>neges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</a:t>
            </a:r>
            <a:r>
              <a:rPr lang="en-GB" sz="1600" dirty="0" err="1"/>
              <a:t>polisi</a:t>
            </a:r>
            <a:r>
              <a:rPr lang="en-GB" sz="1600" dirty="0"/>
              <a:t> ac </a:t>
            </a:r>
            <a:r>
              <a:rPr lang="en-GB" sz="1600" dirty="0" err="1"/>
              <a:t>ymarfer</a:t>
            </a:r>
            <a:r>
              <a:rPr lang="en-GB" sz="1600" dirty="0"/>
              <a:t> </a:t>
            </a:r>
            <a:r>
              <a:rPr lang="en-GB" sz="1600" dirty="0" err="1"/>
              <a:t>yw</a:t>
            </a:r>
            <a:r>
              <a:rPr lang="en-GB" sz="1600" dirty="0"/>
              <a:t> </a:t>
            </a:r>
            <a:r>
              <a:rPr lang="en-GB" sz="1600" dirty="0" err="1"/>
              <a:t>peidio</a:t>
            </a:r>
            <a:r>
              <a:rPr lang="en-GB" sz="1600" dirty="0"/>
              <a:t> </a:t>
            </a:r>
            <a:r>
              <a:rPr lang="en-GB" sz="1600" dirty="0" err="1"/>
              <a:t>cymryd</a:t>
            </a:r>
            <a:r>
              <a:rPr lang="en-GB" sz="1600" dirty="0"/>
              <a:t> y </a:t>
            </a:r>
            <a:r>
              <a:rPr lang="en-GB" sz="1600" dirty="0" err="1"/>
              <a:t>cysylltiad</a:t>
            </a:r>
            <a:r>
              <a:rPr lang="en-GB" sz="1600" dirty="0"/>
              <a:t> </a:t>
            </a:r>
            <a:r>
              <a:rPr lang="en-GB" sz="1600" dirty="0" err="1"/>
              <a:t>rhwng</a:t>
            </a:r>
            <a:r>
              <a:rPr lang="en-GB" sz="1600" dirty="0"/>
              <a:t> </a:t>
            </a:r>
            <a:r>
              <a:rPr lang="en-GB" sz="1600" dirty="0" err="1"/>
              <a:t>lles</a:t>
            </a:r>
            <a:r>
              <a:rPr lang="en-GB" sz="1600" dirty="0"/>
              <a:t> plant ac </a:t>
            </a:r>
            <a:r>
              <a:rPr lang="en-GB" sz="1600" dirty="0" err="1"/>
              <a:t>anghydraddoldeb</a:t>
            </a:r>
            <a:r>
              <a:rPr lang="en-GB" sz="1600" dirty="0"/>
              <a:t> </a:t>
            </a:r>
            <a:r>
              <a:rPr lang="en-GB" sz="1600" dirty="0" err="1"/>
              <a:t>cymdeithasol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ganiataol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lle</a:t>
            </a:r>
            <a:r>
              <a:rPr lang="en-GB" sz="1600" dirty="0"/>
              <a:t>, </a:t>
            </a:r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bod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wyliadwrus</a:t>
            </a:r>
            <a:r>
              <a:rPr lang="en-GB" sz="1600" dirty="0"/>
              <a:t>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atal</a:t>
            </a:r>
            <a:r>
              <a:rPr lang="en-GB" sz="1600" dirty="0"/>
              <a:t> </a:t>
            </a:r>
            <a:r>
              <a:rPr lang="en-GB" sz="1600" dirty="0" err="1"/>
              <a:t>anghydraddoldebau</a:t>
            </a:r>
            <a:r>
              <a:rPr lang="en-GB" sz="1600" dirty="0"/>
              <a:t> </a:t>
            </a:r>
            <a:r>
              <a:rPr lang="en-GB" sz="1600" dirty="0" err="1"/>
              <a:t>sydd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bosib</a:t>
            </a:r>
            <a:r>
              <a:rPr lang="en-GB" sz="1600" dirty="0"/>
              <a:t> </a:t>
            </a:r>
            <a:r>
              <a:rPr lang="en-GB" sz="1600" dirty="0" err="1"/>
              <a:t>ei</a:t>
            </a:r>
            <a:r>
              <a:rPr lang="en-GB" sz="1600" dirty="0"/>
              <a:t> </a:t>
            </a:r>
            <a:r>
              <a:rPr lang="en-GB" sz="1600" dirty="0" err="1"/>
              <a:t>osgoi</a:t>
            </a:r>
            <a:r>
              <a:rPr lang="en-GB" sz="1600" dirty="0"/>
              <a:t>. A </a:t>
            </a:r>
            <a:r>
              <a:rPr lang="en-GB" sz="1600" dirty="0" err="1"/>
              <a:t>rheswm</a:t>
            </a:r>
            <a:r>
              <a:rPr lang="en-GB" sz="1600" dirty="0"/>
              <a:t> </a:t>
            </a:r>
            <a:r>
              <a:rPr lang="en-GB" sz="1600" dirty="0" err="1"/>
              <a:t>arall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daclo</a:t>
            </a:r>
            <a:r>
              <a:rPr lang="en-GB" sz="1600" dirty="0"/>
              <a:t> </a:t>
            </a:r>
            <a:r>
              <a:rPr lang="en-GB" sz="1600" dirty="0" err="1"/>
              <a:t>tlodi</a:t>
            </a:r>
            <a:r>
              <a:rPr lang="en-GB" sz="1600" dirty="0"/>
              <a:t> plant, </a:t>
            </a:r>
            <a:r>
              <a:rPr lang="en-GB" sz="1600" dirty="0" err="1"/>
              <a:t>tasai</a:t>
            </a:r>
            <a:r>
              <a:rPr lang="en-GB" sz="1600" dirty="0"/>
              <a:t> </a:t>
            </a:r>
            <a:r>
              <a:rPr lang="en-GB" sz="1600" dirty="0" err="1"/>
              <a:t>angen</a:t>
            </a:r>
            <a:r>
              <a:rPr lang="en-GB" sz="1600" dirty="0"/>
              <a:t> </a:t>
            </a:r>
            <a:r>
              <a:rPr lang="en-GB" sz="1600" dirty="0" err="1"/>
              <a:t>rheswm</a:t>
            </a:r>
            <a:r>
              <a:rPr lang="en-GB" sz="1600" dirty="0"/>
              <a:t> </a:t>
            </a:r>
            <a:r>
              <a:rPr lang="en-GB" sz="1600" dirty="0" err="1"/>
              <a:t>arall</a:t>
            </a:r>
            <a:r>
              <a:rPr lang="en-GB" sz="1600" dirty="0"/>
              <a:t> </a:t>
            </a:r>
            <a:r>
              <a:rPr lang="en-GB" sz="1600" dirty="0" err="1"/>
              <a:t>arnon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, </a:t>
            </a:r>
            <a:r>
              <a:rPr lang="en-GB" sz="1600" dirty="0" err="1"/>
              <a:t>yw</a:t>
            </a:r>
            <a:r>
              <a:rPr lang="en-GB" sz="1600" dirty="0"/>
              <a:t> </a:t>
            </a:r>
            <a:r>
              <a:rPr lang="en-GB" sz="1600" dirty="0" err="1"/>
              <a:t>lleihau</a:t>
            </a:r>
            <a:r>
              <a:rPr lang="en-GB" sz="1600" dirty="0"/>
              <a:t> </a:t>
            </a:r>
            <a:r>
              <a:rPr lang="en-GB" sz="1600" dirty="0" err="1"/>
              <a:t>niwed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blant</a:t>
            </a:r>
            <a:r>
              <a:rPr lang="en-GB" sz="1600" dirty="0"/>
              <a:t> a </a:t>
            </a:r>
            <a:r>
              <a:rPr lang="en-GB" sz="1600" dirty="0" err="1"/>
              <a:t>lleihau’r</a:t>
            </a:r>
            <a:r>
              <a:rPr lang="en-GB" sz="1600" dirty="0"/>
              <a:t> </a:t>
            </a:r>
            <a:r>
              <a:rPr lang="en-GB" sz="1600" dirty="0" err="1"/>
              <a:t>nifer</a:t>
            </a:r>
            <a:r>
              <a:rPr lang="en-GB" sz="1600" dirty="0"/>
              <a:t> o </a:t>
            </a:r>
            <a:r>
              <a:rPr lang="en-GB" sz="1600" dirty="0" err="1"/>
              <a:t>deuluoedd</a:t>
            </a:r>
            <a:r>
              <a:rPr lang="en-GB" sz="1600" dirty="0"/>
              <a:t> </a:t>
            </a:r>
            <a:r>
              <a:rPr lang="en-GB" sz="1600" dirty="0" err="1"/>
              <a:t>sy’n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gwahanu</a:t>
            </a:r>
            <a:r>
              <a:rPr lang="en-GB" sz="1600" dirty="0"/>
              <a:t> </a:t>
            </a:r>
            <a:r>
              <a:rPr lang="en-GB" sz="1600" dirty="0" err="1"/>
              <a:t>wrth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blant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rhoi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gofal</a:t>
            </a:r>
            <a:r>
              <a:rPr lang="en-GB" sz="16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43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are th</a:t>
            </a:r>
            <a:r>
              <a:rPr lang="en-GB" baseline="0" dirty="0"/>
              <a:t>e references to the Bywaters research in </a:t>
            </a:r>
            <a:r>
              <a:rPr lang="en-GB" baseline="0"/>
              <a:t>the Midlands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B89CC-617A-49C1-855B-13D7F9F6610A}" type="slidenum">
              <a:rPr lang="en-GB" smtClean="0">
                <a:solidFill>
                  <a:prstClr val="black"/>
                </a:solidFill>
              </a:rPr>
              <a:pPr/>
              <a:t>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/>
                </a:solidFill>
              </a:rPr>
              <a:t>www.coventry.ac.uk/child-welfare-inequalities</a:t>
            </a:r>
          </a:p>
        </p:txBody>
      </p:sp>
    </p:spTree>
    <p:extLst>
      <p:ext uri="{BB962C8B-B14F-4D97-AF65-F5344CB8AC3E}">
        <p14:creationId xmlns:p14="http://schemas.microsoft.com/office/powerpoint/2010/main" val="1757382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1781">
              <a:defRPr/>
            </a:pPr>
            <a:r>
              <a:rPr lang="cy-GB" sz="1500" dirty="0"/>
              <a:t>Mae’r term ‘lles plant’ yn tueddi cael ei ddefnyddio’n weddol gyffredinol i gyfeirio at ymyriad gwladol mewn bywyd teulu er </a:t>
            </a:r>
            <a:r>
              <a:rPr lang="cy-GB" sz="1500" dirty="0">
                <a:solidFill>
                  <a:srgbClr val="FF0000"/>
                </a:solidFill>
              </a:rPr>
              <a:t>mwyn </a:t>
            </a:r>
            <a:r>
              <a:rPr lang="cy-GB" sz="1500" dirty="0"/>
              <a:t>gwella lles plant. </a:t>
            </a:r>
          </a:p>
          <a:p>
            <a:pPr defTabSz="901781">
              <a:defRPr/>
            </a:pPr>
            <a:r>
              <a:rPr lang="cy-GB" sz="1500" dirty="0"/>
              <a:t>Yn y cyflwyniad hwn mae ffocws penodol ar y mesurau mwy eithafol y mae’r wladwriaeth yn cymryd, sef ymchwil a chofrestri amddiffyn plant, a rhoi plant mewn gofal. </a:t>
            </a:r>
          </a:p>
          <a:p>
            <a:pPr defTabSz="901781">
              <a:defRPr/>
            </a:pPr>
            <a:endParaRPr lang="cy-GB" sz="1500" dirty="0"/>
          </a:p>
          <a:p>
            <a:pPr defTabSz="901781">
              <a:defRPr/>
            </a:pPr>
            <a:r>
              <a:rPr lang="cy-GB" sz="1500" dirty="0"/>
              <a:t>Mae’n eitha amlwg bod plant yn cael eu hychwanegu at y gofrestr amddiffyn plant pan maen nhw’n cael eu hystyried i fod mewn perygl o niwed difrifol. Yn y rhan fwyaf o achosion, risg yw hefyd y rheswm pam mae plant yn cael eu rhoi mewn gofal – hynny yw, dydy eu teulu naturiol ddim yn cael ei ystyried i fod yn diogelu neu’n gofalu amdanynt yn ddigonol. Fel y gwelwch chi ar y sleid, yng Nghymru mae ein cyfraddau o blant mewn gofal unwaith a hanner yn fwy na rheiny yn Lloegr a Gogledd Iwerddon. Mae’r cyfraddau yn uwch eto yn yr Alban ond mae’r rhain yn cynnwys llawer o blant sy’n cael eu rhoi gartref ac felly nid oes modd eu cymharu. </a:t>
            </a:r>
            <a:endParaRPr lang="en-GB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92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374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Pan dw i’n son am anghydraddoldebau lles plant – beth mae’n golygu?</a:t>
            </a:r>
          </a:p>
          <a:p>
            <a:endParaRPr lang="cy-GB" sz="1600" dirty="0"/>
          </a:p>
          <a:p>
            <a:r>
              <a:rPr lang="cy-GB" sz="1600" dirty="0"/>
              <a:t>Read definition, then say:</a:t>
            </a:r>
          </a:p>
          <a:p>
            <a:endParaRPr lang="cy-GB" sz="1600" dirty="0"/>
          </a:p>
          <a:p>
            <a:r>
              <a:rPr lang="cy-GB" sz="1600" dirty="0"/>
              <a:t>Os oes </a:t>
            </a:r>
            <a:r>
              <a:rPr lang="cy-GB" sz="1600" u="sng" dirty="0"/>
              <a:t>angen</a:t>
            </a:r>
            <a:r>
              <a:rPr lang="cy-GB" sz="1600" dirty="0"/>
              <a:t> rhoi plentyn mewn gofal, er mwyn ei amddiffyn, byddai rhaid dweud bod dim modd osgoi hynny. Ac mae tystiolaeth gryf sy’n dangos bod plant mwy tlawd yn fwy tebygol o fod mewn perygl. Felly, efallai bod rhai cysylltiad rhwng cyfraddau lles plant ac amddifadedd (neu ‘deprivation’) yn anochel. Ond fel y gwelwn ni, mae yna rhai agweddau’r perthynas rhwng lles plant ac amddifadedd SYDD yn bosib eu hosgoi. 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93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I gyflwyno syniad pwysig arall...</a:t>
            </a:r>
          </a:p>
          <a:p>
            <a:endParaRPr lang="cy-GB" sz="1600" dirty="0"/>
          </a:p>
          <a:p>
            <a:r>
              <a:rPr lang="cy-GB" sz="1600" dirty="0"/>
              <a:t>Mae na gysylltiad gyda anghydraddoldebau iechyd (1st bullet)</a:t>
            </a:r>
          </a:p>
          <a:p>
            <a:endParaRPr lang="cy-GB" sz="1600" dirty="0"/>
          </a:p>
          <a:p>
            <a:r>
              <a:rPr lang="cy-GB" sz="1600" dirty="0"/>
              <a:t>Geiriau Julian Tudor-Hart  - wedi ymddeol nawr ond yr oedd yn gweithio fel meddyg teulu yn y cymoedd.</a:t>
            </a:r>
          </a:p>
          <a:p>
            <a:endParaRPr lang="cy-GB" sz="1600" dirty="0"/>
          </a:p>
          <a:p>
            <a:r>
              <a:rPr lang="cy-GB" sz="1600" dirty="0"/>
              <a:t>Neu, mewn geiriau eraill.... (2nd bullet)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79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600" dirty="0"/>
              <a:t>Don’t read slide text</a:t>
            </a:r>
          </a:p>
          <a:p>
            <a:endParaRPr lang="cy-GB" sz="1600" dirty="0"/>
          </a:p>
          <a:p>
            <a:r>
              <a:rPr lang="cy-GB" sz="1600" dirty="0"/>
              <a:t>Dyma’r astudiaeth fawr sy’n digwydd ar hyn o bryd – y Prosiect Anghydraddoldebau Lles Plant. Byddwn ni’n dadansoddi data ar blant mewn gofal ac amddiffyn plant yng Nghymru.</a:t>
            </a:r>
          </a:p>
          <a:p>
            <a:r>
              <a:rPr lang="cy-GB" sz="1600" dirty="0"/>
              <a:t>.... Ond dydyn ni heb wneud y dadansoddiad eto ac felly wna i gyflwyno’r canfyddiadau sy’n bodoli’n barod o Loegr. Bydden ni’n darganfod os ydy canlyniadau Cymru’n debyg. Mae Professor Paul Bywaters o Brifysgol Cofentri yn arwain yr astudiaeth pedair-cenedl ac mae e wedi gwneud ymchwil yn barod yng Nghanolbarth Lloegr, yn cynnwys tua 10% o boblogaeth Lloegr, a wna i gyflwyno canfyddiadau’r astudiaeth honno heddiw.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66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400" dirty="0"/>
              <a:t>Yn y prosiect ymchwil byddwn ni’n defnyddio ...... = Index of Multiple Deprivation</a:t>
            </a:r>
          </a:p>
          <a:p>
            <a:endParaRPr lang="cy-GB" sz="1400" dirty="0"/>
          </a:p>
          <a:p>
            <a:r>
              <a:rPr lang="cy-GB" sz="1400" dirty="0"/>
              <a:t>Dyma’r ffordd swyddogol o fesur amddifadedd cymharol ar gyfer ardaloedd bach. Ei bwriad yw adnabod yr ardaloedd bach hynny sydd â’r crynodiad uchaf o sawl math o amddifadedd. Mae’n cynnwys y meysydd hyn... </a:t>
            </a:r>
          </a:p>
          <a:p>
            <a:r>
              <a:rPr lang="en-GB" sz="1400" dirty="0" err="1"/>
              <a:t>Incwm</a:t>
            </a:r>
            <a:endParaRPr lang="en-GB" sz="1400" dirty="0"/>
          </a:p>
          <a:p>
            <a:r>
              <a:rPr lang="cy-GB" sz="1400" dirty="0"/>
              <a:t>Cyflogaeth</a:t>
            </a:r>
            <a:endParaRPr lang="en-GB" sz="1400" dirty="0"/>
          </a:p>
          <a:p>
            <a:r>
              <a:rPr lang="en-GB" sz="1400" dirty="0" err="1"/>
              <a:t>Iechyd</a:t>
            </a:r>
            <a:r>
              <a:rPr lang="en-GB" sz="1400" dirty="0"/>
              <a:t> </a:t>
            </a:r>
          </a:p>
          <a:p>
            <a:r>
              <a:rPr lang="en-GB" sz="1400" dirty="0" err="1"/>
              <a:t>Addysg</a:t>
            </a:r>
            <a:endParaRPr lang="en-GB" sz="1400" dirty="0"/>
          </a:p>
          <a:p>
            <a:r>
              <a:rPr lang="en-GB" sz="1400" dirty="0" err="1"/>
              <a:t>Mynediad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Wasanaethau</a:t>
            </a:r>
            <a:endParaRPr lang="en-GB" sz="1400" dirty="0"/>
          </a:p>
          <a:p>
            <a:r>
              <a:rPr lang="en-GB" sz="1400" dirty="0" err="1"/>
              <a:t>Diolegwch</a:t>
            </a:r>
            <a:r>
              <a:rPr lang="en-GB" sz="1400" dirty="0"/>
              <a:t> </a:t>
            </a:r>
            <a:r>
              <a:rPr lang="en-GB" sz="1400" dirty="0" err="1"/>
              <a:t>Cymunedol</a:t>
            </a:r>
            <a:endParaRPr lang="en-GB" sz="1400" dirty="0"/>
          </a:p>
          <a:p>
            <a:r>
              <a:rPr lang="en-GB" sz="1400" dirty="0" err="1"/>
              <a:t>Amgylchedd</a:t>
            </a:r>
            <a:r>
              <a:rPr lang="en-GB" sz="1400" dirty="0"/>
              <a:t> </a:t>
            </a:r>
            <a:r>
              <a:rPr lang="en-GB" sz="1400" dirty="0" err="1"/>
              <a:t>Ffisegol</a:t>
            </a:r>
            <a:endParaRPr lang="en-GB" sz="1400" dirty="0"/>
          </a:p>
          <a:p>
            <a:r>
              <a:rPr lang="en-GB" sz="1400" dirty="0"/>
              <a:t>Tai</a:t>
            </a:r>
          </a:p>
          <a:p>
            <a:pPr>
              <a:lnSpc>
                <a:spcPts val="2959"/>
              </a:lnSpc>
            </a:pPr>
            <a:r>
              <a:rPr lang="en-GB" sz="1400" dirty="0"/>
              <a:t>(comparison is a challenge)</a:t>
            </a:r>
          </a:p>
          <a:p>
            <a:r>
              <a:rPr lang="cy-GB" sz="1400" dirty="0"/>
              <a:t>Mae gan bob cenedl yn y DU fersiwn sy’n amrywio ychydig i’r lleill. Felly mae cymharedd yn her.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03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/>
              <a:t>Very large inequalities (read it out)</a:t>
            </a:r>
          </a:p>
          <a:p>
            <a:endParaRPr lang="en-GB" sz="1600" dirty="0"/>
          </a:p>
          <a:p>
            <a:r>
              <a:rPr lang="en-GB" sz="1600" dirty="0" err="1"/>
              <a:t>Fel</a:t>
            </a:r>
            <a:r>
              <a:rPr lang="en-GB" sz="1600" dirty="0"/>
              <a:t> </a:t>
            </a:r>
            <a:r>
              <a:rPr lang="en-GB" sz="1600" dirty="0" err="1"/>
              <a:t>gawn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weld </a:t>
            </a:r>
            <a:r>
              <a:rPr lang="en-GB" sz="1600" dirty="0" err="1"/>
              <a:t>ar</a:t>
            </a:r>
            <a:r>
              <a:rPr lang="en-GB" sz="1600" dirty="0"/>
              <a:t> y </a:t>
            </a:r>
            <a:r>
              <a:rPr lang="en-GB" sz="1600" dirty="0" err="1"/>
              <a:t>sleidiau</a:t>
            </a:r>
            <a:r>
              <a:rPr lang="en-GB" sz="1600" dirty="0"/>
              <a:t> </a:t>
            </a:r>
            <a:r>
              <a:rPr lang="en-GB" sz="1600" dirty="0" err="1"/>
              <a:t>nesa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44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anffodus</a:t>
            </a:r>
            <a:r>
              <a:rPr lang="en-GB" sz="1600" dirty="0"/>
              <a:t> </a:t>
            </a:r>
            <a:r>
              <a:rPr lang="en-GB" sz="1600" dirty="0" err="1"/>
              <a:t>alla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ddim</a:t>
            </a:r>
            <a:r>
              <a:rPr lang="en-GB" sz="1600" dirty="0"/>
              <a:t> </a:t>
            </a:r>
            <a:r>
              <a:rPr lang="en-GB" sz="1600" dirty="0" err="1"/>
              <a:t>golygu’r</a:t>
            </a:r>
            <a:r>
              <a:rPr lang="en-GB" sz="1600" dirty="0"/>
              <a:t> </a:t>
            </a:r>
            <a:r>
              <a:rPr lang="en-GB" sz="1600" dirty="0" err="1"/>
              <a:t>lluniau</a:t>
            </a:r>
            <a:r>
              <a:rPr lang="en-GB" sz="1600" dirty="0"/>
              <a:t>, felly </a:t>
            </a:r>
            <a:r>
              <a:rPr lang="en-GB" sz="1600" dirty="0" err="1"/>
              <a:t>alla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ddim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dangos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Gymraeg</a:t>
            </a:r>
            <a:r>
              <a:rPr lang="en-GB" sz="1600" dirty="0"/>
              <a:t>.  </a:t>
            </a:r>
          </a:p>
          <a:p>
            <a:endParaRPr lang="en-GB" sz="1600" dirty="0"/>
          </a:p>
          <a:p>
            <a:r>
              <a:rPr lang="en-GB" sz="1600" dirty="0"/>
              <a:t>Beth </a:t>
            </a:r>
            <a:r>
              <a:rPr lang="en-GB" sz="1600" dirty="0" err="1"/>
              <a:t>bynnag</a:t>
            </a:r>
            <a:r>
              <a:rPr lang="en-GB" sz="1600" dirty="0"/>
              <a:t>, </a:t>
            </a:r>
            <a:r>
              <a:rPr lang="en-GB" sz="1600" dirty="0" err="1"/>
              <a:t>yma</a:t>
            </a:r>
            <a:r>
              <a:rPr lang="en-GB" sz="1600" dirty="0"/>
              <a:t> </a:t>
            </a:r>
            <a:r>
              <a:rPr lang="en-GB" sz="1600" dirty="0" err="1"/>
              <a:t>gwelwn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cynyddiad</a:t>
            </a:r>
            <a:r>
              <a:rPr lang="en-GB" sz="1600" dirty="0"/>
              <a:t> </a:t>
            </a:r>
            <a:r>
              <a:rPr lang="en-GB" sz="1600" dirty="0" err="1"/>
              <a:t>cadarn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cyfraddau</a:t>
            </a:r>
            <a:r>
              <a:rPr lang="en-GB" sz="1600" dirty="0"/>
              <a:t> plant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gofal</a:t>
            </a:r>
            <a:r>
              <a:rPr lang="en-GB" sz="1600" dirty="0"/>
              <a:t> </a:t>
            </a:r>
            <a:r>
              <a:rPr lang="en-GB" sz="1600" dirty="0" err="1"/>
              <a:t>wrth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lleol</a:t>
            </a:r>
            <a:r>
              <a:rPr lang="en-GB" sz="1600" dirty="0"/>
              <a:t> </a:t>
            </a:r>
            <a:r>
              <a:rPr lang="en-GB" sz="1600" dirty="0" err="1"/>
              <a:t>fynd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fwy</a:t>
            </a:r>
            <a:r>
              <a:rPr lang="en-GB" sz="1600" dirty="0"/>
              <a:t> </a:t>
            </a:r>
            <a:r>
              <a:rPr lang="en-GB" sz="1600" dirty="0" err="1"/>
              <a:t>difreintiedig</a:t>
            </a:r>
            <a:r>
              <a:rPr lang="en-GB" sz="1600" dirty="0"/>
              <a:t>. </a:t>
            </a:r>
            <a:r>
              <a:rPr lang="en-GB" sz="1600" dirty="0" err="1"/>
              <a:t>Mae’r</a:t>
            </a:r>
            <a:r>
              <a:rPr lang="en-GB" sz="1600" dirty="0"/>
              <a:t> </a:t>
            </a:r>
            <a:r>
              <a:rPr lang="en-GB" sz="1600" dirty="0" err="1"/>
              <a:t>mesurau</a:t>
            </a:r>
            <a:r>
              <a:rPr lang="en-GB" sz="1600" dirty="0"/>
              <a:t> </a:t>
            </a:r>
            <a:r>
              <a:rPr lang="en-GB" sz="1600" dirty="0" err="1"/>
              <a:t>amddifadedd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gwahanu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10 </a:t>
            </a:r>
            <a:r>
              <a:rPr lang="en-GB" sz="1600" dirty="0" err="1"/>
              <a:t>lefel</a:t>
            </a:r>
            <a:r>
              <a:rPr lang="en-GB" sz="1600" dirty="0"/>
              <a:t> – dyna </a:t>
            </a:r>
            <a:r>
              <a:rPr lang="en-GB" sz="1600" dirty="0" err="1"/>
              <a:t>ystyr</a:t>
            </a:r>
            <a:r>
              <a:rPr lang="en-GB" sz="1600" dirty="0"/>
              <a:t> y </a:t>
            </a:r>
            <a:r>
              <a:rPr lang="en-GB" sz="1600" dirty="0" err="1"/>
              <a:t>gail</a:t>
            </a:r>
            <a:r>
              <a:rPr lang="en-GB" sz="1600" dirty="0"/>
              <a:t> ‘decile’ – un </a:t>
            </a:r>
            <a:r>
              <a:rPr lang="en-GB" sz="1600" dirty="0" err="1"/>
              <a:t>degfed</a:t>
            </a:r>
            <a:r>
              <a:rPr lang="en-GB" sz="1600" dirty="0"/>
              <a:t>.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ochr</a:t>
            </a:r>
            <a:r>
              <a:rPr lang="en-GB" sz="1600" dirty="0"/>
              <a:t> </a:t>
            </a:r>
            <a:r>
              <a:rPr lang="en-GB" sz="1600" dirty="0" err="1"/>
              <a:t>chwith</a:t>
            </a:r>
            <a:r>
              <a:rPr lang="en-GB" sz="1600" dirty="0"/>
              <a:t> y </a:t>
            </a:r>
            <a:r>
              <a:rPr lang="en-GB" sz="1600" dirty="0" err="1"/>
              <a:t>graff</a:t>
            </a:r>
            <a:r>
              <a:rPr lang="en-GB" sz="1600" dirty="0"/>
              <a:t> </a:t>
            </a:r>
            <a:r>
              <a:rPr lang="en-GB" sz="1600" dirty="0" err="1"/>
              <a:t>mae’r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fwyaf</a:t>
            </a:r>
            <a:r>
              <a:rPr lang="en-GB" sz="1600" dirty="0"/>
              <a:t> </a:t>
            </a:r>
            <a:r>
              <a:rPr lang="en-GB" sz="1600" dirty="0" err="1"/>
              <a:t>breintiedig</a:t>
            </a:r>
            <a:r>
              <a:rPr lang="en-GB" sz="1600" dirty="0"/>
              <a:t> (advantaged) ac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ochr</a:t>
            </a:r>
            <a:r>
              <a:rPr lang="en-GB" sz="1600" dirty="0"/>
              <a:t> </a:t>
            </a:r>
            <a:r>
              <a:rPr lang="en-GB" sz="1600" dirty="0" err="1"/>
              <a:t>dde</a:t>
            </a:r>
            <a:r>
              <a:rPr lang="en-GB" sz="1600" dirty="0"/>
              <a:t> </a:t>
            </a:r>
            <a:r>
              <a:rPr lang="en-GB" sz="1600" dirty="0" err="1"/>
              <a:t>mae’r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fwyaf</a:t>
            </a:r>
            <a:r>
              <a:rPr lang="en-GB" sz="1600" dirty="0"/>
              <a:t> </a:t>
            </a:r>
            <a:r>
              <a:rPr lang="en-GB" sz="1600" dirty="0" err="1"/>
              <a:t>difreintiedig</a:t>
            </a:r>
            <a:r>
              <a:rPr lang="en-GB" sz="1600" dirty="0"/>
              <a:t> (disadvantaged).</a:t>
            </a:r>
          </a:p>
          <a:p>
            <a:endParaRPr lang="en-GB" sz="1600" dirty="0"/>
          </a:p>
          <a:p>
            <a:r>
              <a:rPr lang="en-GB" sz="1600" dirty="0" err="1"/>
              <a:t>Cyfradd</a:t>
            </a:r>
            <a:r>
              <a:rPr lang="en-GB" sz="1600" dirty="0"/>
              <a:t> = rate</a:t>
            </a:r>
          </a:p>
          <a:p>
            <a:r>
              <a:rPr lang="en-GB" sz="1600" dirty="0"/>
              <a:t>108 = Cant ac </a:t>
            </a:r>
            <a:r>
              <a:rPr lang="en-GB" sz="1600" dirty="0" err="1"/>
              <a:t>wyth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B89CC-617A-49C1-855B-13D7F9F6610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0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8C5A5-5782-40AA-A433-0F4E64E1618D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79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94E5-A76F-4C67-AE64-5BC937C0B665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5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EEB7-8D50-4E10-99C3-9CDD6531D98A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9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30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230704"/>
            <a:ext cx="3599688" cy="1438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404300"/>
            <a:ext cx="1314284" cy="12650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229200"/>
            <a:ext cx="1519087" cy="14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8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BCC5-10D4-4413-9A12-E78BF46E6E66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6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8743-2DCA-4027-A571-E2C8BB5C9D6C}" type="datetime1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3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811A-4428-42A3-8245-F57D3F275E98}" type="datetime1">
              <a:rPr lang="en-GB" smtClean="0"/>
              <a:t>04/09/2019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7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A8D3-8DE9-4D97-86FF-9F3AA55899F9}" type="datetime1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0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472B-BB6F-4C74-941C-932FFDF0E2A7}" type="datetime1">
              <a:rPr lang="en-GB" smtClean="0"/>
              <a:t>04/09/2019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9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C7A1D-C789-48D1-AE23-F515A5438839}" type="datetime1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1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FAD09-87CD-45DD-A988-12A0BA60919D}" type="datetime1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6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A25D-E29E-4DBA-BE95-2D8BCF7DF7FE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www.coventry.ac.uk/child-welfare-inequalities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31BA-19DA-4DB5-8649-1FADE17CA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88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ventry.ac.uk/child-welfare-inequalitie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81000"/>
            <a:ext cx="8352928" cy="1679848"/>
          </a:xfrm>
        </p:spPr>
        <p:txBody>
          <a:bodyPr>
            <a:noAutofit/>
          </a:bodyPr>
          <a:lstStyle/>
          <a:p>
            <a:r>
              <a:rPr lang="en-GB" b="1" dirty="0" err="1"/>
              <a:t>Anghydraddoldebau</a:t>
            </a:r>
            <a:r>
              <a:rPr lang="en-GB" b="1" dirty="0"/>
              <a:t> </a:t>
            </a:r>
            <a:r>
              <a:rPr lang="en-GB" b="1" dirty="0" err="1"/>
              <a:t>lles</a:t>
            </a:r>
            <a:r>
              <a:rPr lang="en-GB" b="1" dirty="0"/>
              <a:t> plant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560840" cy="17281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Jonathan Scourfield</a:t>
            </a:r>
          </a:p>
          <a:p>
            <a:r>
              <a:rPr lang="en-GB" dirty="0" err="1">
                <a:solidFill>
                  <a:schemeClr val="tx1"/>
                </a:solidFill>
              </a:rPr>
              <a:t>Ysgol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Gwyddorau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Cymdeithasol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Caerdydd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FBD2B-1D99-4DE8-9512-28BD7F7A9C2B}" type="datetime1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www.coventry.ac.uk/child-welfare-inequalities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717032"/>
            <a:ext cx="7388634" cy="295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14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/>
              <a:t>Y </a:t>
            </a:r>
            <a:r>
              <a:rPr lang="en-GB" sz="3600" dirty="0" err="1"/>
              <a:t>sefyllfa</a:t>
            </a:r>
            <a:r>
              <a:rPr lang="en-GB" sz="3600" dirty="0"/>
              <a:t> </a:t>
            </a:r>
            <a:r>
              <a:rPr lang="en-GB" sz="3600" dirty="0" err="1"/>
              <a:t>yng</a:t>
            </a:r>
            <a:r>
              <a:rPr lang="en-GB" sz="3600" dirty="0"/>
              <a:t> </a:t>
            </a:r>
            <a:r>
              <a:rPr lang="en-GB" sz="3600" dirty="0" err="1"/>
              <a:t>Nghymru</a:t>
            </a:r>
            <a:r>
              <a:rPr lang="en-GB" sz="3600" dirty="0"/>
              <a:t> (</a:t>
            </a:r>
            <a:r>
              <a:rPr lang="en-GB" sz="3600" dirty="0" err="1"/>
              <a:t>diolch</a:t>
            </a:r>
            <a:r>
              <a:rPr lang="en-GB" sz="3600" dirty="0"/>
              <a:t> </a:t>
            </a:r>
            <a:r>
              <a:rPr lang="en-GB" sz="3600" dirty="0" err="1"/>
              <a:t>i</a:t>
            </a:r>
            <a:r>
              <a:rPr lang="en-GB" sz="3600" dirty="0"/>
              <a:t> M. Elliott)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2" y="980728"/>
            <a:ext cx="6984776" cy="40324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08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Canfyddiad</a:t>
            </a:r>
            <a:r>
              <a:rPr lang="en-GB" dirty="0"/>
              <a:t> </a:t>
            </a:r>
            <a:r>
              <a:rPr lang="en-GB" dirty="0" err="1"/>
              <a:t>Allweddol</a:t>
            </a:r>
            <a:r>
              <a:rPr lang="en-GB" dirty="0"/>
              <a:t> 2: </a:t>
            </a:r>
            <a:r>
              <a:rPr lang="en-GB" dirty="0" err="1"/>
              <a:t>Graddiant</a:t>
            </a:r>
            <a:r>
              <a:rPr lang="en-GB" dirty="0"/>
              <a:t> </a:t>
            </a:r>
            <a:r>
              <a:rPr lang="en-GB" dirty="0" err="1"/>
              <a:t>Anghydraddoldeb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Gyda phob cam o gynnydd mewn amddifadedd, mae cam o gynnydd mewn cyfradd ymyriad.</a:t>
            </a:r>
          </a:p>
          <a:p>
            <a:pPr marL="0" indent="0">
              <a:buNone/>
            </a:pPr>
            <a:r>
              <a:rPr lang="cy-GB" dirty="0"/>
              <a:t>Mae 60% o blant sydd ar gynllun amddiffyn plant a phlant mewn gofal yn byw yn un o’r 20% o ardaloedd mwyaf difreintiedig, ond mae 40% yn byw yn yr 80% o ardaloedd mwyaf cyfoethog.</a:t>
            </a:r>
          </a:p>
        </p:txBody>
      </p:sp>
    </p:spTree>
    <p:extLst>
      <p:ext uri="{BB962C8B-B14F-4D97-AF65-F5344CB8AC3E}">
        <p14:creationId xmlns:p14="http://schemas.microsoft.com/office/powerpoint/2010/main" val="66476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Canfyddiad</a:t>
            </a:r>
            <a:r>
              <a:rPr lang="en-GB" dirty="0"/>
              <a:t> </a:t>
            </a:r>
            <a:r>
              <a:rPr lang="en-GB" dirty="0" err="1"/>
              <a:t>Allweddol</a:t>
            </a:r>
            <a:r>
              <a:rPr lang="en-GB" dirty="0"/>
              <a:t> 2: </a:t>
            </a:r>
            <a:r>
              <a:rPr lang="en-GB" dirty="0" err="1"/>
              <a:t>Graddiant</a:t>
            </a:r>
            <a:r>
              <a:rPr lang="en-GB" dirty="0"/>
              <a:t> </a:t>
            </a:r>
            <a:r>
              <a:rPr lang="en-GB" dirty="0" err="1"/>
              <a:t>Anghydraddoldeb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12968" cy="5350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751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Canfyddiad</a:t>
            </a:r>
            <a:r>
              <a:rPr lang="en-GB" sz="3600" dirty="0"/>
              <a:t> </a:t>
            </a:r>
            <a:r>
              <a:rPr lang="en-GB" sz="3600" dirty="0" err="1"/>
              <a:t>Allweddol</a:t>
            </a:r>
            <a:r>
              <a:rPr lang="en-GB" sz="3600" dirty="0"/>
              <a:t> 3: ‘</a:t>
            </a:r>
            <a:r>
              <a:rPr lang="en-GB" sz="3600" dirty="0" err="1"/>
              <a:t>Cyfraith</a:t>
            </a:r>
            <a:r>
              <a:rPr lang="en-GB" sz="3600" dirty="0"/>
              <a:t> </a:t>
            </a:r>
            <a:r>
              <a:rPr lang="en-GB" sz="3600" dirty="0" err="1"/>
              <a:t>Ymyriad</a:t>
            </a:r>
            <a:r>
              <a:rPr lang="en-GB" sz="3600" dirty="0"/>
              <a:t> </a:t>
            </a:r>
            <a:r>
              <a:rPr lang="en-GB" sz="3600" dirty="0" err="1"/>
              <a:t>Gwrthdro</a:t>
            </a:r>
            <a:r>
              <a:rPr lang="en-GB" sz="3600" dirty="0"/>
              <a:t>’ (inverse intervention law)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Yn gyfan gwbl, mae tebygrwydd plentyn o gael profiad o ymyriad lles plant eithafol llawer yn uwch gyda lefelau uchel o amddifadedd, ond </a:t>
            </a:r>
            <a:r>
              <a:rPr lang="cy-GB" b="1" dirty="0"/>
              <a:t>yn achos lefel penodol o amddifadedd mae plentyn mewn awdurdod lleol mwy breintiedig yn </a:t>
            </a:r>
            <a:r>
              <a:rPr lang="cy-GB" b="1" u="sng" dirty="0"/>
              <a:t>fwy</a:t>
            </a:r>
            <a:r>
              <a:rPr lang="cy-GB" b="1" dirty="0"/>
              <a:t> tebygol o fod ar Gynllun Amddiffyn Plant neu i fod yn blentyn mewn gofal.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73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GB" sz="3400" dirty="0" err="1"/>
              <a:t>Ymyriad</a:t>
            </a:r>
            <a:r>
              <a:rPr lang="en-GB" sz="3400" dirty="0"/>
              <a:t> </a:t>
            </a:r>
            <a:r>
              <a:rPr lang="en-GB" sz="3400" dirty="0" err="1"/>
              <a:t>gwrthdro</a:t>
            </a:r>
            <a:r>
              <a:rPr lang="en-GB" sz="3400" dirty="0"/>
              <a:t> </a:t>
            </a:r>
            <a:r>
              <a:rPr lang="en-GB" sz="3400" dirty="0" err="1"/>
              <a:t>a’r</a:t>
            </a:r>
            <a:r>
              <a:rPr lang="en-GB" sz="3400" dirty="0"/>
              <a:t> </a:t>
            </a:r>
            <a:r>
              <a:rPr lang="en-GB" sz="3400" dirty="0" err="1"/>
              <a:t>graddiant</a:t>
            </a:r>
            <a:r>
              <a:rPr lang="en-GB" sz="3400" dirty="0"/>
              <a:t> </a:t>
            </a:r>
            <a:r>
              <a:rPr lang="en-GB" sz="3400" dirty="0" err="1"/>
              <a:t>cymdeithasol</a:t>
            </a:r>
            <a:endParaRPr lang="en-GB" sz="3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632" y="1052736"/>
            <a:ext cx="6804538" cy="4082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fld id="{398153F9-384E-46A9-9542-2AC7A0B5A195}" type="datetime1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r>
              <a:rPr lang="en-GB"/>
              <a:t>www.coventry.ac.uk/child-welfare-inequalities</a:t>
            </a:r>
          </a:p>
        </p:txBody>
      </p:sp>
    </p:spTree>
    <p:extLst>
      <p:ext uri="{BB962C8B-B14F-4D97-AF65-F5344CB8AC3E}">
        <p14:creationId xmlns:p14="http://schemas.microsoft.com/office/powerpoint/2010/main" val="23398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Canfyddiad</a:t>
            </a:r>
            <a:r>
              <a:rPr lang="en-GB" sz="3600" dirty="0"/>
              <a:t> </a:t>
            </a:r>
            <a:r>
              <a:rPr lang="en-GB" sz="3600" dirty="0" err="1"/>
              <a:t>Allweddol</a:t>
            </a:r>
            <a:r>
              <a:rPr lang="en-GB" sz="3600" dirty="0"/>
              <a:t> 4: </a:t>
            </a:r>
            <a:r>
              <a:rPr lang="en-GB" sz="3600" dirty="0" err="1"/>
              <a:t>Croestoriad</a:t>
            </a:r>
            <a:r>
              <a:rPr lang="en-GB" sz="3600" dirty="0"/>
              <a:t> </a:t>
            </a:r>
            <a:r>
              <a:rPr lang="en-GB" sz="3600" dirty="0" err="1"/>
              <a:t>Ethnigrwydd</a:t>
            </a:r>
            <a:r>
              <a:rPr lang="en-GB" sz="3600" dirty="0"/>
              <a:t> ac </a:t>
            </a:r>
            <a:r>
              <a:rPr lang="en-GB" sz="3600" dirty="0" err="1"/>
              <a:t>Amddifadedd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683568" y="155679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3600" dirty="0"/>
              <a:t>Fel arfer, mae’n cael ei gymryd bod nifer gymharol uwch o blant lleiafrif ethnig na phlant gwyn yn y system gofal </a:t>
            </a:r>
            <a:endParaRPr lang="en-GB" sz="3600" dirty="0"/>
          </a:p>
          <a:p>
            <a:endParaRPr lang="cy-GB" sz="3600" dirty="0"/>
          </a:p>
          <a:p>
            <a:r>
              <a:rPr lang="cy-GB" sz="3600" dirty="0"/>
              <a:t>Ond, pan mae amddifadedd yn cael ei ystyried...</a:t>
            </a:r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8037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Canfyddiad</a:t>
            </a:r>
            <a:r>
              <a:rPr lang="en-GB" dirty="0"/>
              <a:t> </a:t>
            </a:r>
            <a:r>
              <a:rPr lang="en-GB" dirty="0" err="1"/>
              <a:t>Allweddol</a:t>
            </a:r>
            <a:r>
              <a:rPr lang="en-GB" dirty="0"/>
              <a:t> 4: </a:t>
            </a:r>
            <a:r>
              <a:rPr lang="en-GB" dirty="0" err="1"/>
              <a:t>Anghydraddoldebau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ôl</a:t>
            </a:r>
            <a:r>
              <a:rPr lang="en-GB" dirty="0"/>
              <a:t> </a:t>
            </a:r>
            <a:r>
              <a:rPr lang="en-GB" dirty="0" err="1"/>
              <a:t>Ethnigrwydd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518033"/>
              </p:ext>
            </p:extLst>
          </p:nvPr>
        </p:nvGraphicFramePr>
        <p:xfrm>
          <a:off x="457200" y="1494264"/>
          <a:ext cx="82296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Population 0-17 by ethnic group in</a:t>
                      </a:r>
                      <a:r>
                        <a:rPr lang="en-GB" sz="2200" baseline="0" dirty="0"/>
                        <a:t> deprivation quintiles 4 and 5 (%)</a:t>
                      </a:r>
                    </a:p>
                    <a:p>
                      <a:pPr algn="ctr"/>
                      <a:endParaRPr lang="en-GB" sz="2200" baseline="0" dirty="0"/>
                    </a:p>
                    <a:p>
                      <a:pPr algn="ctr"/>
                      <a:r>
                        <a:rPr lang="en-GB" sz="2200" baseline="0" dirty="0"/>
                        <a:t>Midlands</a:t>
                      </a:r>
                      <a:endParaRPr lang="en-GB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Quintile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4+5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19.3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27.8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47.1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Mixed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18.3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53.3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71.6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Asian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14.3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67.5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81.8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200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76.5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/>
                        <a:t>89.2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785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Canfyddiad</a:t>
            </a:r>
            <a:r>
              <a:rPr lang="en-GB" dirty="0"/>
              <a:t> </a:t>
            </a:r>
            <a:r>
              <a:rPr lang="en-GB" dirty="0" err="1"/>
              <a:t>Allweddol</a:t>
            </a:r>
            <a:r>
              <a:rPr lang="en-GB" dirty="0"/>
              <a:t> 4: </a:t>
            </a:r>
            <a:r>
              <a:rPr lang="en-GB" dirty="0" err="1"/>
              <a:t>Anghydraddoldebau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ôl</a:t>
            </a:r>
            <a:r>
              <a:rPr lang="en-GB" dirty="0"/>
              <a:t> </a:t>
            </a:r>
            <a:r>
              <a:rPr lang="en-GB" dirty="0" err="1"/>
              <a:t>Ethnigrwydd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5691" y="1268760"/>
            <a:ext cx="6608677" cy="397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252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758952"/>
          </a:xfrm>
        </p:spPr>
        <p:txBody>
          <a:bodyPr>
            <a:noAutofit/>
          </a:bodyPr>
          <a:lstStyle/>
          <a:p>
            <a:r>
              <a:rPr lang="en-GB" sz="2800" dirty="0"/>
              <a:t>Y </a:t>
            </a:r>
            <a:r>
              <a:rPr lang="en-GB" sz="2800" dirty="0" err="1"/>
              <a:t>newidion</a:t>
            </a:r>
            <a:r>
              <a:rPr lang="en-GB" sz="2800" dirty="0"/>
              <a:t> </a:t>
            </a:r>
            <a:r>
              <a:rPr lang="en-GB" sz="2800" dirty="0" err="1"/>
              <a:t>allweddol</a:t>
            </a:r>
            <a:r>
              <a:rPr lang="en-GB" sz="2800" dirty="0"/>
              <a:t>: </a:t>
            </a:r>
            <a:r>
              <a:rPr lang="en-GB" sz="2800" dirty="0" err="1"/>
              <a:t>poblogaeth</a:t>
            </a:r>
            <a:r>
              <a:rPr lang="en-GB" sz="2800" dirty="0"/>
              <a:t>, </a:t>
            </a:r>
            <a:r>
              <a:rPr lang="en-GB" sz="2800" dirty="0" err="1"/>
              <a:t>ammdifadedd</a:t>
            </a:r>
            <a:r>
              <a:rPr lang="en-GB" sz="2800" dirty="0"/>
              <a:t>, </a:t>
            </a:r>
            <a:r>
              <a:rPr lang="en-GB" sz="2800" dirty="0" err="1"/>
              <a:t>ethnigrwydd</a:t>
            </a:r>
            <a:r>
              <a:rPr lang="en-GB" sz="2800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104456"/>
          </a:xfrm>
        </p:spPr>
        <p:txBody>
          <a:bodyPr>
            <a:normAutofit fontScale="47500" lnSpcReduction="20000"/>
          </a:bodyPr>
          <a:lstStyle/>
          <a:p>
            <a:r>
              <a:rPr lang="cy-GB" sz="4200" b="1" dirty="0"/>
              <a:t>Anghydraddoldebau mawr iawn </a:t>
            </a:r>
            <a:r>
              <a:rPr lang="cy-GB" sz="4200" dirty="0"/>
              <a:t>yn nhebygrwydd plant o brofi ymyriad diogeli sydd wedi’w cysylltu’n uniongyrchol i amddifadedd (yr ardal). </a:t>
            </a:r>
          </a:p>
          <a:p>
            <a:r>
              <a:rPr lang="cy-GB" sz="4200" b="1" dirty="0"/>
              <a:t>Graddiant mewn cyfraddau ymyriad lles plant: </a:t>
            </a:r>
            <a:r>
              <a:rPr lang="cy-GB" sz="4200" dirty="0"/>
              <a:t>mae ymyriadau’n effeithio ar deuluoedd ym mhobman ond mae pob cam o gynnydd yn amddifadedd yr ardal yn cynyddu’r tebygrwydd o gael Cynllun Amddiffyn Plant neu o fod yn blentyn mewn gofal. </a:t>
            </a:r>
          </a:p>
          <a:p>
            <a:r>
              <a:rPr lang="cy-GB" sz="4200" b="1" dirty="0"/>
              <a:t>‘Cyfraith ymyriad gwrthdro’</a:t>
            </a:r>
            <a:r>
              <a:rPr lang="cy-GB" sz="4200" dirty="0"/>
              <a:t>: mae awdurdodau lleol mwy breintiedig yn rhoi mwy o blant ar Gynlluniau Amddiffyn Plant neu mewn gofal tu fas i’r cartref ar lefelau cymharol o amddifadedd lleol.</a:t>
            </a:r>
            <a:endParaRPr lang="en-GB" sz="4200" dirty="0"/>
          </a:p>
          <a:p>
            <a:r>
              <a:rPr lang="cy-GB" sz="4200" b="1" dirty="0"/>
              <a:t>Mae plant Du ac (yn enwedig) Asiaidd llawer yn llai tebygol na phlant Gwyn (ac Ethnigrwydd cymysg) o gael Cynllun Amddiffyn Plant neu o fod yn blentyn mewn gofal.  </a:t>
            </a:r>
            <a:endParaRPr lang="en-GB" sz="4200" b="1" dirty="0"/>
          </a:p>
          <a:p>
            <a:r>
              <a:rPr lang="cy-GB" sz="4200" b="1" dirty="0"/>
              <a:t>Os nag yw poblogaeth, amddifadedd ac ethnigrwydd yn cael eu hystyried, mae amrywiadau rhwng cyfraddau ymyriad awdurdodau lleol yn gamarweiniol.</a:t>
            </a:r>
          </a:p>
          <a:p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368870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8260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/>
              <a:t>Bywaters</a:t>
            </a:r>
            <a:r>
              <a:rPr lang="en-GB" sz="2400" dirty="0"/>
              <a:t>, P., Brady, G., Sparks, T. and Bos, E. (2014) Child Welfare Inequalities: new evidence, further questions, </a:t>
            </a:r>
            <a:r>
              <a:rPr lang="en-GB" sz="2400" i="1" dirty="0"/>
              <a:t>Child and Family Social Work</a:t>
            </a:r>
            <a:r>
              <a:rPr lang="en-GB" sz="2400" dirty="0"/>
              <a:t>, online access. </a:t>
            </a:r>
          </a:p>
          <a:p>
            <a:pPr marL="0" indent="0">
              <a:buNone/>
            </a:pPr>
            <a:r>
              <a:rPr lang="en-GB" sz="2400" dirty="0"/>
              <a:t>Bywaters, P., Brady, G., Sparks, T. and Bos, E. (2014) Inequalities in Child Welfare Intervention Rates: the intersection of deprivation and identity, </a:t>
            </a:r>
            <a:r>
              <a:rPr lang="en-GB" sz="2400" i="1" dirty="0"/>
              <a:t>Child and Family Social Work</a:t>
            </a:r>
            <a:r>
              <a:rPr lang="en-GB" sz="2400" dirty="0"/>
              <a:t>, online access.</a:t>
            </a:r>
          </a:p>
          <a:p>
            <a:pPr marL="0" indent="0">
              <a:buNone/>
            </a:pPr>
            <a:r>
              <a:rPr lang="en-GB" sz="2400" dirty="0"/>
              <a:t>Bywaters, P. , Brady, G., Sparks, T., Bos, E., Bunting, L., Daniel, B., Featherstone, B., Morris, K. and Scourfield, J. (2015) Exploring inequities in child welfare and child protection services: Explaining the ‘inverse intervention law’. </a:t>
            </a:r>
            <a:r>
              <a:rPr lang="en-GB" sz="2400" i="1" dirty="0"/>
              <a:t>Children and Youth Services Review </a:t>
            </a:r>
            <a:r>
              <a:rPr lang="en-GB" sz="2400" dirty="0"/>
              <a:t>57: 98-105.</a:t>
            </a:r>
          </a:p>
          <a:p>
            <a:pPr marL="0" indent="0">
              <a:buNone/>
            </a:pPr>
            <a:r>
              <a:rPr lang="en-GB" sz="2400" dirty="0" err="1"/>
              <a:t>Safle</a:t>
            </a:r>
            <a:r>
              <a:rPr lang="en-GB" sz="2400" dirty="0"/>
              <a:t> we: </a:t>
            </a:r>
            <a:r>
              <a:rPr lang="en-GB" sz="2400" dirty="0">
                <a:hlinkClick r:id="rId3"/>
              </a:rPr>
              <a:t>http://www.coventry.ac.uk/child-welfare-inequalities</a:t>
            </a:r>
            <a:r>
              <a:rPr lang="en-GB" sz="24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AF9D31BA-19DA-4DB5-8649-1FADE17CAD83}" type="slidenum">
              <a:rPr lang="en-GB" smtClean="0">
                <a:solidFill>
                  <a:srgbClr val="8CADAE">
                    <a:shade val="75000"/>
                  </a:srgbClr>
                </a:solidFill>
              </a:rPr>
              <a:pPr/>
              <a:t>19</a:t>
            </a:fld>
            <a:endParaRPr lang="en-GB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8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Stad</a:t>
            </a:r>
            <a:r>
              <a:rPr lang="en-GB" dirty="0"/>
              <a:t> </a:t>
            </a:r>
            <a:r>
              <a:rPr lang="en-GB" dirty="0" err="1"/>
              <a:t>presennol</a:t>
            </a:r>
            <a:r>
              <a:rPr lang="en-GB" dirty="0"/>
              <a:t> </a:t>
            </a:r>
            <a:r>
              <a:rPr lang="en-GB" dirty="0" err="1"/>
              <a:t>lles</a:t>
            </a:r>
            <a:r>
              <a:rPr lang="en-GB" dirty="0"/>
              <a:t> plant </a:t>
            </a:r>
            <a:r>
              <a:rPr lang="en-GB" dirty="0" err="1"/>
              <a:t>yn</a:t>
            </a:r>
            <a:r>
              <a:rPr lang="en-GB" dirty="0"/>
              <a:t> y DU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73324"/>
              </p:ext>
            </p:extLst>
          </p:nvPr>
        </p:nvGraphicFramePr>
        <p:xfrm>
          <a:off x="971600" y="1700808"/>
          <a:ext cx="7200800" cy="3133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2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733">
                <a:tc>
                  <a:txBody>
                    <a:bodyPr/>
                    <a:lstStyle/>
                    <a:p>
                      <a:r>
                        <a:rPr lang="en-GB" sz="2400" dirty="0" err="1"/>
                        <a:t>Gwlad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Nifer</a:t>
                      </a:r>
                      <a:r>
                        <a:rPr lang="en-GB" sz="2400" dirty="0"/>
                        <a:t> o </a:t>
                      </a:r>
                      <a:r>
                        <a:rPr lang="en-GB" sz="2400" dirty="0" err="1"/>
                        <a:t>blant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mewn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gofal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i</a:t>
                      </a:r>
                      <a:r>
                        <a:rPr lang="en-GB" sz="2400" dirty="0"/>
                        <a:t> bob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dirty="0"/>
                        <a:t>10,000</a:t>
                      </a:r>
                      <a:r>
                        <a:rPr lang="en-GB" sz="2400" baseline="0" dirty="0"/>
                        <a:t> o </a:t>
                      </a:r>
                      <a:r>
                        <a:rPr lang="en-GB" sz="2400" baseline="0" dirty="0" err="1"/>
                        <a:t>blant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en-GB" sz="2400" dirty="0" err="1"/>
                        <a:t>Lloegr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en-GB" sz="2400" dirty="0" err="1"/>
                        <a:t>Gogledd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Iwerddon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en-GB" sz="2400" dirty="0" err="1"/>
                        <a:t>Yr</a:t>
                      </a:r>
                      <a:r>
                        <a:rPr lang="en-GB" sz="2400" baseline="0" dirty="0"/>
                        <a:t> Alban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647">
                <a:tc>
                  <a:txBody>
                    <a:bodyPr/>
                    <a:lstStyle/>
                    <a:p>
                      <a:r>
                        <a:rPr lang="en-GB" sz="2400" dirty="0" err="1"/>
                        <a:t>Cymru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96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 </a:t>
            </a:r>
            <a:r>
              <a:rPr lang="en-GB" dirty="0" err="1"/>
              <a:t>brif</a:t>
            </a:r>
            <a:r>
              <a:rPr lang="en-GB" dirty="0"/>
              <a:t> </a:t>
            </a:r>
            <a:r>
              <a:rPr lang="en-GB" dirty="0" err="1"/>
              <a:t>cwestiwn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sz="2800" dirty="0"/>
              <a:t>Ydy systemau lles plant ac amddiffyn plant yn</a:t>
            </a:r>
          </a:p>
          <a:p>
            <a:r>
              <a:rPr lang="cy-GB" sz="2800" dirty="0"/>
              <a:t>adlewyrchu </a:t>
            </a:r>
          </a:p>
          <a:p>
            <a:r>
              <a:rPr lang="cy-GB" sz="2800" dirty="0"/>
              <a:t>lleihau</a:t>
            </a:r>
          </a:p>
          <a:p>
            <a:pPr marL="0" indent="0">
              <a:buNone/>
            </a:pPr>
            <a:r>
              <a:rPr lang="cy-GB" sz="2800" dirty="0"/>
              <a:t>neu’n </a:t>
            </a:r>
          </a:p>
          <a:p>
            <a:r>
              <a:rPr lang="cy-GB" sz="2800" dirty="0"/>
              <a:t>atgyfnerthu</a:t>
            </a:r>
          </a:p>
          <a:p>
            <a:pPr marL="0" indent="0">
              <a:buNone/>
            </a:pPr>
            <a:r>
              <a:rPr lang="cy-GB" sz="2800" dirty="0"/>
              <a:t>anghydraddoldebau cymdeithasol sy’n effeithio ar blant a theuluoedd?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7590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Lles</a:t>
            </a:r>
            <a:r>
              <a:rPr lang="en-GB" dirty="0"/>
              <a:t> plant: mater o </a:t>
            </a:r>
            <a:r>
              <a:rPr lang="en-GB" dirty="0" err="1"/>
              <a:t>anghydraddoldeb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Diffiniad:</a:t>
            </a:r>
          </a:p>
          <a:p>
            <a:pPr marL="0" indent="0">
              <a:buNone/>
            </a:pPr>
            <a:r>
              <a:rPr lang="cy-GB" dirty="0"/>
              <a:t>Mae anghydraddoldeb lles plant yn digwydd pan mae plant a’u teuluoedd yn wynebu </a:t>
            </a:r>
            <a:r>
              <a:rPr lang="cy-GB" dirty="0">
                <a:solidFill>
                  <a:srgbClr val="FF0000"/>
                </a:solidFill>
              </a:rPr>
              <a:t>cyfleoedd</a:t>
            </a:r>
            <a:r>
              <a:rPr lang="cy-GB" dirty="0"/>
              <a:t>, </a:t>
            </a:r>
            <a:r>
              <a:rPr lang="cy-GB" dirty="0">
                <a:solidFill>
                  <a:srgbClr val="FF0000"/>
                </a:solidFill>
              </a:rPr>
              <a:t>profiadau </a:t>
            </a:r>
            <a:r>
              <a:rPr lang="cy-GB" dirty="0"/>
              <a:t>neu </a:t>
            </a:r>
            <a:r>
              <a:rPr lang="cy-GB" dirty="0">
                <a:solidFill>
                  <a:srgbClr val="FF0000"/>
                </a:solidFill>
              </a:rPr>
              <a:t>ganlyniadau </a:t>
            </a:r>
            <a:r>
              <a:rPr lang="cy-GB" dirty="0"/>
              <a:t>gwahanol wrth gysylltu â gwasanaethau lles plant sydd yn deillio o anfantais gymdeithasol adeileddol ac sydd yn anghyfiawn ac yn bosib eu hosgoi.  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19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Perthnasedd</a:t>
            </a:r>
            <a:r>
              <a:rPr lang="en-GB" dirty="0"/>
              <a:t> </a:t>
            </a:r>
            <a:r>
              <a:rPr lang="en-GB" dirty="0" err="1"/>
              <a:t>anghydraddoldebau</a:t>
            </a:r>
            <a:r>
              <a:rPr lang="en-GB" dirty="0"/>
              <a:t> </a:t>
            </a:r>
            <a:r>
              <a:rPr lang="en-GB" dirty="0" err="1"/>
              <a:t>iechyd</a:t>
            </a:r>
            <a:r>
              <a:rPr lang="en-GB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Y </a:t>
            </a:r>
            <a:r>
              <a:rPr lang="en-GB" sz="3800" dirty="0" err="1"/>
              <a:t>gyfraith</a:t>
            </a:r>
            <a:r>
              <a:rPr lang="en-GB" sz="3800" dirty="0"/>
              <a:t> </a:t>
            </a:r>
            <a:r>
              <a:rPr lang="en-GB" sz="3800" dirty="0" err="1"/>
              <a:t>gofal</a:t>
            </a:r>
            <a:r>
              <a:rPr lang="en-GB" sz="3800" dirty="0"/>
              <a:t> </a:t>
            </a:r>
            <a:r>
              <a:rPr lang="en-GB" sz="3800" dirty="0" err="1"/>
              <a:t>gwrthdro</a:t>
            </a:r>
            <a:endParaRPr lang="en-GB" sz="3800" dirty="0"/>
          </a:p>
          <a:p>
            <a:pPr marL="0" indent="0">
              <a:buNone/>
            </a:pPr>
            <a:r>
              <a:rPr lang="cy-GB" dirty="0"/>
              <a:t>‘y ffaith bod safon y gofal meddygol sydd ar gael yn tueddu amrywio’n wrthdro i angen y boblogaeth sy’n derbyn y gwasanaeth.’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Tudor Hart, 1971, p.411)</a:t>
            </a:r>
          </a:p>
          <a:p>
            <a:pPr marL="0" lvl="0" indent="0">
              <a:buNone/>
            </a:pPr>
            <a:r>
              <a:rPr lang="en-GB" dirty="0"/>
              <a:t>    </a:t>
            </a:r>
          </a:p>
          <a:p>
            <a:pPr marL="0" lvl="0" indent="0">
              <a:buNone/>
            </a:pPr>
            <a:r>
              <a:rPr lang="cy-GB" dirty="0"/>
              <a:t>Mae poblogaethau llai cyfoethog, sydd â mwy o anghenion iechyd, yn tueddu derbyn gwasanaethau o safon is na’r hyn mae poblogaethau mwy cyfoethog, sydd â llai o anghenion iechyd, yn derbyn.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4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Astudiaeth</a:t>
            </a:r>
            <a:r>
              <a:rPr lang="en-GB" dirty="0"/>
              <a:t> 4-cenedl </a:t>
            </a:r>
            <a:r>
              <a:rPr lang="en-GB" dirty="0" err="1"/>
              <a:t>yn</a:t>
            </a:r>
            <a:r>
              <a:rPr lang="en-GB" dirty="0"/>
              <a:t> y DU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y-GB" dirty="0"/>
              <a:t>Adnabod a Deall Anghydraddoldebau mewn Cyfraddau Ymyriad Lles Plant: astudiaethau cymharol mewn 4 cenedl yn y DU</a:t>
            </a:r>
            <a:endParaRPr lang="en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Ebrill 2015 – Mawrth 2017 </a:t>
            </a:r>
            <a:endParaRPr lang="en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Cydweithrediad rhwng 7 prifysgol yn y DU</a:t>
            </a:r>
            <a:endParaRPr lang="en-GB" dirty="0"/>
          </a:p>
          <a:p>
            <a:pPr marL="0" indent="0">
              <a:buNone/>
            </a:pPr>
            <a:endParaRPr lang="cy-GB" dirty="0"/>
          </a:p>
          <a:p>
            <a:pPr marL="0" indent="0">
              <a:buNone/>
            </a:pPr>
            <a:r>
              <a:rPr lang="cy-GB" dirty="0"/>
              <a:t>Ariannwr: Nuffield Foundation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25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dirty="0" err="1"/>
              <a:t>Mynegai</a:t>
            </a:r>
            <a:r>
              <a:rPr lang="en-GB" dirty="0"/>
              <a:t> </a:t>
            </a:r>
            <a:r>
              <a:rPr lang="en-GB" dirty="0" err="1"/>
              <a:t>Amddifadedd</a:t>
            </a:r>
            <a:r>
              <a:rPr lang="en-GB" dirty="0"/>
              <a:t> </a:t>
            </a:r>
            <a:r>
              <a:rPr lang="en-GB" dirty="0" err="1"/>
              <a:t>Lluosog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39263"/>
            <a:ext cx="8229600" cy="4033953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GB" dirty="0" err="1"/>
              <a:t>Incwm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cy-GB" dirty="0"/>
              <a:t>Cyflogaeth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en-GB" dirty="0" err="1"/>
              <a:t>Iechyd</a:t>
            </a:r>
            <a:r>
              <a:rPr lang="en-GB" dirty="0"/>
              <a:t> </a:t>
            </a:r>
          </a:p>
          <a:p>
            <a:pPr>
              <a:lnSpc>
                <a:spcPts val="3000"/>
              </a:lnSpc>
            </a:pPr>
            <a:r>
              <a:rPr lang="en-GB" dirty="0" err="1"/>
              <a:t>Addysg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en-GB" dirty="0" err="1"/>
              <a:t>Mynediad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Wasanaethau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en-GB" dirty="0" err="1"/>
              <a:t>Diolegwch</a:t>
            </a:r>
            <a:r>
              <a:rPr lang="en-GB" dirty="0"/>
              <a:t> </a:t>
            </a:r>
            <a:r>
              <a:rPr lang="en-GB" dirty="0" err="1"/>
              <a:t>Cymunedol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en-GB" dirty="0" err="1"/>
              <a:t>Amgylchedd</a:t>
            </a:r>
            <a:r>
              <a:rPr lang="en-GB" dirty="0"/>
              <a:t> </a:t>
            </a:r>
            <a:r>
              <a:rPr lang="en-GB" dirty="0" err="1"/>
              <a:t>Ffisegol</a:t>
            </a:r>
            <a:endParaRPr lang="en-GB" dirty="0"/>
          </a:p>
          <a:p>
            <a:pPr>
              <a:lnSpc>
                <a:spcPts val="3000"/>
              </a:lnSpc>
            </a:pPr>
            <a:r>
              <a:rPr lang="en-GB" dirty="0"/>
              <a:t>Tai</a:t>
            </a:r>
          </a:p>
        </p:txBody>
      </p:sp>
    </p:spTree>
    <p:extLst>
      <p:ext uri="{BB962C8B-B14F-4D97-AF65-F5344CB8AC3E}">
        <p14:creationId xmlns:p14="http://schemas.microsoft.com/office/powerpoint/2010/main" val="277290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Canfyddiad</a:t>
            </a:r>
            <a:r>
              <a:rPr lang="en-GB" dirty="0"/>
              <a:t> </a:t>
            </a:r>
            <a:r>
              <a:rPr lang="en-GB" dirty="0" err="1"/>
              <a:t>Allwedol</a:t>
            </a:r>
            <a:r>
              <a:rPr lang="en-GB" dirty="0"/>
              <a:t> 1: </a:t>
            </a:r>
            <a:r>
              <a:rPr lang="en-GB" dirty="0" err="1"/>
              <a:t>Anghydraddoldebau</a:t>
            </a:r>
            <a:r>
              <a:rPr lang="en-GB" dirty="0"/>
              <a:t> </a:t>
            </a:r>
            <a:r>
              <a:rPr lang="en-GB" dirty="0" err="1"/>
              <a:t>Mawr</a:t>
            </a:r>
            <a:r>
              <a:rPr lang="en-GB" dirty="0"/>
              <a:t> </a:t>
            </a:r>
            <a:r>
              <a:rPr lang="en-GB" dirty="0" err="1"/>
              <a:t>Iawn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y-GB" dirty="0"/>
              <a:t>Mae yna anghydraddoldebau mawr mewn tebygrwydd plant o fod ar gynllun amddiffyn plant neu o fod yn blentyn mewn gofal, sydd mewn cysylltiad uniongyrchol ac arwyddocaol â lefelau amddifadedd. 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18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dirty="0" err="1"/>
              <a:t>Anghyfraddoldebau</a:t>
            </a:r>
            <a:r>
              <a:rPr lang="en-GB" sz="3600" dirty="0"/>
              <a:t> </a:t>
            </a:r>
            <a:r>
              <a:rPr lang="en-GB" sz="3600" dirty="0" err="1"/>
              <a:t>mawr</a:t>
            </a:r>
            <a:r>
              <a:rPr lang="en-GB" sz="3600" dirty="0"/>
              <a:t> </a:t>
            </a:r>
            <a:r>
              <a:rPr lang="en-GB" sz="3600" dirty="0" err="1"/>
              <a:t>mewn</a:t>
            </a:r>
            <a:r>
              <a:rPr lang="en-GB" sz="3600" dirty="0"/>
              <a:t> </a:t>
            </a:r>
            <a:r>
              <a:rPr lang="en-GB" sz="3600" dirty="0" err="1"/>
              <a:t>cyfraddau</a:t>
            </a:r>
            <a:endParaRPr lang="en-GB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136904" cy="432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30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9676</TotalTime>
  <Words>2329</Words>
  <Application>Microsoft Office PowerPoint</Application>
  <PresentationFormat>On-screen Show (4:3)</PresentationFormat>
  <Paragraphs>232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Anghydraddoldebau lles plant</vt:lpstr>
      <vt:lpstr>Stad presennol lles plant yn y DU</vt:lpstr>
      <vt:lpstr>Y brif cwestiwn</vt:lpstr>
      <vt:lpstr>Lles plant: mater o anghydraddoldeb cymdeithasol</vt:lpstr>
      <vt:lpstr>Perthnasedd anghydraddoldebau iechyd </vt:lpstr>
      <vt:lpstr>Astudiaeth 4-cenedl yn y DU</vt:lpstr>
      <vt:lpstr>Mynegai Amddifadedd Lluosog</vt:lpstr>
      <vt:lpstr>Canfyddiad Allwedol 1: Anghydraddoldebau Mawr Iawn</vt:lpstr>
      <vt:lpstr>Anghyfraddoldebau mawr mewn cyfraddau</vt:lpstr>
      <vt:lpstr>Y sefyllfa yng Nghymru (diolch i M. Elliott)</vt:lpstr>
      <vt:lpstr>Canfyddiad Allweddol 2: Graddiant Anghydraddoldeb</vt:lpstr>
      <vt:lpstr>Canfyddiad Allweddol 2: Graddiant Anghydraddoldeb</vt:lpstr>
      <vt:lpstr>Canfyddiad Allweddol 3: ‘Cyfraith Ymyriad Gwrthdro’ (inverse intervention law)</vt:lpstr>
      <vt:lpstr>Ymyriad gwrthdro a’r graddiant cymdeithasol</vt:lpstr>
      <vt:lpstr>Canfyddiad Allweddol 4: Croestoriad Ethnigrwydd ac Amddifadedd</vt:lpstr>
      <vt:lpstr>Canfyddiad Allweddol 4: Anghydraddoldebau yn ôl Ethnigrwydd</vt:lpstr>
      <vt:lpstr>Canfyddiad Allweddol 4: Anghydraddoldebau yn ôl Ethnigrwydd</vt:lpstr>
      <vt:lpstr>Y newidion allweddol: poblogaeth, ammdifadedd, ethnigrwydd.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Inequalities in Children's Services Intervention Rates: new evidence, further questions</dc:title>
  <dc:creator>paulandolwen</dc:creator>
  <cp:lastModifiedBy>Charmine Smikle</cp:lastModifiedBy>
  <cp:revision>179</cp:revision>
  <cp:lastPrinted>2016-01-29T09:40:16Z</cp:lastPrinted>
  <dcterms:created xsi:type="dcterms:W3CDTF">2014-03-11T14:04:27Z</dcterms:created>
  <dcterms:modified xsi:type="dcterms:W3CDTF">2019-09-04T14:00:24Z</dcterms:modified>
</cp:coreProperties>
</file>